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8" r:id="rId4"/>
    <p:sldMasterId id="2147483691" r:id="rId5"/>
    <p:sldMasterId id="2147483704" r:id="rId6"/>
    <p:sldMasterId id="2147483717" r:id="rId7"/>
    <p:sldMasterId id="2147483730" r:id="rId8"/>
  </p:sldMasterIdLst>
  <p:notesMasterIdLst>
    <p:notesMasterId r:id="rId19"/>
  </p:notesMasterIdLst>
  <p:sldIdLst>
    <p:sldId id="256" r:id="rId9"/>
    <p:sldId id="799" r:id="rId10"/>
    <p:sldId id="662" r:id="rId11"/>
    <p:sldId id="663" r:id="rId12"/>
    <p:sldId id="906" r:id="rId13"/>
    <p:sldId id="664" r:id="rId14"/>
    <p:sldId id="665" r:id="rId15"/>
    <p:sldId id="666" r:id="rId16"/>
    <p:sldId id="667" r:id="rId17"/>
    <p:sldId id="668" r:id="rId18"/>
    <p:sldId id="669" r:id="rId20"/>
    <p:sldId id="800" r:id="rId21"/>
    <p:sldId id="670" r:id="rId22"/>
    <p:sldId id="671" r:id="rId23"/>
    <p:sldId id="802" r:id="rId24"/>
    <p:sldId id="907" r:id="rId25"/>
    <p:sldId id="672" r:id="rId26"/>
    <p:sldId id="673" r:id="rId27"/>
    <p:sldId id="674" r:id="rId28"/>
    <p:sldId id="675" r:id="rId29"/>
    <p:sldId id="676" r:id="rId30"/>
    <p:sldId id="677" r:id="rId31"/>
    <p:sldId id="678" r:id="rId32"/>
    <p:sldId id="679" r:id="rId33"/>
    <p:sldId id="680" r:id="rId34"/>
    <p:sldId id="681" r:id="rId35"/>
    <p:sldId id="682" r:id="rId36"/>
    <p:sldId id="908" r:id="rId37"/>
    <p:sldId id="909" r:id="rId38"/>
    <p:sldId id="683" r:id="rId39"/>
    <p:sldId id="684" r:id="rId40"/>
    <p:sldId id="685" r:id="rId41"/>
    <p:sldId id="686" r:id="rId42"/>
    <p:sldId id="687" r:id="rId43"/>
    <p:sldId id="801" r:id="rId44"/>
    <p:sldId id="688" r:id="rId45"/>
    <p:sldId id="953" r:id="rId46"/>
    <p:sldId id="689" r:id="rId47"/>
    <p:sldId id="690" r:id="rId48"/>
    <p:sldId id="691" r:id="rId49"/>
    <p:sldId id="692" r:id="rId50"/>
    <p:sldId id="693" r:id="rId51"/>
    <p:sldId id="694" r:id="rId52"/>
    <p:sldId id="695" r:id="rId53"/>
    <p:sldId id="696" r:id="rId54"/>
    <p:sldId id="697" r:id="rId55"/>
    <p:sldId id="698" r:id="rId56"/>
    <p:sldId id="699" r:id="rId57"/>
    <p:sldId id="700" r:id="rId58"/>
    <p:sldId id="701" r:id="rId59"/>
    <p:sldId id="702" r:id="rId60"/>
    <p:sldId id="703" r:id="rId61"/>
    <p:sldId id="704" r:id="rId62"/>
    <p:sldId id="705" r:id="rId63"/>
    <p:sldId id="706" r:id="rId64"/>
    <p:sldId id="707" r:id="rId65"/>
    <p:sldId id="708" r:id="rId66"/>
    <p:sldId id="709" r:id="rId67"/>
    <p:sldId id="710" r:id="rId68"/>
    <p:sldId id="711" r:id="rId69"/>
    <p:sldId id="910" r:id="rId70"/>
    <p:sldId id="804" r:id="rId71"/>
    <p:sldId id="805" r:id="rId72"/>
    <p:sldId id="806" r:id="rId73"/>
    <p:sldId id="911" r:id="rId74"/>
    <p:sldId id="912" r:id="rId75"/>
    <p:sldId id="808" r:id="rId76"/>
    <p:sldId id="913" r:id="rId77"/>
    <p:sldId id="809" r:id="rId78"/>
    <p:sldId id="914" r:id="rId79"/>
    <p:sldId id="810" r:id="rId80"/>
    <p:sldId id="915" r:id="rId81"/>
    <p:sldId id="811" r:id="rId82"/>
    <p:sldId id="812" r:id="rId83"/>
    <p:sldId id="813" r:id="rId84"/>
    <p:sldId id="814" r:id="rId85"/>
    <p:sldId id="815" r:id="rId86"/>
    <p:sldId id="916" r:id="rId87"/>
    <p:sldId id="816" r:id="rId88"/>
    <p:sldId id="917" r:id="rId89"/>
    <p:sldId id="817" r:id="rId90"/>
    <p:sldId id="818" r:id="rId91"/>
    <p:sldId id="819" r:id="rId92"/>
    <p:sldId id="820" r:id="rId93"/>
    <p:sldId id="821" r:id="rId94"/>
    <p:sldId id="822" r:id="rId95"/>
    <p:sldId id="823" r:id="rId96"/>
    <p:sldId id="824" r:id="rId97"/>
    <p:sldId id="825" r:id="rId98"/>
    <p:sldId id="826" r:id="rId99"/>
    <p:sldId id="827" r:id="rId100"/>
    <p:sldId id="828" r:id="rId101"/>
    <p:sldId id="829" r:id="rId102"/>
    <p:sldId id="830" r:id="rId103"/>
    <p:sldId id="831" r:id="rId104"/>
    <p:sldId id="832" r:id="rId105"/>
    <p:sldId id="833" r:id="rId106"/>
    <p:sldId id="834" r:id="rId107"/>
    <p:sldId id="918" r:id="rId108"/>
    <p:sldId id="919" r:id="rId109"/>
    <p:sldId id="835" r:id="rId110"/>
    <p:sldId id="837" r:id="rId111"/>
    <p:sldId id="920" r:id="rId112"/>
    <p:sldId id="838" r:id="rId113"/>
    <p:sldId id="921" r:id="rId114"/>
    <p:sldId id="922" r:id="rId115"/>
    <p:sldId id="934" r:id="rId116"/>
    <p:sldId id="935" r:id="rId117"/>
    <p:sldId id="840" r:id="rId118"/>
    <p:sldId id="924" r:id="rId119"/>
    <p:sldId id="841" r:id="rId120"/>
    <p:sldId id="842" r:id="rId121"/>
    <p:sldId id="925" r:id="rId122"/>
    <p:sldId id="843" r:id="rId123"/>
    <p:sldId id="926" r:id="rId124"/>
    <p:sldId id="936" r:id="rId125"/>
    <p:sldId id="928" r:id="rId126"/>
    <p:sldId id="929" r:id="rId127"/>
    <p:sldId id="930" r:id="rId128"/>
    <p:sldId id="845" r:id="rId129"/>
    <p:sldId id="931" r:id="rId130"/>
    <p:sldId id="937" r:id="rId131"/>
    <p:sldId id="933" r:id="rId132"/>
    <p:sldId id="905" r:id="rId133"/>
    <p:sldId id="938" r:id="rId134"/>
    <p:sldId id="846" r:id="rId135"/>
    <p:sldId id="847" r:id="rId136"/>
    <p:sldId id="848" r:id="rId137"/>
    <p:sldId id="1179" r:id="rId138"/>
    <p:sldId id="1111" r:id="rId139"/>
    <p:sldId id="849" r:id="rId140"/>
    <p:sldId id="850" r:id="rId141"/>
    <p:sldId id="851" r:id="rId142"/>
    <p:sldId id="852" r:id="rId143"/>
    <p:sldId id="853" r:id="rId144"/>
    <p:sldId id="854" r:id="rId145"/>
    <p:sldId id="855" r:id="rId146"/>
    <p:sldId id="856" r:id="rId147"/>
    <p:sldId id="857" r:id="rId148"/>
    <p:sldId id="858" r:id="rId149"/>
    <p:sldId id="859" r:id="rId150"/>
    <p:sldId id="860" r:id="rId151"/>
    <p:sldId id="861" r:id="rId152"/>
    <p:sldId id="862" r:id="rId153"/>
    <p:sldId id="863" r:id="rId154"/>
    <p:sldId id="864" r:id="rId155"/>
    <p:sldId id="939" r:id="rId156"/>
    <p:sldId id="940" r:id="rId157"/>
    <p:sldId id="865" r:id="rId158"/>
    <p:sldId id="866" r:id="rId159"/>
    <p:sldId id="867" r:id="rId160"/>
    <p:sldId id="868" r:id="rId161"/>
    <p:sldId id="869" r:id="rId162"/>
    <p:sldId id="870" r:id="rId163"/>
    <p:sldId id="871" r:id="rId164"/>
    <p:sldId id="872" r:id="rId165"/>
    <p:sldId id="941" r:id="rId166"/>
    <p:sldId id="942" r:id="rId167"/>
    <p:sldId id="944" r:id="rId168"/>
    <p:sldId id="943" r:id="rId169"/>
    <p:sldId id="873" r:id="rId170"/>
    <p:sldId id="874" r:id="rId171"/>
    <p:sldId id="875" r:id="rId172"/>
    <p:sldId id="876" r:id="rId173"/>
    <p:sldId id="945" r:id="rId174"/>
    <p:sldId id="877" r:id="rId175"/>
    <p:sldId id="946" r:id="rId176"/>
    <p:sldId id="947" r:id="rId177"/>
    <p:sldId id="948" r:id="rId178"/>
    <p:sldId id="949" r:id="rId179"/>
    <p:sldId id="950" r:id="rId180"/>
    <p:sldId id="1248" r:id="rId181"/>
    <p:sldId id="1249" r:id="rId182"/>
    <p:sldId id="881" r:id="rId183"/>
    <p:sldId id="882" r:id="rId184"/>
    <p:sldId id="883" r:id="rId185"/>
    <p:sldId id="885" r:id="rId186"/>
    <p:sldId id="886" r:id="rId187"/>
    <p:sldId id="887" r:id="rId188"/>
    <p:sldId id="888" r:id="rId189"/>
    <p:sldId id="889" r:id="rId190"/>
    <p:sldId id="890" r:id="rId191"/>
    <p:sldId id="891" r:id="rId192"/>
    <p:sldId id="892" r:id="rId193"/>
    <p:sldId id="893" r:id="rId194"/>
    <p:sldId id="894" r:id="rId195"/>
    <p:sldId id="895" r:id="rId196"/>
    <p:sldId id="896" r:id="rId197"/>
    <p:sldId id="897" r:id="rId198"/>
    <p:sldId id="898" r:id="rId199"/>
    <p:sldId id="899" r:id="rId200"/>
    <p:sldId id="900" r:id="rId201"/>
    <p:sldId id="901" r:id="rId202"/>
    <p:sldId id="902" r:id="rId203"/>
    <p:sldId id="903" r:id="rId204"/>
    <p:sldId id="951" r:id="rId205"/>
    <p:sldId id="952" r:id="rId206"/>
    <p:sldId id="904" r:id="rId207"/>
    <p:sldId id="1178" r:id="rId208"/>
  </p:sldIdLst>
  <p:sldSz cx="9144000" cy="6858000" type="screen4x3"/>
  <p:notesSz cx="7105650" cy="10236200"/>
  <p:defaultTextStyle>
    <a:defPPr>
      <a:defRPr lang="zh-CN"/>
    </a:defPPr>
    <a:lvl1pPr algn="l" rtl="0" fontAlgn="base">
      <a:spcBef>
        <a:spcPct val="0"/>
      </a:spcBef>
      <a:spcAft>
        <a:spcPct val="0"/>
      </a:spcAft>
      <a:defRPr sz="3200" b="1" kern="1200">
        <a:solidFill>
          <a:srgbClr val="000000"/>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sz="3200" b="1" kern="1200">
        <a:solidFill>
          <a:srgbClr val="000000"/>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sz="3200" b="1" kern="1200">
        <a:solidFill>
          <a:srgbClr val="000000"/>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sz="3200" b="1" kern="1200">
        <a:solidFill>
          <a:srgbClr val="000000"/>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sz="3200" b="1" kern="1200">
        <a:solidFill>
          <a:srgbClr val="000000"/>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3200" b="1" kern="1200">
        <a:solidFill>
          <a:srgbClr val="000000"/>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3200" b="1" kern="1200">
        <a:solidFill>
          <a:srgbClr val="000000"/>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3200" b="1" kern="1200">
        <a:solidFill>
          <a:srgbClr val="000000"/>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3200" b="1" kern="1200">
        <a:solidFill>
          <a:srgbClr val="000000"/>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a:srgbClr val="000000"/>
    <a:srgbClr val="CC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5" autoAdjust="0"/>
    <p:restoredTop sz="91945" autoAdjust="0"/>
  </p:normalViewPr>
  <p:slideViewPr>
    <p:cSldViewPr>
      <p:cViewPr>
        <p:scale>
          <a:sx n="70" d="100"/>
          <a:sy n="70" d="100"/>
        </p:scale>
        <p:origin x="-1028"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0.xml"/><Relationship Id="rId98" Type="http://schemas.openxmlformats.org/officeDocument/2006/relationships/slide" Target="slides/slide89.xml"/><Relationship Id="rId97" Type="http://schemas.openxmlformats.org/officeDocument/2006/relationships/slide" Target="slides/slide88.xml"/><Relationship Id="rId96" Type="http://schemas.openxmlformats.org/officeDocument/2006/relationships/slide" Target="slides/slide87.xml"/><Relationship Id="rId95" Type="http://schemas.openxmlformats.org/officeDocument/2006/relationships/slide" Target="slides/slide86.xml"/><Relationship Id="rId94" Type="http://schemas.openxmlformats.org/officeDocument/2006/relationships/slide" Target="slides/slide85.xml"/><Relationship Id="rId93" Type="http://schemas.openxmlformats.org/officeDocument/2006/relationships/slide" Target="slides/slide84.xml"/><Relationship Id="rId92" Type="http://schemas.openxmlformats.org/officeDocument/2006/relationships/slide" Target="slides/slide83.xml"/><Relationship Id="rId91" Type="http://schemas.openxmlformats.org/officeDocument/2006/relationships/slide" Target="slides/slide82.xml"/><Relationship Id="rId90" Type="http://schemas.openxmlformats.org/officeDocument/2006/relationships/slide" Target="slides/slide81.xml"/><Relationship Id="rId9" Type="http://schemas.openxmlformats.org/officeDocument/2006/relationships/slide" Target="slides/slide1.xml"/><Relationship Id="rId89" Type="http://schemas.openxmlformats.org/officeDocument/2006/relationships/slide" Target="slides/slide80.xml"/><Relationship Id="rId88" Type="http://schemas.openxmlformats.org/officeDocument/2006/relationships/slide" Target="slides/slide79.xml"/><Relationship Id="rId87" Type="http://schemas.openxmlformats.org/officeDocument/2006/relationships/slide" Target="slides/slide78.xml"/><Relationship Id="rId86" Type="http://schemas.openxmlformats.org/officeDocument/2006/relationships/slide" Target="slides/slide77.xml"/><Relationship Id="rId85" Type="http://schemas.openxmlformats.org/officeDocument/2006/relationships/slide" Target="slides/slide76.xml"/><Relationship Id="rId84" Type="http://schemas.openxmlformats.org/officeDocument/2006/relationships/slide" Target="slides/slide75.xml"/><Relationship Id="rId83" Type="http://schemas.openxmlformats.org/officeDocument/2006/relationships/slide" Target="slides/slide74.xml"/><Relationship Id="rId82" Type="http://schemas.openxmlformats.org/officeDocument/2006/relationships/slide" Target="slides/slide73.xml"/><Relationship Id="rId81" Type="http://schemas.openxmlformats.org/officeDocument/2006/relationships/slide" Target="slides/slide72.xml"/><Relationship Id="rId80" Type="http://schemas.openxmlformats.org/officeDocument/2006/relationships/slide" Target="slides/slide71.xml"/><Relationship Id="rId8" Type="http://schemas.openxmlformats.org/officeDocument/2006/relationships/slideMaster" Target="slideMasters/slideMaster7.xml"/><Relationship Id="rId79" Type="http://schemas.openxmlformats.org/officeDocument/2006/relationships/slide" Target="slides/slide70.xml"/><Relationship Id="rId78" Type="http://schemas.openxmlformats.org/officeDocument/2006/relationships/slide" Target="slides/slide69.xml"/><Relationship Id="rId77" Type="http://schemas.openxmlformats.org/officeDocument/2006/relationships/slide" Target="slides/slide68.xml"/><Relationship Id="rId76" Type="http://schemas.openxmlformats.org/officeDocument/2006/relationships/slide" Target="slides/slide67.xml"/><Relationship Id="rId75" Type="http://schemas.openxmlformats.org/officeDocument/2006/relationships/slide" Target="slides/slide66.xml"/><Relationship Id="rId74" Type="http://schemas.openxmlformats.org/officeDocument/2006/relationships/slide" Target="slides/slide65.xml"/><Relationship Id="rId73" Type="http://schemas.openxmlformats.org/officeDocument/2006/relationships/slide" Target="slides/slide64.xml"/><Relationship Id="rId72" Type="http://schemas.openxmlformats.org/officeDocument/2006/relationships/slide" Target="slides/slide63.xml"/><Relationship Id="rId71" Type="http://schemas.openxmlformats.org/officeDocument/2006/relationships/slide" Target="slides/slide62.xml"/><Relationship Id="rId70" Type="http://schemas.openxmlformats.org/officeDocument/2006/relationships/slide" Target="slides/slide61.xml"/><Relationship Id="rId7" Type="http://schemas.openxmlformats.org/officeDocument/2006/relationships/slideMaster" Target="slideMasters/slideMaster6.xml"/><Relationship Id="rId69" Type="http://schemas.openxmlformats.org/officeDocument/2006/relationships/slide" Target="slides/slide60.xml"/><Relationship Id="rId68" Type="http://schemas.openxmlformats.org/officeDocument/2006/relationships/slide" Target="slides/slide59.xml"/><Relationship Id="rId67" Type="http://schemas.openxmlformats.org/officeDocument/2006/relationships/slide" Target="slides/slide58.xml"/><Relationship Id="rId66" Type="http://schemas.openxmlformats.org/officeDocument/2006/relationships/slide" Target="slides/slide57.xml"/><Relationship Id="rId65" Type="http://schemas.openxmlformats.org/officeDocument/2006/relationships/slide" Target="slides/slide56.xml"/><Relationship Id="rId64" Type="http://schemas.openxmlformats.org/officeDocument/2006/relationships/slide" Target="slides/slide55.xml"/><Relationship Id="rId63" Type="http://schemas.openxmlformats.org/officeDocument/2006/relationships/slide" Target="slides/slide54.xml"/><Relationship Id="rId62" Type="http://schemas.openxmlformats.org/officeDocument/2006/relationships/slide" Target="slides/slide53.xml"/><Relationship Id="rId61" Type="http://schemas.openxmlformats.org/officeDocument/2006/relationships/slide" Target="slides/slide52.xml"/><Relationship Id="rId60" Type="http://schemas.openxmlformats.org/officeDocument/2006/relationships/slide" Target="slides/slide51.xml"/><Relationship Id="rId6" Type="http://schemas.openxmlformats.org/officeDocument/2006/relationships/slideMaster" Target="slideMasters/slideMaster5.xml"/><Relationship Id="rId59" Type="http://schemas.openxmlformats.org/officeDocument/2006/relationships/slide" Target="slides/slide50.xml"/><Relationship Id="rId58" Type="http://schemas.openxmlformats.org/officeDocument/2006/relationships/slide" Target="slides/slide49.xml"/><Relationship Id="rId57" Type="http://schemas.openxmlformats.org/officeDocument/2006/relationships/slide" Target="slides/slide48.xml"/><Relationship Id="rId56" Type="http://schemas.openxmlformats.org/officeDocument/2006/relationships/slide" Target="slides/slide47.xml"/><Relationship Id="rId55" Type="http://schemas.openxmlformats.org/officeDocument/2006/relationships/slide" Target="slides/slide46.xml"/><Relationship Id="rId54" Type="http://schemas.openxmlformats.org/officeDocument/2006/relationships/slide" Target="slides/slide45.xml"/><Relationship Id="rId53" Type="http://schemas.openxmlformats.org/officeDocument/2006/relationships/slide" Target="slides/slide44.xml"/><Relationship Id="rId52" Type="http://schemas.openxmlformats.org/officeDocument/2006/relationships/slide" Target="slides/slide43.xml"/><Relationship Id="rId51" Type="http://schemas.openxmlformats.org/officeDocument/2006/relationships/slide" Target="slides/slide42.xml"/><Relationship Id="rId50" Type="http://schemas.openxmlformats.org/officeDocument/2006/relationships/slide" Target="slides/slide41.xml"/><Relationship Id="rId5" Type="http://schemas.openxmlformats.org/officeDocument/2006/relationships/slideMaster" Target="slideMasters/slideMaster4.xml"/><Relationship Id="rId49" Type="http://schemas.openxmlformats.org/officeDocument/2006/relationships/slide" Target="slides/slide40.xml"/><Relationship Id="rId48" Type="http://schemas.openxmlformats.org/officeDocument/2006/relationships/slide" Target="slides/slide39.xml"/><Relationship Id="rId47" Type="http://schemas.openxmlformats.org/officeDocument/2006/relationships/slide" Target="slides/slide38.xml"/><Relationship Id="rId46" Type="http://schemas.openxmlformats.org/officeDocument/2006/relationships/slide" Target="slides/slide37.xml"/><Relationship Id="rId45" Type="http://schemas.openxmlformats.org/officeDocument/2006/relationships/slide" Target="slides/slide36.xml"/><Relationship Id="rId44" Type="http://schemas.openxmlformats.org/officeDocument/2006/relationships/slide" Target="slides/slide35.xml"/><Relationship Id="rId43" Type="http://schemas.openxmlformats.org/officeDocument/2006/relationships/slide" Target="slides/slide34.xml"/><Relationship Id="rId42" Type="http://schemas.openxmlformats.org/officeDocument/2006/relationships/slide" Target="slides/slide33.xml"/><Relationship Id="rId41" Type="http://schemas.openxmlformats.org/officeDocument/2006/relationships/slide" Target="slides/slide32.xml"/><Relationship Id="rId40" Type="http://schemas.openxmlformats.org/officeDocument/2006/relationships/slide" Target="slides/slide31.xml"/><Relationship Id="rId4" Type="http://schemas.openxmlformats.org/officeDocument/2006/relationships/slideMaster" Target="slideMasters/slideMaster3.xml"/><Relationship Id="rId39" Type="http://schemas.openxmlformats.org/officeDocument/2006/relationships/slide" Target="slides/slide30.xml"/><Relationship Id="rId38" Type="http://schemas.openxmlformats.org/officeDocument/2006/relationships/slide" Target="slides/slide29.xml"/><Relationship Id="rId37" Type="http://schemas.openxmlformats.org/officeDocument/2006/relationships/slide" Target="slides/slide28.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1" Type="http://schemas.openxmlformats.org/officeDocument/2006/relationships/tableStyles" Target="tableStyles.xml"/><Relationship Id="rId210" Type="http://schemas.openxmlformats.org/officeDocument/2006/relationships/viewProps" Target="viewProps.xml"/><Relationship Id="rId21" Type="http://schemas.openxmlformats.org/officeDocument/2006/relationships/slide" Target="slides/slide12.xml"/><Relationship Id="rId209" Type="http://schemas.openxmlformats.org/officeDocument/2006/relationships/presProps" Target="presProps.xml"/><Relationship Id="rId208" Type="http://schemas.openxmlformats.org/officeDocument/2006/relationships/slide" Target="slides/slide199.xml"/><Relationship Id="rId207" Type="http://schemas.openxmlformats.org/officeDocument/2006/relationships/slide" Target="slides/slide198.xml"/><Relationship Id="rId206" Type="http://schemas.openxmlformats.org/officeDocument/2006/relationships/slide" Target="slides/slide197.xml"/><Relationship Id="rId205" Type="http://schemas.openxmlformats.org/officeDocument/2006/relationships/slide" Target="slides/slide196.xml"/><Relationship Id="rId204" Type="http://schemas.openxmlformats.org/officeDocument/2006/relationships/slide" Target="slides/slide195.xml"/><Relationship Id="rId203" Type="http://schemas.openxmlformats.org/officeDocument/2006/relationships/slide" Target="slides/slide194.xml"/><Relationship Id="rId202" Type="http://schemas.openxmlformats.org/officeDocument/2006/relationships/slide" Target="slides/slide193.xml"/><Relationship Id="rId201" Type="http://schemas.openxmlformats.org/officeDocument/2006/relationships/slide" Target="slides/slide192.xml"/><Relationship Id="rId200" Type="http://schemas.openxmlformats.org/officeDocument/2006/relationships/slide" Target="slides/slide191.xml"/><Relationship Id="rId20" Type="http://schemas.openxmlformats.org/officeDocument/2006/relationships/slide" Target="slides/slide11.xml"/><Relationship Id="rId2" Type="http://schemas.openxmlformats.org/officeDocument/2006/relationships/theme" Target="theme/theme1.xml"/><Relationship Id="rId199" Type="http://schemas.openxmlformats.org/officeDocument/2006/relationships/slide" Target="slides/slide190.xml"/><Relationship Id="rId198" Type="http://schemas.openxmlformats.org/officeDocument/2006/relationships/slide" Target="slides/slide189.xml"/><Relationship Id="rId197" Type="http://schemas.openxmlformats.org/officeDocument/2006/relationships/slide" Target="slides/slide188.xml"/><Relationship Id="rId196" Type="http://schemas.openxmlformats.org/officeDocument/2006/relationships/slide" Target="slides/slide187.xml"/><Relationship Id="rId195" Type="http://schemas.openxmlformats.org/officeDocument/2006/relationships/slide" Target="slides/slide186.xml"/><Relationship Id="rId194" Type="http://schemas.openxmlformats.org/officeDocument/2006/relationships/slide" Target="slides/slide185.xml"/><Relationship Id="rId193" Type="http://schemas.openxmlformats.org/officeDocument/2006/relationships/slide" Target="slides/slide184.xml"/><Relationship Id="rId192" Type="http://schemas.openxmlformats.org/officeDocument/2006/relationships/slide" Target="slides/slide183.xml"/><Relationship Id="rId191" Type="http://schemas.openxmlformats.org/officeDocument/2006/relationships/slide" Target="slides/slide182.xml"/><Relationship Id="rId190" Type="http://schemas.openxmlformats.org/officeDocument/2006/relationships/slide" Target="slides/slide181.xml"/><Relationship Id="rId19" Type="http://schemas.openxmlformats.org/officeDocument/2006/relationships/notesMaster" Target="notesMasters/notesMaster1.xml"/><Relationship Id="rId189" Type="http://schemas.openxmlformats.org/officeDocument/2006/relationships/slide" Target="slides/slide180.xml"/><Relationship Id="rId188" Type="http://schemas.openxmlformats.org/officeDocument/2006/relationships/slide" Target="slides/slide179.xml"/><Relationship Id="rId187" Type="http://schemas.openxmlformats.org/officeDocument/2006/relationships/slide" Target="slides/slide178.xml"/><Relationship Id="rId186" Type="http://schemas.openxmlformats.org/officeDocument/2006/relationships/slide" Target="slides/slide177.xml"/><Relationship Id="rId185" Type="http://schemas.openxmlformats.org/officeDocument/2006/relationships/slide" Target="slides/slide176.xml"/><Relationship Id="rId184" Type="http://schemas.openxmlformats.org/officeDocument/2006/relationships/slide" Target="slides/slide175.xml"/><Relationship Id="rId183" Type="http://schemas.openxmlformats.org/officeDocument/2006/relationships/slide" Target="slides/slide174.xml"/><Relationship Id="rId182" Type="http://schemas.openxmlformats.org/officeDocument/2006/relationships/slide" Target="slides/slide173.xml"/><Relationship Id="rId181" Type="http://schemas.openxmlformats.org/officeDocument/2006/relationships/slide" Target="slides/slide172.xml"/><Relationship Id="rId180" Type="http://schemas.openxmlformats.org/officeDocument/2006/relationships/slide" Target="slides/slide171.xml"/><Relationship Id="rId18" Type="http://schemas.openxmlformats.org/officeDocument/2006/relationships/slide" Target="slides/slide10.xml"/><Relationship Id="rId179" Type="http://schemas.openxmlformats.org/officeDocument/2006/relationships/slide" Target="slides/slide170.xml"/><Relationship Id="rId178" Type="http://schemas.openxmlformats.org/officeDocument/2006/relationships/slide" Target="slides/slide169.xml"/><Relationship Id="rId177" Type="http://schemas.openxmlformats.org/officeDocument/2006/relationships/slide" Target="slides/slide168.xml"/><Relationship Id="rId176" Type="http://schemas.openxmlformats.org/officeDocument/2006/relationships/slide" Target="slides/slide167.xml"/><Relationship Id="rId175" Type="http://schemas.openxmlformats.org/officeDocument/2006/relationships/slide" Target="slides/slide166.xml"/><Relationship Id="rId174" Type="http://schemas.openxmlformats.org/officeDocument/2006/relationships/slide" Target="slides/slide165.xml"/><Relationship Id="rId173" Type="http://schemas.openxmlformats.org/officeDocument/2006/relationships/slide" Target="slides/slide164.xml"/><Relationship Id="rId172" Type="http://schemas.openxmlformats.org/officeDocument/2006/relationships/slide" Target="slides/slide163.xml"/><Relationship Id="rId171" Type="http://schemas.openxmlformats.org/officeDocument/2006/relationships/slide" Target="slides/slide162.xml"/><Relationship Id="rId170" Type="http://schemas.openxmlformats.org/officeDocument/2006/relationships/slide" Target="slides/slide161.xml"/><Relationship Id="rId17" Type="http://schemas.openxmlformats.org/officeDocument/2006/relationships/slide" Target="slides/slide9.xml"/><Relationship Id="rId169" Type="http://schemas.openxmlformats.org/officeDocument/2006/relationships/slide" Target="slides/slide160.xml"/><Relationship Id="rId168" Type="http://schemas.openxmlformats.org/officeDocument/2006/relationships/slide" Target="slides/slide159.xml"/><Relationship Id="rId167" Type="http://schemas.openxmlformats.org/officeDocument/2006/relationships/slide" Target="slides/slide158.xml"/><Relationship Id="rId166" Type="http://schemas.openxmlformats.org/officeDocument/2006/relationships/slide" Target="slides/slide157.xml"/><Relationship Id="rId165" Type="http://schemas.openxmlformats.org/officeDocument/2006/relationships/slide" Target="slides/slide156.xml"/><Relationship Id="rId164" Type="http://schemas.openxmlformats.org/officeDocument/2006/relationships/slide" Target="slides/slide155.xml"/><Relationship Id="rId163" Type="http://schemas.openxmlformats.org/officeDocument/2006/relationships/slide" Target="slides/slide154.xml"/><Relationship Id="rId162" Type="http://schemas.openxmlformats.org/officeDocument/2006/relationships/slide" Target="slides/slide153.xml"/><Relationship Id="rId161" Type="http://schemas.openxmlformats.org/officeDocument/2006/relationships/slide" Target="slides/slide152.xml"/><Relationship Id="rId160" Type="http://schemas.openxmlformats.org/officeDocument/2006/relationships/slide" Target="slides/slide151.xml"/><Relationship Id="rId16" Type="http://schemas.openxmlformats.org/officeDocument/2006/relationships/slide" Target="slides/slide8.xml"/><Relationship Id="rId159" Type="http://schemas.openxmlformats.org/officeDocument/2006/relationships/slide" Target="slides/slide150.xml"/><Relationship Id="rId158" Type="http://schemas.openxmlformats.org/officeDocument/2006/relationships/slide" Target="slides/slide149.xml"/><Relationship Id="rId157" Type="http://schemas.openxmlformats.org/officeDocument/2006/relationships/slide" Target="slides/slide148.xml"/><Relationship Id="rId156" Type="http://schemas.openxmlformats.org/officeDocument/2006/relationships/slide" Target="slides/slide147.xml"/><Relationship Id="rId155" Type="http://schemas.openxmlformats.org/officeDocument/2006/relationships/slide" Target="slides/slide146.xml"/><Relationship Id="rId154" Type="http://schemas.openxmlformats.org/officeDocument/2006/relationships/slide" Target="slides/slide145.xml"/><Relationship Id="rId153" Type="http://schemas.openxmlformats.org/officeDocument/2006/relationships/slide" Target="slides/slide144.xml"/><Relationship Id="rId152" Type="http://schemas.openxmlformats.org/officeDocument/2006/relationships/slide" Target="slides/slide143.xml"/><Relationship Id="rId151" Type="http://schemas.openxmlformats.org/officeDocument/2006/relationships/slide" Target="slides/slide142.xml"/><Relationship Id="rId150" Type="http://schemas.openxmlformats.org/officeDocument/2006/relationships/slide" Target="slides/slide141.xml"/><Relationship Id="rId15" Type="http://schemas.openxmlformats.org/officeDocument/2006/relationships/slide" Target="slides/slide7.xml"/><Relationship Id="rId149" Type="http://schemas.openxmlformats.org/officeDocument/2006/relationships/slide" Target="slides/slide140.xml"/><Relationship Id="rId148" Type="http://schemas.openxmlformats.org/officeDocument/2006/relationships/slide" Target="slides/slide139.xml"/><Relationship Id="rId147" Type="http://schemas.openxmlformats.org/officeDocument/2006/relationships/slide" Target="slides/slide138.xml"/><Relationship Id="rId146" Type="http://schemas.openxmlformats.org/officeDocument/2006/relationships/slide" Target="slides/slide137.xml"/><Relationship Id="rId145" Type="http://schemas.openxmlformats.org/officeDocument/2006/relationships/slide" Target="slides/slide136.xml"/><Relationship Id="rId144" Type="http://schemas.openxmlformats.org/officeDocument/2006/relationships/slide" Target="slides/slide135.xml"/><Relationship Id="rId143" Type="http://schemas.openxmlformats.org/officeDocument/2006/relationships/slide" Target="slides/slide134.xml"/><Relationship Id="rId142" Type="http://schemas.openxmlformats.org/officeDocument/2006/relationships/slide" Target="slides/slide133.xml"/><Relationship Id="rId141" Type="http://schemas.openxmlformats.org/officeDocument/2006/relationships/slide" Target="slides/slide132.xml"/><Relationship Id="rId140" Type="http://schemas.openxmlformats.org/officeDocument/2006/relationships/slide" Target="slides/slide131.xml"/><Relationship Id="rId14" Type="http://schemas.openxmlformats.org/officeDocument/2006/relationships/slide" Target="slides/slide6.xml"/><Relationship Id="rId139" Type="http://schemas.openxmlformats.org/officeDocument/2006/relationships/slide" Target="slides/slide130.xml"/><Relationship Id="rId138" Type="http://schemas.openxmlformats.org/officeDocument/2006/relationships/slide" Target="slides/slide129.xml"/><Relationship Id="rId137" Type="http://schemas.openxmlformats.org/officeDocument/2006/relationships/slide" Target="slides/slide128.xml"/><Relationship Id="rId136" Type="http://schemas.openxmlformats.org/officeDocument/2006/relationships/slide" Target="slides/slide127.xml"/><Relationship Id="rId135" Type="http://schemas.openxmlformats.org/officeDocument/2006/relationships/slide" Target="slides/slide126.xml"/><Relationship Id="rId134" Type="http://schemas.openxmlformats.org/officeDocument/2006/relationships/slide" Target="slides/slide125.xml"/><Relationship Id="rId133" Type="http://schemas.openxmlformats.org/officeDocument/2006/relationships/slide" Target="slides/slide124.xml"/><Relationship Id="rId132" Type="http://schemas.openxmlformats.org/officeDocument/2006/relationships/slide" Target="slides/slide123.xml"/><Relationship Id="rId131" Type="http://schemas.openxmlformats.org/officeDocument/2006/relationships/slide" Target="slides/slide122.xml"/><Relationship Id="rId130" Type="http://schemas.openxmlformats.org/officeDocument/2006/relationships/slide" Target="slides/slide121.xml"/><Relationship Id="rId13" Type="http://schemas.openxmlformats.org/officeDocument/2006/relationships/slide" Target="slides/slide5.xml"/><Relationship Id="rId129" Type="http://schemas.openxmlformats.org/officeDocument/2006/relationships/slide" Target="slides/slide120.xml"/><Relationship Id="rId128" Type="http://schemas.openxmlformats.org/officeDocument/2006/relationships/slide" Target="slides/slide119.xml"/><Relationship Id="rId127" Type="http://schemas.openxmlformats.org/officeDocument/2006/relationships/slide" Target="slides/slide118.xml"/><Relationship Id="rId126" Type="http://schemas.openxmlformats.org/officeDocument/2006/relationships/slide" Target="slides/slide117.xml"/><Relationship Id="rId125" Type="http://schemas.openxmlformats.org/officeDocument/2006/relationships/slide" Target="slides/slide116.xml"/><Relationship Id="rId124" Type="http://schemas.openxmlformats.org/officeDocument/2006/relationships/slide" Target="slides/slide115.xml"/><Relationship Id="rId123" Type="http://schemas.openxmlformats.org/officeDocument/2006/relationships/slide" Target="slides/slide114.xml"/><Relationship Id="rId122" Type="http://schemas.openxmlformats.org/officeDocument/2006/relationships/slide" Target="slides/slide113.xml"/><Relationship Id="rId121" Type="http://schemas.openxmlformats.org/officeDocument/2006/relationships/slide" Target="slides/slide112.xml"/><Relationship Id="rId120" Type="http://schemas.openxmlformats.org/officeDocument/2006/relationships/slide" Target="slides/slide111.xml"/><Relationship Id="rId12" Type="http://schemas.openxmlformats.org/officeDocument/2006/relationships/slide" Target="slides/slide4.xml"/><Relationship Id="rId119" Type="http://schemas.openxmlformats.org/officeDocument/2006/relationships/slide" Target="slides/slide110.xml"/><Relationship Id="rId118" Type="http://schemas.openxmlformats.org/officeDocument/2006/relationships/slide" Target="slides/slide109.xml"/><Relationship Id="rId117" Type="http://schemas.openxmlformats.org/officeDocument/2006/relationships/slide" Target="slides/slide108.xml"/><Relationship Id="rId116" Type="http://schemas.openxmlformats.org/officeDocument/2006/relationships/slide" Target="slides/slide107.xml"/><Relationship Id="rId115" Type="http://schemas.openxmlformats.org/officeDocument/2006/relationships/slide" Target="slides/slide106.xml"/><Relationship Id="rId114" Type="http://schemas.openxmlformats.org/officeDocument/2006/relationships/slide" Target="slides/slide105.xml"/><Relationship Id="rId113" Type="http://schemas.openxmlformats.org/officeDocument/2006/relationships/slide" Target="slides/slide104.xml"/><Relationship Id="rId112" Type="http://schemas.openxmlformats.org/officeDocument/2006/relationships/slide" Target="slides/slide103.xml"/><Relationship Id="rId111" Type="http://schemas.openxmlformats.org/officeDocument/2006/relationships/slide" Target="slides/slide102.xml"/><Relationship Id="rId110" Type="http://schemas.openxmlformats.org/officeDocument/2006/relationships/slide" Target="slides/slide101.xml"/><Relationship Id="rId11" Type="http://schemas.openxmlformats.org/officeDocument/2006/relationships/slide" Target="slides/slide3.xml"/><Relationship Id="rId109" Type="http://schemas.openxmlformats.org/officeDocument/2006/relationships/slide" Target="slides/slide100.xml"/><Relationship Id="rId108" Type="http://schemas.openxmlformats.org/officeDocument/2006/relationships/slide" Target="slides/slide99.xml"/><Relationship Id="rId107" Type="http://schemas.openxmlformats.org/officeDocument/2006/relationships/slide" Target="slides/slide98.xml"/><Relationship Id="rId106" Type="http://schemas.openxmlformats.org/officeDocument/2006/relationships/slide" Target="slides/slide97.xml"/><Relationship Id="rId105" Type="http://schemas.openxmlformats.org/officeDocument/2006/relationships/slide" Target="slides/slide96.xml"/><Relationship Id="rId104" Type="http://schemas.openxmlformats.org/officeDocument/2006/relationships/slide" Target="slides/slide95.xml"/><Relationship Id="rId103" Type="http://schemas.openxmlformats.org/officeDocument/2006/relationships/slide" Target="slides/slide94.xml"/><Relationship Id="rId102" Type="http://schemas.openxmlformats.org/officeDocument/2006/relationships/slide" Target="slides/slide93.xml"/><Relationship Id="rId101" Type="http://schemas.openxmlformats.org/officeDocument/2006/relationships/slide" Target="slides/slide92.xml"/><Relationship Id="rId100" Type="http://schemas.openxmlformats.org/officeDocument/2006/relationships/slide" Target="slides/slide91.xml"/><Relationship Id="rId10" Type="http://schemas.openxmlformats.org/officeDocument/2006/relationships/slide" Target="slides/slide2.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0.vml.rels><?xml version="1.0" encoding="UTF-8" standalone="yes"?>
<Relationships xmlns="http://schemas.openxmlformats.org/package/2006/relationships"><Relationship Id="rId5" Type="http://schemas.openxmlformats.org/officeDocument/2006/relationships/image" Target="../media/image115.wmf"/><Relationship Id="rId4" Type="http://schemas.openxmlformats.org/officeDocument/2006/relationships/image" Target="../media/image114.wmf"/><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6.png"/></Relationships>
</file>

<file path=ppt/drawings/_rels/vmlDrawing14.vml.rels><?xml version="1.0" encoding="UTF-8" standalone="yes"?>
<Relationships xmlns="http://schemas.openxmlformats.org/package/2006/relationships"><Relationship Id="rId7" Type="http://schemas.openxmlformats.org/officeDocument/2006/relationships/image" Target="../media/image165.wmf"/><Relationship Id="rId6" Type="http://schemas.openxmlformats.org/officeDocument/2006/relationships/image" Target="../media/image164.wmf"/><Relationship Id="rId5" Type="http://schemas.openxmlformats.org/officeDocument/2006/relationships/image" Target="../media/image163.wmf"/><Relationship Id="rId4" Type="http://schemas.openxmlformats.org/officeDocument/2006/relationships/image" Target="../media/image162.wmf"/><Relationship Id="rId3" Type="http://schemas.openxmlformats.org/officeDocument/2006/relationships/image" Target="../media/image161.wmf"/><Relationship Id="rId2" Type="http://schemas.openxmlformats.org/officeDocument/2006/relationships/image" Target="../media/image160.wmf"/><Relationship Id="rId1" Type="http://schemas.openxmlformats.org/officeDocument/2006/relationships/image" Target="../media/image15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4.wmf"/></Relationships>
</file>

<file path=ppt/drawings/_rels/vmlDrawing2.vml.rels><?xml version="1.0" encoding="UTF-8" standalone="yes"?>
<Relationships xmlns="http://schemas.openxmlformats.org/package/2006/relationships"><Relationship Id="rId5" Type="http://schemas.openxmlformats.org/officeDocument/2006/relationships/image" Target="../media/image42.wmf"/><Relationship Id="rId4" Type="http://schemas.openxmlformats.org/officeDocument/2006/relationships/image" Target="../media/image41.wmf"/><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9750" cy="511175"/>
          </a:xfrm>
          <a:prstGeom prst="rect">
            <a:avLst/>
          </a:prstGeom>
          <a:noFill/>
          <a:ln>
            <a:noFill/>
          </a:ln>
          <a:effectLst/>
        </p:spPr>
        <p:txBody>
          <a:bodyPr vert="horz" wrap="square" lIns="99088" tIns="49544" rIns="99088" bIns="49544" numCol="1" anchor="t" anchorCtr="0" compatLnSpc="1"/>
          <a:lstStyle>
            <a:lvl1pPr defTabSz="990600">
              <a:defRPr kumimoji="1" sz="1300" b="0">
                <a:solidFill>
                  <a:schemeClr val="tx1"/>
                </a:solidFill>
                <a:latin typeface="Times New Roman" panose="02020603050405020304" pitchFamily="18" charset="0"/>
                <a:ea typeface="宋体" panose="02010600030101010101" pitchFamily="2" charset="-122"/>
              </a:defRPr>
            </a:lvl1pPr>
          </a:lstStyle>
          <a:p>
            <a:pPr>
              <a:defRPr/>
            </a:pPr>
            <a:endParaRPr lang="en-US" altLang="zh-CN"/>
          </a:p>
        </p:txBody>
      </p:sp>
      <p:sp>
        <p:nvSpPr>
          <p:cNvPr id="6147" name="Rectangle 3"/>
          <p:cNvSpPr>
            <a:spLocks noGrp="1" noChangeArrowheads="1"/>
          </p:cNvSpPr>
          <p:nvPr>
            <p:ph type="dt" idx="1"/>
          </p:nvPr>
        </p:nvSpPr>
        <p:spPr bwMode="auto">
          <a:xfrm>
            <a:off x="4025900" y="0"/>
            <a:ext cx="3079750" cy="511175"/>
          </a:xfrm>
          <a:prstGeom prst="rect">
            <a:avLst/>
          </a:prstGeom>
          <a:noFill/>
          <a:ln>
            <a:noFill/>
          </a:ln>
          <a:effectLst/>
        </p:spPr>
        <p:txBody>
          <a:bodyPr vert="horz" wrap="square" lIns="99088" tIns="49544" rIns="99088" bIns="49544" numCol="1" anchor="t" anchorCtr="0" compatLnSpc="1"/>
          <a:lstStyle>
            <a:lvl1pPr algn="r" defTabSz="990600">
              <a:defRPr kumimoji="1" sz="1300" b="0">
                <a:solidFill>
                  <a:schemeClr val="tx1"/>
                </a:solidFill>
                <a:latin typeface="Times New Roman" panose="02020603050405020304" pitchFamily="18" charset="0"/>
                <a:ea typeface="宋体" panose="02010600030101010101" pitchFamily="2" charset="-122"/>
              </a:defRPr>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995363" y="768350"/>
            <a:ext cx="5116512" cy="383698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47738" y="4860925"/>
            <a:ext cx="5210175" cy="4606925"/>
          </a:xfrm>
          <a:prstGeom prst="rect">
            <a:avLst/>
          </a:prstGeom>
          <a:noFill/>
          <a:ln>
            <a:noFill/>
          </a:ln>
          <a:effectLst/>
        </p:spPr>
        <p:txBody>
          <a:bodyPr vert="horz" wrap="square" lIns="99088" tIns="49544" rIns="99088" bIns="49544"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150" name="Rectangle 6"/>
          <p:cNvSpPr>
            <a:spLocks noGrp="1" noChangeArrowheads="1"/>
          </p:cNvSpPr>
          <p:nvPr>
            <p:ph type="ftr" sz="quarter" idx="4"/>
          </p:nvPr>
        </p:nvSpPr>
        <p:spPr bwMode="auto">
          <a:xfrm>
            <a:off x="0" y="9725025"/>
            <a:ext cx="3079750" cy="511175"/>
          </a:xfrm>
          <a:prstGeom prst="rect">
            <a:avLst/>
          </a:prstGeom>
          <a:noFill/>
          <a:ln>
            <a:noFill/>
          </a:ln>
          <a:effectLst/>
        </p:spPr>
        <p:txBody>
          <a:bodyPr vert="horz" wrap="square" lIns="99088" tIns="49544" rIns="99088" bIns="49544" numCol="1" anchor="b" anchorCtr="0" compatLnSpc="1"/>
          <a:lstStyle>
            <a:lvl1pPr defTabSz="990600">
              <a:defRPr kumimoji="1" sz="1300" b="0">
                <a:solidFill>
                  <a:schemeClr val="tx1"/>
                </a:solidFill>
                <a:latin typeface="Times New Roman" panose="02020603050405020304" pitchFamily="18" charset="0"/>
                <a:ea typeface="宋体" panose="02010600030101010101" pitchFamily="2" charset="-122"/>
              </a:defRPr>
            </a:lvl1pPr>
          </a:lstStyle>
          <a:p>
            <a:pPr>
              <a:defRPr/>
            </a:pPr>
            <a:endParaRPr lang="en-US" altLang="zh-CN"/>
          </a:p>
        </p:txBody>
      </p:sp>
      <p:sp>
        <p:nvSpPr>
          <p:cNvPr id="6151" name="Rectangle 7"/>
          <p:cNvSpPr>
            <a:spLocks noGrp="1" noChangeArrowheads="1"/>
          </p:cNvSpPr>
          <p:nvPr>
            <p:ph type="sldNum" sz="quarter" idx="5"/>
          </p:nvPr>
        </p:nvSpPr>
        <p:spPr bwMode="auto">
          <a:xfrm>
            <a:off x="4025900" y="9725025"/>
            <a:ext cx="3079750" cy="511175"/>
          </a:xfrm>
          <a:prstGeom prst="rect">
            <a:avLst/>
          </a:prstGeom>
          <a:noFill/>
          <a:ln>
            <a:noFill/>
          </a:ln>
          <a:effectLst/>
        </p:spPr>
        <p:txBody>
          <a:bodyPr vert="horz" wrap="square" lIns="99088" tIns="49544" rIns="99088" bIns="49544" numCol="1" anchor="b" anchorCtr="0" compatLnSpc="1"/>
          <a:lstStyle>
            <a:lvl1pPr algn="r" defTabSz="990600">
              <a:defRPr kumimoji="1" sz="1300" b="0">
                <a:solidFill>
                  <a:schemeClr val="tx1"/>
                </a:solidFill>
                <a:latin typeface="Times New Roman" panose="02020603050405020304" pitchFamily="18" charset="0"/>
                <a:ea typeface="宋体" panose="02010600030101010101" pitchFamily="2" charset="-122"/>
              </a:defRPr>
            </a:lvl1pPr>
          </a:lstStyle>
          <a:p>
            <a:pPr>
              <a:defRPr/>
            </a:pPr>
            <a:fld id="{60183284-27EC-43B6-BDD2-092A3251E2B9}"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0183284-27EC-43B6-BDD2-092A3251E2B9}" type="slidenum">
              <a:rPr lang="en-US" altLang="zh-CN"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0183284-27EC-43B6-BDD2-092A3251E2B9}" type="slidenum">
              <a:rPr lang="en-US" altLang="zh-CN"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TextEdit="1"/>
          </p:cNvSpPr>
          <p:nvPr>
            <p:ph type="sldImg"/>
          </p:nvPr>
        </p:nvSpPr>
        <p:spPr/>
      </p:sp>
      <p:sp>
        <p:nvSpPr>
          <p:cNvPr id="56322"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6323"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b="1">
                <a:solidFill>
                  <a:srgbClr val="000000"/>
                </a:solidFill>
                <a:latin typeface="Times New Roman" panose="02020603050405020304" pitchFamily="18" charset="0"/>
                <a:ea typeface="宋体" panose="02010600030101010101" pitchFamily="2" charset="-122"/>
              </a:defRPr>
            </a:lvl1pPr>
            <a:lvl2pPr marL="742950" indent="-285750" defTabSz="990600">
              <a:defRPr sz="3200" b="1">
                <a:solidFill>
                  <a:srgbClr val="000000"/>
                </a:solidFill>
                <a:latin typeface="Times New Roman" panose="02020603050405020304" pitchFamily="18" charset="0"/>
                <a:ea typeface="宋体" panose="02010600030101010101" pitchFamily="2" charset="-122"/>
              </a:defRPr>
            </a:lvl2pPr>
            <a:lvl3pPr marL="1143000" indent="-228600" defTabSz="990600">
              <a:defRPr sz="3200" b="1">
                <a:solidFill>
                  <a:srgbClr val="000000"/>
                </a:solidFill>
                <a:latin typeface="Times New Roman" panose="02020603050405020304" pitchFamily="18" charset="0"/>
                <a:ea typeface="宋体" panose="02010600030101010101" pitchFamily="2" charset="-122"/>
              </a:defRPr>
            </a:lvl3pPr>
            <a:lvl4pPr marL="1600200" indent="-228600" defTabSz="990600">
              <a:defRPr sz="3200" b="1">
                <a:solidFill>
                  <a:srgbClr val="000000"/>
                </a:solidFill>
                <a:latin typeface="Times New Roman" panose="02020603050405020304" pitchFamily="18" charset="0"/>
                <a:ea typeface="宋体" panose="02010600030101010101" pitchFamily="2" charset="-122"/>
              </a:defRPr>
            </a:lvl4pPr>
            <a:lvl5pPr marL="2057400" indent="-228600" defTabSz="990600">
              <a:defRPr sz="3200" b="1">
                <a:solidFill>
                  <a:srgbClr val="000000"/>
                </a:solidFill>
                <a:latin typeface="Times New Roman" panose="02020603050405020304" pitchFamily="18" charset="0"/>
                <a:ea typeface="宋体" panose="02010600030101010101" pitchFamily="2" charset="-122"/>
              </a:defRPr>
            </a:lvl5pPr>
            <a:lvl6pPr marL="25146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fld id="{D0EE4F7C-19C7-4F7A-9517-205EFA121650}" type="slidenum">
              <a:rPr lang="en-US" altLang="zh-CN" sz="1300" b="0" smtClean="0">
                <a:solidFill>
                  <a:schemeClr val="tx1"/>
                </a:solidFill>
              </a:rPr>
            </a:fld>
            <a:endParaRPr lang="en-US" altLang="zh-CN" sz="1300" b="0" smtClean="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TextEdit="1"/>
          </p:cNvSpPr>
          <p:nvPr>
            <p:ph type="sldImg"/>
          </p:nvPr>
        </p:nvSpPr>
        <p:spPr/>
      </p:sp>
      <p:sp>
        <p:nvSpPr>
          <p:cNvPr id="61442"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1443"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b="1">
                <a:solidFill>
                  <a:srgbClr val="000000"/>
                </a:solidFill>
                <a:latin typeface="Times New Roman" panose="02020603050405020304" pitchFamily="18" charset="0"/>
                <a:ea typeface="宋体" panose="02010600030101010101" pitchFamily="2" charset="-122"/>
              </a:defRPr>
            </a:lvl1pPr>
            <a:lvl2pPr marL="742950" indent="-285750" defTabSz="990600">
              <a:defRPr sz="3200" b="1">
                <a:solidFill>
                  <a:srgbClr val="000000"/>
                </a:solidFill>
                <a:latin typeface="Times New Roman" panose="02020603050405020304" pitchFamily="18" charset="0"/>
                <a:ea typeface="宋体" panose="02010600030101010101" pitchFamily="2" charset="-122"/>
              </a:defRPr>
            </a:lvl2pPr>
            <a:lvl3pPr marL="1143000" indent="-228600" defTabSz="990600">
              <a:defRPr sz="3200" b="1">
                <a:solidFill>
                  <a:srgbClr val="000000"/>
                </a:solidFill>
                <a:latin typeface="Times New Roman" panose="02020603050405020304" pitchFamily="18" charset="0"/>
                <a:ea typeface="宋体" panose="02010600030101010101" pitchFamily="2" charset="-122"/>
              </a:defRPr>
            </a:lvl3pPr>
            <a:lvl4pPr marL="1600200" indent="-228600" defTabSz="990600">
              <a:defRPr sz="3200" b="1">
                <a:solidFill>
                  <a:srgbClr val="000000"/>
                </a:solidFill>
                <a:latin typeface="Times New Roman" panose="02020603050405020304" pitchFamily="18" charset="0"/>
                <a:ea typeface="宋体" panose="02010600030101010101" pitchFamily="2" charset="-122"/>
              </a:defRPr>
            </a:lvl4pPr>
            <a:lvl5pPr marL="2057400" indent="-228600" defTabSz="990600">
              <a:defRPr sz="3200" b="1">
                <a:solidFill>
                  <a:srgbClr val="000000"/>
                </a:solidFill>
                <a:latin typeface="Times New Roman" panose="02020603050405020304" pitchFamily="18" charset="0"/>
                <a:ea typeface="宋体" panose="02010600030101010101" pitchFamily="2" charset="-122"/>
              </a:defRPr>
            </a:lvl5pPr>
            <a:lvl6pPr marL="25146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fld id="{318C2E5A-56B9-4D5C-80D1-79B2B9A998DE}" type="slidenum">
              <a:rPr lang="en-US" altLang="zh-CN" sz="1300" b="0" smtClean="0">
                <a:solidFill>
                  <a:schemeClr val="tx1"/>
                </a:solidFill>
              </a:rPr>
            </a:fld>
            <a:endParaRPr lang="en-US" altLang="zh-CN" sz="1300" b="0" smtClean="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p:sp>
      <p:sp>
        <p:nvSpPr>
          <p:cNvPr id="64514"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4515"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b="1">
                <a:solidFill>
                  <a:srgbClr val="000000"/>
                </a:solidFill>
                <a:latin typeface="Times New Roman" panose="02020603050405020304" pitchFamily="18" charset="0"/>
                <a:ea typeface="宋体" panose="02010600030101010101" pitchFamily="2" charset="-122"/>
              </a:defRPr>
            </a:lvl1pPr>
            <a:lvl2pPr marL="742950" indent="-285750" defTabSz="990600">
              <a:defRPr sz="3200" b="1">
                <a:solidFill>
                  <a:srgbClr val="000000"/>
                </a:solidFill>
                <a:latin typeface="Times New Roman" panose="02020603050405020304" pitchFamily="18" charset="0"/>
                <a:ea typeface="宋体" panose="02010600030101010101" pitchFamily="2" charset="-122"/>
              </a:defRPr>
            </a:lvl2pPr>
            <a:lvl3pPr marL="1143000" indent="-228600" defTabSz="990600">
              <a:defRPr sz="3200" b="1">
                <a:solidFill>
                  <a:srgbClr val="000000"/>
                </a:solidFill>
                <a:latin typeface="Times New Roman" panose="02020603050405020304" pitchFamily="18" charset="0"/>
                <a:ea typeface="宋体" panose="02010600030101010101" pitchFamily="2" charset="-122"/>
              </a:defRPr>
            </a:lvl3pPr>
            <a:lvl4pPr marL="1600200" indent="-228600" defTabSz="990600">
              <a:defRPr sz="3200" b="1">
                <a:solidFill>
                  <a:srgbClr val="000000"/>
                </a:solidFill>
                <a:latin typeface="Times New Roman" panose="02020603050405020304" pitchFamily="18" charset="0"/>
                <a:ea typeface="宋体" panose="02010600030101010101" pitchFamily="2" charset="-122"/>
              </a:defRPr>
            </a:lvl4pPr>
            <a:lvl5pPr marL="2057400" indent="-228600" defTabSz="990600">
              <a:defRPr sz="3200" b="1">
                <a:solidFill>
                  <a:srgbClr val="000000"/>
                </a:solidFill>
                <a:latin typeface="Times New Roman" panose="02020603050405020304" pitchFamily="18" charset="0"/>
                <a:ea typeface="宋体" panose="02010600030101010101" pitchFamily="2" charset="-122"/>
              </a:defRPr>
            </a:lvl5pPr>
            <a:lvl6pPr marL="25146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fld id="{E33D7690-1B7F-4185-8F04-D6FA23E50E7B}" type="slidenum">
              <a:rPr lang="en-US" altLang="zh-CN" sz="1300" b="0" smtClean="0">
                <a:solidFill>
                  <a:schemeClr val="tx1"/>
                </a:solidFill>
              </a:rPr>
            </a:fld>
            <a:endParaRPr lang="en-US" altLang="zh-CN" sz="1300" b="0" smtClean="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TextEdit="1"/>
          </p:cNvSpPr>
          <p:nvPr>
            <p:ph type="sldImg"/>
          </p:nvPr>
        </p:nvSpPr>
        <p:spPr/>
      </p:sp>
      <p:sp>
        <p:nvSpPr>
          <p:cNvPr id="70658"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70659"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b="1">
                <a:solidFill>
                  <a:srgbClr val="000000"/>
                </a:solidFill>
                <a:latin typeface="Times New Roman" panose="02020603050405020304" pitchFamily="18" charset="0"/>
                <a:ea typeface="宋体" panose="02010600030101010101" pitchFamily="2" charset="-122"/>
              </a:defRPr>
            </a:lvl1pPr>
            <a:lvl2pPr marL="742950" indent="-285750" defTabSz="990600">
              <a:defRPr sz="3200" b="1">
                <a:solidFill>
                  <a:srgbClr val="000000"/>
                </a:solidFill>
                <a:latin typeface="Times New Roman" panose="02020603050405020304" pitchFamily="18" charset="0"/>
                <a:ea typeface="宋体" panose="02010600030101010101" pitchFamily="2" charset="-122"/>
              </a:defRPr>
            </a:lvl2pPr>
            <a:lvl3pPr marL="1143000" indent="-228600" defTabSz="990600">
              <a:defRPr sz="3200" b="1">
                <a:solidFill>
                  <a:srgbClr val="000000"/>
                </a:solidFill>
                <a:latin typeface="Times New Roman" panose="02020603050405020304" pitchFamily="18" charset="0"/>
                <a:ea typeface="宋体" panose="02010600030101010101" pitchFamily="2" charset="-122"/>
              </a:defRPr>
            </a:lvl3pPr>
            <a:lvl4pPr marL="1600200" indent="-228600" defTabSz="990600">
              <a:defRPr sz="3200" b="1">
                <a:solidFill>
                  <a:srgbClr val="000000"/>
                </a:solidFill>
                <a:latin typeface="Times New Roman" panose="02020603050405020304" pitchFamily="18" charset="0"/>
                <a:ea typeface="宋体" panose="02010600030101010101" pitchFamily="2" charset="-122"/>
              </a:defRPr>
            </a:lvl4pPr>
            <a:lvl5pPr marL="2057400" indent="-228600" defTabSz="990600">
              <a:defRPr sz="3200" b="1">
                <a:solidFill>
                  <a:srgbClr val="000000"/>
                </a:solidFill>
                <a:latin typeface="Times New Roman" panose="02020603050405020304" pitchFamily="18" charset="0"/>
                <a:ea typeface="宋体" panose="02010600030101010101" pitchFamily="2" charset="-122"/>
              </a:defRPr>
            </a:lvl5pPr>
            <a:lvl6pPr marL="25146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fld id="{99DD02DA-FDD7-4BDD-BECD-9DC94D735017}" type="slidenum">
              <a:rPr lang="en-US" altLang="zh-CN" sz="1300" b="0" smtClean="0">
                <a:solidFill>
                  <a:schemeClr val="tx1"/>
                </a:solidFill>
              </a:rPr>
            </a:fld>
            <a:endParaRPr lang="en-US" altLang="zh-CN" sz="1300" b="0" smtClean="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noTextEdit="1"/>
          </p:cNvSpPr>
          <p:nvPr>
            <p:ph type="sldImg"/>
          </p:nvPr>
        </p:nvSpPr>
        <p:spPr/>
      </p:sp>
      <p:sp>
        <p:nvSpPr>
          <p:cNvPr id="72706"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72707"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b="1">
                <a:solidFill>
                  <a:srgbClr val="000000"/>
                </a:solidFill>
                <a:latin typeface="Times New Roman" panose="02020603050405020304" pitchFamily="18" charset="0"/>
                <a:ea typeface="宋体" panose="02010600030101010101" pitchFamily="2" charset="-122"/>
              </a:defRPr>
            </a:lvl1pPr>
            <a:lvl2pPr marL="742950" indent="-285750" defTabSz="990600">
              <a:defRPr sz="3200" b="1">
                <a:solidFill>
                  <a:srgbClr val="000000"/>
                </a:solidFill>
                <a:latin typeface="Times New Roman" panose="02020603050405020304" pitchFamily="18" charset="0"/>
                <a:ea typeface="宋体" panose="02010600030101010101" pitchFamily="2" charset="-122"/>
              </a:defRPr>
            </a:lvl2pPr>
            <a:lvl3pPr marL="1143000" indent="-228600" defTabSz="990600">
              <a:defRPr sz="3200" b="1">
                <a:solidFill>
                  <a:srgbClr val="000000"/>
                </a:solidFill>
                <a:latin typeface="Times New Roman" panose="02020603050405020304" pitchFamily="18" charset="0"/>
                <a:ea typeface="宋体" panose="02010600030101010101" pitchFamily="2" charset="-122"/>
              </a:defRPr>
            </a:lvl3pPr>
            <a:lvl4pPr marL="1600200" indent="-228600" defTabSz="990600">
              <a:defRPr sz="3200" b="1">
                <a:solidFill>
                  <a:srgbClr val="000000"/>
                </a:solidFill>
                <a:latin typeface="Times New Roman" panose="02020603050405020304" pitchFamily="18" charset="0"/>
                <a:ea typeface="宋体" panose="02010600030101010101" pitchFamily="2" charset="-122"/>
              </a:defRPr>
            </a:lvl4pPr>
            <a:lvl5pPr marL="2057400" indent="-228600" defTabSz="990600">
              <a:defRPr sz="3200" b="1">
                <a:solidFill>
                  <a:srgbClr val="000000"/>
                </a:solidFill>
                <a:latin typeface="Times New Roman" panose="02020603050405020304" pitchFamily="18" charset="0"/>
                <a:ea typeface="宋体" panose="02010600030101010101" pitchFamily="2" charset="-122"/>
              </a:defRPr>
            </a:lvl5pPr>
            <a:lvl6pPr marL="25146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fld id="{390BB92F-F07A-4058-B45F-45E27110CCC2}" type="slidenum">
              <a:rPr lang="en-US" altLang="zh-CN" sz="1300" b="0" smtClean="0">
                <a:solidFill>
                  <a:schemeClr val="tx1"/>
                </a:solidFill>
              </a:rPr>
            </a:fld>
            <a:endParaRPr lang="en-US" altLang="zh-CN" sz="1300" b="0"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noTextEdit="1"/>
          </p:cNvSpPr>
          <p:nvPr>
            <p:ph type="sldImg"/>
          </p:nvPr>
        </p:nvSpPr>
        <p:spPr/>
      </p:sp>
      <p:sp>
        <p:nvSpPr>
          <p:cNvPr id="81922"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81923"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b="1">
                <a:solidFill>
                  <a:srgbClr val="000000"/>
                </a:solidFill>
                <a:latin typeface="Times New Roman" panose="02020603050405020304" pitchFamily="18" charset="0"/>
                <a:ea typeface="宋体" panose="02010600030101010101" pitchFamily="2" charset="-122"/>
              </a:defRPr>
            </a:lvl1pPr>
            <a:lvl2pPr marL="742950" indent="-285750" defTabSz="990600">
              <a:defRPr sz="3200" b="1">
                <a:solidFill>
                  <a:srgbClr val="000000"/>
                </a:solidFill>
                <a:latin typeface="Times New Roman" panose="02020603050405020304" pitchFamily="18" charset="0"/>
                <a:ea typeface="宋体" panose="02010600030101010101" pitchFamily="2" charset="-122"/>
              </a:defRPr>
            </a:lvl2pPr>
            <a:lvl3pPr marL="1143000" indent="-228600" defTabSz="990600">
              <a:defRPr sz="3200" b="1">
                <a:solidFill>
                  <a:srgbClr val="000000"/>
                </a:solidFill>
                <a:latin typeface="Times New Roman" panose="02020603050405020304" pitchFamily="18" charset="0"/>
                <a:ea typeface="宋体" panose="02010600030101010101" pitchFamily="2" charset="-122"/>
              </a:defRPr>
            </a:lvl3pPr>
            <a:lvl4pPr marL="1600200" indent="-228600" defTabSz="990600">
              <a:defRPr sz="3200" b="1">
                <a:solidFill>
                  <a:srgbClr val="000000"/>
                </a:solidFill>
                <a:latin typeface="Times New Roman" panose="02020603050405020304" pitchFamily="18" charset="0"/>
                <a:ea typeface="宋体" panose="02010600030101010101" pitchFamily="2" charset="-122"/>
              </a:defRPr>
            </a:lvl4pPr>
            <a:lvl5pPr marL="2057400" indent="-228600" defTabSz="990600">
              <a:defRPr sz="3200" b="1">
                <a:solidFill>
                  <a:srgbClr val="000000"/>
                </a:solidFill>
                <a:latin typeface="Times New Roman" panose="02020603050405020304" pitchFamily="18" charset="0"/>
                <a:ea typeface="宋体" panose="02010600030101010101" pitchFamily="2" charset="-122"/>
              </a:defRPr>
            </a:lvl5pPr>
            <a:lvl6pPr marL="25146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fld id="{13BEB87D-B102-4727-AAAA-31C521E7D02E}" type="slidenum">
              <a:rPr lang="en-US" altLang="zh-CN" sz="1300" b="0" smtClean="0">
                <a:solidFill>
                  <a:schemeClr val="tx1"/>
                </a:solidFill>
              </a:rPr>
            </a:fld>
            <a:endParaRPr lang="en-US" altLang="zh-CN" sz="1300" b="0" smtClean="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幻灯片图像占位符 1"/>
          <p:cNvSpPr>
            <a:spLocks noGrp="1" noRot="1" noChangeAspect="1" noTextEdit="1"/>
          </p:cNvSpPr>
          <p:nvPr>
            <p:ph type="sldImg"/>
          </p:nvPr>
        </p:nvSpPr>
        <p:spPr/>
      </p:sp>
      <p:sp>
        <p:nvSpPr>
          <p:cNvPr id="125954"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25955" name="灯片编号占位符 3"/>
          <p:cNvSpPr txBox="1">
            <a:spLocks noGrp="1"/>
          </p:cNvSpPr>
          <p:nvPr/>
        </p:nvSpPr>
        <p:spPr bwMode="auto">
          <a:xfrm>
            <a:off x="4025900" y="9725025"/>
            <a:ext cx="30797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88" tIns="49544" rIns="99088" bIns="49544" anchor="b"/>
          <a:lstStyle>
            <a:lvl1pPr defTabSz="990600">
              <a:defRPr sz="3200" b="1">
                <a:solidFill>
                  <a:srgbClr val="000000"/>
                </a:solidFill>
                <a:latin typeface="Times New Roman" panose="02020603050405020304" pitchFamily="18" charset="0"/>
                <a:ea typeface="宋体" panose="02010600030101010101" pitchFamily="2" charset="-122"/>
              </a:defRPr>
            </a:lvl1pPr>
            <a:lvl2pPr marL="742950" indent="-285750" defTabSz="990600">
              <a:defRPr sz="3200" b="1">
                <a:solidFill>
                  <a:srgbClr val="000000"/>
                </a:solidFill>
                <a:latin typeface="Times New Roman" panose="02020603050405020304" pitchFamily="18" charset="0"/>
                <a:ea typeface="宋体" panose="02010600030101010101" pitchFamily="2" charset="-122"/>
              </a:defRPr>
            </a:lvl2pPr>
            <a:lvl3pPr marL="1143000" indent="-228600" defTabSz="990600">
              <a:defRPr sz="3200" b="1">
                <a:solidFill>
                  <a:srgbClr val="000000"/>
                </a:solidFill>
                <a:latin typeface="Times New Roman" panose="02020603050405020304" pitchFamily="18" charset="0"/>
                <a:ea typeface="宋体" panose="02010600030101010101" pitchFamily="2" charset="-122"/>
              </a:defRPr>
            </a:lvl3pPr>
            <a:lvl4pPr marL="1600200" indent="-228600" defTabSz="990600">
              <a:defRPr sz="3200" b="1">
                <a:solidFill>
                  <a:srgbClr val="000000"/>
                </a:solidFill>
                <a:latin typeface="Times New Roman" panose="02020603050405020304" pitchFamily="18" charset="0"/>
                <a:ea typeface="宋体" panose="02010600030101010101" pitchFamily="2" charset="-122"/>
              </a:defRPr>
            </a:lvl4pPr>
            <a:lvl5pPr marL="2057400" indent="-228600" defTabSz="990600">
              <a:defRPr sz="3200" b="1">
                <a:solidFill>
                  <a:srgbClr val="000000"/>
                </a:solidFill>
                <a:latin typeface="Times New Roman" panose="02020603050405020304" pitchFamily="18" charset="0"/>
                <a:ea typeface="宋体" panose="02010600030101010101" pitchFamily="2" charset="-122"/>
              </a:defRPr>
            </a:lvl5pPr>
            <a:lvl6pPr marL="25146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81FD30D9-B35C-4AD3-90DE-59F7B0D44C29}" type="slidenum">
              <a:rPr kumimoji="1" lang="en-US" altLang="zh-CN" sz="1300" b="0">
                <a:solidFill>
                  <a:schemeClr val="tx1"/>
                </a:solidFill>
              </a:rPr>
            </a:fld>
            <a:endParaRPr kumimoji="1" lang="en-US" altLang="zh-CN" sz="1300" b="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幻灯片图像占位符 1"/>
          <p:cNvSpPr>
            <a:spLocks noGrp="1" noRot="1" noChangeAspect="1" noTextEdit="1"/>
          </p:cNvSpPr>
          <p:nvPr>
            <p:ph type="sldImg"/>
          </p:nvPr>
        </p:nvSpPr>
        <p:spPr/>
      </p:sp>
      <p:sp>
        <p:nvSpPr>
          <p:cNvPr id="128002"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28003" name="灯片编号占位符 3"/>
          <p:cNvSpPr txBox="1">
            <a:spLocks noGrp="1"/>
          </p:cNvSpPr>
          <p:nvPr/>
        </p:nvSpPr>
        <p:spPr bwMode="auto">
          <a:xfrm>
            <a:off x="4025900" y="9725025"/>
            <a:ext cx="30797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88" tIns="49544" rIns="99088" bIns="49544" anchor="b"/>
          <a:lstStyle>
            <a:lvl1pPr defTabSz="990600">
              <a:defRPr sz="3200" b="1">
                <a:solidFill>
                  <a:srgbClr val="000000"/>
                </a:solidFill>
                <a:latin typeface="Times New Roman" panose="02020603050405020304" pitchFamily="18" charset="0"/>
                <a:ea typeface="宋体" panose="02010600030101010101" pitchFamily="2" charset="-122"/>
              </a:defRPr>
            </a:lvl1pPr>
            <a:lvl2pPr marL="742950" indent="-285750" defTabSz="990600">
              <a:defRPr sz="3200" b="1">
                <a:solidFill>
                  <a:srgbClr val="000000"/>
                </a:solidFill>
                <a:latin typeface="Times New Roman" panose="02020603050405020304" pitchFamily="18" charset="0"/>
                <a:ea typeface="宋体" panose="02010600030101010101" pitchFamily="2" charset="-122"/>
              </a:defRPr>
            </a:lvl2pPr>
            <a:lvl3pPr marL="1143000" indent="-228600" defTabSz="990600">
              <a:defRPr sz="3200" b="1">
                <a:solidFill>
                  <a:srgbClr val="000000"/>
                </a:solidFill>
                <a:latin typeface="Times New Roman" panose="02020603050405020304" pitchFamily="18" charset="0"/>
                <a:ea typeface="宋体" panose="02010600030101010101" pitchFamily="2" charset="-122"/>
              </a:defRPr>
            </a:lvl3pPr>
            <a:lvl4pPr marL="1600200" indent="-228600" defTabSz="990600">
              <a:defRPr sz="3200" b="1">
                <a:solidFill>
                  <a:srgbClr val="000000"/>
                </a:solidFill>
                <a:latin typeface="Times New Roman" panose="02020603050405020304" pitchFamily="18" charset="0"/>
                <a:ea typeface="宋体" panose="02010600030101010101" pitchFamily="2" charset="-122"/>
              </a:defRPr>
            </a:lvl4pPr>
            <a:lvl5pPr marL="2057400" indent="-228600" defTabSz="990600">
              <a:defRPr sz="3200" b="1">
                <a:solidFill>
                  <a:srgbClr val="000000"/>
                </a:solidFill>
                <a:latin typeface="Times New Roman" panose="02020603050405020304" pitchFamily="18" charset="0"/>
                <a:ea typeface="宋体" panose="02010600030101010101" pitchFamily="2" charset="-122"/>
              </a:defRPr>
            </a:lvl5pPr>
            <a:lvl6pPr marL="25146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defTabSz="990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C1EE85E0-450F-4D3F-928B-6B1B7025AEA7}" type="slidenum">
              <a:rPr kumimoji="1" lang="en-US" altLang="zh-CN" sz="1300" b="0">
                <a:solidFill>
                  <a:schemeClr val="tx1"/>
                </a:solidFill>
              </a:rPr>
            </a:fld>
            <a:endParaRPr kumimoji="1" lang="en-US" altLang="zh-CN" sz="1300" b="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241EF628-2394-4495-A14E-63669A920A11}" type="slidenum">
              <a:rPr lang="en-US" altLang="zh-CN"/>
            </a:fld>
            <a:endParaRPr lang="en-US" altLang="zh-CN"/>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29A50A88-009A-45E4-96F9-AAEBE85C4F47}" type="slidenum">
              <a:rPr lang="en-US" altLang="zh-CN"/>
            </a:fld>
            <a:endParaRPr lang="en-US" altLang="zh-CN"/>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4B9670C8-F658-4AC3-B256-5819DE7FEBB0}" type="slidenum">
              <a:rPr lang="en-US" altLang="zh-CN"/>
            </a:fld>
            <a:endParaRPr lang="en-US" altLang="zh-CN"/>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EE9A5B68-954A-41A6-894C-6B209CC33D52}" type="slidenum">
              <a:rPr lang="en-US" altLang="zh-CN"/>
            </a:fld>
            <a:endParaRPr lang="en-US" altLang="zh-CN"/>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906BE2FC-EBD3-4B13-BEE6-8D8E413B08F3}" type="slidenum">
              <a:rPr lang="en-US" altLang="zh-CN"/>
            </a:fld>
            <a:endParaRPr lang="en-US" altLang="zh-CN"/>
          </a:p>
        </p:txBody>
      </p:sp>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57200" y="3938588"/>
            <a:ext cx="4038600" cy="2187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内容占位符 5"/>
          <p:cNvSpPr>
            <a:spLocks noGrp="1"/>
          </p:cNvSpPr>
          <p:nvPr>
            <p:ph sz="quarter" idx="4"/>
          </p:nvPr>
        </p:nvSpPr>
        <p:spPr>
          <a:xfrm>
            <a:off x="4648200" y="3938588"/>
            <a:ext cx="4038600" cy="2187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EEA2B907-776D-4188-922E-BA96ACE9ADB8}" type="slidenum">
              <a:rPr lang="en-US" altLang="zh-CN"/>
            </a:fld>
            <a:endParaRPr lang="en-US" altLang="zh-CN"/>
          </a:p>
        </p:txBody>
      </p:sp>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4" name="Group 2"/>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4" name="Freeform 12"/>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5" name="Freeform 13"/>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6" name="Freeform 14"/>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 name="Freeform 15"/>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8" name="Freeform 16"/>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21" name="Freeform 19"/>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25" name="Freeform 23"/>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37" name="Freeform 35"/>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38" name="Freeform 36"/>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p:spPr>
          <p:txBody>
            <a:bodyPr/>
            <a:lstStyle/>
            <a:p>
              <a:pPr>
                <a:defRPr/>
              </a:pPr>
              <a:endParaRPr lang="zh-CN" altLang="en-US" sz="1800" b="0">
                <a:solidFill>
                  <a:schemeClr val="tx1"/>
                </a:solidFill>
                <a:latin typeface="Arial" panose="020B0604020202020204" pitchFamily="34" charset="0"/>
              </a:endParaRPr>
            </a:p>
          </p:txBody>
        </p:sp>
      </p:grpSp>
      <p:pic>
        <p:nvPicPr>
          <p:cNvPr id="39" name="Picture 42" descr="m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67" name="Rectangle 39"/>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zh-CN" altLang="en-US" noProof="0" smtClean="0"/>
              <a:t>单击此处编辑母版副标题样式</a:t>
            </a:r>
            <a:endParaRPr lang="zh-CN" altLang="en-US" noProof="0" smtClean="0"/>
          </a:p>
        </p:txBody>
      </p:sp>
      <p:sp>
        <p:nvSpPr>
          <p:cNvPr id="176168"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zh-CN" altLang="en-US" noProof="0" smtClean="0"/>
              <a:t>单击此处编辑母版标题样式</a:t>
            </a:r>
            <a:endParaRPr lang="zh-CN" altLang="en-US" noProof="0" smtClean="0"/>
          </a:p>
        </p:txBody>
      </p:sp>
      <p:sp>
        <p:nvSpPr>
          <p:cNvPr id="40" name="Rectangle 37"/>
          <p:cNvSpPr>
            <a:spLocks noGrp="1" noChangeArrowheads="1"/>
          </p:cNvSpPr>
          <p:nvPr>
            <p:ph type="dt" sz="half" idx="10"/>
          </p:nvPr>
        </p:nvSpPr>
        <p:spPr/>
        <p:txBody>
          <a:bodyPr/>
          <a:lstStyle>
            <a:lvl1pPr>
              <a:defRPr/>
            </a:lvl1pPr>
          </a:lstStyle>
          <a:p>
            <a:pPr>
              <a:defRPr/>
            </a:pPr>
            <a:endParaRPr lang="en-US" altLang="zh-CN"/>
          </a:p>
        </p:txBody>
      </p:sp>
      <p:sp>
        <p:nvSpPr>
          <p:cNvPr id="41" name="Rectangle 38"/>
          <p:cNvSpPr>
            <a:spLocks noGrp="1" noChangeArrowheads="1"/>
          </p:cNvSpPr>
          <p:nvPr>
            <p:ph type="ftr" sz="quarter" idx="11"/>
          </p:nvPr>
        </p:nvSpPr>
        <p:spPr/>
        <p:txBody>
          <a:bodyPr/>
          <a:lstStyle>
            <a:lvl1pPr>
              <a:defRPr/>
            </a:lvl1pPr>
          </a:lstStyle>
          <a:p>
            <a:pPr>
              <a:defRPr/>
            </a:pPr>
            <a:endParaRPr lang="en-US" altLang="zh-CN"/>
          </a:p>
        </p:txBody>
      </p:sp>
      <p:sp>
        <p:nvSpPr>
          <p:cNvPr id="42" name="Rectangle 41"/>
          <p:cNvSpPr>
            <a:spLocks noGrp="1" noChangeArrowheads="1"/>
          </p:cNvSpPr>
          <p:nvPr>
            <p:ph type="sldNum" sz="quarter" idx="12"/>
          </p:nvPr>
        </p:nvSpPr>
        <p:spPr/>
        <p:txBody>
          <a:bodyPr/>
          <a:lstStyle>
            <a:lvl1pPr>
              <a:defRPr/>
            </a:lvl1pPr>
          </a:lstStyle>
          <a:p>
            <a:pPr>
              <a:defRPr/>
            </a:pPr>
            <a:fld id="{9A766B67-1797-4CA2-82F6-3EB81A194751}" type="slidenum">
              <a:rPr lang="en-US" altLang="zh-CN"/>
            </a:fld>
            <a:endParaRPr lang="en-US" altLang="zh-CN"/>
          </a:p>
        </p:txBody>
      </p:sp>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39"/>
          <p:cNvSpPr>
            <a:spLocks noGrp="1" noChangeArrowheads="1"/>
          </p:cNvSpPr>
          <p:nvPr>
            <p:ph type="dt" sz="half" idx="10"/>
          </p:nvPr>
        </p:nvSpPr>
        <p:spPr/>
        <p:txBody>
          <a:bodyPr/>
          <a:lstStyle>
            <a:lvl1pPr>
              <a:defRPr/>
            </a:lvl1pPr>
          </a:lstStyle>
          <a:p>
            <a:pPr>
              <a:defRPr/>
            </a:pPr>
            <a:endParaRPr lang="en-US" altLang="zh-CN"/>
          </a:p>
        </p:txBody>
      </p:sp>
      <p:sp>
        <p:nvSpPr>
          <p:cNvPr id="5" name="Rectangle 40"/>
          <p:cNvSpPr>
            <a:spLocks noGrp="1" noChangeArrowheads="1"/>
          </p:cNvSpPr>
          <p:nvPr>
            <p:ph type="ftr" sz="quarter" idx="11"/>
          </p:nvPr>
        </p:nvSpPr>
        <p:spPr/>
        <p:txBody>
          <a:bodyPr/>
          <a:lstStyle>
            <a:lvl1pPr>
              <a:defRPr/>
            </a:lvl1pPr>
          </a:lstStyle>
          <a:p>
            <a:pPr>
              <a:defRPr/>
            </a:pPr>
            <a:endParaRPr lang="en-US" altLang="zh-CN"/>
          </a:p>
        </p:txBody>
      </p:sp>
      <p:sp>
        <p:nvSpPr>
          <p:cNvPr id="6" name="Rectangle 41"/>
          <p:cNvSpPr>
            <a:spLocks noGrp="1" noChangeArrowheads="1"/>
          </p:cNvSpPr>
          <p:nvPr>
            <p:ph type="sldNum" sz="quarter" idx="12"/>
          </p:nvPr>
        </p:nvSpPr>
        <p:spPr/>
        <p:txBody>
          <a:bodyPr/>
          <a:lstStyle>
            <a:lvl1pPr>
              <a:defRPr/>
            </a:lvl1pPr>
          </a:lstStyle>
          <a:p>
            <a:pPr>
              <a:defRPr/>
            </a:pPr>
            <a:fld id="{81FF8A62-B6D6-4A5C-9318-A7DED4D1E040}" type="slidenum">
              <a:rPr lang="en-US" altLang="zh-CN"/>
            </a:fld>
            <a:endParaRPr lang="en-US" altLang="zh-CN"/>
          </a:p>
        </p:txBody>
      </p:sp>
    </p:spTree>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39"/>
          <p:cNvSpPr>
            <a:spLocks noGrp="1" noChangeArrowheads="1"/>
          </p:cNvSpPr>
          <p:nvPr>
            <p:ph type="dt" sz="half" idx="10"/>
          </p:nvPr>
        </p:nvSpPr>
        <p:spPr/>
        <p:txBody>
          <a:bodyPr/>
          <a:lstStyle>
            <a:lvl1pPr>
              <a:defRPr/>
            </a:lvl1pPr>
          </a:lstStyle>
          <a:p>
            <a:pPr>
              <a:defRPr/>
            </a:pPr>
            <a:endParaRPr lang="en-US" altLang="zh-CN"/>
          </a:p>
        </p:txBody>
      </p:sp>
      <p:sp>
        <p:nvSpPr>
          <p:cNvPr id="5" name="Rectangle 40"/>
          <p:cNvSpPr>
            <a:spLocks noGrp="1" noChangeArrowheads="1"/>
          </p:cNvSpPr>
          <p:nvPr>
            <p:ph type="ftr" sz="quarter" idx="11"/>
          </p:nvPr>
        </p:nvSpPr>
        <p:spPr/>
        <p:txBody>
          <a:bodyPr/>
          <a:lstStyle>
            <a:lvl1pPr>
              <a:defRPr/>
            </a:lvl1pPr>
          </a:lstStyle>
          <a:p>
            <a:pPr>
              <a:defRPr/>
            </a:pPr>
            <a:endParaRPr lang="en-US" altLang="zh-CN"/>
          </a:p>
        </p:txBody>
      </p:sp>
      <p:sp>
        <p:nvSpPr>
          <p:cNvPr id="6" name="Rectangle 41"/>
          <p:cNvSpPr>
            <a:spLocks noGrp="1" noChangeArrowheads="1"/>
          </p:cNvSpPr>
          <p:nvPr>
            <p:ph type="sldNum" sz="quarter" idx="12"/>
          </p:nvPr>
        </p:nvSpPr>
        <p:spPr/>
        <p:txBody>
          <a:bodyPr/>
          <a:lstStyle>
            <a:lvl1pPr>
              <a:defRPr/>
            </a:lvl1pPr>
          </a:lstStyle>
          <a:p>
            <a:pPr>
              <a:defRPr/>
            </a:pPr>
            <a:fld id="{76BC17C1-C8F0-4CCD-8DB7-4F68A1DE7B91}" type="slidenum">
              <a:rPr lang="en-US" altLang="zh-CN"/>
            </a:fld>
            <a:endParaRPr lang="en-US" altLang="zh-CN"/>
          </a:p>
        </p:txBody>
      </p:sp>
    </p:spTree>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39"/>
          <p:cNvSpPr>
            <a:spLocks noGrp="1" noChangeArrowheads="1"/>
          </p:cNvSpPr>
          <p:nvPr>
            <p:ph type="dt" sz="half" idx="10"/>
          </p:nvPr>
        </p:nvSpPr>
        <p:spPr/>
        <p:txBody>
          <a:bodyPr/>
          <a:lstStyle>
            <a:lvl1pPr>
              <a:defRPr/>
            </a:lvl1pPr>
          </a:lstStyle>
          <a:p>
            <a:pPr>
              <a:defRPr/>
            </a:pPr>
            <a:endParaRPr lang="en-US" altLang="zh-CN"/>
          </a:p>
        </p:txBody>
      </p:sp>
      <p:sp>
        <p:nvSpPr>
          <p:cNvPr id="6" name="Rectangle 40"/>
          <p:cNvSpPr>
            <a:spLocks noGrp="1" noChangeArrowheads="1"/>
          </p:cNvSpPr>
          <p:nvPr>
            <p:ph type="ftr" sz="quarter" idx="11"/>
          </p:nvPr>
        </p:nvSpPr>
        <p:spPr/>
        <p:txBody>
          <a:bodyPr/>
          <a:lstStyle>
            <a:lvl1pPr>
              <a:defRPr/>
            </a:lvl1pPr>
          </a:lstStyle>
          <a:p>
            <a:pPr>
              <a:defRPr/>
            </a:pPr>
            <a:endParaRPr lang="en-US" altLang="zh-CN"/>
          </a:p>
        </p:txBody>
      </p:sp>
      <p:sp>
        <p:nvSpPr>
          <p:cNvPr id="7" name="Rectangle 41"/>
          <p:cNvSpPr>
            <a:spLocks noGrp="1" noChangeArrowheads="1"/>
          </p:cNvSpPr>
          <p:nvPr>
            <p:ph type="sldNum" sz="quarter" idx="12"/>
          </p:nvPr>
        </p:nvSpPr>
        <p:spPr/>
        <p:txBody>
          <a:bodyPr/>
          <a:lstStyle>
            <a:lvl1pPr>
              <a:defRPr/>
            </a:lvl1pPr>
          </a:lstStyle>
          <a:p>
            <a:pPr>
              <a:defRPr/>
            </a:pPr>
            <a:fld id="{C21F2E26-5FEF-4848-A699-62D12109F498}" type="slidenum">
              <a:rPr lang="en-US" altLang="zh-CN"/>
            </a:fld>
            <a:endParaRPr lang="en-US" altLang="zh-CN"/>
          </a:p>
        </p:txBody>
      </p:sp>
    </p:spTree>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39"/>
          <p:cNvSpPr>
            <a:spLocks noGrp="1" noChangeArrowheads="1"/>
          </p:cNvSpPr>
          <p:nvPr>
            <p:ph type="dt" sz="half" idx="10"/>
          </p:nvPr>
        </p:nvSpPr>
        <p:spPr/>
        <p:txBody>
          <a:bodyPr/>
          <a:lstStyle>
            <a:lvl1pPr>
              <a:defRPr/>
            </a:lvl1pPr>
          </a:lstStyle>
          <a:p>
            <a:pPr>
              <a:defRPr/>
            </a:pPr>
            <a:endParaRPr lang="en-US" altLang="zh-CN"/>
          </a:p>
        </p:txBody>
      </p:sp>
      <p:sp>
        <p:nvSpPr>
          <p:cNvPr id="8" name="Rectangle 40"/>
          <p:cNvSpPr>
            <a:spLocks noGrp="1" noChangeArrowheads="1"/>
          </p:cNvSpPr>
          <p:nvPr>
            <p:ph type="ftr" sz="quarter" idx="11"/>
          </p:nvPr>
        </p:nvSpPr>
        <p:spPr/>
        <p:txBody>
          <a:bodyPr/>
          <a:lstStyle>
            <a:lvl1pPr>
              <a:defRPr/>
            </a:lvl1pPr>
          </a:lstStyle>
          <a:p>
            <a:pPr>
              <a:defRPr/>
            </a:pPr>
            <a:endParaRPr lang="en-US" altLang="zh-CN"/>
          </a:p>
        </p:txBody>
      </p:sp>
      <p:sp>
        <p:nvSpPr>
          <p:cNvPr id="9" name="Rectangle 41"/>
          <p:cNvSpPr>
            <a:spLocks noGrp="1" noChangeArrowheads="1"/>
          </p:cNvSpPr>
          <p:nvPr>
            <p:ph type="sldNum" sz="quarter" idx="12"/>
          </p:nvPr>
        </p:nvSpPr>
        <p:spPr/>
        <p:txBody>
          <a:bodyPr/>
          <a:lstStyle>
            <a:lvl1pPr>
              <a:defRPr/>
            </a:lvl1pPr>
          </a:lstStyle>
          <a:p>
            <a:pPr>
              <a:defRPr/>
            </a:pPr>
            <a:fld id="{22204C1D-798B-4322-ACEB-1C72564A7F1B}" type="slidenum">
              <a:rPr lang="en-US" altLang="zh-CN"/>
            </a:fld>
            <a:endParaRPr lang="en-US" altLang="zh-CN"/>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FE22A2F-BCBB-4233-AAF1-12D7B6D10BD7}" type="slidenum">
              <a:rPr lang="en-US" altLang="zh-CN"/>
            </a:fld>
            <a:endParaRPr lang="en-US" altLang="zh-CN"/>
          </a:p>
        </p:txBody>
      </p:sp>
    </p:spTree>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9"/>
          <p:cNvSpPr>
            <a:spLocks noGrp="1" noChangeArrowheads="1"/>
          </p:cNvSpPr>
          <p:nvPr>
            <p:ph type="dt" sz="half" idx="10"/>
          </p:nvPr>
        </p:nvSpPr>
        <p:spPr/>
        <p:txBody>
          <a:bodyPr/>
          <a:lstStyle>
            <a:lvl1pPr>
              <a:defRPr/>
            </a:lvl1pPr>
          </a:lstStyle>
          <a:p>
            <a:pPr>
              <a:defRPr/>
            </a:pPr>
            <a:endParaRPr lang="en-US" altLang="zh-CN"/>
          </a:p>
        </p:txBody>
      </p:sp>
      <p:sp>
        <p:nvSpPr>
          <p:cNvPr id="4" name="Rectangle 40"/>
          <p:cNvSpPr>
            <a:spLocks noGrp="1" noChangeArrowheads="1"/>
          </p:cNvSpPr>
          <p:nvPr>
            <p:ph type="ftr" sz="quarter" idx="11"/>
          </p:nvPr>
        </p:nvSpPr>
        <p:spPr/>
        <p:txBody>
          <a:bodyPr/>
          <a:lstStyle>
            <a:lvl1pPr>
              <a:defRPr/>
            </a:lvl1pPr>
          </a:lstStyle>
          <a:p>
            <a:pPr>
              <a:defRPr/>
            </a:pPr>
            <a:endParaRPr lang="en-US" altLang="zh-CN"/>
          </a:p>
        </p:txBody>
      </p:sp>
      <p:sp>
        <p:nvSpPr>
          <p:cNvPr id="5" name="Rectangle 41"/>
          <p:cNvSpPr>
            <a:spLocks noGrp="1" noChangeArrowheads="1"/>
          </p:cNvSpPr>
          <p:nvPr>
            <p:ph type="sldNum" sz="quarter" idx="12"/>
          </p:nvPr>
        </p:nvSpPr>
        <p:spPr/>
        <p:txBody>
          <a:bodyPr/>
          <a:lstStyle>
            <a:lvl1pPr>
              <a:defRPr/>
            </a:lvl1pPr>
          </a:lstStyle>
          <a:p>
            <a:pPr>
              <a:defRPr/>
            </a:pPr>
            <a:fld id="{8831A411-340D-42D2-AC03-C5EDD729A8C0}" type="slidenum">
              <a:rPr lang="en-US" altLang="zh-CN"/>
            </a:fld>
            <a:endParaRPr lang="en-US" altLang="zh-CN"/>
          </a:p>
        </p:txBody>
      </p:sp>
    </p:spTree>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a:defRPr/>
            </a:lvl1pPr>
          </a:lstStyle>
          <a:p>
            <a:pPr>
              <a:defRPr/>
            </a:pPr>
            <a:endParaRPr lang="en-US" altLang="zh-CN"/>
          </a:p>
        </p:txBody>
      </p:sp>
      <p:sp>
        <p:nvSpPr>
          <p:cNvPr id="3" name="Rectangle 40"/>
          <p:cNvSpPr>
            <a:spLocks noGrp="1" noChangeArrowheads="1"/>
          </p:cNvSpPr>
          <p:nvPr>
            <p:ph type="ftr" sz="quarter" idx="11"/>
          </p:nvPr>
        </p:nvSpPr>
        <p:spPr/>
        <p:txBody>
          <a:bodyPr/>
          <a:lstStyle>
            <a:lvl1pPr>
              <a:defRPr/>
            </a:lvl1pPr>
          </a:lstStyle>
          <a:p>
            <a:pPr>
              <a:defRPr/>
            </a:pPr>
            <a:endParaRPr lang="en-US" altLang="zh-CN"/>
          </a:p>
        </p:txBody>
      </p:sp>
      <p:sp>
        <p:nvSpPr>
          <p:cNvPr id="4" name="Rectangle 41"/>
          <p:cNvSpPr>
            <a:spLocks noGrp="1" noChangeArrowheads="1"/>
          </p:cNvSpPr>
          <p:nvPr>
            <p:ph type="sldNum" sz="quarter" idx="12"/>
          </p:nvPr>
        </p:nvSpPr>
        <p:spPr/>
        <p:txBody>
          <a:bodyPr/>
          <a:lstStyle>
            <a:lvl1pPr>
              <a:defRPr/>
            </a:lvl1pPr>
          </a:lstStyle>
          <a:p>
            <a:pPr>
              <a:defRPr/>
            </a:pPr>
            <a:fld id="{41F44491-3F97-4735-B355-777D47E824D0}" type="slidenum">
              <a:rPr lang="en-US" altLang="zh-CN"/>
            </a:fld>
            <a:endParaRPr lang="en-US" altLang="zh-CN"/>
          </a:p>
        </p:txBody>
      </p:sp>
    </p:spTree>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39"/>
          <p:cNvSpPr>
            <a:spLocks noGrp="1" noChangeArrowheads="1"/>
          </p:cNvSpPr>
          <p:nvPr>
            <p:ph type="dt" sz="half" idx="10"/>
          </p:nvPr>
        </p:nvSpPr>
        <p:spPr/>
        <p:txBody>
          <a:bodyPr/>
          <a:lstStyle>
            <a:lvl1pPr>
              <a:defRPr/>
            </a:lvl1pPr>
          </a:lstStyle>
          <a:p>
            <a:pPr>
              <a:defRPr/>
            </a:pPr>
            <a:endParaRPr lang="en-US" altLang="zh-CN"/>
          </a:p>
        </p:txBody>
      </p:sp>
      <p:sp>
        <p:nvSpPr>
          <p:cNvPr id="6" name="Rectangle 40"/>
          <p:cNvSpPr>
            <a:spLocks noGrp="1" noChangeArrowheads="1"/>
          </p:cNvSpPr>
          <p:nvPr>
            <p:ph type="ftr" sz="quarter" idx="11"/>
          </p:nvPr>
        </p:nvSpPr>
        <p:spPr/>
        <p:txBody>
          <a:bodyPr/>
          <a:lstStyle>
            <a:lvl1pPr>
              <a:defRPr/>
            </a:lvl1pPr>
          </a:lstStyle>
          <a:p>
            <a:pPr>
              <a:defRPr/>
            </a:pPr>
            <a:endParaRPr lang="en-US" altLang="zh-CN"/>
          </a:p>
        </p:txBody>
      </p:sp>
      <p:sp>
        <p:nvSpPr>
          <p:cNvPr id="7" name="Rectangle 41"/>
          <p:cNvSpPr>
            <a:spLocks noGrp="1" noChangeArrowheads="1"/>
          </p:cNvSpPr>
          <p:nvPr>
            <p:ph type="sldNum" sz="quarter" idx="12"/>
          </p:nvPr>
        </p:nvSpPr>
        <p:spPr/>
        <p:txBody>
          <a:bodyPr/>
          <a:lstStyle>
            <a:lvl1pPr>
              <a:defRPr/>
            </a:lvl1pPr>
          </a:lstStyle>
          <a:p>
            <a:pPr>
              <a:defRPr/>
            </a:pPr>
            <a:fld id="{77CA9A18-6DD1-4450-87C1-2C60F1B49870}" type="slidenum">
              <a:rPr lang="en-US" altLang="zh-CN"/>
            </a:fld>
            <a:endParaRPr lang="en-US" altLang="zh-CN"/>
          </a:p>
        </p:txBody>
      </p:sp>
    </p:spTree>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39"/>
          <p:cNvSpPr>
            <a:spLocks noGrp="1" noChangeArrowheads="1"/>
          </p:cNvSpPr>
          <p:nvPr>
            <p:ph type="dt" sz="half" idx="10"/>
          </p:nvPr>
        </p:nvSpPr>
        <p:spPr/>
        <p:txBody>
          <a:bodyPr/>
          <a:lstStyle>
            <a:lvl1pPr>
              <a:defRPr/>
            </a:lvl1pPr>
          </a:lstStyle>
          <a:p>
            <a:pPr>
              <a:defRPr/>
            </a:pPr>
            <a:endParaRPr lang="en-US" altLang="zh-CN"/>
          </a:p>
        </p:txBody>
      </p:sp>
      <p:sp>
        <p:nvSpPr>
          <p:cNvPr id="6" name="Rectangle 40"/>
          <p:cNvSpPr>
            <a:spLocks noGrp="1" noChangeArrowheads="1"/>
          </p:cNvSpPr>
          <p:nvPr>
            <p:ph type="ftr" sz="quarter" idx="11"/>
          </p:nvPr>
        </p:nvSpPr>
        <p:spPr/>
        <p:txBody>
          <a:bodyPr/>
          <a:lstStyle>
            <a:lvl1pPr>
              <a:defRPr/>
            </a:lvl1pPr>
          </a:lstStyle>
          <a:p>
            <a:pPr>
              <a:defRPr/>
            </a:pPr>
            <a:endParaRPr lang="en-US" altLang="zh-CN"/>
          </a:p>
        </p:txBody>
      </p:sp>
      <p:sp>
        <p:nvSpPr>
          <p:cNvPr id="7" name="Rectangle 41"/>
          <p:cNvSpPr>
            <a:spLocks noGrp="1" noChangeArrowheads="1"/>
          </p:cNvSpPr>
          <p:nvPr>
            <p:ph type="sldNum" sz="quarter" idx="12"/>
          </p:nvPr>
        </p:nvSpPr>
        <p:spPr/>
        <p:txBody>
          <a:bodyPr/>
          <a:lstStyle>
            <a:lvl1pPr>
              <a:defRPr/>
            </a:lvl1pPr>
          </a:lstStyle>
          <a:p>
            <a:pPr>
              <a:defRPr/>
            </a:pPr>
            <a:fld id="{8D9F9292-F0CC-4B08-B631-D384CDC37F25}" type="slidenum">
              <a:rPr lang="en-US" altLang="zh-CN"/>
            </a:fld>
            <a:endParaRPr lang="en-US" altLang="zh-CN"/>
          </a:p>
        </p:txBody>
      </p:sp>
    </p:spTree>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39"/>
          <p:cNvSpPr>
            <a:spLocks noGrp="1" noChangeArrowheads="1"/>
          </p:cNvSpPr>
          <p:nvPr>
            <p:ph type="dt" sz="half" idx="10"/>
          </p:nvPr>
        </p:nvSpPr>
        <p:spPr/>
        <p:txBody>
          <a:bodyPr/>
          <a:lstStyle>
            <a:lvl1pPr>
              <a:defRPr/>
            </a:lvl1pPr>
          </a:lstStyle>
          <a:p>
            <a:pPr>
              <a:defRPr/>
            </a:pPr>
            <a:endParaRPr lang="en-US" altLang="zh-CN"/>
          </a:p>
        </p:txBody>
      </p:sp>
      <p:sp>
        <p:nvSpPr>
          <p:cNvPr id="5" name="Rectangle 40"/>
          <p:cNvSpPr>
            <a:spLocks noGrp="1" noChangeArrowheads="1"/>
          </p:cNvSpPr>
          <p:nvPr>
            <p:ph type="ftr" sz="quarter" idx="11"/>
          </p:nvPr>
        </p:nvSpPr>
        <p:spPr/>
        <p:txBody>
          <a:bodyPr/>
          <a:lstStyle>
            <a:lvl1pPr>
              <a:defRPr/>
            </a:lvl1pPr>
          </a:lstStyle>
          <a:p>
            <a:pPr>
              <a:defRPr/>
            </a:pPr>
            <a:endParaRPr lang="en-US" altLang="zh-CN"/>
          </a:p>
        </p:txBody>
      </p:sp>
      <p:sp>
        <p:nvSpPr>
          <p:cNvPr id="6" name="Rectangle 41"/>
          <p:cNvSpPr>
            <a:spLocks noGrp="1" noChangeArrowheads="1"/>
          </p:cNvSpPr>
          <p:nvPr>
            <p:ph type="sldNum" sz="quarter" idx="12"/>
          </p:nvPr>
        </p:nvSpPr>
        <p:spPr/>
        <p:txBody>
          <a:bodyPr/>
          <a:lstStyle>
            <a:lvl1pPr>
              <a:defRPr/>
            </a:lvl1pPr>
          </a:lstStyle>
          <a:p>
            <a:pPr>
              <a:defRPr/>
            </a:pPr>
            <a:fld id="{B999D323-71ED-4CD6-A14E-7CDF27C8FB5E}" type="slidenum">
              <a:rPr lang="en-US" altLang="zh-CN"/>
            </a:fld>
            <a:endParaRPr lang="en-US" altLang="zh-CN"/>
          </a:p>
        </p:txBody>
      </p:sp>
    </p:spTree>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39"/>
          <p:cNvSpPr>
            <a:spLocks noGrp="1" noChangeArrowheads="1"/>
          </p:cNvSpPr>
          <p:nvPr>
            <p:ph type="dt" sz="half" idx="10"/>
          </p:nvPr>
        </p:nvSpPr>
        <p:spPr/>
        <p:txBody>
          <a:bodyPr/>
          <a:lstStyle>
            <a:lvl1pPr>
              <a:defRPr/>
            </a:lvl1pPr>
          </a:lstStyle>
          <a:p>
            <a:pPr>
              <a:defRPr/>
            </a:pPr>
            <a:endParaRPr lang="en-US" altLang="zh-CN"/>
          </a:p>
        </p:txBody>
      </p:sp>
      <p:sp>
        <p:nvSpPr>
          <p:cNvPr id="5" name="Rectangle 40"/>
          <p:cNvSpPr>
            <a:spLocks noGrp="1" noChangeArrowheads="1"/>
          </p:cNvSpPr>
          <p:nvPr>
            <p:ph type="ftr" sz="quarter" idx="11"/>
          </p:nvPr>
        </p:nvSpPr>
        <p:spPr/>
        <p:txBody>
          <a:bodyPr/>
          <a:lstStyle>
            <a:lvl1pPr>
              <a:defRPr/>
            </a:lvl1pPr>
          </a:lstStyle>
          <a:p>
            <a:pPr>
              <a:defRPr/>
            </a:pPr>
            <a:endParaRPr lang="en-US" altLang="zh-CN"/>
          </a:p>
        </p:txBody>
      </p:sp>
      <p:sp>
        <p:nvSpPr>
          <p:cNvPr id="6" name="Rectangle 41"/>
          <p:cNvSpPr>
            <a:spLocks noGrp="1" noChangeArrowheads="1"/>
          </p:cNvSpPr>
          <p:nvPr>
            <p:ph type="sldNum" sz="quarter" idx="12"/>
          </p:nvPr>
        </p:nvSpPr>
        <p:spPr/>
        <p:txBody>
          <a:bodyPr/>
          <a:lstStyle>
            <a:lvl1pPr>
              <a:defRPr/>
            </a:lvl1pPr>
          </a:lstStyle>
          <a:p>
            <a:pPr>
              <a:defRPr/>
            </a:pPr>
            <a:fld id="{99150EC7-6981-4647-BA83-2C6C5F0BE749}" type="slidenum">
              <a:rPr lang="en-US" altLang="zh-CN"/>
            </a:fld>
            <a:endParaRPr lang="en-US" altLang="zh-CN"/>
          </a:p>
        </p:txBody>
      </p:sp>
    </p:spTree>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4" name="页脚占位符 3"/>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a:xfrm>
            <a:off x="6553200" y="6245225"/>
            <a:ext cx="2133600" cy="476250"/>
          </a:xfrm>
        </p:spPr>
        <p:txBody>
          <a:bodyPr/>
          <a:lstStyle>
            <a:lvl1pPr>
              <a:defRPr/>
            </a:lvl1pPr>
          </a:lstStyle>
          <a:p>
            <a:pPr>
              <a:defRPr/>
            </a:pPr>
            <a:fld id="{911E7F75-58E3-435A-A82E-A252FB40B2B4}" type="slidenum">
              <a:rPr lang="en-US" altLang="zh-CN"/>
            </a:fld>
            <a:endParaRPr lang="en-US" altLang="zh-CN"/>
          </a:p>
        </p:txBody>
      </p:sp>
    </p:spTree>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7" name="页脚占位符 6"/>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8" name="灯片编号占位符 7"/>
          <p:cNvSpPr>
            <a:spLocks noGrp="1"/>
          </p:cNvSpPr>
          <p:nvPr>
            <p:ph type="sldNum" sz="quarter" idx="12"/>
          </p:nvPr>
        </p:nvSpPr>
        <p:spPr>
          <a:xfrm>
            <a:off x="6553200" y="6245225"/>
            <a:ext cx="2133600" cy="476250"/>
          </a:xfrm>
        </p:spPr>
        <p:txBody>
          <a:bodyPr/>
          <a:lstStyle>
            <a:lvl1pPr>
              <a:defRPr/>
            </a:lvl1pPr>
          </a:lstStyle>
          <a:p>
            <a:pPr>
              <a:defRPr/>
            </a:pPr>
            <a:fld id="{08D66523-AE26-49A6-A7DA-64070DBBFEF4}" type="slidenum">
              <a:rPr lang="en-US" altLang="zh-CN"/>
            </a:fld>
            <a:endParaRPr lang="en-US" altLang="zh-CN"/>
          </a:p>
        </p:txBody>
      </p:sp>
    </p:spTree>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7" name="页脚占位符 6"/>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8" name="灯片编号占位符 7"/>
          <p:cNvSpPr>
            <a:spLocks noGrp="1"/>
          </p:cNvSpPr>
          <p:nvPr>
            <p:ph type="sldNum" sz="quarter" idx="12"/>
          </p:nvPr>
        </p:nvSpPr>
        <p:spPr>
          <a:xfrm>
            <a:off x="6553200" y="6245225"/>
            <a:ext cx="2133600" cy="476250"/>
          </a:xfrm>
        </p:spPr>
        <p:txBody>
          <a:bodyPr/>
          <a:lstStyle>
            <a:lvl1pPr>
              <a:defRPr/>
            </a:lvl1pPr>
          </a:lstStyle>
          <a:p>
            <a:pPr>
              <a:defRPr/>
            </a:pPr>
            <a:fld id="{A16CBFE7-5102-47A4-AC58-444AD635958B}" type="slidenum">
              <a:rPr lang="en-US" altLang="zh-CN"/>
            </a:fld>
            <a:endParaRPr lang="en-US" altLang="zh-CN"/>
          </a:p>
        </p:txBody>
      </p:sp>
    </p:spTree>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A252DBD-0A1D-4708-B856-E1FEC6F8BCE8}"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2CED5398-6DA6-43A3-A843-EE4399865C9F}" type="slidenum">
              <a:rPr lang="en-US" altLang="zh-CN"/>
            </a:fld>
            <a:endParaRPr lang="en-US" altLang="zh-CN"/>
          </a:p>
        </p:txBody>
      </p:sp>
    </p:spTree>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5C5FBF4-0DB7-4FAD-9277-A3DEBA405444}"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F9CA9D2-4198-45FE-BC4A-ED16E1DEFCB0}"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0ED6CD3-749C-4E7F-A2FF-0A2B82A18BF2}"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12098B4-1C63-4D08-84DB-337A55C38B61}"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0625BE1F-F013-4B70-B4A9-3ECBA30E779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F6AE113F-23D6-422B-B141-3064BBEE810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26B0CA5-6418-460F-BF53-96856E6054F1}"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CC02B23-28E7-4D4A-951F-9E6DCC03CEB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10FFC28-3E16-4A77-B690-5648543B1A1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96D2A4C-4AB6-4266-AAA4-BA2863727D50}"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1F6D0F71-5A2B-491E-B3A9-221E086109A4}" type="slidenum">
              <a:rPr lang="en-US" altLang="zh-CN"/>
            </a:fld>
            <a:endParaRPr lang="en-US" altLang="zh-CN"/>
          </a:p>
        </p:txBody>
      </p:sp>
    </p:spTree>
  </p:cSld>
  <p:clrMapOvr>
    <a:masterClrMapping/>
  </p:clrMapOvr>
  <p:transition>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7F2F7775-331A-473E-85A3-B9C1322A55F0}"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A252DBD-0A1D-4708-B856-E1FEC6F8BCE8}"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5C5FBF4-0DB7-4FAD-9277-A3DEBA405444}"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F9CA9D2-4198-45FE-BC4A-ED16E1DEFCB0}"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0ED6CD3-749C-4E7F-A2FF-0A2B82A18BF2}"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12098B4-1C63-4D08-84DB-337A55C38B61}"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0625BE1F-F013-4B70-B4A9-3ECBA30E779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F6AE113F-23D6-422B-B141-3064BBEE810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26B0CA5-6418-460F-BF53-96856E6054F1}"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CC02B23-28E7-4D4A-951F-9E6DCC03CEB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96010D17-A534-4B27-887A-82F2724B10C9}" type="slidenum">
              <a:rPr lang="en-US" altLang="zh-CN"/>
            </a:fld>
            <a:endParaRPr lang="en-US" altLang="zh-CN"/>
          </a:p>
        </p:txBody>
      </p:sp>
    </p:spTree>
  </p:cSld>
  <p:clrMapOvr>
    <a:masterClrMapping/>
  </p:clrMapOvr>
  <p:transition>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10FFC28-3E16-4A77-B690-5648543B1A1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96D2A4C-4AB6-4266-AAA4-BA2863727D50}"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7F2F7775-331A-473E-85A3-B9C1322A55F0}"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A252DBD-0A1D-4708-B856-E1FEC6F8BCE8}"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5C5FBF4-0DB7-4FAD-9277-A3DEBA405444}"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F9CA9D2-4198-45FE-BC4A-ED16E1DEFCB0}"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0ED6CD3-749C-4E7F-A2FF-0A2B82A18BF2}"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12098B4-1C63-4D08-84DB-337A55C38B61}"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0625BE1F-F013-4B70-B4A9-3ECBA30E779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F6AE113F-23D6-422B-B141-3064BBEE810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E86987A2-B787-4DF9-9B19-9F5D12BB7302}" type="slidenum">
              <a:rPr lang="en-US" altLang="zh-CN"/>
            </a:fld>
            <a:endParaRPr lang="en-US" altLang="zh-CN"/>
          </a:p>
        </p:txBody>
      </p:sp>
    </p:spTree>
  </p:cSld>
  <p:clrMapOvr>
    <a:masterClrMapping/>
  </p:clrMapOvr>
  <p:transition>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26B0CA5-6418-460F-BF53-96856E6054F1}"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CC02B23-28E7-4D4A-951F-9E6DCC03CEB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10FFC28-3E16-4A77-B690-5648543B1A1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96D2A4C-4AB6-4266-AAA4-BA2863727D50}"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7F2F7775-331A-473E-85A3-B9C1322A55F0}"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A252DBD-0A1D-4708-B856-E1FEC6F8BCE8}"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5C5FBF4-0DB7-4FAD-9277-A3DEBA405444}"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F9CA9D2-4198-45FE-BC4A-ED16E1DEFCB0}"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0ED6CD3-749C-4E7F-A2FF-0A2B82A18BF2}"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12098B4-1C63-4D08-84DB-337A55C38B61}"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1D41337F-9FE5-4F53-8946-438D96F0C6C9}" type="slidenum">
              <a:rPr lang="en-US" altLang="zh-CN"/>
            </a:fld>
            <a:endParaRPr lang="en-US" altLang="zh-CN"/>
          </a:p>
        </p:txBody>
      </p:sp>
    </p:spTree>
  </p:cSld>
  <p:clrMapOvr>
    <a:masterClrMapping/>
  </p:clrMapOvr>
  <p:transition>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0625BE1F-F013-4B70-B4A9-3ECBA30E779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F6AE113F-23D6-422B-B141-3064BBEE810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26B0CA5-6418-460F-BF53-96856E6054F1}"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CC02B23-28E7-4D4A-951F-9E6DCC03CEB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10FFC28-3E16-4A77-B690-5648543B1A1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96D2A4C-4AB6-4266-AAA4-BA2863727D50}"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7F2F7775-331A-473E-85A3-B9C1322A55F0}"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EA8D4A5-8C6D-4ABF-97BC-359749D9CAF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6CBEEDD-7C9E-4E88-A095-07ADE2DD6301}"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9EA16E3-3091-4707-99B2-A71F0FDD7F42}"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19361CFE-EEE2-40F3-A5AE-7D3ABC6B9DC3}" type="slidenum">
              <a:rPr lang="en-US" altLang="zh-CN"/>
            </a:fld>
            <a:endParaRPr lang="en-US" altLang="zh-CN"/>
          </a:p>
        </p:txBody>
      </p:sp>
    </p:spTree>
  </p:cSld>
  <p:clrMapOvr>
    <a:masterClrMapping/>
  </p:clrMapOvr>
  <p:transition>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FDE45AC-30D7-4EBD-BA9B-FB10A8A32D07}"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2B21DB1-E247-4048-A284-98C538D526A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780D2118-7201-4147-9283-4235014BE255}"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0743C5B0-415D-4928-A567-EB4CA94C2BD5}"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167AB2E-5321-4F36-A250-CFFF4DC063D1}"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06B4C0B-1D3F-4D38-8730-605B12B34422}"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168F2A2-F4E8-4EFC-8938-54E340631B3F}"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AAA9317-E748-4C90-AAB5-CA8B694BD062}"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D547A2AC-7190-4821-B9D1-DDAACD4031B1}"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56D670FC-3295-498A-AFE0-694FAEFACCF0}" type="slidenum">
              <a:rPr lang="en-US" altLang="zh-CN"/>
            </a:fld>
            <a:endParaRPr lang="en-US" altLang="zh-CN"/>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6" Type="http://schemas.openxmlformats.org/officeDocument/2006/relationships/theme" Target="../theme/theme2.xml"/><Relationship Id="rId15" Type="http://schemas.openxmlformats.org/officeDocument/2006/relationships/image" Target="../media/image1.jpeg"/><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3" Type="http://schemas.openxmlformats.org/officeDocument/2006/relationships/theme" Target="../theme/theme3.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3" Type="http://schemas.openxmlformats.org/officeDocument/2006/relationships/theme" Target="../theme/theme4.xml"/><Relationship Id="rId12" Type="http://schemas.openxmlformats.org/officeDocument/2006/relationships/slideLayout" Target="../slideLayouts/slideLayout52.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1.xml"/><Relationship Id="rId8" Type="http://schemas.openxmlformats.org/officeDocument/2006/relationships/slideLayout" Target="../slideLayouts/slideLayout60.xml"/><Relationship Id="rId7" Type="http://schemas.openxmlformats.org/officeDocument/2006/relationships/slideLayout" Target="../slideLayouts/slideLayout59.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3" Type="http://schemas.openxmlformats.org/officeDocument/2006/relationships/slideLayout" Target="../slideLayouts/slideLayout55.xml"/><Relationship Id="rId2" Type="http://schemas.openxmlformats.org/officeDocument/2006/relationships/slideLayout" Target="../slideLayouts/slideLayout54.xml"/><Relationship Id="rId13" Type="http://schemas.openxmlformats.org/officeDocument/2006/relationships/theme" Target="../theme/theme5.xml"/><Relationship Id="rId12" Type="http://schemas.openxmlformats.org/officeDocument/2006/relationships/slideLayout" Target="../slideLayouts/slideLayout64.xml"/><Relationship Id="rId11" Type="http://schemas.openxmlformats.org/officeDocument/2006/relationships/slideLayout" Target="../slideLayouts/slideLayout63.xml"/><Relationship Id="rId10" Type="http://schemas.openxmlformats.org/officeDocument/2006/relationships/slideLayout" Target="../slideLayouts/slideLayout62.xml"/><Relationship Id="rId1"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3.xml"/><Relationship Id="rId8" Type="http://schemas.openxmlformats.org/officeDocument/2006/relationships/slideLayout" Target="../slideLayouts/slideLayout72.xml"/><Relationship Id="rId7" Type="http://schemas.openxmlformats.org/officeDocument/2006/relationships/slideLayout" Target="../slideLayouts/slideLayout71.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3" Type="http://schemas.openxmlformats.org/officeDocument/2006/relationships/slideLayout" Target="../slideLayouts/slideLayout67.xml"/><Relationship Id="rId2" Type="http://schemas.openxmlformats.org/officeDocument/2006/relationships/slideLayout" Target="../slideLayouts/slideLayout66.xml"/><Relationship Id="rId13" Type="http://schemas.openxmlformats.org/officeDocument/2006/relationships/theme" Target="../theme/theme6.xml"/><Relationship Id="rId12" Type="http://schemas.openxmlformats.org/officeDocument/2006/relationships/slideLayout" Target="../slideLayouts/slideLayout76.xml"/><Relationship Id="rId11" Type="http://schemas.openxmlformats.org/officeDocument/2006/relationships/slideLayout" Target="../slideLayouts/slideLayout75.xml"/><Relationship Id="rId10" Type="http://schemas.openxmlformats.org/officeDocument/2006/relationships/slideLayout" Target="../slideLayouts/slideLayout74.xml"/><Relationship Id="rId1"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5.xml"/><Relationship Id="rId8" Type="http://schemas.openxmlformats.org/officeDocument/2006/relationships/slideLayout" Target="../slideLayouts/slideLayout84.xml"/><Relationship Id="rId7" Type="http://schemas.openxmlformats.org/officeDocument/2006/relationships/slideLayout" Target="../slideLayouts/slideLayout83.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3" Type="http://schemas.openxmlformats.org/officeDocument/2006/relationships/slideLayout" Target="../slideLayouts/slideLayout79.xml"/><Relationship Id="rId2" Type="http://schemas.openxmlformats.org/officeDocument/2006/relationships/slideLayout" Target="../slideLayouts/slideLayout78.xml"/><Relationship Id="rId13" Type="http://schemas.openxmlformats.org/officeDocument/2006/relationships/theme" Target="../theme/theme7.xml"/><Relationship Id="rId12" Type="http://schemas.openxmlformats.org/officeDocument/2006/relationships/slideLayout" Target="../slideLayouts/slideLayout88.xml"/><Relationship Id="rId11" Type="http://schemas.openxmlformats.org/officeDocument/2006/relationships/slideLayout" Target="../slideLayouts/slideLayout87.xml"/><Relationship Id="rId10" Type="http://schemas.openxmlformats.org/officeDocument/2006/relationships/slideLayout" Target="../slideLayouts/slideLayout86.xml"/><Relationship Id="rId1"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mb"/>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sz="1400" b="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a:defRPr sz="1400" b="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b="0">
                <a:solidFill>
                  <a:schemeClr val="tx1"/>
                </a:solidFill>
                <a:latin typeface="Arial" panose="020B0604020202020204" pitchFamily="34" charset="0"/>
                <a:ea typeface="宋体" panose="02010600030101010101" pitchFamily="2" charset="-122"/>
              </a:defRPr>
            </a:lvl1pPr>
          </a:lstStyle>
          <a:p>
            <a:pPr>
              <a:defRPr/>
            </a:pPr>
            <a:fld id="{EA03538E-54E1-4526-B240-9DF6498B278D}"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wipe/>
  </p:transition>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imes New Roman" panose="02020603050405020304" pitchFamily="18" charset="0"/>
          <a:ea typeface="华文楷体" panose="02010600040101010101" pitchFamily="2" charset="-122"/>
        </a:defRPr>
      </a:lvl2pPr>
      <a:lvl3pPr algn="ctr" rtl="0" eaLnBrk="0" fontAlgn="base" hangingPunct="0">
        <a:spcBef>
          <a:spcPct val="0"/>
        </a:spcBef>
        <a:spcAft>
          <a:spcPct val="0"/>
        </a:spcAft>
        <a:defRPr sz="3600" b="1">
          <a:solidFill>
            <a:schemeClr val="tx2"/>
          </a:solidFill>
          <a:latin typeface="Times New Roman" panose="02020603050405020304" pitchFamily="18" charset="0"/>
          <a:ea typeface="华文楷体" panose="02010600040101010101" pitchFamily="2" charset="-122"/>
        </a:defRPr>
      </a:lvl3pPr>
      <a:lvl4pPr algn="ctr" rtl="0" eaLnBrk="0" fontAlgn="base" hangingPunct="0">
        <a:spcBef>
          <a:spcPct val="0"/>
        </a:spcBef>
        <a:spcAft>
          <a:spcPct val="0"/>
        </a:spcAft>
        <a:defRPr sz="3600" b="1">
          <a:solidFill>
            <a:schemeClr val="tx2"/>
          </a:solidFill>
          <a:latin typeface="Times New Roman" panose="02020603050405020304" pitchFamily="18" charset="0"/>
          <a:ea typeface="华文楷体" panose="02010600040101010101" pitchFamily="2" charset="-122"/>
        </a:defRPr>
      </a:lvl4pPr>
      <a:lvl5pPr algn="ctr" rtl="0" eaLnBrk="0" fontAlgn="base" hangingPunct="0">
        <a:spcBef>
          <a:spcPct val="0"/>
        </a:spcBef>
        <a:spcAft>
          <a:spcPct val="0"/>
        </a:spcAft>
        <a:defRPr sz="3600" b="1">
          <a:solidFill>
            <a:schemeClr val="tx2"/>
          </a:solidFill>
          <a:latin typeface="Times New Roman" panose="02020603050405020304" pitchFamily="18" charset="0"/>
          <a:ea typeface="华文楷体" panose="02010600040101010101" pitchFamily="2" charset="-122"/>
        </a:defRPr>
      </a:lvl5pPr>
      <a:lvl6pPr marL="457200" algn="ctr" rtl="0" fontAlgn="base">
        <a:spcBef>
          <a:spcPct val="0"/>
        </a:spcBef>
        <a:spcAft>
          <a:spcPct val="0"/>
        </a:spcAft>
        <a:defRPr sz="3600" b="1">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3600" b="1">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3600" b="1">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3600" b="1">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6386" name="Group 2"/>
          <p:cNvGrpSpPr/>
          <p:nvPr/>
        </p:nvGrpSpPr>
        <p:grpSpPr bwMode="auto">
          <a:xfrm>
            <a:off x="3800475" y="1789113"/>
            <a:ext cx="5340350" cy="5056187"/>
            <a:chOff x="2394" y="1127"/>
            <a:chExt cx="3364" cy="3185"/>
          </a:xfrm>
        </p:grpSpPr>
        <p:sp>
          <p:nvSpPr>
            <p:cNvPr id="17510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7510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7510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75110"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1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7511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7511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7511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7511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75116" name="Freeform 12"/>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17" name="Freeform 13"/>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18" name="Freeform 14"/>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19" name="Freeform 15"/>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20" name="Freeform 16"/>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21"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22"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23" name="Freeform 19"/>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24"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25"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26"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27" name="Freeform 23"/>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28"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29"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30"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3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7513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7513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75134"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35"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3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7513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7513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p:spPr>
          <p:txBody>
            <a:bodyPr/>
            <a:lstStyle/>
            <a:p>
              <a:pPr>
                <a:defRPr/>
              </a:pPr>
              <a:endParaRPr lang="zh-CN" altLang="en-US" sz="1800" b="0">
                <a:solidFill>
                  <a:schemeClr val="tx1"/>
                </a:solidFill>
                <a:latin typeface="Arial" panose="020B0604020202020204" pitchFamily="34" charset="0"/>
              </a:endParaRPr>
            </a:p>
          </p:txBody>
        </p:sp>
        <p:sp>
          <p:nvSpPr>
            <p:cNvPr id="175139" name="Freeform 35"/>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p:spPr>
          <p:txBody>
            <a:bodyPr/>
            <a:lstStyle/>
            <a:p>
              <a:pPr>
                <a:defRPr/>
              </a:pPr>
              <a:endParaRPr lang="zh-CN" altLang="en-US" sz="1800" b="0">
                <a:solidFill>
                  <a:schemeClr val="tx1"/>
                </a:solidFill>
                <a:latin typeface="Arial" panose="020B0604020202020204" pitchFamily="34" charset="0"/>
              </a:endParaRPr>
            </a:p>
          </p:txBody>
        </p:sp>
        <p:sp>
          <p:nvSpPr>
            <p:cNvPr id="175140" name="Freeform 36"/>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p:spPr>
          <p:txBody>
            <a:bodyPr/>
            <a:lstStyle/>
            <a:p>
              <a:pPr>
                <a:defRPr/>
              </a:pPr>
              <a:endParaRPr lang="zh-CN" altLang="en-US" sz="1800" b="0">
                <a:solidFill>
                  <a:schemeClr val="tx1"/>
                </a:solidFill>
                <a:latin typeface="Arial" panose="020B0604020202020204" pitchFamily="34" charset="0"/>
              </a:endParaRPr>
            </a:p>
          </p:txBody>
        </p:sp>
      </p:grpSp>
      <p:sp>
        <p:nvSpPr>
          <p:cNvPr id="175141" name="Rectangle 37"/>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75142" name="Rectangle 38"/>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75143" name="Rectangle 39"/>
          <p:cNvSpPr>
            <a:spLocks noGrp="1" noChangeArrowheads="1"/>
          </p:cNvSpPr>
          <p:nvPr>
            <p:ph type="dt" sz="half" idx="2"/>
          </p:nvPr>
        </p:nvSpPr>
        <p:spPr bwMode="auto">
          <a:xfrm>
            <a:off x="457200" y="6278563"/>
            <a:ext cx="2133600" cy="457200"/>
          </a:xfrm>
          <a:prstGeom prst="rect">
            <a:avLst/>
          </a:prstGeom>
          <a:noFill/>
          <a:ln>
            <a:noFill/>
          </a:ln>
          <a:effectLst/>
        </p:spPr>
        <p:txBody>
          <a:bodyPr vert="horz" wrap="square" lIns="91440" tIns="45720" rIns="91440" bIns="45720" numCol="1" anchor="b" anchorCtr="0" compatLnSpc="1"/>
          <a:lstStyle>
            <a:lvl1pPr>
              <a:defRPr sz="1200" b="0">
                <a:solidFill>
                  <a:schemeClr val="tx1"/>
                </a:solidFill>
                <a:latin typeface="+mn-lt"/>
                <a:ea typeface="宋体" panose="02010600030101010101" pitchFamily="2" charset="-122"/>
              </a:defRPr>
            </a:lvl1pPr>
          </a:lstStyle>
          <a:p>
            <a:pPr>
              <a:defRPr/>
            </a:pPr>
            <a:endParaRPr lang="en-US" altLang="zh-CN"/>
          </a:p>
        </p:txBody>
      </p:sp>
      <p:sp>
        <p:nvSpPr>
          <p:cNvPr id="175144" name="Rectangle 40"/>
          <p:cNvSpPr>
            <a:spLocks noGrp="1" noChangeArrowheads="1"/>
          </p:cNvSpPr>
          <p:nvPr>
            <p:ph type="ftr" sz="quarter" idx="3"/>
          </p:nvPr>
        </p:nvSpPr>
        <p:spPr bwMode="auto">
          <a:xfrm>
            <a:off x="3124200" y="6278563"/>
            <a:ext cx="2895600" cy="457200"/>
          </a:xfrm>
          <a:prstGeom prst="rect">
            <a:avLst/>
          </a:prstGeom>
          <a:noFill/>
          <a:ln>
            <a:noFill/>
          </a:ln>
          <a:effectLst/>
        </p:spPr>
        <p:txBody>
          <a:bodyPr vert="horz" wrap="square" lIns="91440" tIns="45720" rIns="91440" bIns="45720" numCol="1" anchor="b" anchorCtr="0" compatLnSpc="1"/>
          <a:lstStyle>
            <a:lvl1pPr algn="ctr">
              <a:defRPr sz="1200" b="0">
                <a:solidFill>
                  <a:schemeClr val="tx1"/>
                </a:solidFill>
                <a:latin typeface="+mn-lt"/>
                <a:ea typeface="宋体" panose="02010600030101010101" pitchFamily="2" charset="-122"/>
              </a:defRPr>
            </a:lvl1pPr>
          </a:lstStyle>
          <a:p>
            <a:pPr>
              <a:defRPr/>
            </a:pPr>
            <a:endParaRPr lang="en-US" altLang="zh-CN"/>
          </a:p>
        </p:txBody>
      </p:sp>
      <p:sp>
        <p:nvSpPr>
          <p:cNvPr id="175145" name="Rectangle 41"/>
          <p:cNvSpPr>
            <a:spLocks noGrp="1" noChangeArrowheads="1"/>
          </p:cNvSpPr>
          <p:nvPr>
            <p:ph type="sldNum" sz="quarter" idx="4"/>
          </p:nvPr>
        </p:nvSpPr>
        <p:spPr bwMode="auto">
          <a:xfrm>
            <a:off x="6553200" y="6278563"/>
            <a:ext cx="2133600" cy="457200"/>
          </a:xfrm>
          <a:prstGeom prst="rect">
            <a:avLst/>
          </a:prstGeom>
          <a:noFill/>
          <a:ln>
            <a:noFill/>
          </a:ln>
          <a:effectLst/>
        </p:spPr>
        <p:txBody>
          <a:bodyPr vert="horz" wrap="square" lIns="91440" tIns="45720" rIns="91440" bIns="45720" numCol="1" anchor="b" anchorCtr="0" compatLnSpc="1"/>
          <a:lstStyle>
            <a:lvl1pPr algn="r">
              <a:defRPr sz="1200" b="0">
                <a:solidFill>
                  <a:schemeClr val="tx1"/>
                </a:solidFill>
                <a:latin typeface="+mn-lt"/>
                <a:ea typeface="宋体" panose="02010600030101010101" pitchFamily="2" charset="-122"/>
              </a:defRPr>
            </a:lvl1pPr>
          </a:lstStyle>
          <a:p>
            <a:pPr>
              <a:defRPr/>
            </a:pPr>
            <a:fld id="{49685577-9FD6-4EE7-926D-BFFD8E43175A}" type="slidenum">
              <a:rPr lang="en-US" altLang="zh-CN"/>
            </a:fld>
            <a:endParaRPr lang="en-US" altLang="zh-CN"/>
          </a:p>
        </p:txBody>
      </p:sp>
      <p:pic>
        <p:nvPicPr>
          <p:cNvPr id="16392" name="Picture 42" descr="mb"/>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p:wip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ea typeface="华文楷体" panose="0201060004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ea typeface="华文楷体" panose="0201060004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ea typeface="华文楷体" panose="0201060004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ea typeface="华文楷体" panose="0201060004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5038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baseline="0">
                <a:latin typeface="Arial" panose="020B0604020202020204" pitchFamily="34" charset="0"/>
                <a:ea typeface="宋体" panose="02010600030101010101" pitchFamily="2" charset="-122"/>
              </a:defRPr>
            </a:lvl1pPr>
          </a:lstStyle>
          <a:p>
            <a:pPr>
              <a:defRPr/>
            </a:pPr>
            <a:endParaRPr lang="en-US" altLang="zh-CN" b="0"/>
          </a:p>
        </p:txBody>
      </p:sp>
      <p:sp>
        <p:nvSpPr>
          <p:cNvPr id="5038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baseline="0">
                <a:latin typeface="Arial" panose="020B0604020202020204" pitchFamily="34" charset="0"/>
                <a:ea typeface="宋体" panose="02010600030101010101" pitchFamily="2" charset="-122"/>
              </a:defRPr>
            </a:lvl1pPr>
          </a:lstStyle>
          <a:p>
            <a:pPr>
              <a:defRPr/>
            </a:pPr>
            <a:endParaRPr lang="en-US" altLang="zh-CN" b="0"/>
          </a:p>
        </p:txBody>
      </p:sp>
      <p:sp>
        <p:nvSpPr>
          <p:cNvPr id="5038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baseline="0"/>
            </a:lvl1pPr>
          </a:lstStyle>
          <a:p>
            <a:pPr>
              <a:defRPr/>
            </a:pPr>
            <a:fld id="{AE1B5037-8DFF-4362-9E76-86DDB0D1AD4A}" type="slidenum">
              <a:rPr lang="en-US" altLang="zh-CN" b="0">
                <a:latin typeface="Arial" panose="020B0604020202020204" pitchFamily="34" charset="0"/>
                <a:ea typeface="宋体" panose="02010600030101010101" pitchFamily="2" charset="-122"/>
              </a:rPr>
            </a:fld>
            <a:endParaRPr lang="en-US" altLang="zh-CN" b="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5038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baseline="0">
                <a:latin typeface="Arial" panose="020B0604020202020204" pitchFamily="34" charset="0"/>
                <a:ea typeface="宋体" panose="02010600030101010101" pitchFamily="2" charset="-122"/>
              </a:defRPr>
            </a:lvl1pPr>
          </a:lstStyle>
          <a:p>
            <a:pPr>
              <a:defRPr/>
            </a:pPr>
            <a:endParaRPr lang="en-US" altLang="zh-CN" b="0"/>
          </a:p>
        </p:txBody>
      </p:sp>
      <p:sp>
        <p:nvSpPr>
          <p:cNvPr id="5038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baseline="0">
                <a:latin typeface="Arial" panose="020B0604020202020204" pitchFamily="34" charset="0"/>
                <a:ea typeface="宋体" panose="02010600030101010101" pitchFamily="2" charset="-122"/>
              </a:defRPr>
            </a:lvl1pPr>
          </a:lstStyle>
          <a:p>
            <a:pPr>
              <a:defRPr/>
            </a:pPr>
            <a:endParaRPr lang="en-US" altLang="zh-CN" b="0"/>
          </a:p>
        </p:txBody>
      </p:sp>
      <p:sp>
        <p:nvSpPr>
          <p:cNvPr id="5038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baseline="0"/>
            </a:lvl1pPr>
          </a:lstStyle>
          <a:p>
            <a:pPr>
              <a:defRPr/>
            </a:pPr>
            <a:fld id="{AE1B5037-8DFF-4362-9E76-86DDB0D1AD4A}" type="slidenum">
              <a:rPr lang="en-US" altLang="zh-CN" b="0">
                <a:latin typeface="Arial" panose="020B0604020202020204" pitchFamily="34" charset="0"/>
                <a:ea typeface="宋体" panose="02010600030101010101" pitchFamily="2" charset="-122"/>
              </a:rPr>
            </a:fld>
            <a:endParaRPr lang="en-US" altLang="zh-CN" b="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5038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baseline="0">
                <a:latin typeface="Arial" panose="020B0604020202020204" pitchFamily="34" charset="0"/>
                <a:ea typeface="宋体" panose="02010600030101010101" pitchFamily="2" charset="-122"/>
              </a:defRPr>
            </a:lvl1pPr>
          </a:lstStyle>
          <a:p>
            <a:pPr>
              <a:defRPr/>
            </a:pPr>
            <a:endParaRPr lang="en-US" altLang="zh-CN" b="0"/>
          </a:p>
        </p:txBody>
      </p:sp>
      <p:sp>
        <p:nvSpPr>
          <p:cNvPr id="5038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baseline="0">
                <a:latin typeface="Arial" panose="020B0604020202020204" pitchFamily="34" charset="0"/>
                <a:ea typeface="宋体" panose="02010600030101010101" pitchFamily="2" charset="-122"/>
              </a:defRPr>
            </a:lvl1pPr>
          </a:lstStyle>
          <a:p>
            <a:pPr>
              <a:defRPr/>
            </a:pPr>
            <a:endParaRPr lang="en-US" altLang="zh-CN" b="0"/>
          </a:p>
        </p:txBody>
      </p:sp>
      <p:sp>
        <p:nvSpPr>
          <p:cNvPr id="5038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baseline="0"/>
            </a:lvl1pPr>
          </a:lstStyle>
          <a:p>
            <a:pPr>
              <a:defRPr/>
            </a:pPr>
            <a:fld id="{AE1B5037-8DFF-4362-9E76-86DDB0D1AD4A}" type="slidenum">
              <a:rPr lang="en-US" altLang="zh-CN" b="0">
                <a:latin typeface="Arial" panose="020B0604020202020204" pitchFamily="34" charset="0"/>
                <a:ea typeface="宋体" panose="02010600030101010101" pitchFamily="2" charset="-122"/>
              </a:rPr>
            </a:fld>
            <a:endParaRPr lang="en-US" altLang="zh-CN" b="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5038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baseline="0">
                <a:latin typeface="Arial" panose="020B0604020202020204" pitchFamily="34" charset="0"/>
                <a:ea typeface="宋体" panose="02010600030101010101" pitchFamily="2" charset="-122"/>
              </a:defRPr>
            </a:lvl1pPr>
          </a:lstStyle>
          <a:p>
            <a:pPr>
              <a:defRPr/>
            </a:pPr>
            <a:endParaRPr lang="en-US" altLang="zh-CN" b="0"/>
          </a:p>
        </p:txBody>
      </p:sp>
      <p:sp>
        <p:nvSpPr>
          <p:cNvPr id="5038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baseline="0">
                <a:latin typeface="Arial" panose="020B0604020202020204" pitchFamily="34" charset="0"/>
                <a:ea typeface="宋体" panose="02010600030101010101" pitchFamily="2" charset="-122"/>
              </a:defRPr>
            </a:lvl1pPr>
          </a:lstStyle>
          <a:p>
            <a:pPr>
              <a:defRPr/>
            </a:pPr>
            <a:endParaRPr lang="en-US" altLang="zh-CN" b="0"/>
          </a:p>
        </p:txBody>
      </p:sp>
      <p:sp>
        <p:nvSpPr>
          <p:cNvPr id="5038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baseline="0"/>
            </a:lvl1pPr>
          </a:lstStyle>
          <a:p>
            <a:pPr>
              <a:defRPr/>
            </a:pPr>
            <a:fld id="{AE1B5037-8DFF-4362-9E76-86DDB0D1AD4A}" type="slidenum">
              <a:rPr lang="en-US" altLang="zh-CN" b="0">
                <a:latin typeface="Arial" panose="020B0604020202020204" pitchFamily="34" charset="0"/>
                <a:ea typeface="宋体" panose="02010600030101010101" pitchFamily="2" charset="-122"/>
              </a:rPr>
            </a:fld>
            <a:endParaRPr lang="en-US" altLang="zh-CN" b="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5038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baseline="0">
                <a:latin typeface="Arial" panose="020B0604020202020204" pitchFamily="34" charset="0"/>
                <a:ea typeface="宋体" panose="02010600030101010101" pitchFamily="2" charset="-122"/>
              </a:defRPr>
            </a:lvl1pPr>
          </a:lstStyle>
          <a:p>
            <a:pPr>
              <a:defRPr/>
            </a:pPr>
            <a:endParaRPr lang="en-US" altLang="zh-CN" b="0"/>
          </a:p>
        </p:txBody>
      </p:sp>
      <p:sp>
        <p:nvSpPr>
          <p:cNvPr id="5038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baseline="0">
                <a:latin typeface="Arial" panose="020B0604020202020204" pitchFamily="34" charset="0"/>
                <a:ea typeface="宋体" panose="02010600030101010101" pitchFamily="2" charset="-122"/>
              </a:defRPr>
            </a:lvl1pPr>
          </a:lstStyle>
          <a:p>
            <a:pPr>
              <a:defRPr/>
            </a:pPr>
            <a:endParaRPr lang="en-US" altLang="zh-CN" b="0"/>
          </a:p>
        </p:txBody>
      </p:sp>
      <p:sp>
        <p:nvSpPr>
          <p:cNvPr id="5038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baseline="0"/>
            </a:lvl1pPr>
          </a:lstStyle>
          <a:p>
            <a:pPr>
              <a:defRPr/>
            </a:pPr>
            <a:fld id="{E54FE933-4AB8-4418-B8F2-B5942C6EA37E}" type="slidenum">
              <a:rPr lang="en-US" altLang="zh-CN" b="0">
                <a:latin typeface="Arial" panose="020B0604020202020204" pitchFamily="34" charset="0"/>
                <a:ea typeface="宋体" panose="02010600030101010101" pitchFamily="2" charset="-122"/>
              </a:rPr>
            </a:fld>
            <a:endParaRPr lang="en-US" altLang="zh-CN" b="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slide" Target="slide144.xml"/><Relationship Id="rId6" Type="http://schemas.openxmlformats.org/officeDocument/2006/relationships/slide" Target="slide55.xml"/><Relationship Id="rId5" Type="http://schemas.openxmlformats.org/officeDocument/2006/relationships/slide" Target="slide39.xml"/><Relationship Id="rId4" Type="http://schemas.openxmlformats.org/officeDocument/2006/relationships/slide" Target="slide21.xml"/><Relationship Id="rId3" Type="http://schemas.openxmlformats.org/officeDocument/2006/relationships/slide" Target="slide4.xml"/><Relationship Id="rId2" Type="http://schemas.openxmlformats.org/officeDocument/2006/relationships/image" Target="../media/image3.GIF"/><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93.jpeg"/><Relationship Id="rId1" Type="http://schemas.openxmlformats.org/officeDocument/2006/relationships/slide" Target="slide78.xml"/></Relationships>
</file>

<file path=ppt/slides/_rels/slide101.xml.rels><?xml version="1.0" encoding="UTF-8" standalone="yes"?>
<Relationships xmlns="http://schemas.openxmlformats.org/package/2006/relationships"><Relationship Id="rId7" Type="http://schemas.openxmlformats.org/officeDocument/2006/relationships/vmlDrawing" Target="../drawings/vmlDrawing5.vml"/><Relationship Id="rId6" Type="http://schemas.openxmlformats.org/officeDocument/2006/relationships/slideLayout" Target="../slideLayouts/slideLayout21.xml"/><Relationship Id="rId5" Type="http://schemas.openxmlformats.org/officeDocument/2006/relationships/image" Target="../media/image95.wmf"/><Relationship Id="rId4" Type="http://schemas.openxmlformats.org/officeDocument/2006/relationships/oleObject" Target="../embeddings/oleObject11.bin"/><Relationship Id="rId3" Type="http://schemas.openxmlformats.org/officeDocument/2006/relationships/image" Target="../media/image94.wmf"/><Relationship Id="rId2" Type="http://schemas.openxmlformats.org/officeDocument/2006/relationships/oleObject" Target="../embeddings/oleObject10.bin"/><Relationship Id="rId1" Type="http://schemas.openxmlformats.org/officeDocument/2006/relationships/image" Target="../media/image79.w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7" Type="http://schemas.openxmlformats.org/officeDocument/2006/relationships/vmlDrawing" Target="../drawings/vmlDrawing6.vml"/><Relationship Id="rId6" Type="http://schemas.openxmlformats.org/officeDocument/2006/relationships/slideLayout" Target="../slideLayouts/slideLayout21.xml"/><Relationship Id="rId5" Type="http://schemas.openxmlformats.org/officeDocument/2006/relationships/image" Target="../media/image79.wmf"/><Relationship Id="rId4" Type="http://schemas.openxmlformats.org/officeDocument/2006/relationships/image" Target="../media/image97.wmf"/><Relationship Id="rId3" Type="http://schemas.openxmlformats.org/officeDocument/2006/relationships/oleObject" Target="../embeddings/oleObject13.bin"/><Relationship Id="rId2" Type="http://schemas.openxmlformats.org/officeDocument/2006/relationships/image" Target="../media/image96.wmf"/><Relationship Id="rId1" Type="http://schemas.openxmlformats.org/officeDocument/2006/relationships/oleObject" Target="../embeddings/oleObject12.bin"/></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99.jpeg"/><Relationship Id="rId1" Type="http://schemas.openxmlformats.org/officeDocument/2006/relationships/image" Target="../media/image98.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22.jpeg"/><Relationship Id="rId1" Type="http://schemas.openxmlformats.org/officeDocument/2006/relationships/slide" Target="slide89.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93.jpeg"/><Relationship Id="rId1" Type="http://schemas.openxmlformats.org/officeDocument/2006/relationships/slide" Target="slide8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4.jpeg"/><Relationship Id="rId1" Type="http://schemas.openxmlformats.org/officeDocument/2006/relationships/image" Target="../media/image13.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1.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21.xml"/><Relationship Id="rId2" Type="http://schemas.openxmlformats.org/officeDocument/2006/relationships/image" Target="../media/image100.wmf"/><Relationship Id="rId1" Type="http://schemas.openxmlformats.org/officeDocument/2006/relationships/oleObject" Target="../embeddings/oleObject14.bin"/></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01.jpeg"/></Relationships>
</file>

<file path=ppt/slides/_rels/slide113.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image" Target="../media/image22.jpeg"/><Relationship Id="rId2" Type="http://schemas.openxmlformats.org/officeDocument/2006/relationships/slide" Target="slide93.xml"/><Relationship Id="rId1" Type="http://schemas.openxmlformats.org/officeDocument/2006/relationships/image" Target="../media/image102.png"/></Relationships>
</file>

<file path=ppt/slides/_rels/slide114.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21.xml"/><Relationship Id="rId2" Type="http://schemas.openxmlformats.org/officeDocument/2006/relationships/image" Target="../media/image103.wmf"/><Relationship Id="rId1" Type="http://schemas.openxmlformats.org/officeDocument/2006/relationships/oleObject" Target="../embeddings/oleObject15.bin"/></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image" Target="../media/image104.jpeg"/></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54.xml"/><Relationship Id="rId1" Type="http://schemas.openxmlformats.org/officeDocument/2006/relationships/image" Target="../media/image104.jpeg"/></Relationships>
</file>

<file path=ppt/slides/_rels/slide12.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6.xml"/><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image" Target="../media/image15.png"/></Relationships>
</file>

<file path=ppt/slides/_rels/slide120.xml.rels><?xml version="1.0" encoding="UTF-8" standalone="yes"?>
<Relationships xmlns="http://schemas.openxmlformats.org/package/2006/relationships"><Relationship Id="rId8" Type="http://schemas.openxmlformats.org/officeDocument/2006/relationships/vmlDrawing" Target="../drawings/vmlDrawing9.vml"/><Relationship Id="rId7" Type="http://schemas.openxmlformats.org/officeDocument/2006/relationships/slideLayout" Target="../slideLayouts/slideLayout21.xml"/><Relationship Id="rId6" Type="http://schemas.openxmlformats.org/officeDocument/2006/relationships/image" Target="../media/image107.wmf"/><Relationship Id="rId5" Type="http://schemas.openxmlformats.org/officeDocument/2006/relationships/oleObject" Target="../embeddings/oleObject18.bin"/><Relationship Id="rId4" Type="http://schemas.openxmlformats.org/officeDocument/2006/relationships/image" Target="../media/image106.wmf"/><Relationship Id="rId3" Type="http://schemas.openxmlformats.org/officeDocument/2006/relationships/oleObject" Target="../embeddings/oleObject17.bin"/><Relationship Id="rId2" Type="http://schemas.openxmlformats.org/officeDocument/2006/relationships/image" Target="../media/image105.wmf"/><Relationship Id="rId1" Type="http://schemas.openxmlformats.org/officeDocument/2006/relationships/oleObject" Target="../embeddings/oleObject16.bin"/></Relationships>
</file>

<file path=ppt/slides/_rels/slide121.xml.rels><?xml version="1.0" encoding="UTF-8" standalone="yes"?>
<Relationships xmlns="http://schemas.openxmlformats.org/package/2006/relationships"><Relationship Id="rId4" Type="http://schemas.openxmlformats.org/officeDocument/2006/relationships/slideLayout" Target="../slideLayouts/slideLayout54.xml"/><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image" Target="../media/image108.png"/></Relationships>
</file>

<file path=ppt/slides/_rels/slide122.xml.rels><?xml version="1.0" encoding="UTF-8" standalone="yes"?>
<Relationships xmlns="http://schemas.openxmlformats.org/package/2006/relationships"><Relationship Id="rId9" Type="http://schemas.openxmlformats.org/officeDocument/2006/relationships/oleObject" Target="../embeddings/oleObject23.bin"/><Relationship Id="rId8" Type="http://schemas.openxmlformats.org/officeDocument/2006/relationships/image" Target="../media/image114.wmf"/><Relationship Id="rId7" Type="http://schemas.openxmlformats.org/officeDocument/2006/relationships/oleObject" Target="../embeddings/oleObject22.bin"/><Relationship Id="rId6" Type="http://schemas.openxmlformats.org/officeDocument/2006/relationships/image" Target="../media/image113.wmf"/><Relationship Id="rId5" Type="http://schemas.openxmlformats.org/officeDocument/2006/relationships/oleObject" Target="../embeddings/oleObject21.bin"/><Relationship Id="rId4" Type="http://schemas.openxmlformats.org/officeDocument/2006/relationships/image" Target="../media/image112.wmf"/><Relationship Id="rId3" Type="http://schemas.openxmlformats.org/officeDocument/2006/relationships/oleObject" Target="../embeddings/oleObject20.bin"/><Relationship Id="rId2" Type="http://schemas.openxmlformats.org/officeDocument/2006/relationships/image" Target="../media/image111.wmf"/><Relationship Id="rId12" Type="http://schemas.openxmlformats.org/officeDocument/2006/relationships/vmlDrawing" Target="../drawings/vmlDrawing10.vml"/><Relationship Id="rId11" Type="http://schemas.openxmlformats.org/officeDocument/2006/relationships/slideLayout" Target="../slideLayouts/slideLayout21.xml"/><Relationship Id="rId10" Type="http://schemas.openxmlformats.org/officeDocument/2006/relationships/image" Target="../media/image115.wmf"/><Relationship Id="rId1" Type="http://schemas.openxmlformats.org/officeDocument/2006/relationships/oleObject" Target="../embeddings/oleObject19.bin"/></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image" Target="../media/image104.jpeg"/></Relationships>
</file>

<file path=ppt/slides/_rels/slide124.xml.rels><?xml version="1.0" encoding="UTF-8" standalone="yes"?>
<Relationships xmlns="http://schemas.openxmlformats.org/package/2006/relationships"><Relationship Id="rId8" Type="http://schemas.openxmlformats.org/officeDocument/2006/relationships/vmlDrawing" Target="../drawings/vmlDrawing11.vml"/><Relationship Id="rId7" Type="http://schemas.openxmlformats.org/officeDocument/2006/relationships/slideLayout" Target="../slideLayouts/slideLayout21.xml"/><Relationship Id="rId6" Type="http://schemas.openxmlformats.org/officeDocument/2006/relationships/image" Target="../media/image118.wmf"/><Relationship Id="rId5" Type="http://schemas.openxmlformats.org/officeDocument/2006/relationships/oleObject" Target="../embeddings/oleObject26.bin"/><Relationship Id="rId4" Type="http://schemas.openxmlformats.org/officeDocument/2006/relationships/image" Target="../media/image117.wmf"/><Relationship Id="rId3" Type="http://schemas.openxmlformats.org/officeDocument/2006/relationships/oleObject" Target="../embeddings/oleObject25.bin"/><Relationship Id="rId2" Type="http://schemas.openxmlformats.org/officeDocument/2006/relationships/image" Target="../media/image116.wmf"/><Relationship Id="rId1" Type="http://schemas.openxmlformats.org/officeDocument/2006/relationships/oleObject" Target="../embeddings/oleObject24.bin"/></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19.png"/></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2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18.jpeg"/><Relationship Id="rId1" Type="http://schemas.openxmlformats.org/officeDocument/2006/relationships/image" Target="../media/image17.jpeg"/></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21.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2.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image" Target="../media/image124.png"/><Relationship Id="rId3" Type="http://schemas.openxmlformats.org/officeDocument/2006/relationships/image" Target="../media/image87.wmf"/><Relationship Id="rId2" Type="http://schemas.openxmlformats.org/officeDocument/2006/relationships/image" Target="../media/image123.jpeg"/><Relationship Id="rId1" Type="http://schemas.openxmlformats.org/officeDocument/2006/relationships/image" Target="../media/image122.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20.wmf"/><Relationship Id="rId1" Type="http://schemas.openxmlformats.org/officeDocument/2006/relationships/image" Target="../media/image19.wmf"/></Relationships>
</file>

<file path=ppt/slides/_rels/slide140.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image" Target="../media/image125.jpeg"/><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image" Target="../media/image108.png"/></Relationships>
</file>

<file path=ppt/slides/_rels/slide14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127.jpeg"/><Relationship Id="rId1" Type="http://schemas.openxmlformats.org/officeDocument/2006/relationships/image" Target="../media/image126.jpeg"/></Relationships>
</file>

<file path=ppt/slides/_rels/slide14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129.jpeg"/><Relationship Id="rId1" Type="http://schemas.openxmlformats.org/officeDocument/2006/relationships/image" Target="../media/image128.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4.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21.xml"/><Relationship Id="rId2" Type="http://schemas.openxmlformats.org/officeDocument/2006/relationships/image" Target="../media/image130.wmf"/><Relationship Id="rId1" Type="http://schemas.openxmlformats.org/officeDocument/2006/relationships/oleObject" Target="../embeddings/oleObject27.bin"/></Relationships>
</file>

<file path=ppt/slides/_rels/slide145.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image" Target="../media/image134.jpeg"/><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image" Target="../media/image131.jpeg"/></Relationships>
</file>

<file path=ppt/slides/_rels/slide146.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image" Target="../media/image138.jpeg"/><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image" Target="../media/image135.jpeg"/></Relationships>
</file>

<file path=ppt/slides/_rels/slide14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93.jpeg"/><Relationship Id="rId1" Type="http://schemas.openxmlformats.org/officeDocument/2006/relationships/slide" Target="slide123.xml"/></Relationships>
</file>

<file path=ppt/slides/_rels/slide14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93.jpeg"/><Relationship Id="rId1" Type="http://schemas.openxmlformats.org/officeDocument/2006/relationships/slide" Target="slide123.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3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140.jpeg"/><Relationship Id="rId1" Type="http://schemas.openxmlformats.org/officeDocument/2006/relationships/image" Target="../media/image32.jpeg"/></Relationships>
</file>

<file path=ppt/slides/_rels/slide15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142.jpeg"/><Relationship Id="rId1" Type="http://schemas.openxmlformats.org/officeDocument/2006/relationships/image" Target="../media/image141.jpeg"/></Relationships>
</file>

<file path=ppt/slides/_rels/slide15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144.jpeg"/><Relationship Id="rId1" Type="http://schemas.openxmlformats.org/officeDocument/2006/relationships/image" Target="../media/image143.jpeg"/></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6.xml.rels><?xml version="1.0" encoding="UTF-8" standalone="yes"?>
<Relationships xmlns="http://schemas.openxmlformats.org/package/2006/relationships"><Relationship Id="rId7" Type="http://schemas.openxmlformats.org/officeDocument/2006/relationships/slideLayout" Target="../slideLayouts/slideLayout21.xml"/><Relationship Id="rId6" Type="http://schemas.openxmlformats.org/officeDocument/2006/relationships/image" Target="../media/image150.jpeg"/><Relationship Id="rId5" Type="http://schemas.openxmlformats.org/officeDocument/2006/relationships/image" Target="../media/image149.jpeg"/><Relationship Id="rId4" Type="http://schemas.openxmlformats.org/officeDocument/2006/relationships/image" Target="../media/image148.jpeg"/><Relationship Id="rId3" Type="http://schemas.openxmlformats.org/officeDocument/2006/relationships/image" Target="../media/image147.jpeg"/><Relationship Id="rId2" Type="http://schemas.openxmlformats.org/officeDocument/2006/relationships/image" Target="../media/image146.jpeg"/><Relationship Id="rId1" Type="http://schemas.openxmlformats.org/officeDocument/2006/relationships/image" Target="../media/image145.jpeg"/></Relationships>
</file>

<file path=ppt/slides/_rels/slide15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22.jpeg"/><Relationship Id="rId1" Type="http://schemas.openxmlformats.org/officeDocument/2006/relationships/slide" Target="slide139.xml"/></Relationships>
</file>

<file path=ppt/slides/_rels/slide15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93.jpeg"/><Relationship Id="rId1" Type="http://schemas.openxmlformats.org/officeDocument/2006/relationships/slide" Target="slide136.xml"/></Relationships>
</file>

<file path=ppt/slides/_rels/slide15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22.jpeg"/><Relationship Id="rId1" Type="http://schemas.openxmlformats.org/officeDocument/2006/relationships/slide" Target="slide139.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22.jpeg"/><Relationship Id="rId2" Type="http://schemas.openxmlformats.org/officeDocument/2006/relationships/slide" Target="slide16.xml"/><Relationship Id="rId1" Type="http://schemas.openxmlformats.org/officeDocument/2006/relationships/image" Target="../media/image21.png"/></Relationships>
</file>

<file path=ppt/slides/_rels/slide16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151.jpeg"/><Relationship Id="rId1" Type="http://schemas.openxmlformats.org/officeDocument/2006/relationships/slide" Target="slide13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52.wmf"/></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53.png"/></Relationships>
</file>

<file path=ppt/slides/_rels/slide16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155.png"/><Relationship Id="rId1" Type="http://schemas.openxmlformats.org/officeDocument/2006/relationships/image" Target="../media/image154.wmf"/></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9.xml.rels><?xml version="1.0" encoding="UTF-8" standalone="yes"?>
<Relationships xmlns="http://schemas.openxmlformats.org/package/2006/relationships"><Relationship Id="rId5" Type="http://schemas.openxmlformats.org/officeDocument/2006/relationships/vmlDrawing" Target="../drawings/vmlDrawing13.vml"/><Relationship Id="rId4" Type="http://schemas.openxmlformats.org/officeDocument/2006/relationships/slideLayout" Target="../slideLayouts/slideLayout21.xml"/><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0.xml.rels><?xml version="1.0" encoding="UTF-8" standalone="yes"?>
<Relationships xmlns="http://schemas.openxmlformats.org/package/2006/relationships"><Relationship Id="rId4" Type="http://schemas.openxmlformats.org/officeDocument/2006/relationships/slideLayout" Target="../slideLayouts/slideLayout78.xml"/><Relationship Id="rId3" Type="http://schemas.openxmlformats.org/officeDocument/2006/relationships/image" Target="../media/image158.GIF"/><Relationship Id="rId2" Type="http://schemas.openxmlformats.org/officeDocument/2006/relationships/slide" Target="slide48.xml"/><Relationship Id="rId1" Type="http://schemas.openxmlformats.org/officeDocument/2006/relationships/image" Target="../media/image104.jpeg"/></Relationships>
</file>

<file path=ppt/slides/_rels/slide171.xml.rels><?xml version="1.0" encoding="UTF-8" standalone="yes"?>
<Relationships xmlns="http://schemas.openxmlformats.org/package/2006/relationships"><Relationship Id="rId9" Type="http://schemas.openxmlformats.org/officeDocument/2006/relationships/oleObject" Target="../embeddings/oleObject33.bin"/><Relationship Id="rId8" Type="http://schemas.openxmlformats.org/officeDocument/2006/relationships/image" Target="../media/image162.wmf"/><Relationship Id="rId7" Type="http://schemas.openxmlformats.org/officeDocument/2006/relationships/oleObject" Target="../embeddings/oleObject32.bin"/><Relationship Id="rId6" Type="http://schemas.openxmlformats.org/officeDocument/2006/relationships/image" Target="../media/image161.wmf"/><Relationship Id="rId5" Type="http://schemas.openxmlformats.org/officeDocument/2006/relationships/oleObject" Target="../embeddings/oleObject31.bin"/><Relationship Id="rId4" Type="http://schemas.openxmlformats.org/officeDocument/2006/relationships/image" Target="../media/image160.wmf"/><Relationship Id="rId3" Type="http://schemas.openxmlformats.org/officeDocument/2006/relationships/oleObject" Target="../embeddings/oleObject30.bin"/><Relationship Id="rId24" Type="http://schemas.openxmlformats.org/officeDocument/2006/relationships/vmlDrawing" Target="../drawings/vmlDrawing14.vml"/><Relationship Id="rId23" Type="http://schemas.openxmlformats.org/officeDocument/2006/relationships/slideLayout" Target="../slideLayouts/slideLayout78.xml"/><Relationship Id="rId22" Type="http://schemas.openxmlformats.org/officeDocument/2006/relationships/oleObject" Target="../embeddings/oleObject43.bin"/><Relationship Id="rId21" Type="http://schemas.openxmlformats.org/officeDocument/2006/relationships/oleObject" Target="../embeddings/oleObject42.bin"/><Relationship Id="rId20" Type="http://schemas.openxmlformats.org/officeDocument/2006/relationships/oleObject" Target="../embeddings/oleObject41.bin"/><Relationship Id="rId2" Type="http://schemas.openxmlformats.org/officeDocument/2006/relationships/image" Target="../media/image159.wmf"/><Relationship Id="rId19" Type="http://schemas.openxmlformats.org/officeDocument/2006/relationships/oleObject" Target="../embeddings/oleObject40.bin"/><Relationship Id="rId18" Type="http://schemas.openxmlformats.org/officeDocument/2006/relationships/oleObject" Target="../embeddings/oleObject39.bin"/><Relationship Id="rId17" Type="http://schemas.openxmlformats.org/officeDocument/2006/relationships/oleObject" Target="../embeddings/oleObject38.bin"/><Relationship Id="rId16" Type="http://schemas.openxmlformats.org/officeDocument/2006/relationships/oleObject" Target="../embeddings/oleObject37.bin"/><Relationship Id="rId15" Type="http://schemas.openxmlformats.org/officeDocument/2006/relationships/oleObject" Target="../embeddings/oleObject36.bin"/><Relationship Id="rId14" Type="http://schemas.openxmlformats.org/officeDocument/2006/relationships/image" Target="../media/image165.wmf"/><Relationship Id="rId13" Type="http://schemas.openxmlformats.org/officeDocument/2006/relationships/oleObject" Target="../embeddings/oleObject35.bin"/><Relationship Id="rId12" Type="http://schemas.openxmlformats.org/officeDocument/2006/relationships/image" Target="../media/image164.wmf"/><Relationship Id="rId11" Type="http://schemas.openxmlformats.org/officeDocument/2006/relationships/oleObject" Target="../embeddings/oleObject34.bin"/><Relationship Id="rId10" Type="http://schemas.openxmlformats.org/officeDocument/2006/relationships/image" Target="../media/image163.wmf"/><Relationship Id="rId1" Type="http://schemas.openxmlformats.org/officeDocument/2006/relationships/oleObject" Target="../embeddings/oleObject29.bin"/></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78.xml"/><Relationship Id="rId1" Type="http://schemas.openxmlformats.org/officeDocument/2006/relationships/image" Target="../media/image93.jpe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35.GIF"/></Relationships>
</file>

<file path=ppt/slides/_rels/slide17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5.jpeg"/></Relationships>
</file>

<file path=ppt/slides/_rels/slide176.xml.rels><?xml version="1.0" encoding="UTF-8" standalone="yes"?>
<Relationships xmlns="http://schemas.openxmlformats.org/package/2006/relationships"><Relationship Id="rId8" Type="http://schemas.openxmlformats.org/officeDocument/2006/relationships/slideLayout" Target="../slideLayouts/slideLayout21.xml"/><Relationship Id="rId7" Type="http://schemas.openxmlformats.org/officeDocument/2006/relationships/image" Target="../media/image172.jpeg"/><Relationship Id="rId6" Type="http://schemas.openxmlformats.org/officeDocument/2006/relationships/image" Target="../media/image171.jpeg"/><Relationship Id="rId5" Type="http://schemas.openxmlformats.org/officeDocument/2006/relationships/image" Target="../media/image170.jpeg"/><Relationship Id="rId4" Type="http://schemas.openxmlformats.org/officeDocument/2006/relationships/image" Target="../media/image169.jpeg"/><Relationship Id="rId3" Type="http://schemas.openxmlformats.org/officeDocument/2006/relationships/image" Target="../media/image168.jpeg"/><Relationship Id="rId2" Type="http://schemas.openxmlformats.org/officeDocument/2006/relationships/image" Target="../media/image167.png"/><Relationship Id="rId1" Type="http://schemas.openxmlformats.org/officeDocument/2006/relationships/image" Target="../media/image166.jpe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7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24.png"/><Relationship Id="rId1" Type="http://schemas.openxmlformats.org/officeDocument/2006/relationships/image" Target="../media/image23.png"/></Relationships>
</file>

<file path=ppt/slides/_rels/slide180.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5.jpe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2.xml.rels><?xml version="1.0" encoding="UTF-8" standalone="yes"?>
<Relationships xmlns="http://schemas.openxmlformats.org/package/2006/relationships"><Relationship Id="rId5" Type="http://schemas.openxmlformats.org/officeDocument/2006/relationships/vmlDrawing" Target="../drawings/vmlDrawing15.vml"/><Relationship Id="rId4" Type="http://schemas.openxmlformats.org/officeDocument/2006/relationships/slideLayout" Target="../slideLayouts/slideLayout21.xml"/><Relationship Id="rId3" Type="http://schemas.openxmlformats.org/officeDocument/2006/relationships/image" Target="../media/image29.wmf"/><Relationship Id="rId2" Type="http://schemas.openxmlformats.org/officeDocument/2006/relationships/image" Target="../media/image174.wmf"/><Relationship Id="rId1" Type="http://schemas.openxmlformats.org/officeDocument/2006/relationships/oleObject" Target="../embeddings/oleObject44.bin"/></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62.jpe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176.png"/><Relationship Id="rId1" Type="http://schemas.openxmlformats.org/officeDocument/2006/relationships/image" Target="../media/image175.png"/></Relationships>
</file>

<file path=ppt/slides/_rels/slide187.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77.jpe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17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5.jpeg"/></Relationships>
</file>

<file path=ppt/slides/_rels/slide190.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image" Target="../media/image179.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183.jpeg"/><Relationship Id="rId1" Type="http://schemas.openxmlformats.org/officeDocument/2006/relationships/image" Target="../media/image182.png"/></Relationships>
</file>

<file path=ppt/slides/_rels/slide193.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185.jpeg"/><Relationship Id="rId2" Type="http://schemas.openxmlformats.org/officeDocument/2006/relationships/image" Target="../media/image13.jpeg"/><Relationship Id="rId1" Type="http://schemas.openxmlformats.org/officeDocument/2006/relationships/image" Target="../media/image184.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187.png"/><Relationship Id="rId1" Type="http://schemas.openxmlformats.org/officeDocument/2006/relationships/image" Target="../media/image186.png"/></Relationships>
</file>

<file path=ppt/slides/_rels/slide19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88.png"/></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slide" Target="slide38.xml"/><Relationship Id="rId3" Type="http://schemas.openxmlformats.org/officeDocument/2006/relationships/slide" Target="slide26.xml"/><Relationship Id="rId2" Type="http://schemas.openxmlformats.org/officeDocument/2006/relationships/slide" Target="slide23.xml"/><Relationship Id="rId1" Type="http://schemas.openxmlformats.org/officeDocument/2006/relationships/slide" Target="slide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image" Target="../media/image26.w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9.wmf"/></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6.xm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 Target="slide8.xml"/><Relationship Id="rId1" Type="http://schemas.openxmlformats.org/officeDocument/2006/relationships/slide" Target="slide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34.png"/></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6.xml"/><Relationship Id="rId6" Type="http://schemas.openxmlformats.org/officeDocument/2006/relationships/image" Target="../media/image35.GIF"/><Relationship Id="rId5" Type="http://schemas.openxmlformats.org/officeDocument/2006/relationships/slide" Target="slide52.xml"/><Relationship Id="rId4" Type="http://schemas.openxmlformats.org/officeDocument/2006/relationships/slide" Target="slide50.xml"/><Relationship Id="rId3" Type="http://schemas.openxmlformats.org/officeDocument/2006/relationships/slide" Target="slide46.xml"/><Relationship Id="rId2" Type="http://schemas.openxmlformats.org/officeDocument/2006/relationships/slide" Target="slide41.xml"/><Relationship Id="rId1" Type="http://schemas.openxmlformats.org/officeDocument/2006/relationships/slide" Target="slide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36.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9" Type="http://schemas.openxmlformats.org/officeDocument/2006/relationships/oleObject" Target="../embeddings/oleObject6.bin"/><Relationship Id="rId8" Type="http://schemas.openxmlformats.org/officeDocument/2006/relationships/image" Target="../media/image41.wmf"/><Relationship Id="rId7" Type="http://schemas.openxmlformats.org/officeDocument/2006/relationships/oleObject" Target="../embeddings/oleObject5.bin"/><Relationship Id="rId6" Type="http://schemas.openxmlformats.org/officeDocument/2006/relationships/image" Target="../media/image40.wmf"/><Relationship Id="rId5" Type="http://schemas.openxmlformats.org/officeDocument/2006/relationships/oleObject" Target="../embeddings/oleObject4.bin"/><Relationship Id="rId4" Type="http://schemas.openxmlformats.org/officeDocument/2006/relationships/image" Target="../media/image39.wmf"/><Relationship Id="rId3" Type="http://schemas.openxmlformats.org/officeDocument/2006/relationships/oleObject" Target="../embeddings/oleObject3.bin"/><Relationship Id="rId2" Type="http://schemas.openxmlformats.org/officeDocument/2006/relationships/image" Target="../media/image38.wmf"/><Relationship Id="rId12" Type="http://schemas.openxmlformats.org/officeDocument/2006/relationships/vmlDrawing" Target="../drawings/vmlDrawing2.vml"/><Relationship Id="rId11" Type="http://schemas.openxmlformats.org/officeDocument/2006/relationships/slideLayout" Target="../slideLayouts/slideLayout21.xml"/><Relationship Id="rId10" Type="http://schemas.openxmlformats.org/officeDocument/2006/relationships/image" Target="../media/image42.wmf"/><Relationship Id="rId1"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21.xml"/><Relationship Id="rId4" Type="http://schemas.openxmlformats.org/officeDocument/2006/relationships/image" Target="../media/image44.wmf"/><Relationship Id="rId3" Type="http://schemas.openxmlformats.org/officeDocument/2006/relationships/oleObject" Target="../embeddings/oleObject8.bin"/><Relationship Id="rId2" Type="http://schemas.openxmlformats.org/officeDocument/2006/relationships/image" Target="../media/image43.wmf"/><Relationship Id="rId1" Type="http://schemas.openxmlformats.org/officeDocument/2006/relationships/oleObject" Target="../embeddings/oleObject7.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45.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46.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46.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8.jpeg"/><Relationship Id="rId1" Type="http://schemas.openxmlformats.org/officeDocument/2006/relationships/image" Target="../media/image47.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9.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50.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5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52.png"/></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35.GIF"/><Relationship Id="rId2" Type="http://schemas.openxmlformats.org/officeDocument/2006/relationships/slide" Target="slide102.xml"/><Relationship Id="rId1" Type="http://schemas.openxmlformats.org/officeDocument/2006/relationships/slide" Target="slide6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image" Target="../media/image60.jpeg"/><Relationship Id="rId7" Type="http://schemas.openxmlformats.org/officeDocument/2006/relationships/image" Target="../media/image59.jpeg"/><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61.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6.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22.jpeg"/><Relationship Id="rId1" Type="http://schemas.openxmlformats.org/officeDocument/2006/relationships/slide" Target="slide61.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6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1.xml"/><Relationship Id="rId2" Type="http://schemas.openxmlformats.org/officeDocument/2006/relationships/image" Target="../media/image63.png"/><Relationship Id="rId1" Type="http://schemas.openxmlformats.org/officeDocument/2006/relationships/oleObject" Target="../embeddings/oleObject9.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64.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9" Type="http://schemas.openxmlformats.org/officeDocument/2006/relationships/image" Target="../media/image73.jpeg"/><Relationship Id="rId8" Type="http://schemas.openxmlformats.org/officeDocument/2006/relationships/image" Target="../media/image72.jpeg"/><Relationship Id="rId7" Type="http://schemas.openxmlformats.org/officeDocument/2006/relationships/image" Target="../media/image71.jpeg"/><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 Id="rId3" Type="http://schemas.openxmlformats.org/officeDocument/2006/relationships/image" Target="../media/image67.jpeg"/><Relationship Id="rId2" Type="http://schemas.openxmlformats.org/officeDocument/2006/relationships/image" Target="../media/image66.jpeg"/><Relationship Id="rId12" Type="http://schemas.openxmlformats.org/officeDocument/2006/relationships/slideLayout" Target="../slideLayouts/slideLayout21.xml"/><Relationship Id="rId11" Type="http://schemas.openxmlformats.org/officeDocument/2006/relationships/image" Target="../media/image75.jpeg"/><Relationship Id="rId10" Type="http://schemas.openxmlformats.org/officeDocument/2006/relationships/image" Target="../media/image74.jpeg"/><Relationship Id="rId1" Type="http://schemas.openxmlformats.org/officeDocument/2006/relationships/image" Target="../media/image6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image" Target="../media/image76.wmf"/></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79.wmf"/></Relationships>
</file>

<file path=ppt/slides/_rels/slide83.xml.rels><?xml version="1.0" encoding="UTF-8" standalone="yes"?>
<Relationships xmlns="http://schemas.openxmlformats.org/package/2006/relationships"><Relationship Id="rId8" Type="http://schemas.openxmlformats.org/officeDocument/2006/relationships/slideLayout" Target="../slideLayouts/slideLayout21.xml"/><Relationship Id="rId7" Type="http://schemas.openxmlformats.org/officeDocument/2006/relationships/image" Target="../media/image85.jpeg"/><Relationship Id="rId6" Type="http://schemas.openxmlformats.org/officeDocument/2006/relationships/hyperlink" Target="http://www.google.com.hk/imgres?imgurl=http://zlg.kepu.gov.cn/zlg/yanshi/images/kk23.jpg&amp;imgrefurl=http://hi.baidu.com/hkq1598/blog/item/d62bbb6798935f2faa184c0c.html&amp;usg=__y9rcY93YA8cJgm64HBprClsWBPA=&amp;h=1246&amp;w=1246&amp;sz=124&amp;hl=zh-CN&amp;start=9&amp;zoom=1&amp;tbnid=pxvq-aQTrvZGBM:&amp;tbnh=150&amp;tbnw=150&amp;ei=szhGTpe4FqPFmAWf9b3-Bg&amp;prev=/search?q=%E8%8F%B1%E9%94%B0%E7%9F%BF&amp;hl=zh-CN&amp;newwindow=1&amp;safe=strict&amp;sa=N&amp;gbv=1&amp;tbm=isch&amp;itbs=1" TargetMode="External"/><Relationship Id="rId5" Type="http://schemas.openxmlformats.org/officeDocument/2006/relationships/image" Target="../media/image84.jpeg"/><Relationship Id="rId4" Type="http://schemas.openxmlformats.org/officeDocument/2006/relationships/image" Target="../media/image83.jpeg"/><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image" Target="../media/image80.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87.wmf"/><Relationship Id="rId1" Type="http://schemas.openxmlformats.org/officeDocument/2006/relationships/image" Target="../media/image86.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88.pn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89.emf"/></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8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90.jpe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91.jpe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92.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22.jpeg"/><Relationship Id="rId1" Type="http://schemas.openxmlformats.org/officeDocument/2006/relationships/slide" Target="slide8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32770"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2CF3B247-1040-48C5-BF9E-E365B780840B}" type="slidenum">
              <a:rPr kumimoji="1" lang="en-US" altLang="zh-CN" sz="1600">
                <a:solidFill>
                  <a:schemeClr val="bg1"/>
                </a:solidFill>
                <a:ea typeface="ˎ̥"/>
                <a:cs typeface="ˎ̥"/>
              </a:rPr>
            </a:fld>
            <a:r>
              <a:rPr kumimoji="1" lang="en-US" altLang="zh-CN" sz="1600">
                <a:solidFill>
                  <a:schemeClr val="tx1"/>
                </a:solidFill>
              </a:rPr>
              <a:t> </a:t>
            </a:r>
            <a:endParaRPr kumimoji="1" lang="en-US" altLang="zh-CN" sz="1600">
              <a:solidFill>
                <a:schemeClr val="tx1"/>
              </a:solidFill>
              <a:ea typeface="ˎ̥"/>
              <a:cs typeface="ˎ̥"/>
            </a:endParaRPr>
          </a:p>
        </p:txBody>
      </p:sp>
      <p:sp>
        <p:nvSpPr>
          <p:cNvPr id="9" name="Rectangle 35"/>
          <p:cNvSpPr>
            <a:spLocks noChangeArrowheads="1"/>
          </p:cNvSpPr>
          <p:nvPr/>
        </p:nvSpPr>
        <p:spPr bwMode="auto">
          <a:xfrm>
            <a:off x="911226" y="292100"/>
            <a:ext cx="6973888" cy="1143000"/>
          </a:xfrm>
          <a:prstGeom prst="rect">
            <a:avLst/>
          </a:prstGeom>
          <a:noFill/>
          <a:ln>
            <a:noFill/>
          </a:ln>
          <a:effectLst/>
        </p:spPr>
        <p:txBody>
          <a:bodyPr anchor="ctr"/>
          <a:lstStyle/>
          <a:p>
            <a:pPr>
              <a:defRPr/>
            </a:pPr>
            <a:r>
              <a:rPr lang="zh-CN" altLang="en-US" sz="5400" dirty="0">
                <a:solidFill>
                  <a:schemeClr val="bg1"/>
                </a:solidFill>
                <a:latin typeface="+mj-lt"/>
                <a:ea typeface="华文楷体" panose="02010600040101010101" pitchFamily="2" charset="-122"/>
              </a:rPr>
              <a:t>第</a:t>
            </a:r>
            <a:r>
              <a:rPr lang="en-US" altLang="zh-CN" sz="5400" dirty="0">
                <a:solidFill>
                  <a:schemeClr val="bg1"/>
                </a:solidFill>
                <a:latin typeface="+mj-lt"/>
                <a:ea typeface="华文楷体" panose="02010600040101010101" pitchFamily="2" charset="-122"/>
              </a:rPr>
              <a:t>10</a:t>
            </a:r>
            <a:r>
              <a:rPr lang="zh-CN" altLang="en-US" sz="5400" dirty="0">
                <a:solidFill>
                  <a:schemeClr val="bg1"/>
                </a:solidFill>
                <a:latin typeface="+mj-lt"/>
                <a:ea typeface="华文楷体" panose="02010600040101010101" pitchFamily="2" charset="-122"/>
              </a:rPr>
              <a:t>章 过渡金属元素</a:t>
            </a:r>
            <a:endParaRPr lang="zh-CN" altLang="en-US" sz="5400" dirty="0">
              <a:solidFill>
                <a:schemeClr val="bg1"/>
              </a:solidFill>
              <a:latin typeface="+mj-lt"/>
              <a:ea typeface="华文楷体" panose="02010600040101010101" pitchFamily="2" charset="-122"/>
            </a:endParaRPr>
          </a:p>
        </p:txBody>
      </p:sp>
      <p:pic>
        <p:nvPicPr>
          <p:cNvPr id="32772" name="Picture 37" descr="Ani_128"/>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178435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8" descr="Ani_128"/>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450" y="2728913"/>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9" descr="Ani_128"/>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313" y="362743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40" descr="Ani_128"/>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9188" y="4652963"/>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41" descr="Ani_128"/>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825" y="53848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25">
            <a:hlinkClick r:id="rId3" action="ppaction://hlinksldjump"/>
          </p:cNvPr>
          <p:cNvSpPr>
            <a:spLocks noChangeArrowheads="1"/>
          </p:cNvSpPr>
          <p:nvPr/>
        </p:nvSpPr>
        <p:spPr bwMode="auto">
          <a:xfrm>
            <a:off x="1619250" y="1628775"/>
            <a:ext cx="71643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4000">
                <a:solidFill>
                  <a:schemeClr val="bg1"/>
                </a:solidFill>
                <a:ea typeface="华文楷体" panose="02010600040101010101" pitchFamily="2" charset="-122"/>
              </a:rPr>
              <a:t>10.1 </a:t>
            </a:r>
            <a:r>
              <a:rPr lang="zh-CN" altLang="en-US" sz="4000">
                <a:solidFill>
                  <a:schemeClr val="bg1"/>
                </a:solidFill>
                <a:ea typeface="华文楷体" panose="02010600040101010101" pitchFamily="2" charset="-122"/>
              </a:rPr>
              <a:t>配合物的结构和异构现象 </a:t>
            </a:r>
            <a:endParaRPr lang="zh-CN" altLang="en-US" sz="4000">
              <a:solidFill>
                <a:schemeClr val="bg1"/>
              </a:solidFill>
              <a:ea typeface="华文楷体" panose="02010600040101010101" pitchFamily="2" charset="-122"/>
            </a:endParaRPr>
          </a:p>
        </p:txBody>
      </p:sp>
      <p:sp>
        <p:nvSpPr>
          <p:cNvPr id="32778" name="Rectangle 29">
            <a:hlinkClick r:id="rId4" action="ppaction://hlinksldjump"/>
          </p:cNvPr>
          <p:cNvSpPr>
            <a:spLocks noChangeArrowheads="1"/>
          </p:cNvSpPr>
          <p:nvPr/>
        </p:nvSpPr>
        <p:spPr bwMode="auto">
          <a:xfrm>
            <a:off x="1619250" y="2573338"/>
            <a:ext cx="6119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4000">
                <a:solidFill>
                  <a:schemeClr val="bg1"/>
                </a:solidFill>
                <a:ea typeface="华文楷体" panose="02010600040101010101" pitchFamily="2" charset="-122"/>
              </a:rPr>
              <a:t>10.2 </a:t>
            </a:r>
            <a:r>
              <a:rPr lang="zh-CN" altLang="en-US" sz="4000">
                <a:solidFill>
                  <a:schemeClr val="bg1"/>
                </a:solidFill>
                <a:ea typeface="华文楷体" panose="02010600040101010101" pitchFamily="2" charset="-122"/>
              </a:rPr>
              <a:t>配合物的价键理论 </a:t>
            </a:r>
            <a:endParaRPr lang="zh-CN" altLang="en-US" sz="4000">
              <a:solidFill>
                <a:schemeClr val="bg1"/>
              </a:solidFill>
              <a:ea typeface="华文楷体" panose="02010600040101010101" pitchFamily="2" charset="-122"/>
            </a:endParaRPr>
          </a:p>
        </p:txBody>
      </p:sp>
      <p:sp>
        <p:nvSpPr>
          <p:cNvPr id="32779" name="Rectangle 30">
            <a:hlinkClick r:id="rId5" action="ppaction://hlinksldjump"/>
          </p:cNvPr>
          <p:cNvSpPr>
            <a:spLocks noChangeArrowheads="1"/>
          </p:cNvSpPr>
          <p:nvPr/>
        </p:nvSpPr>
        <p:spPr bwMode="auto">
          <a:xfrm>
            <a:off x="1619250" y="3471863"/>
            <a:ext cx="6119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4000" dirty="0">
                <a:solidFill>
                  <a:schemeClr val="bg1"/>
                </a:solidFill>
                <a:ea typeface="华文楷体" panose="02010600040101010101" pitchFamily="2" charset="-122"/>
              </a:rPr>
              <a:t>10.3 </a:t>
            </a:r>
            <a:r>
              <a:rPr lang="zh-CN" altLang="en-US" sz="4000" dirty="0">
                <a:solidFill>
                  <a:schemeClr val="bg1"/>
                </a:solidFill>
                <a:ea typeface="华文楷体" panose="02010600040101010101" pitchFamily="2" charset="-122"/>
              </a:rPr>
              <a:t>配合物的晶体场理论 </a:t>
            </a:r>
            <a:endParaRPr lang="zh-CN" altLang="en-US" sz="4000" dirty="0">
              <a:solidFill>
                <a:schemeClr val="bg1"/>
              </a:solidFill>
              <a:ea typeface="华文楷体" panose="02010600040101010101" pitchFamily="2" charset="-122"/>
            </a:endParaRPr>
          </a:p>
        </p:txBody>
      </p:sp>
      <p:sp>
        <p:nvSpPr>
          <p:cNvPr id="32780" name="Rectangle 31">
            <a:hlinkClick r:id="rId6" action="ppaction://hlinksldjump"/>
          </p:cNvPr>
          <p:cNvSpPr>
            <a:spLocks noChangeArrowheads="1"/>
          </p:cNvSpPr>
          <p:nvPr/>
        </p:nvSpPr>
        <p:spPr bwMode="auto">
          <a:xfrm>
            <a:off x="1630363" y="4302125"/>
            <a:ext cx="4175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4000">
                <a:solidFill>
                  <a:schemeClr val="bg1"/>
                </a:solidFill>
                <a:ea typeface="华文楷体" panose="02010600040101010101" pitchFamily="2" charset="-122"/>
              </a:rPr>
              <a:t>10.4 3d</a:t>
            </a:r>
            <a:r>
              <a:rPr lang="zh-CN" altLang="en-US" sz="4000">
                <a:solidFill>
                  <a:schemeClr val="bg1"/>
                </a:solidFill>
                <a:ea typeface="华文楷体" panose="02010600040101010101" pitchFamily="2" charset="-122"/>
              </a:rPr>
              <a:t>过渡金属 </a:t>
            </a:r>
            <a:endParaRPr lang="zh-CN" altLang="en-US" sz="4000">
              <a:solidFill>
                <a:schemeClr val="bg1"/>
              </a:solidFill>
              <a:ea typeface="华文楷体" panose="02010600040101010101" pitchFamily="2" charset="-122"/>
            </a:endParaRPr>
          </a:p>
        </p:txBody>
      </p:sp>
      <p:sp>
        <p:nvSpPr>
          <p:cNvPr id="32781" name="Rectangle 32">
            <a:hlinkClick r:id="rId7" action="ppaction://hlinksldjump"/>
          </p:cNvPr>
          <p:cNvSpPr>
            <a:spLocks noChangeArrowheads="1"/>
          </p:cNvSpPr>
          <p:nvPr/>
        </p:nvSpPr>
        <p:spPr bwMode="auto">
          <a:xfrm>
            <a:off x="1630363" y="5229225"/>
            <a:ext cx="52562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4000">
                <a:solidFill>
                  <a:schemeClr val="bg1"/>
                </a:solidFill>
                <a:ea typeface="华文楷体" panose="02010600040101010101" pitchFamily="2" charset="-122"/>
              </a:rPr>
              <a:t>10.5 4d</a:t>
            </a:r>
            <a:r>
              <a:rPr lang="zh-CN" altLang="en-US" sz="4000">
                <a:solidFill>
                  <a:schemeClr val="bg1"/>
                </a:solidFill>
                <a:ea typeface="华文楷体" panose="02010600040101010101" pitchFamily="2" charset="-122"/>
              </a:rPr>
              <a:t>和</a:t>
            </a:r>
            <a:r>
              <a:rPr lang="en-US" altLang="zh-CN" sz="4000">
                <a:solidFill>
                  <a:schemeClr val="bg1"/>
                </a:solidFill>
                <a:ea typeface="华文楷体" panose="02010600040101010101" pitchFamily="2" charset="-122"/>
              </a:rPr>
              <a:t>5d</a:t>
            </a:r>
            <a:r>
              <a:rPr lang="zh-CN" altLang="en-US" sz="4000">
                <a:solidFill>
                  <a:schemeClr val="bg1"/>
                </a:solidFill>
                <a:ea typeface="华文楷体" panose="02010600040101010101" pitchFamily="2" charset="-122"/>
              </a:rPr>
              <a:t>过渡金属 </a:t>
            </a:r>
            <a:endParaRPr lang="zh-CN" altLang="en-US" sz="4000">
              <a:solidFill>
                <a:schemeClr val="bg1"/>
              </a:solidFill>
              <a:ea typeface="华文楷体" panose="02010600040101010101" pitchFamily="2" charset="-122"/>
            </a:endParaRP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3"/>
          <p:cNvSpPr>
            <a:spLocks noChangeArrowheads="1"/>
          </p:cNvSpPr>
          <p:nvPr/>
        </p:nvSpPr>
        <p:spPr bwMode="auto">
          <a:xfrm>
            <a:off x="900113" y="188913"/>
            <a:ext cx="2592387" cy="641350"/>
          </a:xfrm>
          <a:prstGeom prst="rect">
            <a:avLst/>
          </a:prstGeom>
          <a:noFill/>
          <a:ln>
            <a:noFill/>
          </a:ln>
          <a:effectLst/>
        </p:spPr>
        <p:txBody>
          <a:bodyPr anchor="ctr">
            <a:spAutoFit/>
          </a:bodyPr>
          <a:lstStyle/>
          <a:p>
            <a:pPr>
              <a:defRPr/>
            </a:pPr>
            <a:r>
              <a:rPr lang="en-US" altLang="zh-CN" sz="3600" dirty="0">
                <a:solidFill>
                  <a:srgbClr val="0000FF"/>
                </a:solidFill>
                <a:latin typeface="+mn-lt"/>
                <a:ea typeface="+mn-ea"/>
              </a:rPr>
              <a:t>2. </a:t>
            </a:r>
            <a:r>
              <a:rPr lang="zh-CN" altLang="en-US" sz="3600" dirty="0">
                <a:solidFill>
                  <a:srgbClr val="0000FF"/>
                </a:solidFill>
                <a:latin typeface="+mn-lt"/>
                <a:ea typeface="+mn-ea"/>
              </a:rPr>
              <a:t>立体异构</a:t>
            </a:r>
            <a:r>
              <a:rPr lang="zh-CN" altLang="en-US" sz="3600" b="0" dirty="0">
                <a:solidFill>
                  <a:srgbClr val="0000FF"/>
                </a:solidFill>
                <a:latin typeface="+mn-lt"/>
                <a:ea typeface="+mn-ea"/>
              </a:rPr>
              <a:t> </a:t>
            </a:r>
            <a:endParaRPr lang="zh-CN" altLang="en-US" sz="3600" b="0" dirty="0">
              <a:solidFill>
                <a:srgbClr val="0000FF"/>
              </a:solidFill>
              <a:latin typeface="+mn-lt"/>
              <a:ea typeface="+mn-ea"/>
            </a:endParaRPr>
          </a:p>
        </p:txBody>
      </p:sp>
      <p:sp>
        <p:nvSpPr>
          <p:cNvPr id="353284" name="Text Box 4"/>
          <p:cNvSpPr txBox="1">
            <a:spLocks noChangeArrowheads="1"/>
          </p:cNvSpPr>
          <p:nvPr/>
        </p:nvSpPr>
        <p:spPr bwMode="auto">
          <a:xfrm>
            <a:off x="900113" y="981075"/>
            <a:ext cx="7993062" cy="412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hangingPunct="0">
              <a:lnSpc>
                <a:spcPct val="110000"/>
              </a:lnSpc>
            </a:pPr>
            <a:r>
              <a:rPr kumimoji="1" lang="zh-CN" altLang="en-US" dirty="0">
                <a:ea typeface="华文楷体" panose="02010600040101010101" pitchFamily="2" charset="-122"/>
              </a:rPr>
              <a:t>立体异构：是指配合物的化学组成相同，配体在</a:t>
            </a:r>
            <a:r>
              <a:rPr kumimoji="1" lang="zh-CN" altLang="en-US" dirty="0">
                <a:solidFill>
                  <a:srgbClr val="0000CC"/>
                </a:solidFill>
                <a:ea typeface="华文楷体" panose="02010600040101010101" pitchFamily="2" charset="-122"/>
              </a:rPr>
              <a:t>空间的排列位置不同而产生异构现象</a:t>
            </a:r>
            <a:r>
              <a:rPr kumimoji="1" lang="zh-CN" altLang="en-US" dirty="0">
                <a:ea typeface="华文楷体" panose="02010600040101010101" pitchFamily="2" charset="-122"/>
              </a:rPr>
              <a:t>。</a:t>
            </a:r>
            <a:endParaRPr kumimoji="1" lang="en-US" altLang="zh-CN" dirty="0">
              <a:ea typeface="华文楷体" panose="02010600040101010101" pitchFamily="2" charset="-122"/>
            </a:endParaRPr>
          </a:p>
          <a:p>
            <a:pPr hangingPunct="0">
              <a:lnSpc>
                <a:spcPct val="110000"/>
              </a:lnSpc>
            </a:pPr>
            <a:r>
              <a:rPr lang="zh-CN" altLang="en-US" dirty="0" smtClean="0">
                <a:ea typeface="华文楷体" panose="02010600040101010101" pitchFamily="2" charset="-122"/>
              </a:rPr>
              <a:t>      包括几何异构和旋光异构。</a:t>
            </a:r>
            <a:endParaRPr lang="en-US" altLang="zh-CN" dirty="0" smtClean="0">
              <a:ea typeface="华文楷体" panose="02010600040101010101" pitchFamily="2" charset="-122"/>
            </a:endParaRPr>
          </a:p>
          <a:p>
            <a:pPr lvl="0" eaLnBrk="0" hangingPunct="0">
              <a:lnSpc>
                <a:spcPct val="110000"/>
              </a:lnSpc>
              <a:spcBef>
                <a:spcPct val="50000"/>
              </a:spcBef>
            </a:pPr>
            <a:r>
              <a:rPr lang="zh-CN" altLang="en-US" dirty="0" smtClean="0">
                <a:ea typeface="楷体" panose="02010609060101010101" pitchFamily="49" charset="-122"/>
              </a:rPr>
              <a:t>最</a:t>
            </a:r>
            <a:r>
              <a:rPr lang="zh-CN" altLang="en-US" dirty="0">
                <a:ea typeface="楷体" panose="02010609060101010101" pitchFamily="49" charset="-122"/>
              </a:rPr>
              <a:t>常见的几何异构体是</a:t>
            </a:r>
            <a:r>
              <a:rPr lang="zh-CN" altLang="en-US" dirty="0">
                <a:solidFill>
                  <a:srgbClr val="FF3399"/>
                </a:solidFill>
                <a:ea typeface="楷体" panose="02010609060101010101" pitchFamily="49" charset="-122"/>
              </a:rPr>
              <a:t>顺反异构体</a:t>
            </a:r>
            <a:r>
              <a:rPr lang="en-US" altLang="zh-CN" dirty="0">
                <a:ea typeface="楷体" panose="02010609060101010101" pitchFamily="49" charset="-122"/>
              </a:rPr>
              <a:t>.</a:t>
            </a:r>
            <a:r>
              <a:rPr lang="zh-CN" altLang="en-US" dirty="0">
                <a:ea typeface="楷体" panose="02010609060101010101" pitchFamily="49" charset="-122"/>
              </a:rPr>
              <a:t>从配位数</a:t>
            </a:r>
            <a:r>
              <a:rPr lang="en-US" altLang="zh-CN" dirty="0">
                <a:ea typeface="楷体" panose="02010609060101010101" pitchFamily="49" charset="-122"/>
              </a:rPr>
              <a:t>4</a:t>
            </a:r>
            <a:r>
              <a:rPr lang="zh-CN" altLang="en-US" dirty="0">
                <a:ea typeface="楷体" panose="02010609060101010101" pitchFamily="49" charset="-122"/>
              </a:rPr>
              <a:t>开始就可能存在几何异构体</a:t>
            </a:r>
            <a:r>
              <a:rPr lang="en-US" altLang="zh-CN" dirty="0">
                <a:ea typeface="楷体" panose="02010609060101010101" pitchFamily="49" charset="-122"/>
              </a:rPr>
              <a:t>,</a:t>
            </a:r>
            <a:r>
              <a:rPr lang="zh-CN" altLang="en-US" dirty="0">
                <a:ea typeface="楷体" panose="02010609060101010101" pitchFamily="49" charset="-122"/>
              </a:rPr>
              <a:t>其中以</a:t>
            </a:r>
            <a:r>
              <a:rPr lang="en-US" altLang="zh-CN" dirty="0">
                <a:ea typeface="楷体" panose="02010609060101010101" pitchFamily="49" charset="-122"/>
              </a:rPr>
              <a:t>4</a:t>
            </a:r>
            <a:r>
              <a:rPr lang="zh-CN" altLang="en-US" dirty="0">
                <a:ea typeface="楷体" panose="02010609060101010101" pitchFamily="49" charset="-122"/>
              </a:rPr>
              <a:t>和</a:t>
            </a:r>
            <a:r>
              <a:rPr lang="en-US" altLang="zh-CN" dirty="0">
                <a:ea typeface="楷体" panose="02010609060101010101" pitchFamily="49" charset="-122"/>
              </a:rPr>
              <a:t>6</a:t>
            </a:r>
            <a:r>
              <a:rPr lang="zh-CN" altLang="en-US" dirty="0">
                <a:ea typeface="楷体" panose="02010609060101010101" pitchFamily="49" charset="-122"/>
              </a:rPr>
              <a:t>配位化合物研究得最多</a:t>
            </a:r>
            <a:r>
              <a:rPr lang="en-US" altLang="zh-CN" dirty="0">
                <a:ea typeface="楷体" panose="02010609060101010101" pitchFamily="49" charset="-122"/>
              </a:rPr>
              <a:t>.</a:t>
            </a:r>
            <a:endParaRPr lang="en-US" altLang="zh-CN" dirty="0">
              <a:ea typeface="楷体" panose="02010609060101010101" pitchFamily="49" charset="-122"/>
            </a:endParaRPr>
          </a:p>
          <a:p>
            <a:pPr hangingPunct="0">
              <a:lnSpc>
                <a:spcPct val="120000"/>
              </a:lnSpc>
            </a:pPr>
            <a:endParaRPr lang="zh-CN" altLang="en-US" dirty="0">
              <a:ea typeface="华文楷体" panose="02010600040101010101" pitchFamily="2" charset="-122"/>
            </a:endParaRPr>
          </a:p>
        </p:txBody>
      </p:sp>
      <p:sp>
        <p:nvSpPr>
          <p:cNvPr id="353285" name="Text Box 5"/>
          <p:cNvSpPr txBox="1">
            <a:spLocks noChangeArrowheads="1"/>
          </p:cNvSpPr>
          <p:nvPr/>
        </p:nvSpPr>
        <p:spPr bwMode="auto">
          <a:xfrm>
            <a:off x="1403648" y="5284788"/>
            <a:ext cx="6624637"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lnSpc>
                <a:spcPct val="120000"/>
              </a:lnSpc>
            </a:pPr>
            <a:r>
              <a:rPr lang="zh-CN" altLang="en-US" sz="3600" dirty="0">
                <a:ea typeface="华文楷体" panose="02010600040101010101" pitchFamily="2" charset="-122"/>
              </a:rPr>
              <a:t>四配位的</a:t>
            </a:r>
            <a:r>
              <a:rPr lang="en-US" altLang="zh-CN" sz="3600" dirty="0">
                <a:ea typeface="华文楷体" panose="02010600040101010101" pitchFamily="2" charset="-122"/>
              </a:rPr>
              <a:t>MA</a:t>
            </a:r>
            <a:r>
              <a:rPr lang="en-US" altLang="zh-CN" sz="3600" baseline="-25000" dirty="0">
                <a:ea typeface="华文楷体" panose="02010600040101010101" pitchFamily="2" charset="-122"/>
              </a:rPr>
              <a:t>2</a:t>
            </a:r>
            <a:r>
              <a:rPr lang="en-US" altLang="zh-CN" sz="3600" dirty="0">
                <a:ea typeface="华文楷体" panose="02010600040101010101" pitchFamily="2" charset="-122"/>
              </a:rPr>
              <a:t>B</a:t>
            </a:r>
            <a:r>
              <a:rPr lang="en-US" altLang="zh-CN" sz="3600" baseline="-25000" dirty="0">
                <a:ea typeface="华文楷体" panose="02010600040101010101" pitchFamily="2" charset="-122"/>
              </a:rPr>
              <a:t>2</a:t>
            </a:r>
            <a:r>
              <a:rPr lang="en-US" altLang="zh-CN" sz="3600" dirty="0">
                <a:ea typeface="华文楷体" panose="02010600040101010101" pitchFamily="2" charset="-122"/>
              </a:rPr>
              <a:t>:</a:t>
            </a:r>
            <a:r>
              <a:rPr lang="en-US" altLang="zh-CN" sz="3600" baseline="-25000" dirty="0">
                <a:ea typeface="华文楷体" panose="02010600040101010101" pitchFamily="2" charset="-122"/>
              </a:rPr>
              <a:t>  </a:t>
            </a:r>
            <a:r>
              <a:rPr lang="zh-CN" altLang="en-US" sz="3600" dirty="0">
                <a:solidFill>
                  <a:srgbClr val="0000CC"/>
                </a:solidFill>
                <a:ea typeface="华文楷体" panose="02010600040101010101" pitchFamily="2" charset="-122"/>
              </a:rPr>
              <a:t>平面四边形</a:t>
            </a:r>
            <a:endParaRPr lang="en-US" altLang="zh-CN" sz="3600" dirty="0">
              <a:ea typeface="华文楷体" panose="02010600040101010101" pitchFamily="2" charset="-122"/>
            </a:endParaRPr>
          </a:p>
          <a:p>
            <a:pPr eaLnBrk="0" hangingPunct="0">
              <a:lnSpc>
                <a:spcPct val="120000"/>
              </a:lnSpc>
            </a:pPr>
            <a:r>
              <a:rPr lang="zh-CN" altLang="en-US" sz="3600" dirty="0">
                <a:ea typeface="华文楷体" panose="02010600040101010101" pitchFamily="2" charset="-122"/>
              </a:rPr>
              <a:t>六配位的</a:t>
            </a:r>
            <a:r>
              <a:rPr lang="en-US" altLang="zh-CN" sz="3600" dirty="0">
                <a:ea typeface="华文楷体" panose="02010600040101010101" pitchFamily="2" charset="-122"/>
              </a:rPr>
              <a:t>MA</a:t>
            </a:r>
            <a:r>
              <a:rPr lang="en-US" altLang="zh-CN" sz="3600" baseline="-25000" dirty="0">
                <a:ea typeface="华文楷体" panose="02010600040101010101" pitchFamily="2" charset="-122"/>
              </a:rPr>
              <a:t>2</a:t>
            </a:r>
            <a:r>
              <a:rPr lang="en-US" altLang="zh-CN" sz="3600" dirty="0">
                <a:ea typeface="华文楷体" panose="02010600040101010101" pitchFamily="2" charset="-122"/>
              </a:rPr>
              <a:t>B</a:t>
            </a:r>
            <a:r>
              <a:rPr lang="en-US" altLang="zh-CN" sz="3600" baseline="-25000" dirty="0">
                <a:ea typeface="华文楷体" panose="02010600040101010101" pitchFamily="2" charset="-122"/>
              </a:rPr>
              <a:t>4</a:t>
            </a:r>
            <a:r>
              <a:rPr lang="en-US" altLang="zh-CN" sz="3600" dirty="0">
                <a:ea typeface="华文楷体" panose="02010600040101010101" pitchFamily="2" charset="-122"/>
              </a:rPr>
              <a:t>: </a:t>
            </a:r>
            <a:r>
              <a:rPr lang="zh-CN" altLang="en-US" sz="3600" dirty="0">
                <a:solidFill>
                  <a:srgbClr val="0000CC"/>
                </a:solidFill>
                <a:ea typeface="华文楷体" panose="02010600040101010101" pitchFamily="2" charset="-122"/>
              </a:rPr>
              <a:t>八面体</a:t>
            </a:r>
            <a:endParaRPr lang="en-US" altLang="zh-CN" sz="3600" dirty="0">
              <a:ea typeface="华文楷体" panose="02010600040101010101" pitchFamily="2" charset="-122"/>
            </a:endParaRPr>
          </a:p>
        </p:txBody>
      </p:sp>
      <p:sp>
        <p:nvSpPr>
          <p:cNvPr id="353286" name="Rectangle 6"/>
          <p:cNvSpPr>
            <a:spLocks noChangeArrowheads="1"/>
          </p:cNvSpPr>
          <p:nvPr/>
        </p:nvSpPr>
        <p:spPr bwMode="auto">
          <a:xfrm>
            <a:off x="1187624" y="4638676"/>
            <a:ext cx="6380162" cy="646112"/>
          </a:xfrm>
          <a:prstGeom prst="rect">
            <a:avLst/>
          </a:prstGeom>
          <a:noFill/>
          <a:ln>
            <a:noFill/>
          </a:ln>
          <a:effectLst/>
        </p:spPr>
        <p:txBody>
          <a:bodyPr>
            <a:spAutoFit/>
          </a:bodyPr>
          <a:lstStyle/>
          <a:p>
            <a:pPr>
              <a:defRPr/>
            </a:pPr>
            <a:r>
              <a:rPr lang="en-US" altLang="zh-CN" sz="3600" dirty="0">
                <a:solidFill>
                  <a:srgbClr val="0033CC"/>
                </a:solidFill>
                <a:latin typeface="+mn-lt"/>
                <a:ea typeface="+mn-ea"/>
              </a:rPr>
              <a:t>1) </a:t>
            </a:r>
            <a:r>
              <a:rPr lang="zh-CN" altLang="en-US" sz="3600" dirty="0">
                <a:solidFill>
                  <a:srgbClr val="0033CC"/>
                </a:solidFill>
                <a:latin typeface="+mn-lt"/>
                <a:ea typeface="+mn-ea"/>
              </a:rPr>
              <a:t>几何异构</a:t>
            </a:r>
            <a:r>
              <a:rPr lang="en-US" altLang="zh-CN" sz="3600" dirty="0">
                <a:solidFill>
                  <a:srgbClr val="0033CC"/>
                </a:solidFill>
                <a:latin typeface="+mn-lt"/>
                <a:ea typeface="+mn-ea"/>
              </a:rPr>
              <a:t>:  </a:t>
            </a:r>
            <a:r>
              <a:rPr lang="zh-CN" altLang="en-US" sz="3600" dirty="0">
                <a:solidFill>
                  <a:srgbClr val="0033CC"/>
                </a:solidFill>
                <a:latin typeface="+mn-lt"/>
                <a:ea typeface="+mn-ea"/>
              </a:rPr>
              <a:t>顺反异构最常见</a:t>
            </a:r>
            <a:endParaRPr lang="zh-CN" altLang="en-US" sz="3600" dirty="0">
              <a:solidFill>
                <a:srgbClr val="0033CC"/>
              </a:solidFill>
              <a:latin typeface="+mn-lt"/>
              <a:ea typeface="+mn-ea"/>
            </a:endParaRPr>
          </a:p>
        </p:txBody>
      </p:sp>
      <p:sp>
        <p:nvSpPr>
          <p:cNvPr id="40965"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60AFAC01-85BF-4563-A3D2-D0F1526DD127}"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3284"/>
                                        </p:tgtEl>
                                        <p:attrNameLst>
                                          <p:attrName>style.visibility</p:attrName>
                                        </p:attrNameLst>
                                      </p:cBhvr>
                                      <p:to>
                                        <p:strVal val="visible"/>
                                      </p:to>
                                    </p:set>
                                    <p:animEffect transition="in" filter="wipe(left)">
                                      <p:cBhvr>
                                        <p:cTn id="7" dur="500"/>
                                        <p:tgtEl>
                                          <p:spTgt spid="3532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3286"/>
                                        </p:tgtEl>
                                        <p:attrNameLst>
                                          <p:attrName>style.visibility</p:attrName>
                                        </p:attrNameLst>
                                      </p:cBhvr>
                                      <p:to>
                                        <p:strVal val="visible"/>
                                      </p:to>
                                    </p:set>
                                    <p:animEffect transition="in" filter="wipe(left)">
                                      <p:cBhvr>
                                        <p:cTn id="12" dur="500"/>
                                        <p:tgtEl>
                                          <p:spTgt spid="3532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3285">
                                            <p:txEl>
                                              <p:pRg st="0" end="0"/>
                                            </p:txEl>
                                          </p:spTgt>
                                        </p:tgtEl>
                                        <p:attrNameLst>
                                          <p:attrName>style.visibility</p:attrName>
                                        </p:attrNameLst>
                                      </p:cBhvr>
                                      <p:to>
                                        <p:strVal val="visible"/>
                                      </p:to>
                                    </p:set>
                                    <p:animEffect transition="in" filter="wipe(left)">
                                      <p:cBhvr>
                                        <p:cTn id="17" dur="500"/>
                                        <p:tgtEl>
                                          <p:spTgt spid="35328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53285">
                                            <p:txEl>
                                              <p:pRg st="1" end="1"/>
                                            </p:txEl>
                                          </p:spTgt>
                                        </p:tgtEl>
                                        <p:attrNameLst>
                                          <p:attrName>style.visibility</p:attrName>
                                        </p:attrNameLst>
                                      </p:cBhvr>
                                      <p:to>
                                        <p:strVal val="visible"/>
                                      </p:to>
                                    </p:set>
                                    <p:animEffect transition="in" filter="wipe(left)">
                                      <p:cBhvr>
                                        <p:cTn id="22" dur="500"/>
                                        <p:tgtEl>
                                          <p:spTgt spid="3532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4" grpId="0"/>
      <p:bldP spid="35328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900113" y="3140968"/>
            <a:ext cx="8243887" cy="3453253"/>
          </a:xfrm>
          <a:prstGeom prst="rect">
            <a:avLst/>
          </a:prstGeom>
          <a:noFill/>
          <a:ln w="9525" algn="ctr">
            <a:noFill/>
            <a:miter lim="800000"/>
          </a:ln>
        </p:spPr>
        <p:txBody>
          <a:bodyPr>
            <a:spAutoFit/>
          </a:bodyPr>
          <a:lstStyle/>
          <a:p>
            <a:pPr eaLnBrk="1" hangingPunct="1">
              <a:lnSpc>
                <a:spcPct val="110000"/>
              </a:lnSpc>
              <a:spcBef>
                <a:spcPct val="20000"/>
              </a:spcBef>
              <a:spcAft>
                <a:spcPct val="20000"/>
              </a:spcAft>
            </a:pPr>
            <a:r>
              <a:rPr kumimoji="1" lang="zh-CN" altLang="en-US" sz="2800" b="1" baseline="0" dirty="0">
                <a:latin typeface="Times New Roman" panose="02020603050405020304" pitchFamily="18" charset="0"/>
                <a:ea typeface="楷体" panose="02010609060101010101" pitchFamily="49" charset="-122"/>
              </a:rPr>
              <a:t>解：</a:t>
            </a:r>
            <a:r>
              <a:rPr kumimoji="1" lang="en-US" altLang="zh-CN" sz="2800" b="1" baseline="0" dirty="0" smtClean="0">
                <a:latin typeface="Times New Roman" panose="02020603050405020304" pitchFamily="18" charset="0"/>
                <a:ea typeface="楷体" panose="02010609060101010101" pitchFamily="49" charset="-122"/>
              </a:rPr>
              <a:t>a.</a:t>
            </a:r>
            <a:r>
              <a:rPr kumimoji="1" lang="zh-CN" altLang="en-US" sz="2800" b="1" baseline="0" dirty="0" smtClean="0">
                <a:latin typeface="Times New Roman" panose="02020603050405020304" pitchFamily="18" charset="0"/>
                <a:ea typeface="楷体" panose="02010609060101010101" pitchFamily="49" charset="-122"/>
              </a:rPr>
              <a:t>  因</a:t>
            </a:r>
            <a:r>
              <a:rPr kumimoji="1" lang="en-US" altLang="zh-CN" sz="2800" b="1" baseline="0" dirty="0">
                <a:latin typeface="Times New Roman" panose="02020603050405020304" pitchFamily="18" charset="0"/>
                <a:ea typeface="楷体" panose="02010609060101010101" pitchFamily="49" charset="-122"/>
              </a:rPr>
              <a:t>TiCl</a:t>
            </a:r>
            <a:r>
              <a:rPr kumimoji="1" lang="en-US" altLang="zh-CN" sz="2800" b="1" baseline="-25000" dirty="0">
                <a:latin typeface="Times New Roman" panose="02020603050405020304" pitchFamily="18" charset="0"/>
                <a:ea typeface="楷体" panose="02010609060101010101" pitchFamily="49" charset="-122"/>
              </a:rPr>
              <a:t>4</a:t>
            </a:r>
            <a:r>
              <a:rPr kumimoji="1" lang="zh-CN" altLang="en-US" sz="2800" b="1" baseline="0" dirty="0">
                <a:latin typeface="Times New Roman" panose="02020603050405020304" pitchFamily="18" charset="0"/>
                <a:ea typeface="楷体" panose="02010609060101010101" pitchFamily="49" charset="-122"/>
              </a:rPr>
              <a:t>强烈水解</a:t>
            </a:r>
            <a:r>
              <a:rPr kumimoji="1" lang="zh-CN" altLang="en-US" sz="2800" b="1" baseline="0" dirty="0" smtClean="0">
                <a:latin typeface="Times New Roman" panose="02020603050405020304" pitchFamily="18" charset="0"/>
                <a:ea typeface="楷体" panose="02010609060101010101" pitchFamily="49" charset="-122"/>
              </a:rPr>
              <a:t>：   </a:t>
            </a:r>
            <a:r>
              <a:rPr kumimoji="1" lang="en-US" altLang="zh-CN" sz="2800" b="1" baseline="0" dirty="0" smtClean="0">
                <a:latin typeface="Times New Roman" panose="02020603050405020304" pitchFamily="18" charset="0"/>
                <a:ea typeface="楷体" panose="02010609060101010101" pitchFamily="49" charset="-122"/>
              </a:rPr>
              <a:t>TiCl</a:t>
            </a:r>
            <a:r>
              <a:rPr kumimoji="1" lang="en-US" altLang="zh-CN" sz="2800" b="1" baseline="-25000" dirty="0" smtClean="0">
                <a:latin typeface="Times New Roman" panose="02020603050405020304" pitchFamily="18" charset="0"/>
                <a:ea typeface="楷体" panose="02010609060101010101" pitchFamily="49" charset="-122"/>
              </a:rPr>
              <a:t>4</a:t>
            </a:r>
            <a:r>
              <a:rPr kumimoji="1" lang="en-US" altLang="zh-CN" sz="2800" b="1" baseline="0" dirty="0" smtClean="0">
                <a:latin typeface="Times New Roman" panose="02020603050405020304" pitchFamily="18" charset="0"/>
                <a:ea typeface="楷体" panose="02010609060101010101" pitchFamily="49" charset="-122"/>
              </a:rPr>
              <a:t>+3H</a:t>
            </a:r>
            <a:r>
              <a:rPr kumimoji="1" lang="en-US" altLang="zh-CN" sz="2800" b="1" baseline="-25000" dirty="0" smtClean="0">
                <a:latin typeface="Times New Roman" panose="02020603050405020304" pitchFamily="18" charset="0"/>
                <a:ea typeface="楷体" panose="02010609060101010101" pitchFamily="49" charset="-122"/>
              </a:rPr>
              <a:t>2</a:t>
            </a:r>
            <a:r>
              <a:rPr kumimoji="1" lang="en-US" altLang="zh-CN" sz="2800" b="1" baseline="0" dirty="0" smtClean="0">
                <a:latin typeface="Times New Roman" panose="02020603050405020304" pitchFamily="18" charset="0"/>
                <a:ea typeface="楷体" panose="02010609060101010101" pitchFamily="49" charset="-122"/>
              </a:rPr>
              <a:t>O</a:t>
            </a:r>
            <a:r>
              <a:rPr kumimoji="1" lang="en-US" altLang="zh-CN" sz="2800" b="1" baseline="0" dirty="0">
                <a:latin typeface="Times New Roman" panose="02020603050405020304" pitchFamily="18" charset="0"/>
                <a:ea typeface="楷体" panose="02010609060101010101" pitchFamily="49" charset="-122"/>
              </a:rPr>
              <a:t>==H</a:t>
            </a:r>
            <a:r>
              <a:rPr kumimoji="1" lang="en-US" altLang="zh-CN" sz="2800" b="1" baseline="-25000" dirty="0">
                <a:latin typeface="Times New Roman" panose="02020603050405020304" pitchFamily="18" charset="0"/>
                <a:ea typeface="楷体" panose="02010609060101010101" pitchFamily="49" charset="-122"/>
              </a:rPr>
              <a:t>2</a:t>
            </a:r>
            <a:r>
              <a:rPr kumimoji="1" lang="en-US" altLang="zh-CN" sz="2800" b="1" baseline="0" dirty="0">
                <a:latin typeface="Times New Roman" panose="02020603050405020304" pitchFamily="18" charset="0"/>
                <a:ea typeface="楷体" panose="02010609060101010101" pitchFamily="49" charset="-122"/>
              </a:rPr>
              <a:t>TiO</a:t>
            </a:r>
            <a:r>
              <a:rPr kumimoji="1" lang="en-US" altLang="zh-CN" sz="2800" b="1" baseline="-25000" dirty="0">
                <a:latin typeface="Times New Roman" panose="02020603050405020304" pitchFamily="18" charset="0"/>
                <a:ea typeface="楷体" panose="02010609060101010101" pitchFamily="49" charset="-122"/>
              </a:rPr>
              <a:t>3</a:t>
            </a:r>
            <a:r>
              <a:rPr kumimoji="1" lang="en-US" altLang="zh-CN" sz="2800" b="1" baseline="0" dirty="0">
                <a:latin typeface="Times New Roman" panose="02020603050405020304" pitchFamily="18" charset="0"/>
                <a:ea typeface="楷体" panose="02010609060101010101" pitchFamily="49" charset="-122"/>
              </a:rPr>
              <a:t>↓+4HCl</a:t>
            </a:r>
            <a:endParaRPr kumimoji="1" lang="en-US" altLang="zh-CN" sz="2800" b="1" baseline="0" dirty="0">
              <a:latin typeface="Times New Roman" panose="02020603050405020304" pitchFamily="18" charset="0"/>
              <a:ea typeface="楷体" panose="02010609060101010101" pitchFamily="49" charset="-122"/>
            </a:endParaRPr>
          </a:p>
          <a:p>
            <a:pPr eaLnBrk="1" hangingPunct="1">
              <a:lnSpc>
                <a:spcPct val="110000"/>
              </a:lnSpc>
              <a:spcBef>
                <a:spcPct val="20000"/>
              </a:spcBef>
              <a:spcAft>
                <a:spcPct val="20000"/>
              </a:spcAft>
            </a:pPr>
            <a:r>
              <a:rPr kumimoji="1" lang="en-US" altLang="zh-CN" sz="2800" b="1" baseline="0" dirty="0" smtClean="0">
                <a:latin typeface="Times New Roman" panose="02020603050405020304" pitchFamily="18" charset="0"/>
                <a:ea typeface="楷体" panose="02010609060101010101" pitchFamily="49" charset="-122"/>
              </a:rPr>
              <a:t>b</a:t>
            </a:r>
            <a:r>
              <a:rPr kumimoji="1" lang="en-US" altLang="zh-CN" sz="2800" dirty="0" smtClean="0">
                <a:ea typeface="楷体" panose="02010609060101010101" pitchFamily="49" charset="-122"/>
              </a:rPr>
              <a:t>.</a:t>
            </a:r>
            <a:r>
              <a:rPr kumimoji="1" lang="zh-CN" altLang="en-US" sz="2800" dirty="0" smtClean="0">
                <a:ea typeface="楷体" panose="02010609060101010101" pitchFamily="49" charset="-122"/>
              </a:rPr>
              <a:t>   </a:t>
            </a:r>
            <a:r>
              <a:rPr kumimoji="1" lang="en-US" altLang="zh-CN" sz="2800" b="1" baseline="0" dirty="0" smtClean="0">
                <a:latin typeface="Times New Roman" panose="02020603050405020304" pitchFamily="18" charset="0"/>
                <a:ea typeface="楷体" panose="02010609060101010101" pitchFamily="49" charset="-122"/>
              </a:rPr>
              <a:t>2TiCl</a:t>
            </a:r>
            <a:r>
              <a:rPr kumimoji="1" lang="en-US" altLang="zh-CN" sz="2800" b="1" baseline="-25000" dirty="0" smtClean="0">
                <a:latin typeface="Times New Roman" panose="02020603050405020304" pitchFamily="18" charset="0"/>
                <a:ea typeface="楷体" panose="02010609060101010101" pitchFamily="49" charset="-122"/>
              </a:rPr>
              <a:t>4</a:t>
            </a:r>
            <a:r>
              <a:rPr kumimoji="1" lang="en-US" altLang="zh-CN" sz="2800" b="1" baseline="0" dirty="0" smtClean="0">
                <a:latin typeface="Times New Roman" panose="02020603050405020304" pitchFamily="18" charset="0"/>
                <a:ea typeface="楷体" panose="02010609060101010101" pitchFamily="49" charset="-122"/>
              </a:rPr>
              <a:t>+Zn</a:t>
            </a:r>
            <a:r>
              <a:rPr kumimoji="1" lang="en-US" altLang="zh-CN" sz="2800" b="1" baseline="0" dirty="0">
                <a:latin typeface="Times New Roman" panose="02020603050405020304" pitchFamily="18" charset="0"/>
                <a:ea typeface="楷体" panose="02010609060101010101" pitchFamily="49" charset="-122"/>
              </a:rPr>
              <a:t>==2TiCl</a:t>
            </a:r>
            <a:r>
              <a:rPr kumimoji="1" lang="en-US" altLang="zh-CN" sz="2800" b="1" baseline="-25000" dirty="0">
                <a:latin typeface="Times New Roman" panose="02020603050405020304" pitchFamily="18" charset="0"/>
                <a:ea typeface="楷体" panose="02010609060101010101" pitchFamily="49" charset="-122"/>
              </a:rPr>
              <a:t>3</a:t>
            </a:r>
            <a:r>
              <a:rPr kumimoji="1" lang="en-US" altLang="zh-CN" sz="2800" b="1" baseline="0" dirty="0">
                <a:latin typeface="Times New Roman" panose="02020603050405020304" pitchFamily="18" charset="0"/>
                <a:ea typeface="楷体" panose="02010609060101010101" pitchFamily="49" charset="-122"/>
              </a:rPr>
              <a:t>(</a:t>
            </a:r>
            <a:r>
              <a:rPr kumimoji="1" lang="zh-CN" altLang="en-US" sz="2800" b="1" baseline="0" dirty="0">
                <a:latin typeface="Times New Roman" panose="02020603050405020304" pitchFamily="18" charset="0"/>
                <a:ea typeface="楷体" panose="02010609060101010101" pitchFamily="49" charset="-122"/>
              </a:rPr>
              <a:t>紫色</a:t>
            </a:r>
            <a:r>
              <a:rPr kumimoji="1" lang="en-US" altLang="zh-CN" sz="2800" b="1" baseline="0" dirty="0">
                <a:latin typeface="Times New Roman" panose="02020603050405020304" pitchFamily="18" charset="0"/>
                <a:ea typeface="楷体" panose="02010609060101010101" pitchFamily="49" charset="-122"/>
              </a:rPr>
              <a:t>)+ZnCl</a:t>
            </a:r>
            <a:r>
              <a:rPr kumimoji="1" lang="en-US" altLang="zh-CN" sz="2800" b="1" baseline="-25000" dirty="0">
                <a:latin typeface="Times New Roman" panose="02020603050405020304" pitchFamily="18" charset="0"/>
                <a:ea typeface="楷体" panose="02010609060101010101" pitchFamily="49" charset="-122"/>
              </a:rPr>
              <a:t>2</a:t>
            </a:r>
            <a:endParaRPr kumimoji="1" lang="en-US" altLang="zh-CN" sz="2800" b="1" baseline="0" dirty="0">
              <a:latin typeface="Times New Roman" panose="02020603050405020304" pitchFamily="18" charset="0"/>
              <a:ea typeface="楷体" panose="02010609060101010101" pitchFamily="49" charset="-122"/>
            </a:endParaRPr>
          </a:p>
          <a:p>
            <a:pPr eaLnBrk="1" hangingPunct="1">
              <a:lnSpc>
                <a:spcPct val="110000"/>
              </a:lnSpc>
              <a:spcBef>
                <a:spcPct val="20000"/>
              </a:spcBef>
              <a:spcAft>
                <a:spcPct val="20000"/>
              </a:spcAft>
            </a:pPr>
            <a:r>
              <a:rPr kumimoji="1" lang="en-US" altLang="zh-CN" sz="2800" b="1" baseline="0" dirty="0" smtClean="0">
                <a:latin typeface="Times New Roman" panose="02020603050405020304" pitchFamily="18" charset="0"/>
                <a:ea typeface="楷体" panose="02010609060101010101" pitchFamily="49" charset="-122"/>
              </a:rPr>
              <a:t>c</a:t>
            </a:r>
            <a:r>
              <a:rPr kumimoji="1" lang="en-US" altLang="zh-CN" sz="2800" dirty="0" smtClean="0">
                <a:ea typeface="楷体" panose="02010609060101010101" pitchFamily="49" charset="-122"/>
              </a:rPr>
              <a:t>.</a:t>
            </a:r>
            <a:r>
              <a:rPr kumimoji="1" lang="zh-CN" altLang="en-US" sz="2800" dirty="0" smtClean="0">
                <a:ea typeface="楷体" panose="02010609060101010101" pitchFamily="49" charset="-122"/>
              </a:rPr>
              <a:t>   </a:t>
            </a:r>
            <a:r>
              <a:rPr kumimoji="1" lang="en-US" altLang="zh-CN" sz="2800" b="1" baseline="0" dirty="0" smtClean="0">
                <a:latin typeface="Times New Roman" panose="02020603050405020304" pitchFamily="18" charset="0"/>
                <a:ea typeface="楷体" panose="02010609060101010101" pitchFamily="49" charset="-122"/>
              </a:rPr>
              <a:t>TiCl</a:t>
            </a:r>
            <a:r>
              <a:rPr kumimoji="1" lang="en-US" altLang="zh-CN" sz="2800" b="1" baseline="-25000" dirty="0" smtClean="0">
                <a:latin typeface="Times New Roman" panose="02020603050405020304" pitchFamily="18" charset="0"/>
                <a:ea typeface="楷体" panose="02010609060101010101" pitchFamily="49" charset="-122"/>
              </a:rPr>
              <a:t>3</a:t>
            </a:r>
            <a:r>
              <a:rPr kumimoji="1" lang="en-US" altLang="zh-CN" sz="2800" b="1" baseline="0" dirty="0" smtClean="0">
                <a:latin typeface="Times New Roman" panose="02020603050405020304" pitchFamily="18" charset="0"/>
                <a:ea typeface="楷体" panose="02010609060101010101" pitchFamily="49" charset="-122"/>
              </a:rPr>
              <a:t>+3NaOH</a:t>
            </a:r>
            <a:r>
              <a:rPr kumimoji="1" lang="en-US" altLang="zh-CN" sz="2800" b="1" baseline="0" dirty="0">
                <a:latin typeface="Times New Roman" panose="02020603050405020304" pitchFamily="18" charset="0"/>
                <a:ea typeface="楷体" panose="02010609060101010101" pitchFamily="49" charset="-122"/>
              </a:rPr>
              <a:t>==Ti(OH)</a:t>
            </a:r>
            <a:r>
              <a:rPr kumimoji="1" lang="en-US" altLang="zh-CN" sz="2800" b="1" baseline="-25000" dirty="0">
                <a:latin typeface="Times New Roman" panose="02020603050405020304" pitchFamily="18" charset="0"/>
                <a:ea typeface="楷体" panose="02010609060101010101" pitchFamily="49" charset="-122"/>
              </a:rPr>
              <a:t>3</a:t>
            </a:r>
            <a:r>
              <a:rPr kumimoji="1" lang="en-US" altLang="zh-CN" sz="2800" b="1" baseline="0" dirty="0">
                <a:latin typeface="Times New Roman" panose="02020603050405020304" pitchFamily="18" charset="0"/>
                <a:ea typeface="楷体" panose="02010609060101010101" pitchFamily="49" charset="-122"/>
              </a:rPr>
              <a:t>(</a:t>
            </a:r>
            <a:r>
              <a:rPr kumimoji="1" lang="zh-CN" altLang="en-US" sz="2800" b="1" baseline="0" dirty="0">
                <a:latin typeface="Times New Roman" panose="02020603050405020304" pitchFamily="18" charset="0"/>
                <a:ea typeface="楷体" panose="02010609060101010101" pitchFamily="49" charset="-122"/>
              </a:rPr>
              <a:t>紫色</a:t>
            </a:r>
            <a:r>
              <a:rPr kumimoji="1" lang="en-US" altLang="zh-CN" sz="2800" b="1" baseline="0" dirty="0">
                <a:latin typeface="Times New Roman" panose="02020603050405020304" pitchFamily="18" charset="0"/>
                <a:ea typeface="楷体" panose="02010609060101010101" pitchFamily="49" charset="-122"/>
              </a:rPr>
              <a:t>)+3NaCl</a:t>
            </a:r>
            <a:endParaRPr kumimoji="1" lang="en-US" altLang="zh-CN" sz="2800" b="1" baseline="0" dirty="0">
              <a:latin typeface="Times New Roman" panose="02020603050405020304" pitchFamily="18" charset="0"/>
              <a:ea typeface="楷体" panose="02010609060101010101" pitchFamily="49" charset="-122"/>
            </a:endParaRPr>
          </a:p>
          <a:p>
            <a:pPr eaLnBrk="1" hangingPunct="1">
              <a:lnSpc>
                <a:spcPct val="110000"/>
              </a:lnSpc>
              <a:spcBef>
                <a:spcPct val="20000"/>
              </a:spcBef>
              <a:spcAft>
                <a:spcPct val="20000"/>
              </a:spcAft>
            </a:pPr>
            <a:r>
              <a:rPr kumimoji="1" lang="en-US" altLang="zh-CN" sz="2800" b="1" baseline="0" dirty="0" smtClean="0">
                <a:latin typeface="Times New Roman" panose="02020603050405020304" pitchFamily="18" charset="0"/>
                <a:ea typeface="楷体" panose="02010609060101010101" pitchFamily="49" charset="-122"/>
              </a:rPr>
              <a:t>d</a:t>
            </a:r>
            <a:r>
              <a:rPr kumimoji="1" lang="en-US" altLang="zh-CN" sz="2800" dirty="0" smtClean="0">
                <a:ea typeface="楷体" panose="02010609060101010101" pitchFamily="49" charset="-122"/>
              </a:rPr>
              <a:t>.</a:t>
            </a:r>
            <a:r>
              <a:rPr kumimoji="1" lang="zh-CN" altLang="en-US" sz="2800" dirty="0" smtClean="0">
                <a:ea typeface="楷体" panose="02010609060101010101" pitchFamily="49" charset="-122"/>
              </a:rPr>
              <a:t>   </a:t>
            </a:r>
            <a:r>
              <a:rPr kumimoji="1" lang="en-US" altLang="zh-CN" sz="2800" b="1" baseline="0" dirty="0" smtClean="0">
                <a:latin typeface="Times New Roman" panose="02020603050405020304" pitchFamily="18" charset="0"/>
                <a:ea typeface="楷体" panose="02010609060101010101" pitchFamily="49" charset="-122"/>
              </a:rPr>
              <a:t>3Ti(OH)</a:t>
            </a:r>
            <a:r>
              <a:rPr kumimoji="1" lang="en-US" altLang="zh-CN" sz="2800" b="1" baseline="-25000" dirty="0" smtClean="0">
                <a:latin typeface="Times New Roman" panose="02020603050405020304" pitchFamily="18" charset="0"/>
                <a:ea typeface="楷体" panose="02010609060101010101" pitchFamily="49" charset="-122"/>
              </a:rPr>
              <a:t>3</a:t>
            </a:r>
            <a:r>
              <a:rPr kumimoji="1" lang="en-US" altLang="zh-CN" sz="2800" b="1" baseline="0" dirty="0" smtClean="0">
                <a:latin typeface="Times New Roman" panose="02020603050405020304" pitchFamily="18" charset="0"/>
                <a:ea typeface="楷体" panose="02010609060101010101" pitchFamily="49" charset="-122"/>
              </a:rPr>
              <a:t>+HNO</a:t>
            </a:r>
            <a:r>
              <a:rPr kumimoji="1" lang="en-US" altLang="zh-CN" sz="2800" b="1" baseline="-25000" dirty="0" smtClean="0">
                <a:latin typeface="Times New Roman" panose="02020603050405020304" pitchFamily="18" charset="0"/>
                <a:ea typeface="楷体" panose="02010609060101010101" pitchFamily="49" charset="-122"/>
              </a:rPr>
              <a:t>3</a:t>
            </a:r>
            <a:r>
              <a:rPr kumimoji="1" lang="en-US" altLang="zh-CN" sz="2800" b="1" baseline="0" dirty="0">
                <a:latin typeface="Times New Roman" panose="02020603050405020304" pitchFamily="18" charset="0"/>
                <a:ea typeface="楷体" panose="02010609060101010101" pitchFamily="49" charset="-122"/>
              </a:rPr>
              <a:t>==3TiO</a:t>
            </a:r>
            <a:r>
              <a:rPr kumimoji="1" lang="en-US" altLang="zh-CN" sz="2800" b="1" dirty="0">
                <a:latin typeface="Times New Roman" panose="02020603050405020304" pitchFamily="18" charset="0"/>
                <a:ea typeface="楷体" panose="02010609060101010101" pitchFamily="49" charset="-122"/>
              </a:rPr>
              <a:t>2+</a:t>
            </a:r>
            <a:r>
              <a:rPr kumimoji="1" lang="en-US" altLang="zh-CN" sz="2800" b="1" baseline="0" dirty="0">
                <a:latin typeface="Times New Roman" panose="02020603050405020304" pitchFamily="18" charset="0"/>
                <a:ea typeface="楷体" panose="02010609060101010101" pitchFamily="49" charset="-122"/>
              </a:rPr>
              <a:t>+NO+H</a:t>
            </a:r>
            <a:r>
              <a:rPr kumimoji="1" lang="en-US" altLang="zh-CN" sz="2800" b="1" baseline="-25000" dirty="0">
                <a:latin typeface="Times New Roman" panose="02020603050405020304" pitchFamily="18" charset="0"/>
                <a:ea typeface="楷体" panose="02010609060101010101" pitchFamily="49" charset="-122"/>
              </a:rPr>
              <a:t>2</a:t>
            </a:r>
            <a:r>
              <a:rPr kumimoji="1" lang="en-US" altLang="zh-CN" sz="2800" b="1" baseline="0" dirty="0">
                <a:latin typeface="Times New Roman" panose="02020603050405020304" pitchFamily="18" charset="0"/>
                <a:ea typeface="楷体" panose="02010609060101010101" pitchFamily="49" charset="-122"/>
              </a:rPr>
              <a:t>O</a:t>
            </a:r>
            <a:br>
              <a:rPr kumimoji="1" lang="en-US" altLang="zh-CN" sz="2800" b="1" baseline="0" dirty="0">
                <a:latin typeface="Times New Roman" panose="02020603050405020304" pitchFamily="18" charset="0"/>
                <a:ea typeface="楷体" panose="02010609060101010101" pitchFamily="49" charset="-122"/>
              </a:rPr>
            </a:br>
            <a:r>
              <a:rPr kumimoji="1" lang="en-US" altLang="zh-CN" sz="2800" b="1" baseline="0" dirty="0">
                <a:latin typeface="Times New Roman" panose="02020603050405020304" pitchFamily="18" charset="0"/>
                <a:ea typeface="楷体" panose="02010609060101010101" pitchFamily="49" charset="-122"/>
              </a:rPr>
              <a:t>    TiO</a:t>
            </a:r>
            <a:r>
              <a:rPr kumimoji="1" lang="en-US" altLang="zh-CN" sz="2800" b="1" dirty="0">
                <a:latin typeface="Times New Roman" panose="02020603050405020304" pitchFamily="18" charset="0"/>
                <a:ea typeface="楷体" panose="02010609060101010101" pitchFamily="49" charset="-122"/>
              </a:rPr>
              <a:t>2+</a:t>
            </a:r>
            <a:r>
              <a:rPr kumimoji="1" lang="en-US" altLang="zh-CN" sz="2800" b="1" baseline="0" dirty="0">
                <a:latin typeface="Times New Roman" panose="02020603050405020304" pitchFamily="18" charset="0"/>
                <a:ea typeface="楷体" panose="02010609060101010101" pitchFamily="49" charset="-122"/>
              </a:rPr>
              <a:t>+2OH</a:t>
            </a:r>
            <a:r>
              <a:rPr kumimoji="1" lang="en-US" altLang="zh-CN" sz="2800" b="1" dirty="0">
                <a:latin typeface="Times New Roman" panose="02020603050405020304" pitchFamily="18" charset="0"/>
                <a:ea typeface="楷体" panose="02010609060101010101" pitchFamily="49" charset="-122"/>
              </a:rPr>
              <a:t>-</a:t>
            </a:r>
            <a:r>
              <a:rPr kumimoji="1" lang="en-US" altLang="zh-CN" sz="2800" b="1" baseline="0" dirty="0">
                <a:latin typeface="Times New Roman" panose="02020603050405020304" pitchFamily="18" charset="0"/>
                <a:ea typeface="楷体" panose="02010609060101010101" pitchFamily="49" charset="-122"/>
              </a:rPr>
              <a:t>+H</a:t>
            </a:r>
            <a:r>
              <a:rPr kumimoji="1" lang="en-US" altLang="zh-CN" sz="2800" b="1" baseline="-25000" dirty="0">
                <a:latin typeface="Times New Roman" panose="02020603050405020304" pitchFamily="18" charset="0"/>
                <a:ea typeface="楷体" panose="02010609060101010101" pitchFamily="49" charset="-122"/>
              </a:rPr>
              <a:t>2</a:t>
            </a:r>
            <a:r>
              <a:rPr kumimoji="1" lang="en-US" altLang="zh-CN" sz="2800" b="1" baseline="0" dirty="0">
                <a:latin typeface="Times New Roman" panose="02020603050405020304" pitchFamily="18" charset="0"/>
                <a:ea typeface="楷体" panose="02010609060101010101" pitchFamily="49" charset="-122"/>
              </a:rPr>
              <a:t>O==Ti(OH)</a:t>
            </a:r>
            <a:r>
              <a:rPr kumimoji="1" lang="en-US" altLang="zh-CN" sz="2800" b="1" baseline="-25000" dirty="0">
                <a:latin typeface="Times New Roman" panose="02020603050405020304" pitchFamily="18" charset="0"/>
                <a:ea typeface="楷体" panose="02010609060101010101" pitchFamily="49" charset="-122"/>
              </a:rPr>
              <a:t>4</a:t>
            </a:r>
            <a:r>
              <a:rPr kumimoji="1" lang="en-US" altLang="zh-CN" sz="2800" b="1" baseline="0" dirty="0">
                <a:latin typeface="Times New Roman" panose="02020603050405020304" pitchFamily="18" charset="0"/>
                <a:ea typeface="楷体" panose="02010609060101010101" pitchFamily="49" charset="-122"/>
              </a:rPr>
              <a:t>↓(</a:t>
            </a:r>
            <a:r>
              <a:rPr kumimoji="1" lang="zh-CN" altLang="en-US" sz="2800" b="1" baseline="0" dirty="0">
                <a:latin typeface="Times New Roman" panose="02020603050405020304" pitchFamily="18" charset="0"/>
                <a:ea typeface="楷体" panose="02010609060101010101" pitchFamily="49" charset="-122"/>
              </a:rPr>
              <a:t>白色</a:t>
            </a:r>
            <a:r>
              <a:rPr kumimoji="1" lang="en-US" altLang="zh-CN" sz="2800" b="1" baseline="0" dirty="0">
                <a:latin typeface="Times New Roman" panose="02020603050405020304" pitchFamily="18" charset="0"/>
                <a:ea typeface="楷体" panose="02010609060101010101" pitchFamily="49" charset="-122"/>
              </a:rPr>
              <a:t>) </a:t>
            </a:r>
            <a:endParaRPr kumimoji="1" lang="en-US" altLang="zh-CN" sz="2800" b="1" baseline="0" dirty="0">
              <a:latin typeface="Times New Roman" panose="02020603050405020304" pitchFamily="18" charset="0"/>
              <a:ea typeface="楷体" panose="02010609060101010101" pitchFamily="49" charset="-122"/>
            </a:endParaRPr>
          </a:p>
        </p:txBody>
      </p:sp>
      <p:pic>
        <p:nvPicPr>
          <p:cNvPr id="80899" name="Picture 3" descr="0014">
            <a:hlinkClick r:id="rId1" action="ppaction://hlinksldjump"/>
          </p:cNvPr>
          <p:cNvPicPr>
            <a:picLocks noChangeAspect="1" noChangeArrowheads="1"/>
          </p:cNvPicPr>
          <p:nvPr/>
        </p:nvPicPr>
        <p:blipFill>
          <a:blip r:embed="rId2" cstate="print"/>
          <a:srcRect/>
          <a:stretch>
            <a:fillRect/>
          </a:stretch>
        </p:blipFill>
        <p:spPr bwMode="auto">
          <a:xfrm>
            <a:off x="8675688" y="6237288"/>
            <a:ext cx="341312" cy="404812"/>
          </a:xfrm>
          <a:prstGeom prst="rect">
            <a:avLst/>
          </a:prstGeom>
          <a:noFill/>
          <a:ln w="9525">
            <a:noFill/>
            <a:miter lim="800000"/>
            <a:headEnd/>
            <a:tailEnd/>
          </a:ln>
        </p:spPr>
      </p:pic>
      <p:sp>
        <p:nvSpPr>
          <p:cNvPr id="80900" name="矩形 1"/>
          <p:cNvSpPr>
            <a:spLocks noChangeArrowheads="1"/>
          </p:cNvSpPr>
          <p:nvPr/>
        </p:nvSpPr>
        <p:spPr bwMode="auto">
          <a:xfrm>
            <a:off x="899592" y="260648"/>
            <a:ext cx="8244408" cy="2936188"/>
          </a:xfrm>
          <a:prstGeom prst="rect">
            <a:avLst/>
          </a:prstGeom>
          <a:noFill/>
          <a:ln w="9525">
            <a:noFill/>
            <a:miter lim="800000"/>
          </a:ln>
        </p:spPr>
        <p:txBody>
          <a:bodyPr wrap="square">
            <a:spAutoFit/>
          </a:bodyPr>
          <a:lstStyle/>
          <a:p>
            <a:pPr eaLnBrk="1" hangingPunct="1">
              <a:lnSpc>
                <a:spcPct val="110000"/>
              </a:lnSpc>
              <a:spcBef>
                <a:spcPct val="50000"/>
              </a:spcBef>
              <a:spcAft>
                <a:spcPct val="20000"/>
              </a:spcAft>
            </a:pPr>
            <a:r>
              <a:rPr kumimoji="1" lang="zh-CN" altLang="en-US" sz="2800" b="1" baseline="0" dirty="0" smtClean="0">
                <a:latin typeface="Times New Roman" panose="02020603050405020304" pitchFamily="18" charset="0"/>
                <a:ea typeface="楷体" panose="02010609060101010101" pitchFamily="49" charset="-122"/>
              </a:rPr>
              <a:t>解释</a:t>
            </a:r>
            <a:r>
              <a:rPr kumimoji="1" lang="zh-CN" altLang="en-US" sz="2800" b="1" baseline="0" dirty="0">
                <a:latin typeface="Times New Roman" panose="02020603050405020304" pitchFamily="18" charset="0"/>
                <a:ea typeface="楷体" panose="02010609060101010101" pitchFamily="49" charset="-122"/>
              </a:rPr>
              <a:t>下列现象</a:t>
            </a:r>
            <a:r>
              <a:rPr kumimoji="1" lang="en-US" altLang="zh-CN" sz="2800" b="1" baseline="0" dirty="0">
                <a:latin typeface="Times New Roman" panose="02020603050405020304" pitchFamily="18" charset="0"/>
                <a:ea typeface="楷体" panose="02010609060101010101" pitchFamily="49" charset="-122"/>
              </a:rPr>
              <a:t>,</a:t>
            </a:r>
            <a:r>
              <a:rPr kumimoji="1" lang="zh-CN" altLang="en-US" sz="2800" b="1" baseline="0" dirty="0">
                <a:latin typeface="Times New Roman" panose="02020603050405020304" pitchFamily="18" charset="0"/>
                <a:ea typeface="楷体" panose="02010609060101010101" pitchFamily="49" charset="-122"/>
              </a:rPr>
              <a:t>写出有关反应式</a:t>
            </a:r>
            <a:r>
              <a:rPr kumimoji="1" lang="en-US" altLang="zh-CN" sz="2800" b="1" baseline="0" dirty="0">
                <a:latin typeface="Times New Roman" panose="02020603050405020304" pitchFamily="18" charset="0"/>
                <a:ea typeface="楷体" panose="02010609060101010101" pitchFamily="49" charset="-122"/>
              </a:rPr>
              <a:t>:</a:t>
            </a:r>
            <a:br>
              <a:rPr kumimoji="1" lang="en-US" altLang="zh-CN" sz="2800" b="1" baseline="0" dirty="0">
                <a:latin typeface="Times New Roman" panose="02020603050405020304" pitchFamily="18" charset="0"/>
                <a:ea typeface="楷体" panose="02010609060101010101" pitchFamily="49" charset="-122"/>
              </a:rPr>
            </a:br>
            <a:r>
              <a:rPr kumimoji="1" lang="en-US" altLang="zh-CN" sz="2800" b="1" baseline="0" dirty="0">
                <a:latin typeface="Times New Roman" panose="02020603050405020304" pitchFamily="18" charset="0"/>
                <a:ea typeface="楷体" panose="02010609060101010101" pitchFamily="49" charset="-122"/>
              </a:rPr>
              <a:t>a.</a:t>
            </a:r>
            <a:r>
              <a:rPr kumimoji="1" lang="zh-CN" altLang="en-US" sz="2800" b="1" baseline="0" dirty="0">
                <a:latin typeface="Times New Roman" panose="02020603050405020304" pitchFamily="18" charset="0"/>
                <a:ea typeface="楷体" panose="02010609060101010101" pitchFamily="49" charset="-122"/>
              </a:rPr>
              <a:t>打开装有</a:t>
            </a:r>
            <a:r>
              <a:rPr kumimoji="1" lang="en-US" altLang="zh-CN" sz="2800" b="1" baseline="0" dirty="0">
                <a:latin typeface="Times New Roman" panose="02020603050405020304" pitchFamily="18" charset="0"/>
                <a:ea typeface="楷体" panose="02010609060101010101" pitchFamily="49" charset="-122"/>
              </a:rPr>
              <a:t>TiCl</a:t>
            </a:r>
            <a:r>
              <a:rPr kumimoji="1" lang="en-US" altLang="zh-CN" sz="2800" b="1" baseline="-25000" dirty="0">
                <a:latin typeface="Times New Roman" panose="02020603050405020304" pitchFamily="18" charset="0"/>
                <a:ea typeface="楷体" panose="02010609060101010101" pitchFamily="49" charset="-122"/>
              </a:rPr>
              <a:t>4</a:t>
            </a:r>
            <a:r>
              <a:rPr kumimoji="1" lang="zh-CN" altLang="en-US" sz="2800" b="1" baseline="0" dirty="0">
                <a:latin typeface="Times New Roman" panose="02020603050405020304" pitchFamily="18" charset="0"/>
                <a:ea typeface="楷体" panose="02010609060101010101" pitchFamily="49" charset="-122"/>
              </a:rPr>
              <a:t>的瓶塞</a:t>
            </a:r>
            <a:r>
              <a:rPr kumimoji="1" lang="en-US" altLang="zh-CN" sz="2800" b="1" baseline="0" dirty="0">
                <a:latin typeface="Times New Roman" panose="02020603050405020304" pitchFamily="18" charset="0"/>
                <a:ea typeface="楷体" panose="02010609060101010101" pitchFamily="49" charset="-122"/>
              </a:rPr>
              <a:t>,</a:t>
            </a:r>
            <a:r>
              <a:rPr kumimoji="1" lang="zh-CN" altLang="en-US" sz="2800" b="1" baseline="0" dirty="0">
                <a:latin typeface="Times New Roman" panose="02020603050405020304" pitchFamily="18" charset="0"/>
                <a:ea typeface="楷体" panose="02010609060101010101" pitchFamily="49" charset="-122"/>
              </a:rPr>
              <a:t>立即冒白烟</a:t>
            </a:r>
            <a:r>
              <a:rPr kumimoji="1" lang="en-US" altLang="zh-CN" sz="2800" b="1" baseline="0" dirty="0">
                <a:latin typeface="Times New Roman" panose="02020603050405020304" pitchFamily="18" charset="0"/>
                <a:ea typeface="楷体" panose="02010609060101010101" pitchFamily="49" charset="-122"/>
              </a:rPr>
              <a:t>;</a:t>
            </a:r>
            <a:br>
              <a:rPr kumimoji="1" lang="en-US" altLang="zh-CN" sz="2800" b="1" baseline="0" dirty="0">
                <a:latin typeface="Times New Roman" panose="02020603050405020304" pitchFamily="18" charset="0"/>
                <a:ea typeface="楷体" panose="02010609060101010101" pitchFamily="49" charset="-122"/>
              </a:rPr>
            </a:br>
            <a:r>
              <a:rPr kumimoji="1" lang="en-US" altLang="zh-CN" sz="2800" b="1" baseline="0" dirty="0">
                <a:latin typeface="Times New Roman" panose="02020603050405020304" pitchFamily="18" charset="0"/>
                <a:ea typeface="楷体" panose="02010609060101010101" pitchFamily="49" charset="-122"/>
              </a:rPr>
              <a:t>b.</a:t>
            </a:r>
            <a:r>
              <a:rPr kumimoji="1" lang="zh-CN" altLang="en-US" sz="2800" b="1" baseline="0" dirty="0">
                <a:latin typeface="Times New Roman" panose="02020603050405020304" pitchFamily="18" charset="0"/>
                <a:ea typeface="楷体" panose="02010609060101010101" pitchFamily="49" charset="-122"/>
              </a:rPr>
              <a:t>向此瓶中加入浓</a:t>
            </a:r>
            <a:r>
              <a:rPr kumimoji="1" lang="en-US" altLang="zh-CN" sz="2800" b="1" baseline="0" dirty="0" err="1">
                <a:latin typeface="Times New Roman" panose="02020603050405020304" pitchFamily="18" charset="0"/>
                <a:ea typeface="楷体" panose="02010609060101010101" pitchFamily="49" charset="-122"/>
              </a:rPr>
              <a:t>HCl</a:t>
            </a:r>
            <a:r>
              <a:rPr kumimoji="1" lang="zh-CN" altLang="en-US" sz="2800" b="1" baseline="0" dirty="0">
                <a:latin typeface="Times New Roman" panose="02020603050405020304" pitchFamily="18" charset="0"/>
                <a:ea typeface="楷体" panose="02010609060101010101" pitchFamily="49" charset="-122"/>
              </a:rPr>
              <a:t>和</a:t>
            </a:r>
            <a:r>
              <a:rPr kumimoji="1" lang="en-US" altLang="zh-CN" sz="2800" b="1" baseline="0" dirty="0">
                <a:latin typeface="Times New Roman" panose="02020603050405020304" pitchFamily="18" charset="0"/>
                <a:ea typeface="楷体" panose="02010609060101010101" pitchFamily="49" charset="-122"/>
              </a:rPr>
              <a:t>Zn</a:t>
            </a:r>
            <a:r>
              <a:rPr kumimoji="1" lang="zh-CN" altLang="en-US" sz="2800" b="1" baseline="0" dirty="0">
                <a:latin typeface="Times New Roman" panose="02020603050405020304" pitchFamily="18" charset="0"/>
                <a:ea typeface="楷体" panose="02010609060101010101" pitchFamily="49" charset="-122"/>
              </a:rPr>
              <a:t>时</a:t>
            </a:r>
            <a:r>
              <a:rPr kumimoji="1" lang="en-US" altLang="zh-CN" sz="2800" b="1" baseline="0" dirty="0">
                <a:latin typeface="Times New Roman" panose="02020603050405020304" pitchFamily="18" charset="0"/>
                <a:ea typeface="楷体" panose="02010609060101010101" pitchFamily="49" charset="-122"/>
              </a:rPr>
              <a:t>,</a:t>
            </a:r>
            <a:r>
              <a:rPr kumimoji="1" lang="zh-CN" altLang="en-US" sz="2800" b="1" baseline="0" dirty="0">
                <a:latin typeface="Times New Roman" panose="02020603050405020304" pitchFamily="18" charset="0"/>
                <a:ea typeface="楷体" panose="02010609060101010101" pitchFamily="49" charset="-122"/>
              </a:rPr>
              <a:t>生成紫色溶液</a:t>
            </a:r>
            <a:r>
              <a:rPr kumimoji="1" lang="en-US" altLang="zh-CN" sz="2800" b="1" baseline="0" dirty="0">
                <a:latin typeface="Times New Roman" panose="02020603050405020304" pitchFamily="18" charset="0"/>
                <a:ea typeface="楷体" panose="02010609060101010101" pitchFamily="49" charset="-122"/>
              </a:rPr>
              <a:t>;</a:t>
            </a:r>
            <a:br>
              <a:rPr kumimoji="1" lang="en-US" altLang="zh-CN" sz="2800" b="1" baseline="0" dirty="0">
                <a:latin typeface="Times New Roman" panose="02020603050405020304" pitchFamily="18" charset="0"/>
                <a:ea typeface="楷体" panose="02010609060101010101" pitchFamily="49" charset="-122"/>
              </a:rPr>
            </a:br>
            <a:r>
              <a:rPr kumimoji="1" lang="en-US" altLang="zh-CN" sz="2800" b="1" baseline="0" dirty="0">
                <a:latin typeface="Times New Roman" panose="02020603050405020304" pitchFamily="18" charset="0"/>
                <a:ea typeface="楷体" panose="02010609060101010101" pitchFamily="49" charset="-122"/>
              </a:rPr>
              <a:t>c.</a:t>
            </a:r>
            <a:r>
              <a:rPr kumimoji="1" lang="zh-CN" altLang="en-US" sz="2800" b="1" baseline="0" dirty="0">
                <a:latin typeface="Times New Roman" panose="02020603050405020304" pitchFamily="18" charset="0"/>
                <a:ea typeface="楷体" panose="02010609060101010101" pitchFamily="49" charset="-122"/>
              </a:rPr>
              <a:t>缓慢地加入</a:t>
            </a:r>
            <a:r>
              <a:rPr kumimoji="1" lang="en-US" altLang="zh-CN" sz="2800" b="1" baseline="0" dirty="0" err="1">
                <a:latin typeface="Times New Roman" panose="02020603050405020304" pitchFamily="18" charset="0"/>
                <a:ea typeface="楷体" panose="02010609060101010101" pitchFamily="49" charset="-122"/>
              </a:rPr>
              <a:t>NaOH</a:t>
            </a:r>
            <a:r>
              <a:rPr kumimoji="1" lang="zh-CN" altLang="en-US" sz="2800" b="1" baseline="0" dirty="0">
                <a:latin typeface="Times New Roman" panose="02020603050405020304" pitchFamily="18" charset="0"/>
                <a:ea typeface="楷体" panose="02010609060101010101" pitchFamily="49" charset="-122"/>
              </a:rPr>
              <a:t>至溶液呈碱性</a:t>
            </a:r>
            <a:r>
              <a:rPr kumimoji="1" lang="en-US" altLang="zh-CN" sz="2800" b="1" baseline="0" dirty="0">
                <a:latin typeface="Times New Roman" panose="02020603050405020304" pitchFamily="18" charset="0"/>
                <a:ea typeface="楷体" panose="02010609060101010101" pitchFamily="49" charset="-122"/>
              </a:rPr>
              <a:t>,</a:t>
            </a:r>
            <a:r>
              <a:rPr kumimoji="1" lang="zh-CN" altLang="en-US" sz="2800" b="1" baseline="0" dirty="0">
                <a:latin typeface="Times New Roman" panose="02020603050405020304" pitchFamily="18" charset="0"/>
                <a:ea typeface="楷体" panose="02010609060101010101" pitchFamily="49" charset="-122"/>
              </a:rPr>
              <a:t>则析出紫色沉淀</a:t>
            </a:r>
            <a:r>
              <a:rPr kumimoji="1" lang="en-US" altLang="zh-CN" sz="2800" b="1" baseline="0" dirty="0">
                <a:latin typeface="Times New Roman" panose="02020603050405020304" pitchFamily="18" charset="0"/>
                <a:ea typeface="楷体" panose="02010609060101010101" pitchFamily="49" charset="-122"/>
              </a:rPr>
              <a:t>;</a:t>
            </a:r>
            <a:br>
              <a:rPr kumimoji="1" lang="en-US" altLang="zh-CN" sz="2800" b="1" baseline="0" dirty="0">
                <a:latin typeface="Times New Roman" panose="02020603050405020304" pitchFamily="18" charset="0"/>
                <a:ea typeface="楷体" panose="02010609060101010101" pitchFamily="49" charset="-122"/>
              </a:rPr>
            </a:br>
            <a:r>
              <a:rPr kumimoji="1" lang="en-US" altLang="zh-CN" sz="2800" b="1" baseline="0" dirty="0">
                <a:latin typeface="Times New Roman" panose="02020603050405020304" pitchFamily="18" charset="0"/>
                <a:ea typeface="楷体" panose="02010609060101010101" pitchFamily="49" charset="-122"/>
              </a:rPr>
              <a:t>d.</a:t>
            </a:r>
            <a:r>
              <a:rPr kumimoji="1" lang="zh-CN" altLang="en-US" sz="2800" b="1" baseline="0" dirty="0">
                <a:latin typeface="Times New Roman" panose="02020603050405020304" pitchFamily="18" charset="0"/>
                <a:ea typeface="楷体" panose="02010609060101010101" pitchFamily="49" charset="-122"/>
              </a:rPr>
              <a:t>沉淀过滤后</a:t>
            </a:r>
            <a:r>
              <a:rPr kumimoji="1" lang="en-US" altLang="zh-CN" sz="2800" b="1" baseline="0" dirty="0">
                <a:latin typeface="Times New Roman" panose="02020603050405020304" pitchFamily="18" charset="0"/>
                <a:ea typeface="楷体" panose="02010609060101010101" pitchFamily="49" charset="-122"/>
              </a:rPr>
              <a:t>,</a:t>
            </a:r>
            <a:r>
              <a:rPr kumimoji="1" lang="zh-CN" altLang="en-US" sz="2800" b="1" baseline="0" dirty="0">
                <a:latin typeface="Times New Roman" panose="02020603050405020304" pitchFamily="18" charset="0"/>
                <a:ea typeface="楷体" panose="02010609060101010101" pitchFamily="49" charset="-122"/>
              </a:rPr>
              <a:t>先用硝酸</a:t>
            </a:r>
            <a:r>
              <a:rPr kumimoji="1" lang="en-US" altLang="zh-CN" sz="2800" b="1" baseline="0" dirty="0">
                <a:latin typeface="Times New Roman" panose="02020603050405020304" pitchFamily="18" charset="0"/>
                <a:ea typeface="楷体" panose="02010609060101010101" pitchFamily="49" charset="-122"/>
              </a:rPr>
              <a:t>,</a:t>
            </a:r>
            <a:r>
              <a:rPr kumimoji="1" lang="zh-CN" altLang="en-US" sz="2800" b="1" baseline="0" dirty="0">
                <a:latin typeface="Times New Roman" panose="02020603050405020304" pitchFamily="18" charset="0"/>
                <a:ea typeface="楷体" panose="02010609060101010101" pitchFamily="49" charset="-122"/>
              </a:rPr>
              <a:t>然后用稀碱处理</a:t>
            </a:r>
            <a:r>
              <a:rPr kumimoji="1" lang="en-US" altLang="zh-CN" sz="2800" b="1" baseline="0" dirty="0">
                <a:latin typeface="Times New Roman" panose="02020603050405020304" pitchFamily="18" charset="0"/>
                <a:ea typeface="楷体" panose="02010609060101010101" pitchFamily="49" charset="-122"/>
              </a:rPr>
              <a:t>,</a:t>
            </a:r>
            <a:r>
              <a:rPr kumimoji="1" lang="zh-CN" altLang="en-US" sz="2800" b="1" baseline="0" dirty="0">
                <a:latin typeface="Times New Roman" panose="02020603050405020304" pitchFamily="18" charset="0"/>
                <a:ea typeface="楷体" panose="02010609060101010101" pitchFamily="49" charset="-122"/>
              </a:rPr>
              <a:t>有白色沉淀生成</a:t>
            </a:r>
            <a:r>
              <a:rPr kumimoji="1" lang="en-US" altLang="zh-CN" sz="2800" b="1" baseline="0" dirty="0">
                <a:latin typeface="Times New Roman" panose="02020603050405020304" pitchFamily="18" charset="0"/>
                <a:ea typeface="楷体" panose="02010609060101010101" pitchFamily="49" charset="-122"/>
              </a:rPr>
              <a:t>. </a:t>
            </a:r>
            <a:endParaRPr kumimoji="1" lang="en-US" altLang="zh-CN" sz="2800" b="1" baseline="0" dirty="0">
              <a:latin typeface="Times New Roman" panose="02020603050405020304" pitchFamily="18" charset="0"/>
              <a:ea typeface="楷体" panose="02010609060101010101" pitchFamily="49" charset="-122"/>
            </a:endParaRPr>
          </a:p>
        </p:txBody>
      </p:sp>
      <p:sp>
        <p:nvSpPr>
          <p:cNvPr id="80901" name="灯片编号占位符 1"/>
          <p:cNvSpPr>
            <a:spLocks noGrp="1"/>
          </p:cNvSpPr>
          <p:nvPr>
            <p:ph type="sldNum" sz="quarter" idx="12"/>
          </p:nvPr>
        </p:nvSpPr>
        <p:spPr>
          <a:noFill/>
          <a:ln>
            <a:miter lim="800000"/>
          </a:ln>
        </p:spPr>
        <p:txBody>
          <a:bodyPr/>
          <a:lstStyle/>
          <a:p>
            <a:fld id="{0558C87C-563A-417B-855E-5E3834BD87FD}" type="slidenum">
              <a:rPr lang="en-US" altLang="zh-CN"/>
            </a:fld>
            <a:endParaRPr lang="en-US" altLang="zh-CN"/>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wipe(down)">
                                      <p:cBhvr>
                                        <p:cTn id="7" dur="5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971550" y="115888"/>
            <a:ext cx="1009650" cy="641350"/>
          </a:xfrm>
          <a:prstGeom prst="rect">
            <a:avLst/>
          </a:prstGeom>
          <a:noFill/>
          <a:ln>
            <a:noFill/>
          </a:ln>
          <a:effectLst/>
        </p:spPr>
        <p:txBody>
          <a:bodyPr>
            <a:spAutoFit/>
          </a:bodyPr>
          <a:lstStyle/>
          <a:p>
            <a:pPr>
              <a:defRPr/>
            </a:pPr>
            <a:r>
              <a:rPr lang="en-US" altLang="zh-CN" sz="3600" dirty="0">
                <a:solidFill>
                  <a:srgbClr val="0000FF"/>
                </a:solidFill>
                <a:latin typeface="+mn-lt"/>
                <a:ea typeface="+mn-ea"/>
              </a:rPr>
              <a:t>3 </a:t>
            </a:r>
            <a:r>
              <a:rPr lang="zh-CN" altLang="en-US" sz="3600" dirty="0">
                <a:solidFill>
                  <a:srgbClr val="0000FF"/>
                </a:solidFill>
                <a:latin typeface="+mn-lt"/>
                <a:ea typeface="+mn-ea"/>
              </a:rPr>
              <a:t>铬</a:t>
            </a:r>
            <a:endParaRPr lang="zh-CN" altLang="en-US" sz="3600" dirty="0">
              <a:solidFill>
                <a:srgbClr val="0000FF"/>
              </a:solidFill>
              <a:latin typeface="+mn-lt"/>
              <a:ea typeface="+mn-ea"/>
            </a:endParaRPr>
          </a:p>
        </p:txBody>
      </p:sp>
      <p:sp>
        <p:nvSpPr>
          <p:cNvPr id="5" name="Rectangle 6"/>
          <p:cNvSpPr>
            <a:spLocks noChangeArrowheads="1"/>
          </p:cNvSpPr>
          <p:nvPr/>
        </p:nvSpPr>
        <p:spPr bwMode="auto">
          <a:xfrm>
            <a:off x="2206625" y="177800"/>
            <a:ext cx="2797175" cy="579438"/>
          </a:xfrm>
          <a:prstGeom prst="rect">
            <a:avLst/>
          </a:prstGeom>
          <a:noFill/>
          <a:ln>
            <a:noFill/>
          </a:ln>
          <a:effectLst/>
        </p:spPr>
        <p:txBody>
          <a:bodyPr anchor="ctr">
            <a:spAutoFit/>
          </a:bodyPr>
          <a:lstStyle/>
          <a:p>
            <a:pPr>
              <a:defRPr/>
            </a:pPr>
            <a:r>
              <a:rPr lang="en-US" altLang="zh-CN" dirty="0">
                <a:solidFill>
                  <a:srgbClr val="0000CC"/>
                </a:solidFill>
                <a:latin typeface="+mn-lt"/>
                <a:ea typeface="+mn-ea"/>
              </a:rPr>
              <a:t>1) </a:t>
            </a:r>
            <a:r>
              <a:rPr lang="zh-CN" altLang="en-US" dirty="0">
                <a:solidFill>
                  <a:srgbClr val="0000CC"/>
                </a:solidFill>
                <a:latin typeface="+mn-lt"/>
                <a:ea typeface="+mn-ea"/>
              </a:rPr>
              <a:t>常见氧化态</a:t>
            </a:r>
            <a:endParaRPr lang="zh-CN" altLang="en-US" dirty="0">
              <a:solidFill>
                <a:srgbClr val="0000CC"/>
              </a:solidFill>
              <a:latin typeface="+mn-lt"/>
              <a:ea typeface="+mn-ea"/>
            </a:endParaRPr>
          </a:p>
        </p:txBody>
      </p:sp>
      <p:graphicFrame>
        <p:nvGraphicFramePr>
          <p:cNvPr id="6" name="Group 116"/>
          <p:cNvGraphicFramePr>
            <a:graphicFrameLocks noGrp="1"/>
          </p:cNvGraphicFramePr>
          <p:nvPr>
            <p:ph idx="4294967295"/>
          </p:nvPr>
        </p:nvGraphicFramePr>
        <p:xfrm>
          <a:off x="431333" y="980728"/>
          <a:ext cx="8548687" cy="2156146"/>
        </p:xfrm>
        <a:graphic>
          <a:graphicData uri="http://schemas.openxmlformats.org/drawingml/2006/table">
            <a:tbl>
              <a:tblPr/>
              <a:tblGrid>
                <a:gridCol w="1871662"/>
                <a:gridCol w="1908175"/>
                <a:gridCol w="2247900"/>
                <a:gridCol w="2520950"/>
              </a:tblGrid>
              <a:tr h="692776">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0" lang="zh-CN" altLang="en-US"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价态</a:t>
                      </a: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L="91441" marR="91441" marT="68805" marB="688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1"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+II</a:t>
                      </a:r>
                      <a:endParaRPr kumimoji="1"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L="91441" marR="91441" marT="68805" marB="68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1"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+III</a:t>
                      </a:r>
                      <a:endParaRPr kumimoji="1"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41" marR="91441" marT="68805" marB="68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1"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+VI</a:t>
                      </a:r>
                      <a:endParaRPr kumimoji="1"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41" marR="91441" marT="68805" marB="688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92776">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1" lang="zh-CN" altLang="en-US" sz="28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酸性介质</a:t>
                      </a:r>
                      <a:endParaRPr kumimoji="1" lang="zh-CN" altLang="en-US" sz="28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marL="91441" marR="91441" marT="68805" marB="688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1"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Cr</a:t>
                      </a:r>
                      <a:r>
                        <a:rPr kumimoji="1" lang="en-US" altLang="zh-CN" sz="2800" b="1" i="0" u="none" strike="noStrike" cap="none" normalizeH="0" baseline="30000" dirty="0" smtClean="0">
                          <a:ln>
                            <a:noFill/>
                          </a:ln>
                          <a:solidFill>
                            <a:srgbClr val="0000CC"/>
                          </a:solidFill>
                          <a:effectLst/>
                          <a:latin typeface="Times New Roman" panose="02020603050405020304" pitchFamily="18" charset="0"/>
                          <a:ea typeface="华文楷体" panose="02010600040101010101" pitchFamily="2" charset="-122"/>
                        </a:rPr>
                        <a:t>2+</a:t>
                      </a:r>
                      <a:r>
                        <a:rPr kumimoji="1"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a:t>
                      </a:r>
                      <a:r>
                        <a:rPr kumimoji="1" lang="zh-CN" altLang="en-US"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蓝色</a:t>
                      </a:r>
                      <a:r>
                        <a:rPr kumimoji="1"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a:t>
                      </a:r>
                      <a:endParaRPr kumimoji="1"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endParaRPr>
                    </a:p>
                  </a:txBody>
                  <a:tcPr marL="91441" marR="91441" marT="68805" marB="68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1"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Cr</a:t>
                      </a:r>
                      <a:r>
                        <a:rPr kumimoji="1" lang="en-US" altLang="zh-CN" sz="2800" b="1" i="0" u="none" strike="noStrike" cap="none" normalizeH="0" baseline="30000" dirty="0" smtClean="0">
                          <a:ln>
                            <a:noFill/>
                          </a:ln>
                          <a:solidFill>
                            <a:srgbClr val="0000CC"/>
                          </a:solidFill>
                          <a:effectLst/>
                          <a:latin typeface="Times New Roman" panose="02020603050405020304" pitchFamily="18" charset="0"/>
                          <a:ea typeface="华文楷体" panose="02010600040101010101" pitchFamily="2" charset="-122"/>
                        </a:rPr>
                        <a:t>3+</a:t>
                      </a:r>
                      <a:r>
                        <a:rPr kumimoji="1"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a:t>
                      </a:r>
                      <a:r>
                        <a:rPr kumimoji="1" lang="zh-CN" altLang="en-US"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紫色</a:t>
                      </a:r>
                      <a:r>
                        <a:rPr kumimoji="1"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a:t>
                      </a:r>
                      <a:endParaRPr kumimoji="1"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endParaRPr>
                    </a:p>
                  </a:txBody>
                  <a:tcPr marL="91441" marR="91441" marT="68805" marB="68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1"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Cr</a:t>
                      </a:r>
                      <a:r>
                        <a:rPr kumimoji="1" lang="en-US" altLang="zh-CN" sz="2800" b="1" i="0" u="none" strike="noStrike" cap="none" normalizeH="0" baseline="-25000" dirty="0" smtClean="0">
                          <a:ln>
                            <a:noFill/>
                          </a:ln>
                          <a:solidFill>
                            <a:srgbClr val="0000CC"/>
                          </a:solidFill>
                          <a:effectLst/>
                          <a:latin typeface="Times New Roman" panose="02020603050405020304" pitchFamily="18" charset="0"/>
                          <a:ea typeface="华文楷体" panose="02010600040101010101" pitchFamily="2" charset="-122"/>
                        </a:rPr>
                        <a:t>2</a:t>
                      </a:r>
                      <a:r>
                        <a:rPr kumimoji="1"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O</a:t>
                      </a:r>
                      <a:r>
                        <a:rPr kumimoji="1" lang="en-US" altLang="zh-CN" sz="2800" b="1" i="0" u="none" strike="noStrike" cap="none" normalizeH="0" baseline="-25000" dirty="0" smtClean="0">
                          <a:ln>
                            <a:noFill/>
                          </a:ln>
                          <a:solidFill>
                            <a:srgbClr val="0000CC"/>
                          </a:solidFill>
                          <a:effectLst/>
                          <a:latin typeface="Times New Roman" panose="02020603050405020304" pitchFamily="18" charset="0"/>
                          <a:ea typeface="华文楷体" panose="02010600040101010101" pitchFamily="2" charset="-122"/>
                        </a:rPr>
                        <a:t>7</a:t>
                      </a:r>
                      <a:r>
                        <a:rPr kumimoji="1" lang="en-US" altLang="zh-CN" sz="2800" b="1" i="0" u="none" strike="noStrike" cap="none" normalizeH="0" baseline="30000" dirty="0" smtClean="0">
                          <a:ln>
                            <a:noFill/>
                          </a:ln>
                          <a:solidFill>
                            <a:srgbClr val="0000CC"/>
                          </a:solidFill>
                          <a:effectLst/>
                          <a:latin typeface="Times New Roman" panose="02020603050405020304" pitchFamily="18" charset="0"/>
                          <a:ea typeface="华文楷体" panose="02010600040101010101" pitchFamily="2" charset="-122"/>
                        </a:rPr>
                        <a:t>2-</a:t>
                      </a:r>
                      <a:r>
                        <a:rPr kumimoji="1"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a:t>
                      </a:r>
                      <a:r>
                        <a:rPr kumimoji="1" lang="zh-CN" altLang="en-US"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橙红</a:t>
                      </a:r>
                      <a:r>
                        <a:rPr kumimoji="1"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a:t>
                      </a:r>
                      <a:endParaRPr kumimoji="1"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endParaRPr>
                    </a:p>
                  </a:txBody>
                  <a:tcPr marL="91441" marR="91441" marT="68805" marB="688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70594">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1" lang="zh-CN" altLang="en-US" sz="28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碱性介质</a:t>
                      </a:r>
                      <a:endParaRPr kumimoji="1" lang="zh-CN" altLang="en-US" sz="28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marL="91441" marR="91441" marT="68805" marB="688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1" lang="zh-CN" altLang="en-US"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rPr>
                        <a:t>不稳定</a:t>
                      </a:r>
                      <a:endParaRPr kumimoji="1" lang="zh-CN" altLang="en-US"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endParaRPr>
                    </a:p>
                  </a:txBody>
                  <a:tcPr marL="91441" marR="91441" marT="68805" marB="68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1"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rPr>
                        <a:t>CrO</a:t>
                      </a:r>
                      <a:r>
                        <a:rPr kumimoji="1" lang="en-US" altLang="zh-CN" sz="2800" b="1" i="0" u="none" strike="noStrike" cap="none" normalizeH="0" baseline="-25000" smtClean="0">
                          <a:ln>
                            <a:noFill/>
                          </a:ln>
                          <a:solidFill>
                            <a:srgbClr val="0000CC"/>
                          </a:solidFill>
                          <a:effectLst/>
                          <a:latin typeface="Times New Roman" panose="02020603050405020304" pitchFamily="18" charset="0"/>
                          <a:ea typeface="华文楷体" panose="02010600040101010101" pitchFamily="2" charset="-122"/>
                        </a:rPr>
                        <a:t>2</a:t>
                      </a:r>
                      <a:r>
                        <a:rPr kumimoji="1"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rPr>
                        <a:t>-</a:t>
                      </a:r>
                      <a:r>
                        <a:rPr kumimoji="1"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rPr>
                        <a:t>(</a:t>
                      </a:r>
                      <a:r>
                        <a:rPr kumimoji="1" lang="zh-CN" altLang="en-US"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rPr>
                        <a:t>绿色</a:t>
                      </a:r>
                      <a:r>
                        <a:rPr kumimoji="1"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rPr>
                        <a:t>)</a:t>
                      </a:r>
                      <a:endParaRPr kumimoji="1"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endParaRPr>
                    </a:p>
                  </a:txBody>
                  <a:tcPr marL="91441" marR="91441" marT="68805" marB="688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pPr>
                      <a:r>
                        <a:rPr kumimoji="1"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CrO</a:t>
                      </a:r>
                      <a:r>
                        <a:rPr kumimoji="1" lang="en-US" altLang="zh-CN" sz="2800" b="1" i="0" u="none" strike="noStrike" cap="none" normalizeH="0" baseline="-25000" dirty="0" smtClean="0">
                          <a:ln>
                            <a:noFill/>
                          </a:ln>
                          <a:solidFill>
                            <a:srgbClr val="0000CC"/>
                          </a:solidFill>
                          <a:effectLst/>
                          <a:latin typeface="Times New Roman" panose="02020603050405020304" pitchFamily="18" charset="0"/>
                          <a:ea typeface="华文楷体" panose="02010600040101010101" pitchFamily="2" charset="-122"/>
                        </a:rPr>
                        <a:t>4</a:t>
                      </a:r>
                      <a:r>
                        <a:rPr kumimoji="1" lang="en-US" altLang="zh-CN" sz="2800" b="1" i="0" u="none" strike="noStrike" cap="none" normalizeH="0" baseline="30000" dirty="0" smtClean="0">
                          <a:ln>
                            <a:noFill/>
                          </a:ln>
                          <a:solidFill>
                            <a:srgbClr val="0000CC"/>
                          </a:solidFill>
                          <a:effectLst/>
                          <a:latin typeface="Times New Roman" panose="02020603050405020304" pitchFamily="18" charset="0"/>
                          <a:ea typeface="华文楷体" panose="02010600040101010101" pitchFamily="2" charset="-122"/>
                        </a:rPr>
                        <a:t>2-</a:t>
                      </a:r>
                      <a:r>
                        <a:rPr kumimoji="1"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a:t>
                      </a:r>
                      <a:r>
                        <a:rPr kumimoji="1" lang="zh-CN" altLang="en-US"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黄色</a:t>
                      </a:r>
                      <a:r>
                        <a:rPr kumimoji="1"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a:t>
                      </a:r>
                      <a:endParaRPr kumimoji="1"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endParaRPr>
                    </a:p>
                  </a:txBody>
                  <a:tcPr marL="91441" marR="91441" marT="68805" marB="688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Text Box 58"/>
          <p:cNvSpPr txBox="1">
            <a:spLocks noChangeArrowheads="1"/>
          </p:cNvSpPr>
          <p:nvPr/>
        </p:nvSpPr>
        <p:spPr bwMode="auto">
          <a:xfrm>
            <a:off x="936625" y="3298825"/>
            <a:ext cx="77581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kumimoji="1" lang="en-US" altLang="zh-CN">
                <a:ea typeface="华文楷体" panose="02010600040101010101" pitchFamily="2" charset="-122"/>
              </a:rPr>
              <a:t>Cr</a:t>
            </a:r>
            <a:r>
              <a:rPr kumimoji="1" lang="en-US" altLang="zh-CN" baseline="30000">
                <a:ea typeface="华文楷体" panose="02010600040101010101" pitchFamily="2" charset="-122"/>
              </a:rPr>
              <a:t>2+</a:t>
            </a:r>
            <a:r>
              <a:rPr kumimoji="1" lang="zh-CN" altLang="en-US">
                <a:ea typeface="华文楷体" panose="02010600040101010101" pitchFamily="2" charset="-122"/>
              </a:rPr>
              <a:t>在水溶液中呈蓝色，极不稳定，易被空气中的</a:t>
            </a:r>
            <a:r>
              <a:rPr kumimoji="1" lang="en-US" altLang="zh-CN">
                <a:ea typeface="华文楷体" panose="02010600040101010101" pitchFamily="2" charset="-122"/>
              </a:rPr>
              <a:t>O</a:t>
            </a:r>
            <a:r>
              <a:rPr kumimoji="1" lang="en-US" altLang="zh-CN" baseline="-25000">
                <a:ea typeface="华文楷体" panose="02010600040101010101" pitchFamily="2" charset="-122"/>
              </a:rPr>
              <a:t>2</a:t>
            </a:r>
            <a:r>
              <a:rPr kumimoji="1" lang="zh-CN" altLang="en-US">
                <a:ea typeface="华文楷体" panose="02010600040101010101" pitchFamily="2" charset="-122"/>
              </a:rPr>
              <a:t>氧化</a:t>
            </a:r>
            <a:r>
              <a:rPr kumimoji="1" lang="en-US" altLang="zh-CN">
                <a:ea typeface="华文楷体" panose="02010600040101010101" pitchFamily="2" charset="-122"/>
              </a:rPr>
              <a:t>.  Zn+2Cr</a:t>
            </a:r>
            <a:r>
              <a:rPr kumimoji="1" lang="en-US" altLang="zh-CN" baseline="30000">
                <a:ea typeface="华文楷体" panose="02010600040101010101" pitchFamily="2" charset="-122"/>
              </a:rPr>
              <a:t>3+</a:t>
            </a:r>
            <a:r>
              <a:rPr kumimoji="1" lang="en-US" altLang="zh-CN">
                <a:ea typeface="华文楷体" panose="02010600040101010101" pitchFamily="2" charset="-122"/>
              </a:rPr>
              <a:t> ==2Cr</a:t>
            </a:r>
            <a:r>
              <a:rPr kumimoji="1" lang="en-US" altLang="zh-CN" baseline="30000">
                <a:ea typeface="华文楷体" panose="02010600040101010101" pitchFamily="2" charset="-122"/>
              </a:rPr>
              <a:t>2+</a:t>
            </a:r>
            <a:r>
              <a:rPr kumimoji="1" lang="en-US" altLang="zh-CN">
                <a:ea typeface="华文楷体" panose="02010600040101010101" pitchFamily="2" charset="-122"/>
              </a:rPr>
              <a:t>+Zn</a:t>
            </a:r>
            <a:r>
              <a:rPr kumimoji="1" lang="en-US" altLang="zh-CN" baseline="30000">
                <a:ea typeface="华文楷体" panose="02010600040101010101" pitchFamily="2" charset="-122"/>
              </a:rPr>
              <a:t>2+</a:t>
            </a:r>
            <a:endParaRPr kumimoji="1" lang="zh-CN" altLang="en-US" baseline="30000">
              <a:ea typeface="华文楷体" panose="02010600040101010101" pitchFamily="2" charset="-122"/>
            </a:endParaRPr>
          </a:p>
        </p:txBody>
      </p:sp>
      <p:grpSp>
        <p:nvGrpSpPr>
          <p:cNvPr id="8" name="Group 82"/>
          <p:cNvGrpSpPr/>
          <p:nvPr/>
        </p:nvGrpSpPr>
        <p:grpSpPr bwMode="auto">
          <a:xfrm>
            <a:off x="1033463" y="4562475"/>
            <a:ext cx="7445375" cy="1077913"/>
            <a:chOff x="295" y="3249"/>
            <a:chExt cx="4690" cy="679"/>
          </a:xfrm>
        </p:grpSpPr>
        <p:grpSp>
          <p:nvGrpSpPr>
            <p:cNvPr id="94348" name="Group 77"/>
            <p:cNvGrpSpPr/>
            <p:nvPr/>
          </p:nvGrpSpPr>
          <p:grpSpPr bwMode="auto">
            <a:xfrm>
              <a:off x="1066" y="3249"/>
              <a:ext cx="680" cy="477"/>
              <a:chOff x="4332" y="3702"/>
              <a:chExt cx="680" cy="477"/>
            </a:xfrm>
          </p:grpSpPr>
          <p:pic>
            <p:nvPicPr>
              <p:cNvPr id="94354" name="Picture 73"/>
              <p:cNvPicPr>
                <a:picLocks noChangeAspect="1" noChangeArrowheads="1"/>
              </p:cNvPicPr>
              <p:nvPr/>
            </p:nvPicPr>
            <p:blipFill>
              <a:blip r:embed="rId1" cstate="print">
                <a:biLevel thresh="50000"/>
                <a:grayscl/>
                <a:extLst>
                  <a:ext uri="{28A0092B-C50C-407E-A947-70E740481C1C}">
                    <a14:useLocalDpi xmlns:a14="http://schemas.microsoft.com/office/drawing/2010/main" val="0"/>
                  </a:ext>
                </a:extLst>
              </a:blip>
              <a:srcRect/>
              <a:stretch>
                <a:fillRect/>
              </a:stretch>
            </p:blipFill>
            <p:spPr bwMode="auto">
              <a:xfrm flipH="1" flipV="1">
                <a:off x="4332" y="3812"/>
                <a:ext cx="680"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74"/>
              <p:cNvSpPr>
                <a:spLocks noChangeArrowheads="1"/>
              </p:cNvSpPr>
              <p:nvPr/>
            </p:nvSpPr>
            <p:spPr bwMode="auto">
              <a:xfrm>
                <a:off x="4468" y="3702"/>
                <a:ext cx="399" cy="250"/>
              </a:xfrm>
              <a:prstGeom prst="rect">
                <a:avLst/>
              </a:prstGeom>
              <a:noFill/>
              <a:ln>
                <a:noFill/>
              </a:ln>
              <a:effectLst/>
            </p:spPr>
            <p:txBody>
              <a:bodyPr wrap="none">
                <a:spAutoFit/>
              </a:bodyPr>
              <a:lstStyle/>
              <a:p>
                <a:pPr>
                  <a:defRPr/>
                </a:pPr>
                <a:r>
                  <a:rPr lang="en-US" altLang="zh-CN" sz="2000">
                    <a:latin typeface="+mn-lt"/>
                    <a:ea typeface="+mn-ea"/>
                  </a:rPr>
                  <a:t>OH</a:t>
                </a:r>
                <a:r>
                  <a:rPr lang="en-US" altLang="zh-CN" sz="2000" baseline="30000">
                    <a:latin typeface="+mn-lt"/>
                    <a:ea typeface="+mn-ea"/>
                  </a:rPr>
                  <a:t>-</a:t>
                </a:r>
                <a:endParaRPr lang="en-US" altLang="zh-CN" sz="2000" baseline="30000">
                  <a:latin typeface="+mn-lt"/>
                  <a:ea typeface="+mn-ea"/>
                </a:endParaRPr>
              </a:p>
            </p:txBody>
          </p:sp>
          <p:sp>
            <p:nvSpPr>
              <p:cNvPr id="17" name="Rectangle 75"/>
              <p:cNvSpPr>
                <a:spLocks noChangeArrowheads="1"/>
              </p:cNvSpPr>
              <p:nvPr/>
            </p:nvSpPr>
            <p:spPr bwMode="auto">
              <a:xfrm>
                <a:off x="4558" y="3929"/>
                <a:ext cx="318" cy="250"/>
              </a:xfrm>
              <a:prstGeom prst="rect">
                <a:avLst/>
              </a:prstGeom>
              <a:noFill/>
              <a:ln>
                <a:noFill/>
              </a:ln>
              <a:effectLst/>
            </p:spPr>
            <p:txBody>
              <a:bodyPr>
                <a:spAutoFit/>
              </a:bodyPr>
              <a:lstStyle/>
              <a:p>
                <a:pPr>
                  <a:defRPr/>
                </a:pPr>
                <a:r>
                  <a:rPr lang="en-US" altLang="zh-CN" sz="2000">
                    <a:latin typeface="+mn-lt"/>
                    <a:ea typeface="+mn-ea"/>
                  </a:rPr>
                  <a:t>H</a:t>
                </a:r>
                <a:r>
                  <a:rPr lang="en-US" altLang="zh-CN" sz="2000" baseline="30000">
                    <a:latin typeface="+mn-lt"/>
                    <a:ea typeface="+mn-ea"/>
                  </a:rPr>
                  <a:t>+</a:t>
                </a:r>
                <a:endParaRPr lang="en-US" altLang="zh-CN" sz="2000" baseline="30000">
                  <a:latin typeface="+mn-lt"/>
                  <a:ea typeface="+mn-ea"/>
                </a:endParaRPr>
              </a:p>
            </p:txBody>
          </p:sp>
        </p:grpSp>
        <p:sp>
          <p:nvSpPr>
            <p:cNvPr id="10" name="Rectangle 76"/>
            <p:cNvSpPr>
              <a:spLocks noChangeArrowheads="1"/>
            </p:cNvSpPr>
            <p:nvPr/>
          </p:nvSpPr>
          <p:spPr bwMode="auto">
            <a:xfrm>
              <a:off x="295" y="3332"/>
              <a:ext cx="4690" cy="596"/>
            </a:xfrm>
            <a:prstGeom prst="rect">
              <a:avLst/>
            </a:prstGeom>
            <a:noFill/>
            <a:ln>
              <a:noFill/>
            </a:ln>
            <a:effectLst/>
          </p:spPr>
          <p:txBody>
            <a:bodyPr anchor="ctr">
              <a:spAutoFit/>
            </a:bodyPr>
            <a:lstStyle/>
            <a:p>
              <a:pPr algn="ctr">
                <a:defRPr/>
              </a:pPr>
              <a:r>
                <a:rPr lang="en-US" altLang="zh-CN" sz="2800" dirty="0">
                  <a:latin typeface="+mn-lt"/>
                  <a:ea typeface="+mn-ea"/>
                </a:rPr>
                <a:t>Cr</a:t>
              </a:r>
              <a:r>
                <a:rPr lang="en-US" altLang="zh-CN" sz="2800" baseline="30000" dirty="0">
                  <a:latin typeface="+mn-lt"/>
                  <a:ea typeface="+mn-ea"/>
                </a:rPr>
                <a:t>3+</a:t>
              </a:r>
              <a:r>
                <a:rPr lang="en-US" altLang="zh-CN" sz="2800" dirty="0">
                  <a:latin typeface="+mn-lt"/>
                  <a:ea typeface="+mn-ea"/>
                </a:rPr>
                <a:t>               Cr(OH)</a:t>
              </a:r>
              <a:r>
                <a:rPr lang="en-US" altLang="zh-CN" sz="2800" baseline="-25000" dirty="0">
                  <a:latin typeface="+mn-lt"/>
                  <a:ea typeface="+mn-ea"/>
                </a:rPr>
                <a:t>3</a:t>
              </a:r>
              <a:r>
                <a:rPr lang="en-US" altLang="zh-CN" sz="2800" dirty="0">
                  <a:latin typeface="+mn-lt"/>
                  <a:ea typeface="+mn-ea"/>
                </a:rPr>
                <a:t>↓             [Cr(OH)</a:t>
              </a:r>
              <a:r>
                <a:rPr lang="en-US" altLang="zh-CN" sz="2800" baseline="-25000" dirty="0">
                  <a:latin typeface="+mn-lt"/>
                  <a:ea typeface="+mn-ea"/>
                </a:rPr>
                <a:t>4</a:t>
              </a:r>
              <a:r>
                <a:rPr lang="en-US" altLang="zh-CN" sz="2800" dirty="0">
                  <a:latin typeface="+mn-lt"/>
                  <a:ea typeface="+mn-ea"/>
                </a:rPr>
                <a:t>]</a:t>
              </a:r>
              <a:r>
                <a:rPr lang="en-US" altLang="zh-CN" sz="2800" baseline="30000" dirty="0">
                  <a:latin typeface="+mn-lt"/>
                  <a:ea typeface="+mn-ea"/>
                </a:rPr>
                <a:t>-</a:t>
              </a:r>
              <a:endParaRPr lang="en-US" altLang="zh-CN" sz="2800" baseline="30000" dirty="0">
                <a:latin typeface="+mn-lt"/>
                <a:ea typeface="+mn-ea"/>
              </a:endParaRPr>
            </a:p>
            <a:p>
              <a:pPr>
                <a:defRPr/>
              </a:pPr>
              <a:r>
                <a:rPr lang="zh-CN" altLang="en-US" sz="2800" dirty="0">
                  <a:latin typeface="+mn-lt"/>
                  <a:ea typeface="+mn-ea"/>
                </a:rPr>
                <a:t>     蓝绿                 灰蓝                     亮绿色</a:t>
              </a:r>
              <a:endParaRPr lang="zh-CN" altLang="en-US" sz="2800" dirty="0">
                <a:latin typeface="+mn-lt"/>
                <a:ea typeface="+mn-ea"/>
              </a:endParaRPr>
            </a:p>
          </p:txBody>
        </p:sp>
        <p:grpSp>
          <p:nvGrpSpPr>
            <p:cNvPr id="94350" name="Group 78"/>
            <p:cNvGrpSpPr/>
            <p:nvPr/>
          </p:nvGrpSpPr>
          <p:grpSpPr bwMode="auto">
            <a:xfrm>
              <a:off x="2971" y="3249"/>
              <a:ext cx="680" cy="477"/>
              <a:chOff x="4332" y="3702"/>
              <a:chExt cx="680" cy="477"/>
            </a:xfrm>
          </p:grpSpPr>
          <p:pic>
            <p:nvPicPr>
              <p:cNvPr id="94351" name="Picture 79"/>
              <p:cNvPicPr>
                <a:picLocks noChangeAspect="1" noChangeArrowheads="1"/>
              </p:cNvPicPr>
              <p:nvPr/>
            </p:nvPicPr>
            <p:blipFill>
              <a:blip r:embed="rId1" cstate="print">
                <a:biLevel thresh="50000"/>
                <a:grayscl/>
                <a:extLst>
                  <a:ext uri="{28A0092B-C50C-407E-A947-70E740481C1C}">
                    <a14:useLocalDpi xmlns:a14="http://schemas.microsoft.com/office/drawing/2010/main" val="0"/>
                  </a:ext>
                </a:extLst>
              </a:blip>
              <a:srcRect/>
              <a:stretch>
                <a:fillRect/>
              </a:stretch>
            </p:blipFill>
            <p:spPr bwMode="auto">
              <a:xfrm flipH="1" flipV="1">
                <a:off x="4332" y="3812"/>
                <a:ext cx="680"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0"/>
              <p:cNvSpPr>
                <a:spLocks noChangeArrowheads="1"/>
              </p:cNvSpPr>
              <p:nvPr/>
            </p:nvSpPr>
            <p:spPr bwMode="auto">
              <a:xfrm>
                <a:off x="4468" y="3702"/>
                <a:ext cx="399" cy="250"/>
              </a:xfrm>
              <a:prstGeom prst="rect">
                <a:avLst/>
              </a:prstGeom>
              <a:noFill/>
              <a:ln>
                <a:noFill/>
              </a:ln>
              <a:effectLst/>
            </p:spPr>
            <p:txBody>
              <a:bodyPr wrap="none">
                <a:spAutoFit/>
              </a:bodyPr>
              <a:lstStyle/>
              <a:p>
                <a:pPr>
                  <a:defRPr/>
                </a:pPr>
                <a:r>
                  <a:rPr lang="en-US" altLang="zh-CN" sz="2000">
                    <a:latin typeface="+mn-lt"/>
                    <a:ea typeface="+mn-ea"/>
                  </a:rPr>
                  <a:t>OH</a:t>
                </a:r>
                <a:r>
                  <a:rPr lang="en-US" altLang="zh-CN" sz="2000" baseline="30000">
                    <a:latin typeface="+mn-lt"/>
                    <a:ea typeface="+mn-ea"/>
                  </a:rPr>
                  <a:t>-</a:t>
                </a:r>
                <a:endParaRPr lang="en-US" altLang="zh-CN" sz="2000" baseline="30000">
                  <a:latin typeface="+mn-lt"/>
                  <a:ea typeface="+mn-ea"/>
                </a:endParaRPr>
              </a:p>
            </p:txBody>
          </p:sp>
          <p:sp>
            <p:nvSpPr>
              <p:cNvPr id="14" name="Rectangle 81"/>
              <p:cNvSpPr>
                <a:spLocks noChangeArrowheads="1"/>
              </p:cNvSpPr>
              <p:nvPr/>
            </p:nvSpPr>
            <p:spPr bwMode="auto">
              <a:xfrm>
                <a:off x="4558" y="3929"/>
                <a:ext cx="318" cy="250"/>
              </a:xfrm>
              <a:prstGeom prst="rect">
                <a:avLst/>
              </a:prstGeom>
              <a:noFill/>
              <a:ln>
                <a:noFill/>
              </a:ln>
              <a:effectLst/>
            </p:spPr>
            <p:txBody>
              <a:bodyPr>
                <a:spAutoFit/>
              </a:bodyPr>
              <a:lstStyle/>
              <a:p>
                <a:pPr>
                  <a:defRPr/>
                </a:pPr>
                <a:r>
                  <a:rPr lang="en-US" altLang="zh-CN" sz="2000">
                    <a:latin typeface="+mn-lt"/>
                    <a:ea typeface="+mn-ea"/>
                  </a:rPr>
                  <a:t>H</a:t>
                </a:r>
                <a:r>
                  <a:rPr lang="en-US" altLang="zh-CN" sz="2000" baseline="30000">
                    <a:latin typeface="+mn-lt"/>
                    <a:ea typeface="+mn-ea"/>
                  </a:rPr>
                  <a:t>+</a:t>
                </a:r>
                <a:endParaRPr lang="en-US" altLang="zh-CN" sz="2000" baseline="30000">
                  <a:latin typeface="+mn-lt"/>
                  <a:ea typeface="+mn-ea"/>
                </a:endParaRPr>
              </a:p>
            </p:txBody>
          </p:sp>
        </p:grpSp>
      </p:grpSp>
      <p:grpSp>
        <p:nvGrpSpPr>
          <p:cNvPr id="18" name="Group 83"/>
          <p:cNvGrpSpPr/>
          <p:nvPr/>
        </p:nvGrpSpPr>
        <p:grpSpPr bwMode="auto">
          <a:xfrm>
            <a:off x="517525" y="5753100"/>
            <a:ext cx="8491538" cy="1060450"/>
            <a:chOff x="732" y="1012"/>
            <a:chExt cx="4581" cy="668"/>
          </a:xfrm>
        </p:grpSpPr>
        <p:sp>
          <p:nvSpPr>
            <p:cNvPr id="19" name="Rectangle 84"/>
            <p:cNvSpPr>
              <a:spLocks noChangeArrowheads="1"/>
            </p:cNvSpPr>
            <p:nvPr/>
          </p:nvSpPr>
          <p:spPr bwMode="auto">
            <a:xfrm>
              <a:off x="5143" y="1049"/>
              <a:ext cx="170" cy="307"/>
            </a:xfrm>
            <a:prstGeom prst="rect">
              <a:avLst/>
            </a:prstGeom>
            <a:noFill/>
            <a:ln>
              <a:noFill/>
            </a:ln>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rPr>
                <a:t>O</a:t>
              </a:r>
              <a:endParaRPr lang="en-US" altLang="zh-CN">
                <a:ea typeface="华文楷体" panose="02010600040101010101" pitchFamily="2" charset="-122"/>
              </a:endParaRPr>
            </a:p>
          </p:txBody>
        </p:sp>
        <p:sp>
          <p:nvSpPr>
            <p:cNvPr id="20" name="Rectangle 85"/>
            <p:cNvSpPr>
              <a:spLocks noChangeArrowheads="1"/>
            </p:cNvSpPr>
            <p:nvPr/>
          </p:nvSpPr>
          <p:spPr bwMode="auto">
            <a:xfrm>
              <a:off x="4845" y="1049"/>
              <a:ext cx="170" cy="307"/>
            </a:xfrm>
            <a:prstGeom prst="rect">
              <a:avLst/>
            </a:prstGeom>
            <a:noFill/>
            <a:ln>
              <a:noFill/>
            </a:ln>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rPr>
                <a:t>H</a:t>
              </a:r>
              <a:endParaRPr lang="en-US" altLang="zh-CN">
                <a:ea typeface="华文楷体" panose="02010600040101010101" pitchFamily="2" charset="-122"/>
              </a:endParaRPr>
            </a:p>
          </p:txBody>
        </p:sp>
        <p:sp>
          <p:nvSpPr>
            <p:cNvPr id="21" name="Rectangle 86"/>
            <p:cNvSpPr>
              <a:spLocks noChangeArrowheads="1"/>
            </p:cNvSpPr>
            <p:nvPr/>
          </p:nvSpPr>
          <p:spPr bwMode="auto">
            <a:xfrm>
              <a:off x="4244" y="1049"/>
              <a:ext cx="170" cy="307"/>
            </a:xfrm>
            <a:prstGeom prst="rect">
              <a:avLst/>
            </a:prstGeom>
            <a:noFill/>
            <a:ln>
              <a:noFill/>
            </a:ln>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rPr>
                <a:t>O</a:t>
              </a:r>
              <a:endParaRPr lang="en-US" altLang="zh-CN">
                <a:ea typeface="华文楷体" panose="02010600040101010101" pitchFamily="2" charset="-122"/>
              </a:endParaRPr>
            </a:p>
          </p:txBody>
        </p:sp>
        <p:sp>
          <p:nvSpPr>
            <p:cNvPr id="22" name="Rectangle 87"/>
            <p:cNvSpPr>
              <a:spLocks noChangeArrowheads="1"/>
            </p:cNvSpPr>
            <p:nvPr/>
          </p:nvSpPr>
          <p:spPr bwMode="auto">
            <a:xfrm>
              <a:off x="3898" y="1049"/>
              <a:ext cx="256" cy="307"/>
            </a:xfrm>
            <a:prstGeom prst="rect">
              <a:avLst/>
            </a:prstGeom>
            <a:noFill/>
            <a:ln>
              <a:noFill/>
            </a:ln>
          </p:spPr>
          <p:txBody>
            <a:bodyPr wrap="none" lIns="0" tIns="0" rIns="0" bIns="0">
              <a:spAutoFit/>
            </a:bodyPr>
            <a:lstStyle/>
            <a:p>
              <a:pPr>
                <a:defRPr/>
              </a:pPr>
              <a:r>
                <a:rPr lang="en-US" altLang="zh-CN">
                  <a:latin typeface="+mn-lt"/>
                  <a:ea typeface="+mn-ea"/>
                </a:rPr>
                <a:t>Cr</a:t>
              </a:r>
              <a:endParaRPr lang="en-US" altLang="zh-CN">
                <a:latin typeface="+mn-lt"/>
                <a:ea typeface="+mn-ea"/>
              </a:endParaRPr>
            </a:p>
          </p:txBody>
        </p:sp>
        <p:sp>
          <p:nvSpPr>
            <p:cNvPr id="23" name="Rectangle 88"/>
            <p:cNvSpPr>
              <a:spLocks noChangeArrowheads="1"/>
            </p:cNvSpPr>
            <p:nvPr/>
          </p:nvSpPr>
          <p:spPr bwMode="auto">
            <a:xfrm>
              <a:off x="3840" y="1049"/>
              <a:ext cx="56" cy="317"/>
            </a:xfrm>
            <a:prstGeom prst="rect">
              <a:avLst/>
            </a:prstGeom>
            <a:noFill/>
            <a:ln>
              <a:noFill/>
            </a:ln>
          </p:spPr>
          <p:txBody>
            <a:bodyPr wrap="none" lIns="0" tIns="0" rIns="0" bIns="0">
              <a:spAutoFit/>
            </a:bodyPr>
            <a:lstStyle/>
            <a:p>
              <a:pPr>
                <a:defRPr/>
              </a:pPr>
              <a:r>
                <a:rPr lang="en-US" altLang="zh-CN" sz="3300">
                  <a:latin typeface="+mn-lt"/>
                  <a:ea typeface="+mn-ea"/>
                </a:rPr>
                <a:t> </a:t>
              </a:r>
              <a:endParaRPr lang="en-US" altLang="zh-CN" sz="1800">
                <a:latin typeface="+mn-lt"/>
                <a:ea typeface="+mn-ea"/>
              </a:endParaRPr>
            </a:p>
          </p:txBody>
        </p:sp>
        <p:sp>
          <p:nvSpPr>
            <p:cNvPr id="24" name="Rectangle 89"/>
            <p:cNvSpPr>
              <a:spLocks noChangeArrowheads="1"/>
            </p:cNvSpPr>
            <p:nvPr/>
          </p:nvSpPr>
          <p:spPr bwMode="auto">
            <a:xfrm>
              <a:off x="3476" y="1049"/>
              <a:ext cx="57" cy="317"/>
            </a:xfrm>
            <a:prstGeom prst="rect">
              <a:avLst/>
            </a:prstGeom>
            <a:noFill/>
            <a:ln>
              <a:noFill/>
            </a:ln>
          </p:spPr>
          <p:txBody>
            <a:bodyPr wrap="none" lIns="0" tIns="0" rIns="0" bIns="0">
              <a:spAutoFit/>
            </a:bodyPr>
            <a:lstStyle/>
            <a:p>
              <a:pPr>
                <a:defRPr/>
              </a:pPr>
              <a:r>
                <a:rPr lang="en-US" altLang="zh-CN" sz="3300">
                  <a:latin typeface="+mn-lt"/>
                  <a:ea typeface="+mn-ea"/>
                </a:rPr>
                <a:t> </a:t>
              </a:r>
              <a:endParaRPr lang="en-US" altLang="zh-CN" sz="1800">
                <a:latin typeface="+mn-lt"/>
                <a:ea typeface="+mn-ea"/>
              </a:endParaRPr>
            </a:p>
          </p:txBody>
        </p:sp>
        <p:sp>
          <p:nvSpPr>
            <p:cNvPr id="25" name="Rectangle 90"/>
            <p:cNvSpPr>
              <a:spLocks noChangeArrowheads="1"/>
            </p:cNvSpPr>
            <p:nvPr/>
          </p:nvSpPr>
          <p:spPr bwMode="auto">
            <a:xfrm>
              <a:off x="2570" y="1049"/>
              <a:ext cx="706" cy="307"/>
            </a:xfrm>
            <a:prstGeom prst="rect">
              <a:avLst/>
            </a:prstGeom>
            <a:noFill/>
            <a:ln>
              <a:noFill/>
            </a:ln>
          </p:spPr>
          <p:txBody>
            <a:bodyPr wrap="none" lIns="0" tIns="0" rIns="0" bIns="0">
              <a:spAutoFit/>
            </a:bodyPr>
            <a:lstStyle/>
            <a:p>
              <a:pPr>
                <a:defRPr/>
              </a:pPr>
              <a:r>
                <a:rPr lang="en-US" altLang="zh-CN" dirty="0">
                  <a:latin typeface="+mn-lt"/>
                  <a:ea typeface="+mn-ea"/>
                </a:rPr>
                <a:t>2HCrO</a:t>
              </a:r>
              <a:endParaRPr lang="en-US" altLang="zh-CN" dirty="0">
                <a:latin typeface="+mn-lt"/>
                <a:ea typeface="+mn-ea"/>
              </a:endParaRPr>
            </a:p>
          </p:txBody>
        </p:sp>
        <p:sp>
          <p:nvSpPr>
            <p:cNvPr id="26" name="Rectangle 91"/>
            <p:cNvSpPr>
              <a:spLocks noChangeArrowheads="1"/>
            </p:cNvSpPr>
            <p:nvPr/>
          </p:nvSpPr>
          <p:spPr bwMode="auto">
            <a:xfrm>
              <a:off x="2235" y="1049"/>
              <a:ext cx="56" cy="317"/>
            </a:xfrm>
            <a:prstGeom prst="rect">
              <a:avLst/>
            </a:prstGeom>
            <a:noFill/>
            <a:ln>
              <a:noFill/>
            </a:ln>
          </p:spPr>
          <p:txBody>
            <a:bodyPr wrap="none" lIns="0" tIns="0" rIns="0" bIns="0">
              <a:spAutoFit/>
            </a:bodyPr>
            <a:lstStyle/>
            <a:p>
              <a:pPr>
                <a:defRPr/>
              </a:pPr>
              <a:r>
                <a:rPr lang="en-US" altLang="zh-CN" sz="3300">
                  <a:latin typeface="+mn-lt"/>
                  <a:ea typeface="+mn-ea"/>
                </a:rPr>
                <a:t> </a:t>
              </a:r>
              <a:endParaRPr lang="en-US" altLang="zh-CN" sz="1800">
                <a:latin typeface="+mn-lt"/>
                <a:ea typeface="+mn-ea"/>
              </a:endParaRPr>
            </a:p>
          </p:txBody>
        </p:sp>
        <p:sp>
          <p:nvSpPr>
            <p:cNvPr id="27" name="Rectangle 92"/>
            <p:cNvSpPr>
              <a:spLocks noChangeArrowheads="1"/>
            </p:cNvSpPr>
            <p:nvPr/>
          </p:nvSpPr>
          <p:spPr bwMode="auto">
            <a:xfrm>
              <a:off x="1732" y="1049"/>
              <a:ext cx="323" cy="307"/>
            </a:xfrm>
            <a:prstGeom prst="rect">
              <a:avLst/>
            </a:prstGeom>
            <a:noFill/>
            <a:ln>
              <a:noFill/>
            </a:ln>
          </p:spPr>
          <p:txBody>
            <a:bodyPr lIns="0" tIns="0" rIns="0" bIns="0">
              <a:spAutoFit/>
            </a:bodyPr>
            <a:lstStyle/>
            <a:p>
              <a:pPr>
                <a:defRPr/>
              </a:pPr>
              <a:r>
                <a:rPr lang="en-US" altLang="zh-CN">
                  <a:latin typeface="+mn-lt"/>
                  <a:ea typeface="+mn-ea"/>
                </a:rPr>
                <a:t>2H</a:t>
              </a:r>
              <a:endParaRPr lang="en-US" altLang="zh-CN">
                <a:latin typeface="+mn-lt"/>
                <a:ea typeface="+mn-ea"/>
              </a:endParaRPr>
            </a:p>
          </p:txBody>
        </p:sp>
        <p:sp>
          <p:nvSpPr>
            <p:cNvPr id="28" name="Rectangle 93"/>
            <p:cNvSpPr>
              <a:spLocks noChangeArrowheads="1"/>
            </p:cNvSpPr>
            <p:nvPr/>
          </p:nvSpPr>
          <p:spPr bwMode="auto">
            <a:xfrm>
              <a:off x="732" y="1049"/>
              <a:ext cx="536" cy="307"/>
            </a:xfrm>
            <a:prstGeom prst="rect">
              <a:avLst/>
            </a:prstGeom>
            <a:noFill/>
            <a:ln>
              <a:noFill/>
            </a:ln>
          </p:spPr>
          <p:txBody>
            <a:bodyPr wrap="none" lIns="0" tIns="0" rIns="0" bIns="0">
              <a:spAutoFit/>
            </a:bodyPr>
            <a:lstStyle/>
            <a:p>
              <a:pPr>
                <a:defRPr/>
              </a:pPr>
              <a:r>
                <a:rPr lang="en-US" altLang="zh-CN">
                  <a:latin typeface="+mn-lt"/>
                  <a:ea typeface="+mn-ea"/>
                </a:rPr>
                <a:t>2CrO</a:t>
              </a:r>
              <a:endParaRPr lang="en-US" altLang="zh-CN">
                <a:latin typeface="+mn-lt"/>
                <a:ea typeface="+mn-ea"/>
              </a:endParaRPr>
            </a:p>
          </p:txBody>
        </p:sp>
        <p:sp>
          <p:nvSpPr>
            <p:cNvPr id="29" name="Rectangle 94"/>
            <p:cNvSpPr>
              <a:spLocks noChangeArrowheads="1"/>
            </p:cNvSpPr>
            <p:nvPr/>
          </p:nvSpPr>
          <p:spPr bwMode="auto">
            <a:xfrm>
              <a:off x="5056" y="1209"/>
              <a:ext cx="65" cy="182"/>
            </a:xfrm>
            <a:prstGeom prst="rect">
              <a:avLst/>
            </a:prstGeom>
            <a:noFill/>
            <a:ln>
              <a:noFill/>
            </a:ln>
          </p:spPr>
          <p:txBody>
            <a:bodyPr wrap="none" lIns="0" tIns="0" rIns="0" bIns="0">
              <a:spAutoFit/>
            </a:bodyPr>
            <a:lstStyle/>
            <a:p>
              <a:pPr>
                <a:defRPr/>
              </a:pPr>
              <a:r>
                <a:rPr lang="en-US" altLang="zh-CN" sz="1900">
                  <a:latin typeface="+mn-lt"/>
                  <a:ea typeface="+mn-ea"/>
                </a:rPr>
                <a:t>2</a:t>
              </a:r>
              <a:endParaRPr lang="en-US" altLang="zh-CN" sz="1800">
                <a:latin typeface="+mn-lt"/>
                <a:ea typeface="+mn-ea"/>
              </a:endParaRPr>
            </a:p>
          </p:txBody>
        </p:sp>
        <p:sp>
          <p:nvSpPr>
            <p:cNvPr id="30" name="Rectangle 95"/>
            <p:cNvSpPr>
              <a:spLocks noChangeArrowheads="1"/>
            </p:cNvSpPr>
            <p:nvPr/>
          </p:nvSpPr>
          <p:spPr bwMode="auto">
            <a:xfrm>
              <a:off x="4450" y="1028"/>
              <a:ext cx="65" cy="182"/>
            </a:xfrm>
            <a:prstGeom prst="rect">
              <a:avLst/>
            </a:prstGeom>
            <a:noFill/>
            <a:ln>
              <a:noFill/>
            </a:ln>
          </p:spPr>
          <p:txBody>
            <a:bodyPr wrap="none" lIns="0" tIns="0" rIns="0" bIns="0">
              <a:spAutoFit/>
            </a:bodyPr>
            <a:lstStyle/>
            <a:p>
              <a:pPr>
                <a:defRPr/>
              </a:pPr>
              <a:r>
                <a:rPr lang="en-US" altLang="zh-CN" sz="1900">
                  <a:latin typeface="+mn-lt"/>
                  <a:ea typeface="+mn-ea"/>
                </a:rPr>
                <a:t>2</a:t>
              </a:r>
              <a:endParaRPr lang="en-US" altLang="zh-CN" sz="1800">
                <a:latin typeface="+mn-lt"/>
                <a:ea typeface="+mn-ea"/>
              </a:endParaRPr>
            </a:p>
          </p:txBody>
        </p:sp>
        <p:sp>
          <p:nvSpPr>
            <p:cNvPr id="31" name="Rectangle 96"/>
            <p:cNvSpPr>
              <a:spLocks noChangeArrowheads="1"/>
            </p:cNvSpPr>
            <p:nvPr/>
          </p:nvSpPr>
          <p:spPr bwMode="auto">
            <a:xfrm>
              <a:off x="4447" y="1209"/>
              <a:ext cx="65" cy="182"/>
            </a:xfrm>
            <a:prstGeom prst="rect">
              <a:avLst/>
            </a:prstGeom>
            <a:noFill/>
            <a:ln>
              <a:noFill/>
            </a:ln>
          </p:spPr>
          <p:txBody>
            <a:bodyPr wrap="none" lIns="0" tIns="0" rIns="0" bIns="0">
              <a:spAutoFit/>
            </a:bodyPr>
            <a:lstStyle/>
            <a:p>
              <a:pPr>
                <a:defRPr/>
              </a:pPr>
              <a:r>
                <a:rPr lang="en-US" altLang="zh-CN" sz="1900">
                  <a:latin typeface="+mn-lt"/>
                  <a:ea typeface="+mn-ea"/>
                </a:rPr>
                <a:t>7</a:t>
              </a:r>
              <a:endParaRPr lang="en-US" altLang="zh-CN" sz="1800">
                <a:latin typeface="+mn-lt"/>
                <a:ea typeface="+mn-ea"/>
              </a:endParaRPr>
            </a:p>
          </p:txBody>
        </p:sp>
        <p:sp>
          <p:nvSpPr>
            <p:cNvPr id="32" name="Rectangle 97"/>
            <p:cNvSpPr>
              <a:spLocks noChangeArrowheads="1"/>
            </p:cNvSpPr>
            <p:nvPr/>
          </p:nvSpPr>
          <p:spPr bwMode="auto">
            <a:xfrm>
              <a:off x="4156" y="1209"/>
              <a:ext cx="65" cy="182"/>
            </a:xfrm>
            <a:prstGeom prst="rect">
              <a:avLst/>
            </a:prstGeom>
            <a:noFill/>
            <a:ln>
              <a:noFill/>
            </a:ln>
          </p:spPr>
          <p:txBody>
            <a:bodyPr wrap="none" lIns="0" tIns="0" rIns="0" bIns="0">
              <a:spAutoFit/>
            </a:bodyPr>
            <a:lstStyle/>
            <a:p>
              <a:pPr>
                <a:defRPr/>
              </a:pPr>
              <a:r>
                <a:rPr lang="en-US" altLang="zh-CN" sz="1900">
                  <a:latin typeface="+mn-lt"/>
                  <a:ea typeface="+mn-ea"/>
                </a:rPr>
                <a:t>2</a:t>
              </a:r>
              <a:endParaRPr lang="en-US" altLang="zh-CN" sz="1800">
                <a:latin typeface="+mn-lt"/>
                <a:ea typeface="+mn-ea"/>
              </a:endParaRPr>
            </a:p>
          </p:txBody>
        </p:sp>
        <p:sp>
          <p:nvSpPr>
            <p:cNvPr id="33" name="Rectangle 98"/>
            <p:cNvSpPr>
              <a:spLocks noChangeArrowheads="1"/>
            </p:cNvSpPr>
            <p:nvPr/>
          </p:nvSpPr>
          <p:spPr bwMode="auto">
            <a:xfrm>
              <a:off x="3371" y="1209"/>
              <a:ext cx="65" cy="182"/>
            </a:xfrm>
            <a:prstGeom prst="rect">
              <a:avLst/>
            </a:prstGeom>
            <a:noFill/>
            <a:ln>
              <a:noFill/>
            </a:ln>
          </p:spPr>
          <p:txBody>
            <a:bodyPr wrap="none" lIns="0" tIns="0" rIns="0" bIns="0">
              <a:spAutoFit/>
            </a:bodyPr>
            <a:lstStyle/>
            <a:p>
              <a:pPr>
                <a:defRPr/>
              </a:pPr>
              <a:r>
                <a:rPr lang="en-US" altLang="zh-CN" sz="1900">
                  <a:latin typeface="+mn-lt"/>
                  <a:ea typeface="+mn-ea"/>
                </a:rPr>
                <a:t>4</a:t>
              </a:r>
              <a:endParaRPr lang="en-US" altLang="zh-CN" sz="1800">
                <a:latin typeface="+mn-lt"/>
                <a:ea typeface="+mn-ea"/>
              </a:endParaRPr>
            </a:p>
          </p:txBody>
        </p:sp>
        <p:sp>
          <p:nvSpPr>
            <p:cNvPr id="34" name="Rectangle 99"/>
            <p:cNvSpPr>
              <a:spLocks noChangeArrowheads="1"/>
            </p:cNvSpPr>
            <p:nvPr/>
          </p:nvSpPr>
          <p:spPr bwMode="auto">
            <a:xfrm>
              <a:off x="1341" y="1028"/>
              <a:ext cx="65" cy="182"/>
            </a:xfrm>
            <a:prstGeom prst="rect">
              <a:avLst/>
            </a:prstGeom>
            <a:noFill/>
            <a:ln>
              <a:noFill/>
            </a:ln>
          </p:spPr>
          <p:txBody>
            <a:bodyPr wrap="none" lIns="0" tIns="0" rIns="0" bIns="0">
              <a:spAutoFit/>
            </a:bodyPr>
            <a:lstStyle/>
            <a:p>
              <a:pPr>
                <a:defRPr/>
              </a:pPr>
              <a:r>
                <a:rPr lang="en-US" altLang="zh-CN" sz="1900">
                  <a:latin typeface="+mn-lt"/>
                  <a:ea typeface="+mn-ea"/>
                </a:rPr>
                <a:t>2</a:t>
              </a:r>
              <a:endParaRPr lang="en-US" altLang="zh-CN" sz="1800">
                <a:latin typeface="+mn-lt"/>
                <a:ea typeface="+mn-ea"/>
              </a:endParaRPr>
            </a:p>
          </p:txBody>
        </p:sp>
        <p:sp>
          <p:nvSpPr>
            <p:cNvPr id="35" name="Rectangle 100"/>
            <p:cNvSpPr>
              <a:spLocks noChangeArrowheads="1"/>
            </p:cNvSpPr>
            <p:nvPr/>
          </p:nvSpPr>
          <p:spPr bwMode="auto">
            <a:xfrm>
              <a:off x="1341" y="1209"/>
              <a:ext cx="65" cy="182"/>
            </a:xfrm>
            <a:prstGeom prst="rect">
              <a:avLst/>
            </a:prstGeom>
            <a:noFill/>
            <a:ln>
              <a:noFill/>
            </a:ln>
          </p:spPr>
          <p:txBody>
            <a:bodyPr wrap="none" lIns="0" tIns="0" rIns="0" bIns="0">
              <a:spAutoFit/>
            </a:bodyPr>
            <a:lstStyle/>
            <a:p>
              <a:pPr>
                <a:defRPr/>
              </a:pPr>
              <a:r>
                <a:rPr lang="en-US" altLang="zh-CN" sz="1900">
                  <a:latin typeface="+mn-lt"/>
                  <a:ea typeface="+mn-ea"/>
                </a:rPr>
                <a:t>4</a:t>
              </a:r>
              <a:endParaRPr lang="en-US" altLang="zh-CN" sz="1800">
                <a:latin typeface="+mn-lt"/>
                <a:ea typeface="+mn-ea"/>
              </a:endParaRPr>
            </a:p>
          </p:txBody>
        </p:sp>
        <p:sp>
          <p:nvSpPr>
            <p:cNvPr id="36" name="Rectangle 101"/>
            <p:cNvSpPr>
              <a:spLocks noChangeArrowheads="1"/>
            </p:cNvSpPr>
            <p:nvPr/>
          </p:nvSpPr>
          <p:spPr bwMode="auto">
            <a:xfrm>
              <a:off x="4648" y="1019"/>
              <a:ext cx="128" cy="317"/>
            </a:xfrm>
            <a:prstGeom prst="rect">
              <a:avLst/>
            </a:prstGeom>
            <a:noFill/>
            <a:ln>
              <a:noFill/>
            </a:ln>
          </p:spPr>
          <p:txBody>
            <a:bodyPr wrap="none" lIns="0" tIns="0" rIns="0" bIns="0">
              <a:spAutoFit/>
            </a:bodyPr>
            <a:lstStyle/>
            <a:p>
              <a:pPr>
                <a:defRPr/>
              </a:pPr>
              <a:r>
                <a:rPr lang="en-US" altLang="zh-CN" sz="3300">
                  <a:latin typeface="+mn-lt"/>
                  <a:ea typeface="+mn-ea"/>
                </a:rPr>
                <a:t>+</a:t>
              </a:r>
              <a:endParaRPr lang="en-US" altLang="zh-CN" sz="1800">
                <a:latin typeface="+mn-lt"/>
                <a:ea typeface="+mn-ea"/>
              </a:endParaRPr>
            </a:p>
          </p:txBody>
        </p:sp>
        <p:sp>
          <p:nvSpPr>
            <p:cNvPr id="37" name="Rectangle 102"/>
            <p:cNvSpPr>
              <a:spLocks noChangeArrowheads="1"/>
            </p:cNvSpPr>
            <p:nvPr/>
          </p:nvSpPr>
          <p:spPr bwMode="auto">
            <a:xfrm>
              <a:off x="1536" y="1019"/>
              <a:ext cx="128" cy="317"/>
            </a:xfrm>
            <a:prstGeom prst="rect">
              <a:avLst/>
            </a:prstGeom>
            <a:noFill/>
            <a:ln>
              <a:noFill/>
            </a:ln>
          </p:spPr>
          <p:txBody>
            <a:bodyPr wrap="none" lIns="0" tIns="0" rIns="0" bIns="0">
              <a:spAutoFit/>
            </a:bodyPr>
            <a:lstStyle/>
            <a:p>
              <a:pPr>
                <a:defRPr/>
              </a:pPr>
              <a:r>
                <a:rPr lang="en-US" altLang="zh-CN" sz="3300">
                  <a:latin typeface="+mn-lt"/>
                  <a:ea typeface="+mn-ea"/>
                </a:rPr>
                <a:t>+</a:t>
              </a:r>
              <a:endParaRPr lang="en-US" altLang="zh-CN" sz="1800">
                <a:latin typeface="+mn-lt"/>
                <a:ea typeface="+mn-ea"/>
              </a:endParaRPr>
            </a:p>
          </p:txBody>
        </p:sp>
        <p:sp>
          <p:nvSpPr>
            <p:cNvPr id="38" name="Rectangle 103"/>
            <p:cNvSpPr>
              <a:spLocks noChangeArrowheads="1"/>
            </p:cNvSpPr>
            <p:nvPr/>
          </p:nvSpPr>
          <p:spPr bwMode="auto">
            <a:xfrm>
              <a:off x="4535" y="1012"/>
              <a:ext cx="44" cy="182"/>
            </a:xfrm>
            <a:prstGeom prst="rect">
              <a:avLst/>
            </a:prstGeom>
            <a:noFill/>
            <a:ln>
              <a:noFill/>
            </a:ln>
          </p:spPr>
          <p:txBody>
            <a:bodyPr wrap="none" lIns="0" tIns="0" rIns="0" bIns="0">
              <a:spAutoFit/>
            </a:bodyPr>
            <a:lstStyle/>
            <a:p>
              <a:pPr>
                <a:defRPr/>
              </a:pPr>
              <a:r>
                <a:rPr lang="en-US" altLang="zh-CN" sz="1900">
                  <a:latin typeface="+mn-lt"/>
                  <a:ea typeface="+mn-ea"/>
                </a:rPr>
                <a:t>-</a:t>
              </a:r>
              <a:endParaRPr lang="en-US" altLang="zh-CN" sz="1800">
                <a:latin typeface="+mn-lt"/>
                <a:ea typeface="+mn-ea"/>
              </a:endParaRPr>
            </a:p>
          </p:txBody>
        </p:sp>
        <p:sp>
          <p:nvSpPr>
            <p:cNvPr id="39" name="Rectangle 104"/>
            <p:cNvSpPr>
              <a:spLocks noChangeArrowheads="1"/>
            </p:cNvSpPr>
            <p:nvPr/>
          </p:nvSpPr>
          <p:spPr bwMode="auto">
            <a:xfrm>
              <a:off x="3371" y="1012"/>
              <a:ext cx="45" cy="182"/>
            </a:xfrm>
            <a:prstGeom prst="rect">
              <a:avLst/>
            </a:prstGeom>
            <a:noFill/>
            <a:ln>
              <a:noFill/>
            </a:ln>
          </p:spPr>
          <p:txBody>
            <a:bodyPr wrap="none" lIns="0" tIns="0" rIns="0" bIns="0">
              <a:spAutoFit/>
            </a:bodyPr>
            <a:lstStyle/>
            <a:p>
              <a:pPr>
                <a:defRPr/>
              </a:pPr>
              <a:r>
                <a:rPr lang="en-US" altLang="zh-CN" sz="1900" dirty="0">
                  <a:latin typeface="+mn-lt"/>
                  <a:ea typeface="+mn-ea"/>
                </a:rPr>
                <a:t>-</a:t>
              </a:r>
              <a:endParaRPr lang="en-US" altLang="zh-CN" sz="1800" dirty="0">
                <a:latin typeface="+mn-lt"/>
                <a:ea typeface="+mn-ea"/>
              </a:endParaRPr>
            </a:p>
          </p:txBody>
        </p:sp>
        <p:sp>
          <p:nvSpPr>
            <p:cNvPr id="40" name="Rectangle 105"/>
            <p:cNvSpPr>
              <a:spLocks noChangeArrowheads="1"/>
            </p:cNvSpPr>
            <p:nvPr/>
          </p:nvSpPr>
          <p:spPr bwMode="auto">
            <a:xfrm>
              <a:off x="2077" y="1012"/>
              <a:ext cx="75" cy="182"/>
            </a:xfrm>
            <a:prstGeom prst="rect">
              <a:avLst/>
            </a:prstGeom>
            <a:noFill/>
            <a:ln>
              <a:noFill/>
            </a:ln>
          </p:spPr>
          <p:txBody>
            <a:bodyPr wrap="none" lIns="0" tIns="0" rIns="0" bIns="0">
              <a:spAutoFit/>
            </a:bodyPr>
            <a:lstStyle/>
            <a:p>
              <a:pPr>
                <a:defRPr/>
              </a:pPr>
              <a:r>
                <a:rPr lang="en-US" altLang="zh-CN" sz="1900">
                  <a:latin typeface="+mn-lt"/>
                  <a:ea typeface="+mn-ea"/>
                </a:rPr>
                <a:t>+</a:t>
              </a:r>
              <a:endParaRPr lang="en-US" altLang="zh-CN" sz="1800">
                <a:latin typeface="+mn-lt"/>
                <a:ea typeface="+mn-ea"/>
              </a:endParaRPr>
            </a:p>
          </p:txBody>
        </p:sp>
        <p:sp>
          <p:nvSpPr>
            <p:cNvPr id="41" name="Rectangle 106"/>
            <p:cNvSpPr>
              <a:spLocks noChangeArrowheads="1"/>
            </p:cNvSpPr>
            <p:nvPr/>
          </p:nvSpPr>
          <p:spPr bwMode="auto">
            <a:xfrm>
              <a:off x="1426" y="1012"/>
              <a:ext cx="44" cy="182"/>
            </a:xfrm>
            <a:prstGeom prst="rect">
              <a:avLst/>
            </a:prstGeom>
            <a:noFill/>
            <a:ln>
              <a:noFill/>
            </a:ln>
          </p:spPr>
          <p:txBody>
            <a:bodyPr wrap="none" lIns="0" tIns="0" rIns="0" bIns="0">
              <a:spAutoFit/>
            </a:bodyPr>
            <a:lstStyle/>
            <a:p>
              <a:pPr>
                <a:defRPr/>
              </a:pPr>
              <a:r>
                <a:rPr lang="en-US" altLang="zh-CN" sz="1900">
                  <a:latin typeface="+mn-lt"/>
                  <a:ea typeface="+mn-ea"/>
                </a:rPr>
                <a:t>-</a:t>
              </a:r>
              <a:endParaRPr lang="en-US" altLang="zh-CN" sz="1800">
                <a:latin typeface="+mn-lt"/>
                <a:ea typeface="+mn-ea"/>
              </a:endParaRPr>
            </a:p>
          </p:txBody>
        </p:sp>
        <p:sp>
          <p:nvSpPr>
            <p:cNvPr id="42" name="Text Box 107"/>
            <p:cNvSpPr txBox="1">
              <a:spLocks noChangeArrowheads="1"/>
            </p:cNvSpPr>
            <p:nvPr/>
          </p:nvSpPr>
          <p:spPr bwMode="auto">
            <a:xfrm>
              <a:off x="816" y="1296"/>
              <a:ext cx="624" cy="365"/>
            </a:xfrm>
            <a:prstGeom prst="rect">
              <a:avLst/>
            </a:prstGeom>
            <a:noFill/>
            <a:ln>
              <a:noFill/>
            </a:ln>
            <a:effec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3200">
                  <a:latin typeface="+mn-lt"/>
                  <a:ea typeface="+mn-ea"/>
                </a:rPr>
                <a:t>(</a:t>
              </a:r>
              <a:r>
                <a:rPr kumimoji="1" lang="zh-CN" altLang="en-US" sz="3200">
                  <a:latin typeface="+mn-lt"/>
                  <a:ea typeface="+mn-ea"/>
                </a:rPr>
                <a:t>黄</a:t>
              </a:r>
              <a:r>
                <a:rPr kumimoji="1" lang="en-US" altLang="zh-CN" sz="3200">
                  <a:latin typeface="+mn-lt"/>
                  <a:ea typeface="+mn-ea"/>
                </a:rPr>
                <a:t>)</a:t>
              </a:r>
              <a:endParaRPr kumimoji="1" lang="en-US" altLang="zh-CN">
                <a:latin typeface="+mn-lt"/>
                <a:ea typeface="+mn-ea"/>
              </a:endParaRPr>
            </a:p>
          </p:txBody>
        </p:sp>
        <p:sp>
          <p:nvSpPr>
            <p:cNvPr id="43" name="Text Box 108"/>
            <p:cNvSpPr txBox="1">
              <a:spLocks noChangeArrowheads="1"/>
            </p:cNvSpPr>
            <p:nvPr/>
          </p:nvSpPr>
          <p:spPr bwMode="auto">
            <a:xfrm>
              <a:off x="3888" y="1315"/>
              <a:ext cx="672" cy="365"/>
            </a:xfrm>
            <a:prstGeom prst="rect">
              <a:avLst/>
            </a:prstGeom>
            <a:noFill/>
            <a:ln>
              <a:noFill/>
            </a:ln>
            <a:effec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3200" dirty="0">
                  <a:latin typeface="+mn-lt"/>
                  <a:ea typeface="+mn-ea"/>
                </a:rPr>
                <a:t>(</a:t>
              </a:r>
              <a:r>
                <a:rPr kumimoji="1" lang="zh-CN" altLang="en-US" sz="3200" dirty="0">
                  <a:latin typeface="+mn-lt"/>
                  <a:ea typeface="+mn-ea"/>
                </a:rPr>
                <a:t>橙</a:t>
              </a:r>
              <a:r>
                <a:rPr kumimoji="1" lang="en-US" altLang="zh-CN" sz="3200" dirty="0">
                  <a:latin typeface="+mn-lt"/>
                  <a:ea typeface="+mn-ea"/>
                </a:rPr>
                <a:t>)</a:t>
              </a:r>
              <a:endParaRPr kumimoji="1" lang="en-US" altLang="zh-CN" dirty="0">
                <a:latin typeface="+mn-lt"/>
                <a:ea typeface="+mn-ea"/>
              </a:endParaRPr>
            </a:p>
          </p:txBody>
        </p:sp>
        <p:graphicFrame>
          <p:nvGraphicFramePr>
            <p:cNvPr id="94293" name="Object 85"/>
            <p:cNvGraphicFramePr>
              <a:graphicFrameLocks noChangeAspect="1"/>
            </p:cNvGraphicFramePr>
            <p:nvPr/>
          </p:nvGraphicFramePr>
          <p:xfrm>
            <a:off x="2134" y="1144"/>
            <a:ext cx="410" cy="129"/>
          </p:xfrm>
          <a:graphic>
            <a:graphicData uri="http://schemas.openxmlformats.org/presentationml/2006/ole">
              <mc:AlternateContent xmlns:mc="http://schemas.openxmlformats.org/markup-compatibility/2006">
                <mc:Choice xmlns:v="urn:schemas-microsoft-com:vml" Requires="v">
                  <p:oleObj spid="_x0000_s5135" name="CS ChemDraw Drawing" r:id="rId2" imgW="2438400" imgH="771525" progId="ChemDraw.Document.6.0">
                    <p:embed/>
                  </p:oleObj>
                </mc:Choice>
                <mc:Fallback>
                  <p:oleObj name="CS ChemDraw Drawing" r:id="rId2" imgW="2438400" imgH="771525" progId="ChemDraw.Document.6.0">
                    <p:embed/>
                    <p:pic>
                      <p:nvPicPr>
                        <p:cNvPr id="0" name="图片 5120"/>
                        <p:cNvPicPr>
                          <a:picLocks noChangeAspect="1"/>
                        </p:cNvPicPr>
                        <p:nvPr/>
                      </p:nvPicPr>
                      <p:blipFill>
                        <a:blip r:embed="rId3"/>
                        <a:stretch>
                          <a:fillRect/>
                        </a:stretch>
                      </p:blipFill>
                      <p:spPr>
                        <a:xfrm>
                          <a:off x="2134" y="1144"/>
                          <a:ext cx="410" cy="129"/>
                        </a:xfrm>
                        <a:prstGeom prst="rect">
                          <a:avLst/>
                        </a:prstGeom>
                        <a:noFill/>
                        <a:ln w="9525">
                          <a:noFill/>
                        </a:ln>
                      </p:spPr>
                    </p:pic>
                  </p:oleObj>
                </mc:Fallback>
              </mc:AlternateContent>
            </a:graphicData>
          </a:graphic>
        </p:graphicFrame>
        <p:graphicFrame>
          <p:nvGraphicFramePr>
            <p:cNvPr id="94294" name="Object 86"/>
            <p:cNvGraphicFramePr>
              <a:graphicFrameLocks noChangeAspect="1"/>
            </p:cNvGraphicFramePr>
            <p:nvPr/>
          </p:nvGraphicFramePr>
          <p:xfrm>
            <a:off x="3504" y="1152"/>
            <a:ext cx="410" cy="129"/>
          </p:xfrm>
          <a:graphic>
            <a:graphicData uri="http://schemas.openxmlformats.org/presentationml/2006/ole">
              <mc:AlternateContent xmlns:mc="http://schemas.openxmlformats.org/markup-compatibility/2006">
                <mc:Choice xmlns:v="urn:schemas-microsoft-com:vml" Requires="v">
                  <p:oleObj spid="_x0000_s5136" name="CS ChemDraw Drawing" r:id="rId4" imgW="2438400" imgH="771525" progId="ChemDraw.Document.6.0">
                    <p:embed/>
                  </p:oleObj>
                </mc:Choice>
                <mc:Fallback>
                  <p:oleObj name="CS ChemDraw Drawing" r:id="rId4" imgW="2438400" imgH="771525" progId="ChemDraw.Document.6.0">
                    <p:embed/>
                    <p:pic>
                      <p:nvPicPr>
                        <p:cNvPr id="0" name="图片 5121"/>
                        <p:cNvPicPr>
                          <a:picLocks noChangeAspect="1"/>
                        </p:cNvPicPr>
                        <p:nvPr/>
                      </p:nvPicPr>
                      <p:blipFill>
                        <a:blip r:embed="rId5"/>
                        <a:stretch>
                          <a:fillRect/>
                        </a:stretch>
                      </p:blipFill>
                      <p:spPr>
                        <a:xfrm>
                          <a:off x="3504" y="1152"/>
                          <a:ext cx="410" cy="129"/>
                        </a:xfrm>
                        <a:prstGeom prst="rect">
                          <a:avLst/>
                        </a:prstGeom>
                        <a:noFill/>
                        <a:ln w="9525">
                          <a:noFill/>
                        </a:ln>
                      </p:spPr>
                    </p:pic>
                  </p:oleObj>
                </mc:Fallback>
              </mc:AlternateContent>
            </a:graphicData>
          </a:graphic>
        </p:graphicFrame>
      </p:grpSp>
      <p:sp>
        <p:nvSpPr>
          <p:cNvPr id="94322"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6906623E-934E-4039-817D-ECD2B31100BA}"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6"/>
          <p:cNvSpPr>
            <a:spLocks noChangeArrowheads="1"/>
          </p:cNvSpPr>
          <p:nvPr/>
        </p:nvSpPr>
        <p:spPr bwMode="auto">
          <a:xfrm>
            <a:off x="1079500" y="1268413"/>
            <a:ext cx="6445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solidFill>
                  <a:srgbClr val="FF0000"/>
                </a:solidFill>
                <a:ea typeface="华文楷体" panose="02010600040101010101" pitchFamily="2" charset="-122"/>
              </a:rPr>
              <a:t>(1) </a:t>
            </a:r>
            <a:r>
              <a:rPr lang="zh-CN" altLang="en-US">
                <a:solidFill>
                  <a:srgbClr val="FF0000"/>
                </a:solidFill>
                <a:ea typeface="华文楷体" panose="02010600040101010101" pitchFamily="2" charset="-122"/>
              </a:rPr>
              <a:t>酸性介质中，</a:t>
            </a:r>
            <a:r>
              <a:rPr lang="en-US" altLang="zh-CN">
                <a:solidFill>
                  <a:srgbClr val="FF0000"/>
                </a:solidFill>
                <a:ea typeface="华文楷体" panose="02010600040101010101" pitchFamily="2" charset="-122"/>
              </a:rPr>
              <a:t>Cr</a:t>
            </a:r>
            <a:r>
              <a:rPr lang="en-US" altLang="zh-CN" baseline="-25000">
                <a:solidFill>
                  <a:srgbClr val="FF0000"/>
                </a:solidFill>
                <a:ea typeface="华文楷体" panose="02010600040101010101" pitchFamily="2" charset="-122"/>
              </a:rPr>
              <a:t>2</a:t>
            </a:r>
            <a:r>
              <a:rPr lang="en-US" altLang="zh-CN">
                <a:solidFill>
                  <a:srgbClr val="FF0000"/>
                </a:solidFill>
                <a:ea typeface="华文楷体" panose="02010600040101010101" pitchFamily="2" charset="-122"/>
              </a:rPr>
              <a:t>O</a:t>
            </a:r>
            <a:r>
              <a:rPr lang="en-US" altLang="zh-CN" baseline="-25000">
                <a:solidFill>
                  <a:srgbClr val="FF0000"/>
                </a:solidFill>
                <a:ea typeface="华文楷体" panose="02010600040101010101" pitchFamily="2" charset="-122"/>
              </a:rPr>
              <a:t>7</a:t>
            </a:r>
            <a:r>
              <a:rPr lang="en-US" altLang="zh-CN" baseline="30000">
                <a:solidFill>
                  <a:srgbClr val="FF0000"/>
                </a:solidFill>
                <a:ea typeface="华文楷体" panose="02010600040101010101" pitchFamily="2" charset="-122"/>
              </a:rPr>
              <a:t>2-</a:t>
            </a:r>
            <a:r>
              <a:rPr lang="zh-CN" altLang="en-US">
                <a:solidFill>
                  <a:srgbClr val="FF0000"/>
                </a:solidFill>
                <a:ea typeface="华文楷体" panose="02010600040101010101" pitchFamily="2" charset="-122"/>
              </a:rPr>
              <a:t>强氧化性</a:t>
            </a:r>
            <a:endParaRPr lang="zh-CN" altLang="en-US">
              <a:solidFill>
                <a:srgbClr val="FF0000"/>
              </a:solidFill>
              <a:ea typeface="华文楷体" panose="02010600040101010101" pitchFamily="2" charset="-122"/>
            </a:endParaRPr>
          </a:p>
        </p:txBody>
      </p:sp>
      <p:sp>
        <p:nvSpPr>
          <p:cNvPr id="526360" name="Rectangle 24"/>
          <p:cNvSpPr>
            <a:spLocks noChangeArrowheads="1"/>
          </p:cNvSpPr>
          <p:nvPr/>
        </p:nvSpPr>
        <p:spPr bwMode="auto">
          <a:xfrm>
            <a:off x="755650" y="2146300"/>
            <a:ext cx="8208963" cy="487363"/>
          </a:xfrm>
          <a:prstGeom prst="rect">
            <a:avLst/>
          </a:prstGeom>
          <a:noFill/>
          <a:ln>
            <a:noFill/>
          </a:ln>
        </p:spPr>
        <p:txBody>
          <a:bodyPr lIns="0" tIns="0" rIns="0" bIns="0">
            <a:spAutoFit/>
          </a:bodyPr>
          <a:lstStyle/>
          <a:p>
            <a:pPr>
              <a:defRPr/>
            </a:pPr>
            <a:r>
              <a:rPr lang="en-US" altLang="zh-CN" dirty="0">
                <a:latin typeface="+mn-lt"/>
                <a:ea typeface="+mn-ea"/>
              </a:rPr>
              <a:t>Cr</a:t>
            </a:r>
            <a:r>
              <a:rPr lang="en-US" altLang="zh-CN" baseline="-25000" dirty="0">
                <a:latin typeface="+mn-lt"/>
                <a:ea typeface="+mn-ea"/>
              </a:rPr>
              <a:t>2</a:t>
            </a:r>
            <a:r>
              <a:rPr lang="en-US" altLang="zh-CN" dirty="0">
                <a:latin typeface="+mn-lt"/>
                <a:ea typeface="+mn-ea"/>
              </a:rPr>
              <a:t>O</a:t>
            </a:r>
            <a:r>
              <a:rPr lang="en-US" altLang="zh-CN" baseline="-25000" dirty="0">
                <a:latin typeface="+mn-lt"/>
                <a:ea typeface="+mn-ea"/>
              </a:rPr>
              <a:t>7</a:t>
            </a:r>
            <a:r>
              <a:rPr lang="en-US" altLang="zh-CN" baseline="30000" dirty="0">
                <a:latin typeface="+mn-lt"/>
                <a:ea typeface="+mn-ea"/>
              </a:rPr>
              <a:t>2- </a:t>
            </a:r>
            <a:r>
              <a:rPr lang="en-US" altLang="zh-CN" dirty="0">
                <a:latin typeface="+mn-lt"/>
                <a:ea typeface="+mn-ea"/>
              </a:rPr>
              <a:t>+3SO</a:t>
            </a:r>
            <a:r>
              <a:rPr lang="en-US" altLang="zh-CN" baseline="-25000" dirty="0">
                <a:latin typeface="+mn-lt"/>
                <a:ea typeface="+mn-ea"/>
              </a:rPr>
              <a:t>3</a:t>
            </a:r>
            <a:r>
              <a:rPr lang="en-US" altLang="zh-CN" baseline="30000" dirty="0">
                <a:latin typeface="+mn-lt"/>
                <a:ea typeface="+mn-ea"/>
              </a:rPr>
              <a:t>2- </a:t>
            </a:r>
            <a:r>
              <a:rPr lang="en-US" altLang="zh-CN" dirty="0">
                <a:latin typeface="+mn-lt"/>
                <a:ea typeface="+mn-ea"/>
              </a:rPr>
              <a:t>+ 8H</a:t>
            </a:r>
            <a:r>
              <a:rPr lang="en-US" altLang="zh-CN" baseline="30000" dirty="0">
                <a:latin typeface="+mn-lt"/>
                <a:ea typeface="+mn-ea"/>
              </a:rPr>
              <a:t>+</a:t>
            </a:r>
            <a:r>
              <a:rPr kumimoji="1" lang="zh-CN" altLang="en-US" dirty="0">
                <a:latin typeface="+mn-lt"/>
                <a:ea typeface="+mn-ea"/>
              </a:rPr>
              <a:t> </a:t>
            </a:r>
            <a:r>
              <a:rPr kumimoji="1" lang="en-US" altLang="zh-CN" dirty="0">
                <a:latin typeface="+mn-lt"/>
                <a:ea typeface="+mn-ea"/>
              </a:rPr>
              <a:t>==</a:t>
            </a:r>
            <a:r>
              <a:rPr lang="en-US" altLang="zh-CN" dirty="0">
                <a:latin typeface="+mn-lt"/>
                <a:ea typeface="+mn-ea"/>
              </a:rPr>
              <a:t> 3SO</a:t>
            </a:r>
            <a:r>
              <a:rPr lang="en-US" altLang="zh-CN" baseline="-25000" dirty="0">
                <a:latin typeface="+mn-lt"/>
                <a:ea typeface="+mn-ea"/>
              </a:rPr>
              <a:t>4</a:t>
            </a:r>
            <a:r>
              <a:rPr lang="en-US" altLang="zh-CN" baseline="30000" dirty="0">
                <a:latin typeface="+mn-lt"/>
                <a:ea typeface="+mn-ea"/>
              </a:rPr>
              <a:t>2-</a:t>
            </a:r>
            <a:r>
              <a:rPr lang="en-US" altLang="zh-CN" dirty="0">
                <a:latin typeface="+mn-lt"/>
                <a:ea typeface="+mn-ea"/>
              </a:rPr>
              <a:t>+2Cr</a:t>
            </a:r>
            <a:r>
              <a:rPr lang="en-US" altLang="zh-CN" baseline="30000" dirty="0">
                <a:latin typeface="+mn-lt"/>
                <a:ea typeface="+mn-ea"/>
              </a:rPr>
              <a:t>3+ </a:t>
            </a:r>
            <a:r>
              <a:rPr lang="en-US" altLang="zh-CN" dirty="0">
                <a:latin typeface="+mn-lt"/>
                <a:ea typeface="+mn-ea"/>
              </a:rPr>
              <a:t>+ 4H</a:t>
            </a:r>
            <a:r>
              <a:rPr lang="en-US" altLang="zh-CN" baseline="-25000" dirty="0">
                <a:latin typeface="+mn-lt"/>
                <a:ea typeface="+mn-ea"/>
              </a:rPr>
              <a:t>2</a:t>
            </a:r>
            <a:r>
              <a:rPr lang="en-US" altLang="zh-CN" dirty="0">
                <a:latin typeface="+mn-lt"/>
                <a:ea typeface="+mn-ea"/>
              </a:rPr>
              <a:t>O</a:t>
            </a:r>
            <a:endParaRPr lang="en-US" altLang="zh-CN" dirty="0">
              <a:latin typeface="+mn-lt"/>
              <a:ea typeface="+mn-ea"/>
            </a:endParaRPr>
          </a:p>
        </p:txBody>
      </p:sp>
      <p:sp>
        <p:nvSpPr>
          <p:cNvPr id="526363" name="Rectangle 27"/>
          <p:cNvSpPr>
            <a:spLocks noChangeArrowheads="1"/>
          </p:cNvSpPr>
          <p:nvPr/>
        </p:nvSpPr>
        <p:spPr bwMode="auto">
          <a:xfrm>
            <a:off x="757238" y="2938463"/>
            <a:ext cx="8569325" cy="487362"/>
          </a:xfrm>
          <a:prstGeom prst="rect">
            <a:avLst/>
          </a:prstGeom>
          <a:noFill/>
          <a:ln>
            <a:noFill/>
          </a:ln>
        </p:spPr>
        <p:txBody>
          <a:bodyPr lIns="0" tIns="0" rIns="0" bIns="0">
            <a:spAutoFit/>
          </a:bodyPr>
          <a:lstStyle/>
          <a:p>
            <a:pPr>
              <a:defRPr/>
            </a:pPr>
            <a:r>
              <a:rPr lang="en-US" altLang="zh-CN" dirty="0">
                <a:latin typeface="+mn-lt"/>
                <a:ea typeface="+mn-ea"/>
              </a:rPr>
              <a:t>Cr</a:t>
            </a:r>
            <a:r>
              <a:rPr lang="en-US" altLang="zh-CN" baseline="-25000" dirty="0">
                <a:latin typeface="+mn-lt"/>
                <a:ea typeface="+mn-ea"/>
              </a:rPr>
              <a:t>2</a:t>
            </a:r>
            <a:r>
              <a:rPr lang="en-US" altLang="zh-CN" dirty="0">
                <a:latin typeface="+mn-lt"/>
                <a:ea typeface="+mn-ea"/>
              </a:rPr>
              <a:t>O</a:t>
            </a:r>
            <a:r>
              <a:rPr lang="en-US" altLang="zh-CN" baseline="-25000" dirty="0">
                <a:latin typeface="+mn-lt"/>
                <a:ea typeface="+mn-ea"/>
              </a:rPr>
              <a:t>7</a:t>
            </a:r>
            <a:r>
              <a:rPr lang="en-US" altLang="zh-CN" baseline="30000" dirty="0">
                <a:latin typeface="+mn-lt"/>
                <a:ea typeface="+mn-ea"/>
              </a:rPr>
              <a:t>2- </a:t>
            </a:r>
            <a:r>
              <a:rPr lang="en-US" altLang="zh-CN" dirty="0">
                <a:latin typeface="+mn-lt"/>
                <a:ea typeface="+mn-ea"/>
              </a:rPr>
              <a:t>+ 6Fe</a:t>
            </a:r>
            <a:r>
              <a:rPr lang="en-US" altLang="zh-CN" baseline="30000" dirty="0">
                <a:latin typeface="+mn-lt"/>
                <a:ea typeface="+mn-ea"/>
              </a:rPr>
              <a:t>2+ </a:t>
            </a:r>
            <a:r>
              <a:rPr lang="en-US" altLang="zh-CN" dirty="0">
                <a:latin typeface="+mn-lt"/>
                <a:ea typeface="+mn-ea"/>
              </a:rPr>
              <a:t>+ 14H</a:t>
            </a:r>
            <a:r>
              <a:rPr lang="en-US" altLang="zh-CN" baseline="30000" dirty="0">
                <a:latin typeface="+mn-lt"/>
                <a:ea typeface="+mn-ea"/>
              </a:rPr>
              <a:t>+</a:t>
            </a:r>
            <a:r>
              <a:rPr lang="en-US" altLang="zh-CN" dirty="0">
                <a:latin typeface="+mn-lt"/>
                <a:ea typeface="+mn-ea"/>
              </a:rPr>
              <a:t>== 6Fe</a:t>
            </a:r>
            <a:r>
              <a:rPr lang="en-US" altLang="zh-CN" baseline="30000" dirty="0">
                <a:latin typeface="+mn-lt"/>
                <a:ea typeface="+mn-ea"/>
              </a:rPr>
              <a:t>3+</a:t>
            </a:r>
            <a:r>
              <a:rPr lang="en-US" altLang="zh-CN" dirty="0">
                <a:latin typeface="+mn-lt"/>
                <a:ea typeface="+mn-ea"/>
              </a:rPr>
              <a:t> + 2Cr</a:t>
            </a:r>
            <a:r>
              <a:rPr lang="en-US" altLang="zh-CN" baseline="30000" dirty="0">
                <a:latin typeface="+mn-lt"/>
                <a:ea typeface="+mn-ea"/>
              </a:rPr>
              <a:t>3+ </a:t>
            </a:r>
            <a:r>
              <a:rPr lang="en-US" altLang="zh-CN" dirty="0">
                <a:latin typeface="+mn-lt"/>
                <a:ea typeface="+mn-ea"/>
              </a:rPr>
              <a:t>+ 7H</a:t>
            </a:r>
            <a:r>
              <a:rPr lang="en-US" altLang="zh-CN" baseline="-25000" dirty="0">
                <a:latin typeface="+mn-lt"/>
                <a:ea typeface="+mn-ea"/>
              </a:rPr>
              <a:t>2</a:t>
            </a:r>
            <a:r>
              <a:rPr lang="en-US" altLang="zh-CN" dirty="0">
                <a:latin typeface="+mn-lt"/>
                <a:ea typeface="+mn-ea"/>
              </a:rPr>
              <a:t>O</a:t>
            </a:r>
            <a:endParaRPr lang="en-US" altLang="zh-CN" dirty="0">
              <a:latin typeface="+mn-lt"/>
              <a:ea typeface="+mn-ea"/>
            </a:endParaRPr>
          </a:p>
        </p:txBody>
      </p:sp>
      <p:sp>
        <p:nvSpPr>
          <p:cNvPr id="526366" name="Rectangle 30"/>
          <p:cNvSpPr>
            <a:spLocks noChangeArrowheads="1"/>
          </p:cNvSpPr>
          <p:nvPr/>
        </p:nvSpPr>
        <p:spPr bwMode="auto">
          <a:xfrm>
            <a:off x="827088" y="3746500"/>
            <a:ext cx="7777162" cy="487363"/>
          </a:xfrm>
          <a:prstGeom prst="rect">
            <a:avLst/>
          </a:prstGeom>
          <a:noFill/>
          <a:ln>
            <a:noFill/>
          </a:ln>
        </p:spPr>
        <p:txBody>
          <a:bodyPr lIns="0" tIns="0" rIns="0" bIns="0">
            <a:spAutoFit/>
          </a:bodyPr>
          <a:lstStyle/>
          <a:p>
            <a:pPr>
              <a:defRPr/>
            </a:pPr>
            <a:r>
              <a:rPr lang="en-US" altLang="zh-CN" dirty="0">
                <a:latin typeface="+mn-lt"/>
                <a:ea typeface="+mn-ea"/>
              </a:rPr>
              <a:t>Cr</a:t>
            </a:r>
            <a:r>
              <a:rPr lang="en-US" altLang="zh-CN" baseline="-25000" dirty="0">
                <a:latin typeface="+mn-lt"/>
                <a:ea typeface="+mn-ea"/>
              </a:rPr>
              <a:t>2</a:t>
            </a:r>
            <a:r>
              <a:rPr lang="en-US" altLang="zh-CN" dirty="0">
                <a:latin typeface="+mn-lt"/>
                <a:ea typeface="+mn-ea"/>
              </a:rPr>
              <a:t>O</a:t>
            </a:r>
            <a:r>
              <a:rPr lang="en-US" altLang="zh-CN" baseline="-25000" dirty="0">
                <a:latin typeface="+mn-lt"/>
                <a:ea typeface="+mn-ea"/>
              </a:rPr>
              <a:t>7</a:t>
            </a:r>
            <a:r>
              <a:rPr lang="en-US" altLang="zh-CN" baseline="30000" dirty="0">
                <a:latin typeface="+mn-lt"/>
                <a:ea typeface="+mn-ea"/>
              </a:rPr>
              <a:t>2- </a:t>
            </a:r>
            <a:r>
              <a:rPr lang="en-US" altLang="zh-CN" dirty="0">
                <a:latin typeface="+mn-lt"/>
                <a:ea typeface="+mn-ea"/>
              </a:rPr>
              <a:t>+ 3H</a:t>
            </a:r>
            <a:r>
              <a:rPr lang="en-US" altLang="zh-CN" baseline="-25000" dirty="0">
                <a:latin typeface="+mn-lt"/>
                <a:ea typeface="+mn-ea"/>
              </a:rPr>
              <a:t>2</a:t>
            </a:r>
            <a:r>
              <a:rPr lang="en-US" altLang="zh-CN" dirty="0">
                <a:latin typeface="+mn-lt"/>
                <a:ea typeface="+mn-ea"/>
              </a:rPr>
              <a:t>S</a:t>
            </a:r>
            <a:r>
              <a:rPr lang="en-US" altLang="zh-CN" baseline="30000" dirty="0">
                <a:latin typeface="+mn-lt"/>
                <a:ea typeface="+mn-ea"/>
              </a:rPr>
              <a:t>  </a:t>
            </a:r>
            <a:r>
              <a:rPr lang="en-US" altLang="zh-CN" dirty="0">
                <a:latin typeface="+mn-lt"/>
                <a:ea typeface="+mn-ea"/>
              </a:rPr>
              <a:t>+ 8H</a:t>
            </a:r>
            <a:r>
              <a:rPr lang="en-US" altLang="zh-CN" baseline="30000" dirty="0">
                <a:latin typeface="+mn-lt"/>
                <a:ea typeface="+mn-ea"/>
              </a:rPr>
              <a:t>+</a:t>
            </a:r>
            <a:r>
              <a:rPr lang="en-US" altLang="zh-CN" dirty="0">
                <a:latin typeface="+mn-lt"/>
                <a:ea typeface="+mn-ea"/>
              </a:rPr>
              <a:t> == 3S + 2Cr</a:t>
            </a:r>
            <a:r>
              <a:rPr lang="en-US" altLang="zh-CN" baseline="30000" dirty="0">
                <a:latin typeface="+mn-lt"/>
                <a:ea typeface="+mn-ea"/>
              </a:rPr>
              <a:t>3+ </a:t>
            </a:r>
            <a:r>
              <a:rPr lang="en-US" altLang="zh-CN" dirty="0">
                <a:latin typeface="+mn-lt"/>
                <a:ea typeface="+mn-ea"/>
              </a:rPr>
              <a:t>+ 7H</a:t>
            </a:r>
            <a:r>
              <a:rPr lang="en-US" altLang="zh-CN" baseline="-25000" dirty="0">
                <a:latin typeface="+mn-lt"/>
                <a:ea typeface="+mn-ea"/>
              </a:rPr>
              <a:t>2</a:t>
            </a:r>
            <a:r>
              <a:rPr lang="en-US" altLang="zh-CN" dirty="0">
                <a:latin typeface="+mn-lt"/>
                <a:ea typeface="+mn-ea"/>
              </a:rPr>
              <a:t>O</a:t>
            </a:r>
            <a:endParaRPr lang="en-US" altLang="zh-CN" dirty="0">
              <a:latin typeface="+mn-lt"/>
              <a:ea typeface="+mn-ea"/>
            </a:endParaRPr>
          </a:p>
        </p:txBody>
      </p:sp>
      <p:sp>
        <p:nvSpPr>
          <p:cNvPr id="134153"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94AAFE2F-FDF3-49E8-B2B1-B6B7F00FBCC1}"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
        <p:nvSpPr>
          <p:cNvPr id="4" name="Text Box 433"/>
          <p:cNvSpPr txBox="1">
            <a:spLocks noChangeArrowheads="1"/>
          </p:cNvSpPr>
          <p:nvPr/>
        </p:nvSpPr>
        <p:spPr bwMode="auto">
          <a:xfrm>
            <a:off x="827088" y="333375"/>
            <a:ext cx="5629275" cy="579438"/>
          </a:xfrm>
          <a:prstGeom prst="rect">
            <a:avLst/>
          </a:prstGeom>
          <a:noFill/>
          <a:ln>
            <a:noFill/>
          </a:ln>
          <a:effec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3200" dirty="0" smtClean="0">
                <a:solidFill>
                  <a:srgbClr val="0000CC"/>
                </a:solidFill>
                <a:latin typeface="+mn-lt"/>
                <a:ea typeface="+mn-ea"/>
              </a:rPr>
              <a:t>2) </a:t>
            </a:r>
            <a:r>
              <a:rPr lang="en-US" altLang="zh-CN" sz="3200" dirty="0" smtClean="0">
                <a:solidFill>
                  <a:srgbClr val="0000CC"/>
                </a:solidFill>
                <a:latin typeface="+mn-lt"/>
                <a:ea typeface="+mn-ea"/>
              </a:rPr>
              <a:t>Cr(III)</a:t>
            </a:r>
            <a:r>
              <a:rPr lang="zh-CN" altLang="en-US" sz="3200" dirty="0" smtClean="0">
                <a:solidFill>
                  <a:srgbClr val="0000CC"/>
                </a:solidFill>
                <a:latin typeface="+mn-lt"/>
                <a:ea typeface="+mn-ea"/>
              </a:rPr>
              <a:t>和</a:t>
            </a:r>
            <a:r>
              <a:rPr lang="en-US" altLang="zh-CN" sz="3200" dirty="0" smtClean="0">
                <a:solidFill>
                  <a:srgbClr val="0000CC"/>
                </a:solidFill>
                <a:latin typeface="+mn-lt"/>
                <a:ea typeface="+mn-ea"/>
              </a:rPr>
              <a:t>Cr(VI)</a:t>
            </a:r>
            <a:r>
              <a:rPr lang="zh-CN" altLang="en-US" sz="3200" dirty="0" smtClean="0">
                <a:solidFill>
                  <a:srgbClr val="0000CC"/>
                </a:solidFill>
                <a:latin typeface="+mn-lt"/>
                <a:ea typeface="+mn-ea"/>
              </a:rPr>
              <a:t>的相互转化</a:t>
            </a:r>
            <a:endParaRPr lang="zh-CN" altLang="en-US" sz="3200" dirty="0">
              <a:solidFill>
                <a:srgbClr val="0000CC"/>
              </a:solidFill>
              <a:latin typeface="+mn-lt"/>
              <a:ea typeface="+mn-ea"/>
            </a:endParaRPr>
          </a:p>
        </p:txBody>
      </p:sp>
    </p:spTree>
  </p:cSld>
  <p:clrMapOvr>
    <a:masterClrMapping/>
  </p:clrMapOvr>
  <p:transition>
    <p:wip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0" y="1617663"/>
            <a:ext cx="9144000" cy="0"/>
          </a:xfrm>
          <a:prstGeom prst="rect">
            <a:avLst/>
          </a:prstGeom>
          <a:noFill/>
          <a:ln w="9525" algn="ctr">
            <a:noFill/>
            <a:miter lim="800000"/>
          </a:ln>
        </p:spPr>
        <p:txBody>
          <a:bodyPr wrap="none" anchor="ctr">
            <a:spAutoFit/>
          </a:bodyPr>
          <a:lstStyle/>
          <a:p>
            <a:pPr eaLnBrk="1" hangingPunct="1"/>
            <a:endParaRPr lang="zh-CN" altLang="en-US"/>
          </a:p>
        </p:txBody>
      </p:sp>
      <p:sp>
        <p:nvSpPr>
          <p:cNvPr id="82947" name="Rectangle 217"/>
          <p:cNvSpPr>
            <a:spLocks noChangeArrowheads="1"/>
          </p:cNvSpPr>
          <p:nvPr/>
        </p:nvSpPr>
        <p:spPr bwMode="auto">
          <a:xfrm>
            <a:off x="0" y="3425825"/>
            <a:ext cx="9144000" cy="0"/>
          </a:xfrm>
          <a:prstGeom prst="rect">
            <a:avLst/>
          </a:prstGeom>
          <a:noFill/>
          <a:ln w="9525" algn="ctr">
            <a:noFill/>
            <a:miter lim="800000"/>
          </a:ln>
        </p:spPr>
        <p:txBody>
          <a:bodyPr wrap="none" anchor="ctr">
            <a:spAutoFit/>
          </a:bodyPr>
          <a:lstStyle/>
          <a:p>
            <a:pPr eaLnBrk="1" hangingPunct="1"/>
            <a:endParaRPr lang="zh-CN" altLang="en-US"/>
          </a:p>
        </p:txBody>
      </p:sp>
      <p:sp>
        <p:nvSpPr>
          <p:cNvPr id="82948" name="Rectangle 218"/>
          <p:cNvSpPr>
            <a:spLocks noChangeArrowheads="1"/>
          </p:cNvSpPr>
          <p:nvPr/>
        </p:nvSpPr>
        <p:spPr bwMode="auto">
          <a:xfrm>
            <a:off x="0" y="3425825"/>
            <a:ext cx="7938" cy="7938"/>
          </a:xfrm>
          <a:prstGeom prst="rect">
            <a:avLst/>
          </a:prstGeom>
          <a:noFill/>
          <a:ln w="9525" algn="ctr">
            <a:noFill/>
            <a:miter lim="800000"/>
          </a:ln>
        </p:spPr>
        <p:txBody>
          <a:bodyPr>
            <a:spAutoFit/>
          </a:bodyPr>
          <a:lstStyle/>
          <a:p>
            <a:pPr eaLnBrk="1" hangingPunct="1"/>
            <a:endParaRPr lang="zh-CN" altLang="en-US"/>
          </a:p>
        </p:txBody>
      </p:sp>
      <p:sp>
        <p:nvSpPr>
          <p:cNvPr id="82949" name="Rectangle 219"/>
          <p:cNvSpPr>
            <a:spLocks noChangeArrowheads="1"/>
          </p:cNvSpPr>
          <p:nvPr/>
        </p:nvSpPr>
        <p:spPr bwMode="auto">
          <a:xfrm>
            <a:off x="0" y="3425825"/>
            <a:ext cx="9144000" cy="0"/>
          </a:xfrm>
          <a:prstGeom prst="rect">
            <a:avLst/>
          </a:prstGeom>
          <a:noFill/>
          <a:ln w="9525" algn="ctr">
            <a:noFill/>
            <a:miter lim="800000"/>
          </a:ln>
        </p:spPr>
        <p:txBody>
          <a:bodyPr wrap="none" anchor="ctr">
            <a:spAutoFit/>
          </a:bodyPr>
          <a:lstStyle/>
          <a:p>
            <a:pPr eaLnBrk="1" hangingPunct="1"/>
            <a:endParaRPr lang="zh-CN" altLang="en-US"/>
          </a:p>
        </p:txBody>
      </p:sp>
      <p:sp>
        <p:nvSpPr>
          <p:cNvPr id="82950" name="Rectangle 220"/>
          <p:cNvSpPr>
            <a:spLocks noChangeArrowheads="1"/>
          </p:cNvSpPr>
          <p:nvPr/>
        </p:nvSpPr>
        <p:spPr bwMode="auto">
          <a:xfrm>
            <a:off x="0" y="3425825"/>
            <a:ext cx="7938" cy="7938"/>
          </a:xfrm>
          <a:prstGeom prst="rect">
            <a:avLst/>
          </a:prstGeom>
          <a:noFill/>
          <a:ln w="9525" algn="ctr">
            <a:noFill/>
            <a:miter lim="800000"/>
          </a:ln>
        </p:spPr>
        <p:txBody>
          <a:bodyPr>
            <a:spAutoFit/>
          </a:bodyPr>
          <a:lstStyle/>
          <a:p>
            <a:pPr eaLnBrk="1" hangingPunct="1"/>
            <a:endParaRPr lang="zh-CN" altLang="en-US"/>
          </a:p>
        </p:txBody>
      </p:sp>
      <p:sp>
        <p:nvSpPr>
          <p:cNvPr id="82951" name="Rectangle 221"/>
          <p:cNvSpPr>
            <a:spLocks noChangeArrowheads="1"/>
          </p:cNvSpPr>
          <p:nvPr/>
        </p:nvSpPr>
        <p:spPr bwMode="auto">
          <a:xfrm>
            <a:off x="0" y="1617663"/>
            <a:ext cx="9144000" cy="0"/>
          </a:xfrm>
          <a:prstGeom prst="rect">
            <a:avLst/>
          </a:prstGeom>
          <a:noFill/>
          <a:ln w="9525" algn="ctr">
            <a:noFill/>
            <a:miter lim="800000"/>
          </a:ln>
        </p:spPr>
        <p:txBody>
          <a:bodyPr wrap="none" anchor="ctr">
            <a:spAutoFit/>
          </a:bodyPr>
          <a:lstStyle/>
          <a:p>
            <a:pPr eaLnBrk="1" hangingPunct="1"/>
            <a:endParaRPr lang="zh-CN" altLang="en-US"/>
          </a:p>
        </p:txBody>
      </p:sp>
      <p:sp>
        <p:nvSpPr>
          <p:cNvPr id="214450" name="Text Box 434"/>
          <p:cNvSpPr txBox="1">
            <a:spLocks noChangeArrowheads="1"/>
          </p:cNvSpPr>
          <p:nvPr/>
        </p:nvSpPr>
        <p:spPr bwMode="auto">
          <a:xfrm>
            <a:off x="755576" y="836712"/>
            <a:ext cx="8784976" cy="3884140"/>
          </a:xfrm>
          <a:prstGeom prst="rect">
            <a:avLst/>
          </a:prstGeom>
          <a:noFill/>
          <a:ln w="9525" algn="ctr">
            <a:noFill/>
            <a:miter lim="800000"/>
          </a:ln>
        </p:spPr>
        <p:txBody>
          <a:bodyPr wrap="square">
            <a:spAutoFit/>
          </a:bodyPr>
          <a:lstStyle/>
          <a:p>
            <a:pPr>
              <a:lnSpc>
                <a:spcPct val="130000"/>
              </a:lnSpc>
              <a:spcBef>
                <a:spcPct val="20000"/>
              </a:spcBef>
              <a:spcAft>
                <a:spcPct val="10000"/>
              </a:spcAft>
            </a:pPr>
            <a:r>
              <a:rPr kumimoji="1" lang="zh-CN" altLang="en-US" sz="3600" b="1" baseline="0" dirty="0" smtClean="0">
                <a:latin typeface="Times New Roman" panose="02020603050405020304" pitchFamily="18" charset="0"/>
                <a:ea typeface="楷体" panose="02010609060101010101" pitchFamily="49" charset="-122"/>
              </a:rPr>
              <a:t>在</a:t>
            </a:r>
            <a:r>
              <a:rPr kumimoji="1" lang="zh-CN" altLang="en-US" sz="3600" b="1" baseline="0" dirty="0">
                <a:latin typeface="Times New Roman" panose="02020603050405020304" pitchFamily="18" charset="0"/>
                <a:ea typeface="楷体" panose="02010609060101010101" pitchFamily="49" charset="-122"/>
              </a:rPr>
              <a:t>酸性条件下</a:t>
            </a:r>
            <a:r>
              <a:rPr kumimoji="1" lang="en-US" altLang="zh-CN" sz="3600" b="1" baseline="0" dirty="0">
                <a:latin typeface="Times New Roman" panose="02020603050405020304" pitchFamily="18" charset="0"/>
                <a:ea typeface="楷体" panose="02010609060101010101" pitchFamily="49" charset="-122"/>
              </a:rPr>
              <a:t>,</a:t>
            </a:r>
            <a:r>
              <a:rPr kumimoji="1" lang="zh-CN" altLang="en-US" sz="3600" b="1" baseline="0" dirty="0">
                <a:latin typeface="Times New Roman" panose="02020603050405020304" pitchFamily="18" charset="0"/>
                <a:ea typeface="楷体" panose="02010609060101010101" pitchFamily="49" charset="-122"/>
              </a:rPr>
              <a:t>必须用最强氧化剂如</a:t>
            </a:r>
            <a:r>
              <a:rPr kumimoji="1" lang="en-US" altLang="zh-CN" sz="3600" b="1" baseline="0" dirty="0">
                <a:solidFill>
                  <a:srgbClr val="FF0000"/>
                </a:solidFill>
                <a:latin typeface="Times New Roman" panose="02020603050405020304" pitchFamily="18" charset="0"/>
                <a:ea typeface="楷体" panose="02010609060101010101" pitchFamily="49" charset="-122"/>
              </a:rPr>
              <a:t>S</a:t>
            </a:r>
            <a:r>
              <a:rPr kumimoji="1" lang="en-US" altLang="zh-CN" sz="3600" b="1" baseline="-25000" dirty="0">
                <a:solidFill>
                  <a:srgbClr val="FF0000"/>
                </a:solidFill>
                <a:latin typeface="Times New Roman" panose="02020603050405020304" pitchFamily="18" charset="0"/>
                <a:ea typeface="楷体" panose="02010609060101010101" pitchFamily="49" charset="-122"/>
              </a:rPr>
              <a:t>2</a:t>
            </a:r>
            <a:r>
              <a:rPr kumimoji="1" lang="en-US" altLang="zh-CN" sz="3600" b="1" baseline="0" dirty="0">
                <a:solidFill>
                  <a:srgbClr val="FF0000"/>
                </a:solidFill>
                <a:latin typeface="Times New Roman" panose="02020603050405020304" pitchFamily="18" charset="0"/>
                <a:ea typeface="楷体" panose="02010609060101010101" pitchFamily="49" charset="-122"/>
              </a:rPr>
              <a:t>O</a:t>
            </a:r>
            <a:r>
              <a:rPr kumimoji="1" lang="en-US" altLang="zh-CN" sz="3600" b="1" baseline="-25000" dirty="0">
                <a:solidFill>
                  <a:srgbClr val="FF0000"/>
                </a:solidFill>
                <a:latin typeface="Times New Roman" panose="02020603050405020304" pitchFamily="18" charset="0"/>
                <a:ea typeface="楷体" panose="02010609060101010101" pitchFamily="49" charset="-122"/>
              </a:rPr>
              <a:t>8</a:t>
            </a:r>
            <a:r>
              <a:rPr kumimoji="1" lang="en-US" altLang="zh-CN" sz="3600" b="1" baseline="30000" dirty="0">
                <a:solidFill>
                  <a:srgbClr val="FF0000"/>
                </a:solidFill>
                <a:latin typeface="Times New Roman" panose="02020603050405020304" pitchFamily="18" charset="0"/>
                <a:ea typeface="楷体" panose="02010609060101010101" pitchFamily="49" charset="-122"/>
              </a:rPr>
              <a:t>2-</a:t>
            </a:r>
            <a:r>
              <a:rPr kumimoji="1" lang="en-US" altLang="zh-CN" sz="3600" b="1" baseline="0" dirty="0">
                <a:solidFill>
                  <a:srgbClr val="FF0000"/>
                </a:solidFill>
                <a:latin typeface="Times New Roman" panose="02020603050405020304" pitchFamily="18" charset="0"/>
                <a:ea typeface="楷体" panose="02010609060101010101" pitchFamily="49" charset="-122"/>
              </a:rPr>
              <a:t>,MnO</a:t>
            </a:r>
            <a:r>
              <a:rPr kumimoji="1" lang="en-US" altLang="zh-CN" sz="3600" b="1" baseline="-25000" dirty="0">
                <a:solidFill>
                  <a:srgbClr val="FF0000"/>
                </a:solidFill>
                <a:latin typeface="Times New Roman" panose="02020603050405020304" pitchFamily="18" charset="0"/>
                <a:ea typeface="楷体" panose="02010609060101010101" pitchFamily="49" charset="-122"/>
              </a:rPr>
              <a:t>4</a:t>
            </a:r>
            <a:r>
              <a:rPr kumimoji="1" lang="en-US" altLang="zh-CN" sz="3600" b="1" baseline="30000" dirty="0">
                <a:solidFill>
                  <a:srgbClr val="FF0000"/>
                </a:solidFill>
                <a:latin typeface="Times New Roman" panose="02020603050405020304" pitchFamily="18" charset="0"/>
                <a:ea typeface="楷体" panose="02010609060101010101" pitchFamily="49" charset="-122"/>
              </a:rPr>
              <a:t>-</a:t>
            </a:r>
            <a:r>
              <a:rPr kumimoji="1" lang="en-US" altLang="zh-CN" sz="3600" b="1" baseline="0" dirty="0">
                <a:solidFill>
                  <a:srgbClr val="FF0000"/>
                </a:solidFill>
                <a:latin typeface="Times New Roman" panose="02020603050405020304" pitchFamily="18" charset="0"/>
                <a:ea typeface="楷体" panose="02010609060101010101" pitchFamily="49" charset="-122"/>
              </a:rPr>
              <a:t>,PbO</a:t>
            </a:r>
            <a:r>
              <a:rPr kumimoji="1" lang="en-US" altLang="zh-CN" sz="3600" b="1" baseline="-25000" dirty="0">
                <a:solidFill>
                  <a:srgbClr val="FF0000"/>
                </a:solidFill>
                <a:latin typeface="Times New Roman" panose="02020603050405020304" pitchFamily="18" charset="0"/>
                <a:ea typeface="楷体" panose="02010609060101010101" pitchFamily="49" charset="-122"/>
              </a:rPr>
              <a:t>2</a:t>
            </a:r>
            <a:r>
              <a:rPr kumimoji="1" lang="en-US" altLang="zh-CN" sz="3600" b="1" baseline="0" dirty="0">
                <a:solidFill>
                  <a:srgbClr val="FF0000"/>
                </a:solidFill>
                <a:latin typeface="Times New Roman" panose="02020603050405020304" pitchFamily="18" charset="0"/>
                <a:ea typeface="楷体" panose="02010609060101010101" pitchFamily="49" charset="-122"/>
              </a:rPr>
              <a:t>,NaBiO</a:t>
            </a:r>
            <a:r>
              <a:rPr kumimoji="1" lang="en-US" altLang="zh-CN" sz="3600" b="1" baseline="-25000" dirty="0">
                <a:solidFill>
                  <a:srgbClr val="FF0000"/>
                </a:solidFill>
                <a:latin typeface="Times New Roman" panose="02020603050405020304" pitchFamily="18" charset="0"/>
                <a:ea typeface="楷体" panose="02010609060101010101" pitchFamily="49" charset="-122"/>
              </a:rPr>
              <a:t>3</a:t>
            </a:r>
            <a:r>
              <a:rPr kumimoji="1" lang="zh-CN" altLang="en-US" sz="3600" b="1" baseline="0" dirty="0">
                <a:latin typeface="Times New Roman" panose="02020603050405020304" pitchFamily="18" charset="0"/>
                <a:ea typeface="楷体" panose="02010609060101010101" pitchFamily="49" charset="-122"/>
              </a:rPr>
              <a:t>等</a:t>
            </a:r>
            <a:r>
              <a:rPr kumimoji="1" lang="zh-CN" altLang="en-US" sz="3600" b="1" baseline="0" dirty="0" smtClean="0">
                <a:latin typeface="Times New Roman" panose="02020603050405020304" pitchFamily="18" charset="0"/>
                <a:ea typeface="楷体" panose="02010609060101010101" pitchFamily="49" charset="-122"/>
              </a:rPr>
              <a:t>才能</a:t>
            </a:r>
            <a:r>
              <a:rPr lang="zh-CN" altLang="en-US" sz="3600" dirty="0" smtClean="0"/>
              <a:t>把</a:t>
            </a:r>
            <a:r>
              <a:rPr lang="en-US" altLang="zh-CN" sz="3600" dirty="0" smtClean="0"/>
              <a:t>Cr</a:t>
            </a:r>
            <a:r>
              <a:rPr lang="en-US" altLang="zh-CN" sz="3600" baseline="30000" dirty="0" smtClean="0"/>
              <a:t>3+</a:t>
            </a:r>
            <a:r>
              <a:rPr lang="zh-CN" altLang="en-US" sz="3600" dirty="0" smtClean="0"/>
              <a:t>氧化为</a:t>
            </a:r>
            <a:r>
              <a:rPr lang="en-US" altLang="zh-CN" sz="3600" dirty="0" smtClean="0"/>
              <a:t>Cr</a:t>
            </a:r>
            <a:r>
              <a:rPr lang="en-US" altLang="zh-CN" sz="3600" baseline="-25000" dirty="0" smtClean="0"/>
              <a:t>2</a:t>
            </a:r>
            <a:r>
              <a:rPr lang="en-US" altLang="zh-CN" sz="3600" dirty="0" smtClean="0"/>
              <a:t>O</a:t>
            </a:r>
            <a:r>
              <a:rPr lang="en-US" altLang="zh-CN" sz="3600" baseline="-25000" dirty="0" smtClean="0"/>
              <a:t>7</a:t>
            </a:r>
            <a:r>
              <a:rPr lang="en-US" altLang="zh-CN" sz="3600" baseline="30000" dirty="0" smtClean="0"/>
              <a:t>2-</a:t>
            </a:r>
            <a:r>
              <a:rPr kumimoji="1" lang="en-US" altLang="zh-CN" sz="3600" b="1" baseline="0" dirty="0" smtClean="0">
                <a:latin typeface="Times New Roman" panose="02020603050405020304" pitchFamily="18" charset="0"/>
                <a:ea typeface="楷体" panose="02010609060101010101" pitchFamily="49" charset="-122"/>
              </a:rPr>
              <a:t>,</a:t>
            </a:r>
            <a:r>
              <a:rPr kumimoji="1" lang="zh-CN" altLang="en-US" sz="3600" b="1" baseline="0" dirty="0">
                <a:latin typeface="Times New Roman" panose="02020603050405020304" pitchFamily="18" charset="0"/>
                <a:ea typeface="楷体" panose="02010609060101010101" pitchFamily="49" charset="-122"/>
              </a:rPr>
              <a:t>典型反应有</a:t>
            </a:r>
            <a:r>
              <a:rPr kumimoji="1" lang="en-US" altLang="zh-CN" sz="3600" b="1" baseline="0" dirty="0" smtClean="0">
                <a:latin typeface="Times New Roman" panose="02020603050405020304" pitchFamily="18" charset="0"/>
                <a:ea typeface="楷体" panose="02010609060101010101" pitchFamily="49" charset="-122"/>
              </a:rPr>
              <a:t>:</a:t>
            </a:r>
            <a:endParaRPr lang="zh-CN" altLang="en-US" sz="3600" dirty="0" smtClean="0"/>
          </a:p>
          <a:p>
            <a:pPr eaLnBrk="1" hangingPunct="1">
              <a:lnSpc>
                <a:spcPct val="150000"/>
              </a:lnSpc>
              <a:spcBef>
                <a:spcPct val="20000"/>
              </a:spcBef>
              <a:spcAft>
                <a:spcPct val="10000"/>
              </a:spcAft>
            </a:pPr>
            <a:r>
              <a:rPr kumimoji="1" lang="en-US" altLang="zh-CN" sz="3200" b="1" baseline="0" dirty="0" smtClean="0">
                <a:latin typeface="Times New Roman" panose="02020603050405020304" pitchFamily="18" charset="0"/>
                <a:ea typeface="楷体" panose="02010609060101010101" pitchFamily="49" charset="-122"/>
              </a:rPr>
              <a:t> </a:t>
            </a:r>
            <a:r>
              <a:rPr kumimoji="1" lang="en-US" altLang="zh-CN" sz="2800" b="1" baseline="0" dirty="0">
                <a:latin typeface="Times New Roman" panose="02020603050405020304" pitchFamily="18" charset="0"/>
                <a:ea typeface="楷体" panose="02010609060101010101" pitchFamily="49" charset="-122"/>
              </a:rPr>
              <a:t>2Cr</a:t>
            </a:r>
            <a:r>
              <a:rPr kumimoji="1" lang="en-US" altLang="zh-CN" sz="2800" b="1" baseline="30000" dirty="0">
                <a:latin typeface="Times New Roman" panose="02020603050405020304" pitchFamily="18" charset="0"/>
                <a:ea typeface="楷体" panose="02010609060101010101" pitchFamily="49" charset="-122"/>
              </a:rPr>
              <a:t>3+</a:t>
            </a:r>
            <a:r>
              <a:rPr kumimoji="1" lang="en-US" altLang="zh-CN" sz="2800" b="1" baseline="0" dirty="0">
                <a:latin typeface="Times New Roman" panose="02020603050405020304" pitchFamily="18" charset="0"/>
                <a:ea typeface="楷体" panose="02010609060101010101" pitchFamily="49" charset="-122"/>
              </a:rPr>
              <a:t>+3S</a:t>
            </a:r>
            <a:r>
              <a:rPr kumimoji="1" lang="en-US" altLang="zh-CN" sz="2800" b="1" baseline="-25000" dirty="0">
                <a:latin typeface="Times New Roman" panose="02020603050405020304" pitchFamily="18" charset="0"/>
                <a:ea typeface="楷体" panose="02010609060101010101" pitchFamily="49" charset="-122"/>
              </a:rPr>
              <a:t>2</a:t>
            </a:r>
            <a:r>
              <a:rPr kumimoji="1" lang="en-US" altLang="zh-CN" sz="2800" b="1" baseline="0" dirty="0">
                <a:latin typeface="Times New Roman" panose="02020603050405020304" pitchFamily="18" charset="0"/>
                <a:ea typeface="楷体" panose="02010609060101010101" pitchFamily="49" charset="-122"/>
              </a:rPr>
              <a:t>O</a:t>
            </a:r>
            <a:r>
              <a:rPr kumimoji="1" lang="en-US" altLang="zh-CN" sz="2800" b="1" baseline="-25000" dirty="0">
                <a:latin typeface="Times New Roman" panose="02020603050405020304" pitchFamily="18" charset="0"/>
                <a:ea typeface="楷体" panose="02010609060101010101" pitchFamily="49" charset="-122"/>
              </a:rPr>
              <a:t>8</a:t>
            </a:r>
            <a:r>
              <a:rPr kumimoji="1" lang="en-US" altLang="zh-CN" sz="2800" b="1" baseline="30000" dirty="0">
                <a:latin typeface="Times New Roman" panose="02020603050405020304" pitchFamily="18" charset="0"/>
                <a:ea typeface="楷体" panose="02010609060101010101" pitchFamily="49" charset="-122"/>
              </a:rPr>
              <a:t>2-</a:t>
            </a:r>
            <a:r>
              <a:rPr kumimoji="1" lang="en-US" altLang="zh-CN" sz="2800" b="1" baseline="0" dirty="0">
                <a:latin typeface="Times New Roman" panose="02020603050405020304" pitchFamily="18" charset="0"/>
                <a:ea typeface="楷体" panose="02010609060101010101" pitchFamily="49" charset="-122"/>
              </a:rPr>
              <a:t>+7H</a:t>
            </a:r>
            <a:r>
              <a:rPr kumimoji="1" lang="en-US" altLang="zh-CN" sz="2800" b="1" baseline="-25000" dirty="0">
                <a:latin typeface="Times New Roman" panose="02020603050405020304" pitchFamily="18" charset="0"/>
                <a:ea typeface="楷体" panose="02010609060101010101" pitchFamily="49" charset="-122"/>
              </a:rPr>
              <a:t>2</a:t>
            </a:r>
            <a:r>
              <a:rPr kumimoji="1" lang="en-US" altLang="zh-CN" sz="2800" b="1" baseline="0" dirty="0">
                <a:latin typeface="Times New Roman" panose="02020603050405020304" pitchFamily="18" charset="0"/>
                <a:ea typeface="楷体" panose="02010609060101010101" pitchFamily="49" charset="-122"/>
              </a:rPr>
              <a:t>O==Cr</a:t>
            </a:r>
            <a:r>
              <a:rPr kumimoji="1" lang="en-US" altLang="zh-CN" sz="2800" b="1" baseline="-25000" dirty="0">
                <a:latin typeface="Times New Roman" panose="02020603050405020304" pitchFamily="18" charset="0"/>
                <a:ea typeface="楷体" panose="02010609060101010101" pitchFamily="49" charset="-122"/>
              </a:rPr>
              <a:t>2</a:t>
            </a:r>
            <a:r>
              <a:rPr kumimoji="1" lang="en-US" altLang="zh-CN" sz="2800" b="1" baseline="0" dirty="0">
                <a:latin typeface="Times New Roman" panose="02020603050405020304" pitchFamily="18" charset="0"/>
                <a:ea typeface="楷体" panose="02010609060101010101" pitchFamily="49" charset="-122"/>
              </a:rPr>
              <a:t>O</a:t>
            </a:r>
            <a:r>
              <a:rPr kumimoji="1" lang="en-US" altLang="zh-CN" sz="2800" b="1" baseline="-25000" dirty="0">
                <a:latin typeface="Times New Roman" panose="02020603050405020304" pitchFamily="18" charset="0"/>
                <a:ea typeface="楷体" panose="02010609060101010101" pitchFamily="49" charset="-122"/>
              </a:rPr>
              <a:t>7</a:t>
            </a:r>
            <a:r>
              <a:rPr kumimoji="1" lang="en-US" altLang="zh-CN" sz="2800" b="1" baseline="30000" dirty="0">
                <a:latin typeface="Times New Roman" panose="02020603050405020304" pitchFamily="18" charset="0"/>
                <a:ea typeface="楷体" panose="02010609060101010101" pitchFamily="49" charset="-122"/>
              </a:rPr>
              <a:t>2-</a:t>
            </a:r>
            <a:r>
              <a:rPr kumimoji="1" lang="en-US" altLang="zh-CN" sz="2800" b="1" baseline="0" dirty="0">
                <a:latin typeface="Times New Roman" panose="02020603050405020304" pitchFamily="18" charset="0"/>
                <a:ea typeface="楷体" panose="02010609060101010101" pitchFamily="49" charset="-122"/>
              </a:rPr>
              <a:t>+6SO</a:t>
            </a:r>
            <a:r>
              <a:rPr kumimoji="1" lang="en-US" altLang="zh-CN" sz="2800" b="1" baseline="-25000" dirty="0">
                <a:latin typeface="Times New Roman" panose="02020603050405020304" pitchFamily="18" charset="0"/>
                <a:ea typeface="楷体" panose="02010609060101010101" pitchFamily="49" charset="-122"/>
              </a:rPr>
              <a:t>4</a:t>
            </a:r>
            <a:r>
              <a:rPr kumimoji="1" lang="en-US" altLang="zh-CN" sz="2800" b="1" baseline="30000" dirty="0">
                <a:latin typeface="Times New Roman" panose="02020603050405020304" pitchFamily="18" charset="0"/>
                <a:ea typeface="楷体" panose="02010609060101010101" pitchFamily="49" charset="-122"/>
              </a:rPr>
              <a:t>2-</a:t>
            </a:r>
            <a:r>
              <a:rPr kumimoji="1" lang="en-US" altLang="zh-CN" sz="2800" b="1" baseline="0" dirty="0">
                <a:latin typeface="Times New Roman" panose="02020603050405020304" pitchFamily="18" charset="0"/>
                <a:ea typeface="楷体" panose="02010609060101010101" pitchFamily="49" charset="-122"/>
              </a:rPr>
              <a:t>+14H</a:t>
            </a:r>
            <a:r>
              <a:rPr kumimoji="1" lang="en-US" altLang="zh-CN" sz="2800" b="1" baseline="30000" dirty="0">
                <a:latin typeface="Times New Roman" panose="02020603050405020304" pitchFamily="18" charset="0"/>
                <a:ea typeface="楷体" panose="02010609060101010101" pitchFamily="49" charset="-122"/>
              </a:rPr>
              <a:t>+</a:t>
            </a:r>
            <a:br>
              <a:rPr kumimoji="1" lang="en-US" altLang="zh-CN" sz="2800" b="1" baseline="0" dirty="0">
                <a:latin typeface="Times New Roman" panose="02020603050405020304" pitchFamily="18" charset="0"/>
                <a:ea typeface="楷体" panose="02010609060101010101" pitchFamily="49" charset="-122"/>
              </a:rPr>
            </a:br>
            <a:r>
              <a:rPr kumimoji="1" lang="en-US" altLang="zh-CN" sz="2800" b="1" baseline="0" dirty="0">
                <a:latin typeface="Times New Roman" panose="02020603050405020304" pitchFamily="18" charset="0"/>
                <a:ea typeface="楷体" panose="02010609060101010101" pitchFamily="49" charset="-122"/>
              </a:rPr>
              <a:t> 10Cr</a:t>
            </a:r>
            <a:r>
              <a:rPr kumimoji="1" lang="en-US" altLang="zh-CN" sz="2800" b="1" baseline="30000" dirty="0">
                <a:latin typeface="Times New Roman" panose="02020603050405020304" pitchFamily="18" charset="0"/>
                <a:ea typeface="楷体" panose="02010609060101010101" pitchFamily="49" charset="-122"/>
              </a:rPr>
              <a:t>3+</a:t>
            </a:r>
            <a:r>
              <a:rPr kumimoji="1" lang="en-US" altLang="zh-CN" sz="2800" b="1" baseline="0" dirty="0">
                <a:latin typeface="Times New Roman" panose="02020603050405020304" pitchFamily="18" charset="0"/>
                <a:ea typeface="楷体" panose="02010609060101010101" pitchFamily="49" charset="-122"/>
              </a:rPr>
              <a:t>+6MnO</a:t>
            </a:r>
            <a:r>
              <a:rPr kumimoji="1" lang="en-US" altLang="zh-CN" sz="2800" b="1" baseline="-25000" dirty="0">
                <a:latin typeface="Times New Roman" panose="02020603050405020304" pitchFamily="18" charset="0"/>
                <a:ea typeface="楷体" panose="02010609060101010101" pitchFamily="49" charset="-122"/>
              </a:rPr>
              <a:t>4</a:t>
            </a:r>
            <a:r>
              <a:rPr kumimoji="1" lang="en-US" altLang="zh-CN" sz="2800" b="1" baseline="30000" dirty="0">
                <a:latin typeface="Times New Roman" panose="02020603050405020304" pitchFamily="18" charset="0"/>
                <a:ea typeface="楷体" panose="02010609060101010101" pitchFamily="49" charset="-122"/>
              </a:rPr>
              <a:t>-</a:t>
            </a:r>
            <a:r>
              <a:rPr kumimoji="1" lang="en-US" altLang="zh-CN" sz="2800" b="1" baseline="0" dirty="0">
                <a:latin typeface="Times New Roman" panose="02020603050405020304" pitchFamily="18" charset="0"/>
                <a:ea typeface="楷体" panose="02010609060101010101" pitchFamily="49" charset="-122"/>
              </a:rPr>
              <a:t>+11H</a:t>
            </a:r>
            <a:r>
              <a:rPr kumimoji="1" lang="en-US" altLang="zh-CN" sz="2800" b="1" baseline="-25000" dirty="0">
                <a:latin typeface="Times New Roman" panose="02020603050405020304" pitchFamily="18" charset="0"/>
                <a:ea typeface="楷体" panose="02010609060101010101" pitchFamily="49" charset="-122"/>
              </a:rPr>
              <a:t>2</a:t>
            </a:r>
            <a:r>
              <a:rPr kumimoji="1" lang="en-US" altLang="zh-CN" sz="2800" b="1" baseline="0" dirty="0">
                <a:latin typeface="Times New Roman" panose="02020603050405020304" pitchFamily="18" charset="0"/>
                <a:ea typeface="楷体" panose="02010609060101010101" pitchFamily="49" charset="-122"/>
              </a:rPr>
              <a:t>O==5Cr</a:t>
            </a:r>
            <a:r>
              <a:rPr kumimoji="1" lang="en-US" altLang="zh-CN" sz="2800" b="1" baseline="-25000" dirty="0">
                <a:latin typeface="Times New Roman" panose="02020603050405020304" pitchFamily="18" charset="0"/>
                <a:ea typeface="楷体" panose="02010609060101010101" pitchFamily="49" charset="-122"/>
              </a:rPr>
              <a:t>2</a:t>
            </a:r>
            <a:r>
              <a:rPr kumimoji="1" lang="en-US" altLang="zh-CN" sz="2800" b="1" baseline="0" dirty="0">
                <a:latin typeface="Times New Roman" panose="02020603050405020304" pitchFamily="18" charset="0"/>
                <a:ea typeface="楷体" panose="02010609060101010101" pitchFamily="49" charset="-122"/>
              </a:rPr>
              <a:t>O</a:t>
            </a:r>
            <a:r>
              <a:rPr kumimoji="1" lang="en-US" altLang="zh-CN" sz="2800" b="1" baseline="-25000" dirty="0">
                <a:latin typeface="Times New Roman" panose="02020603050405020304" pitchFamily="18" charset="0"/>
                <a:ea typeface="楷体" panose="02010609060101010101" pitchFamily="49" charset="-122"/>
              </a:rPr>
              <a:t>7</a:t>
            </a:r>
            <a:r>
              <a:rPr kumimoji="1" lang="en-US" altLang="zh-CN" sz="2800" b="1" baseline="30000" dirty="0">
                <a:latin typeface="Times New Roman" panose="02020603050405020304" pitchFamily="18" charset="0"/>
                <a:ea typeface="楷体" panose="02010609060101010101" pitchFamily="49" charset="-122"/>
              </a:rPr>
              <a:t>2-</a:t>
            </a:r>
            <a:r>
              <a:rPr kumimoji="1" lang="en-US" altLang="zh-CN" sz="2800" b="1" baseline="0" dirty="0">
                <a:latin typeface="Times New Roman" panose="02020603050405020304" pitchFamily="18" charset="0"/>
                <a:ea typeface="楷体" panose="02010609060101010101" pitchFamily="49" charset="-122"/>
              </a:rPr>
              <a:t>+6Mn</a:t>
            </a:r>
            <a:r>
              <a:rPr kumimoji="1" lang="en-US" altLang="zh-CN" sz="2800" b="1" baseline="30000" dirty="0">
                <a:latin typeface="Times New Roman" panose="02020603050405020304" pitchFamily="18" charset="0"/>
                <a:ea typeface="楷体" panose="02010609060101010101" pitchFamily="49" charset="-122"/>
              </a:rPr>
              <a:t>2+</a:t>
            </a:r>
            <a:r>
              <a:rPr kumimoji="1" lang="en-US" altLang="zh-CN" sz="2800" b="1" baseline="0" dirty="0">
                <a:latin typeface="Times New Roman" panose="02020603050405020304" pitchFamily="18" charset="0"/>
                <a:ea typeface="楷体" panose="02010609060101010101" pitchFamily="49" charset="-122"/>
              </a:rPr>
              <a:t>+22H</a:t>
            </a:r>
            <a:r>
              <a:rPr kumimoji="1" lang="en-US" altLang="zh-CN" sz="2800" b="1" baseline="30000" dirty="0">
                <a:latin typeface="Times New Roman" panose="02020603050405020304" pitchFamily="18" charset="0"/>
                <a:ea typeface="楷体" panose="02010609060101010101" pitchFamily="49" charset="-122"/>
              </a:rPr>
              <a:t>+</a:t>
            </a:r>
            <a:r>
              <a:rPr kumimoji="1" lang="en-US" altLang="zh-CN" sz="2800" b="1" baseline="0" dirty="0">
                <a:latin typeface="Times New Roman" panose="02020603050405020304" pitchFamily="18" charset="0"/>
                <a:ea typeface="楷体" panose="02010609060101010101" pitchFamily="49" charset="-122"/>
              </a:rPr>
              <a:t> </a:t>
            </a:r>
            <a:endParaRPr kumimoji="1" lang="en-US" altLang="zh-CN" sz="2800" b="1" baseline="0" dirty="0">
              <a:latin typeface="Times New Roman" panose="02020603050405020304" pitchFamily="18" charset="0"/>
              <a:ea typeface="楷体" panose="02010609060101010101" pitchFamily="49" charset="-122"/>
            </a:endParaRPr>
          </a:p>
        </p:txBody>
      </p:sp>
      <p:sp>
        <p:nvSpPr>
          <p:cNvPr id="82958" name="灯片编号占位符 1"/>
          <p:cNvSpPr>
            <a:spLocks noGrp="1"/>
          </p:cNvSpPr>
          <p:nvPr>
            <p:ph type="sldNum" sz="quarter" idx="12"/>
          </p:nvPr>
        </p:nvSpPr>
        <p:spPr>
          <a:noFill/>
          <a:ln>
            <a:miter lim="800000"/>
          </a:ln>
        </p:spPr>
        <p:txBody>
          <a:bodyPr/>
          <a:lstStyle/>
          <a:p>
            <a:fld id="{AA2160AB-1C0A-4D74-ABBE-D8B839D16B10}" type="slidenum">
              <a:rPr lang="en-US" altLang="zh-CN"/>
            </a:fld>
            <a:endParaRPr lang="en-US" altLang="zh-CN"/>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4450">
                                            <p:txEl>
                                              <p:pRg st="0" end="0"/>
                                            </p:txEl>
                                          </p:spTgt>
                                        </p:tgtEl>
                                        <p:attrNameLst>
                                          <p:attrName>style.visibility</p:attrName>
                                        </p:attrNameLst>
                                      </p:cBhvr>
                                      <p:to>
                                        <p:strVal val="visible"/>
                                      </p:to>
                                    </p:set>
                                    <p:animEffect transition="in" filter="wipe(left)">
                                      <p:cBhvr>
                                        <p:cTn id="7" dur="500"/>
                                        <p:tgtEl>
                                          <p:spTgt spid="214450">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14450">
                                            <p:txEl>
                                              <p:pRg st="1" end="1"/>
                                            </p:txEl>
                                          </p:spTgt>
                                        </p:tgtEl>
                                        <p:attrNameLst>
                                          <p:attrName>style.visibility</p:attrName>
                                        </p:attrNameLst>
                                      </p:cBhvr>
                                      <p:to>
                                        <p:strVal val="visible"/>
                                      </p:to>
                                    </p:set>
                                    <p:animEffect transition="in" filter="wipe(left)">
                                      <p:cBhvr>
                                        <p:cTn id="10" dur="500"/>
                                        <p:tgtEl>
                                          <p:spTgt spid="2144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92" name="Rectangle 2"/>
          <p:cNvSpPr>
            <a:spLocks noChangeArrowheads="1"/>
          </p:cNvSpPr>
          <p:nvPr/>
        </p:nvSpPr>
        <p:spPr bwMode="auto">
          <a:xfrm>
            <a:off x="914400" y="260350"/>
            <a:ext cx="7961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600" dirty="0">
                <a:solidFill>
                  <a:srgbClr val="FF0000"/>
                </a:solidFill>
                <a:ea typeface="华文楷体" panose="02010600040101010101" pitchFamily="2" charset="-122"/>
              </a:rPr>
              <a:t>(2) </a:t>
            </a:r>
            <a:r>
              <a:rPr lang="zh-CN" altLang="en-US" sz="3600" dirty="0">
                <a:solidFill>
                  <a:srgbClr val="FF0000"/>
                </a:solidFill>
                <a:ea typeface="华文楷体" panose="02010600040101010101" pitchFamily="2" charset="-122"/>
              </a:rPr>
              <a:t>碱性介质中</a:t>
            </a:r>
            <a:r>
              <a:rPr lang="en-US" altLang="zh-CN" sz="3600" dirty="0">
                <a:solidFill>
                  <a:srgbClr val="FF0000"/>
                </a:solidFill>
                <a:ea typeface="华文楷体" panose="02010600040101010101" pitchFamily="2" charset="-122"/>
              </a:rPr>
              <a:t>[Cr(OH)</a:t>
            </a:r>
            <a:r>
              <a:rPr lang="en-US" altLang="zh-CN" sz="3600" baseline="-25000" dirty="0">
                <a:solidFill>
                  <a:srgbClr val="FF0000"/>
                </a:solidFill>
                <a:ea typeface="华文楷体" panose="02010600040101010101" pitchFamily="2" charset="-122"/>
              </a:rPr>
              <a:t>4</a:t>
            </a:r>
            <a:r>
              <a:rPr lang="en-US" altLang="zh-CN" sz="3600" dirty="0">
                <a:solidFill>
                  <a:srgbClr val="FF0000"/>
                </a:solidFill>
                <a:ea typeface="华文楷体" panose="02010600040101010101" pitchFamily="2" charset="-122"/>
              </a:rPr>
              <a:t>]</a:t>
            </a:r>
            <a:r>
              <a:rPr lang="en-US" altLang="zh-CN" sz="3600" baseline="30000" dirty="0">
                <a:solidFill>
                  <a:srgbClr val="FF0000"/>
                </a:solidFill>
                <a:ea typeface="华文楷体" panose="02010600040101010101" pitchFamily="2" charset="-122"/>
              </a:rPr>
              <a:t>-</a:t>
            </a:r>
            <a:r>
              <a:rPr lang="zh-CN" altLang="en-US" sz="3600" dirty="0">
                <a:solidFill>
                  <a:srgbClr val="FF0000"/>
                </a:solidFill>
                <a:ea typeface="华文楷体" panose="02010600040101010101" pitchFamily="2" charset="-122"/>
              </a:rPr>
              <a:t>较强还原性</a:t>
            </a:r>
            <a:endParaRPr lang="zh-CN" altLang="en-US" sz="3600" dirty="0">
              <a:solidFill>
                <a:srgbClr val="FF0000"/>
              </a:solidFill>
              <a:ea typeface="华文楷体" panose="02010600040101010101" pitchFamily="2" charset="-122"/>
            </a:endParaRPr>
          </a:p>
        </p:txBody>
      </p:sp>
      <p:sp>
        <p:nvSpPr>
          <p:cNvPr id="5" name="Rectangle 3"/>
          <p:cNvSpPr>
            <a:spLocks noChangeArrowheads="1"/>
          </p:cNvSpPr>
          <p:nvPr/>
        </p:nvSpPr>
        <p:spPr bwMode="auto">
          <a:xfrm>
            <a:off x="1042988" y="2344738"/>
            <a:ext cx="3384550" cy="579437"/>
          </a:xfrm>
          <a:prstGeom prst="rect">
            <a:avLst/>
          </a:prstGeom>
          <a:noFill/>
          <a:ln>
            <a:noFill/>
          </a:ln>
          <a:effectLst/>
        </p:spPr>
        <p:txBody>
          <a:bodyPr>
            <a:spAutoFit/>
          </a:bodyPr>
          <a:lstStyle/>
          <a:p>
            <a:pPr>
              <a:defRPr/>
            </a:pPr>
            <a:r>
              <a:rPr lang="en-US" altLang="zh-CN" dirty="0">
                <a:solidFill>
                  <a:srgbClr val="FF0000"/>
                </a:solidFill>
                <a:latin typeface="+mn-lt"/>
                <a:ea typeface="+mn-ea"/>
              </a:rPr>
              <a:t>Cr(III)</a:t>
            </a:r>
            <a:r>
              <a:rPr lang="zh-CN" altLang="en-US" dirty="0">
                <a:solidFill>
                  <a:srgbClr val="FF0000"/>
                </a:solidFill>
                <a:latin typeface="+mn-lt"/>
                <a:ea typeface="+mn-ea"/>
              </a:rPr>
              <a:t>的鉴定：</a:t>
            </a:r>
            <a:endParaRPr lang="zh-CN" altLang="en-US" dirty="0">
              <a:solidFill>
                <a:srgbClr val="FF0000"/>
              </a:solidFill>
              <a:latin typeface="+mn-lt"/>
              <a:ea typeface="+mn-ea"/>
            </a:endParaRPr>
          </a:p>
        </p:txBody>
      </p:sp>
      <p:graphicFrame>
        <p:nvGraphicFramePr>
          <p:cNvPr id="6" name="Object 34"/>
          <p:cNvGraphicFramePr>
            <a:graphicFrameLocks noChangeAspect="1"/>
          </p:cNvGraphicFramePr>
          <p:nvPr/>
        </p:nvGraphicFramePr>
        <p:xfrm>
          <a:off x="1042988" y="2971800"/>
          <a:ext cx="6985000" cy="862013"/>
        </p:xfrm>
        <a:graphic>
          <a:graphicData uri="http://schemas.openxmlformats.org/presentationml/2006/ole">
            <mc:AlternateContent xmlns:mc="http://schemas.openxmlformats.org/markup-compatibility/2006">
              <mc:Choice xmlns:v="urn:schemas-microsoft-com:vml" Requires="v">
                <p:oleObj spid="_x0000_s6159" name="公式" r:id="rId1" imgW="62788800" imgH="7620000" progId="Equation.3">
                  <p:embed/>
                </p:oleObj>
              </mc:Choice>
              <mc:Fallback>
                <p:oleObj name="公式" r:id="rId1" imgW="62788800" imgH="7620000" progId="Equation.3">
                  <p:embed/>
                  <p:pic>
                    <p:nvPicPr>
                      <p:cNvPr id="0" name="图片 6144"/>
                      <p:cNvPicPr>
                        <a:picLocks noChangeAspect="1"/>
                      </p:cNvPicPr>
                      <p:nvPr/>
                    </p:nvPicPr>
                    <p:blipFill>
                      <a:blip r:embed="rId2"/>
                      <a:stretch>
                        <a:fillRect/>
                      </a:stretch>
                    </p:blipFill>
                    <p:spPr>
                      <a:xfrm>
                        <a:off x="1042988" y="2971800"/>
                        <a:ext cx="6985000" cy="862013"/>
                      </a:xfrm>
                      <a:prstGeom prst="rect">
                        <a:avLst/>
                      </a:prstGeom>
                      <a:noFill/>
                      <a:ln w="9525">
                        <a:noFill/>
                      </a:ln>
                    </p:spPr>
                  </p:pic>
                </p:oleObj>
              </mc:Fallback>
            </mc:AlternateContent>
          </a:graphicData>
        </a:graphic>
      </p:graphicFrame>
      <p:sp>
        <p:nvSpPr>
          <p:cNvPr id="7" name="Text Box 5"/>
          <p:cNvSpPr txBox="1">
            <a:spLocks noChangeArrowheads="1"/>
          </p:cNvSpPr>
          <p:nvPr/>
        </p:nvSpPr>
        <p:spPr bwMode="auto">
          <a:xfrm>
            <a:off x="7451725" y="3906838"/>
            <a:ext cx="720725" cy="519112"/>
          </a:xfrm>
          <a:prstGeom prst="rect">
            <a:avLst/>
          </a:prstGeom>
          <a:noFill/>
          <a:ln>
            <a:noFill/>
          </a:ln>
          <a:effec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dirty="0">
                <a:solidFill>
                  <a:srgbClr val="FF0000"/>
                </a:solidFill>
                <a:latin typeface="+mn-lt"/>
                <a:ea typeface="+mn-ea"/>
              </a:rPr>
              <a:t>H</a:t>
            </a:r>
            <a:r>
              <a:rPr kumimoji="1" lang="en-US" altLang="zh-CN" sz="2800" baseline="30000" dirty="0">
                <a:solidFill>
                  <a:srgbClr val="FF0000"/>
                </a:solidFill>
                <a:latin typeface="+mn-lt"/>
                <a:ea typeface="+mn-ea"/>
              </a:rPr>
              <a:t>+</a:t>
            </a:r>
            <a:endParaRPr kumimoji="1" lang="en-US" altLang="zh-CN" sz="2800" dirty="0">
              <a:solidFill>
                <a:srgbClr val="FF0000"/>
              </a:solidFill>
              <a:latin typeface="+mn-lt"/>
              <a:ea typeface="+mn-ea"/>
            </a:endParaRPr>
          </a:p>
        </p:txBody>
      </p:sp>
      <p:sp>
        <p:nvSpPr>
          <p:cNvPr id="8" name="Line 6"/>
          <p:cNvSpPr>
            <a:spLocks noChangeShapeType="1"/>
          </p:cNvSpPr>
          <p:nvPr/>
        </p:nvSpPr>
        <p:spPr bwMode="auto">
          <a:xfrm>
            <a:off x="7380288" y="3835400"/>
            <a:ext cx="0" cy="576263"/>
          </a:xfrm>
          <a:prstGeom prst="line">
            <a:avLst/>
          </a:prstGeom>
          <a:noFill/>
          <a:ln w="3810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9" name="Group 7"/>
          <p:cNvGrpSpPr/>
          <p:nvPr/>
        </p:nvGrpSpPr>
        <p:grpSpPr bwMode="auto">
          <a:xfrm>
            <a:off x="2767013" y="4195763"/>
            <a:ext cx="5046662" cy="1249362"/>
            <a:chOff x="1743" y="1450"/>
            <a:chExt cx="2864" cy="789"/>
          </a:xfrm>
        </p:grpSpPr>
        <p:graphicFrame>
          <p:nvGraphicFramePr>
            <p:cNvPr id="96291" name="Object 35"/>
            <p:cNvGraphicFramePr>
              <a:graphicFrameLocks noChangeAspect="1"/>
            </p:cNvGraphicFramePr>
            <p:nvPr/>
          </p:nvGraphicFramePr>
          <p:xfrm>
            <a:off x="1743" y="1450"/>
            <a:ext cx="2864" cy="480"/>
          </p:xfrm>
          <a:graphic>
            <a:graphicData uri="http://schemas.openxmlformats.org/presentationml/2006/ole">
              <mc:AlternateContent xmlns:mc="http://schemas.openxmlformats.org/markup-compatibility/2006">
                <mc:Choice xmlns:v="urn:schemas-microsoft-com:vml" Requires="v">
                  <p:oleObj spid="_x0000_s6160" name="公式" r:id="rId3" imgW="44196000" imgH="7620000" progId="Equation.3">
                    <p:embed/>
                  </p:oleObj>
                </mc:Choice>
                <mc:Fallback>
                  <p:oleObj name="公式" r:id="rId3" imgW="44196000" imgH="7620000" progId="Equation.3">
                    <p:embed/>
                    <p:pic>
                      <p:nvPicPr>
                        <p:cNvPr id="0" name="图片 6145"/>
                        <p:cNvPicPr>
                          <a:picLocks noChangeAspect="1"/>
                        </p:cNvPicPr>
                        <p:nvPr/>
                      </p:nvPicPr>
                      <p:blipFill>
                        <a:blip r:embed="rId4"/>
                        <a:stretch>
                          <a:fillRect/>
                        </a:stretch>
                      </p:blipFill>
                      <p:spPr>
                        <a:xfrm>
                          <a:off x="1743" y="1450"/>
                          <a:ext cx="2864" cy="480"/>
                        </a:xfrm>
                        <a:prstGeom prst="rect">
                          <a:avLst/>
                        </a:prstGeom>
                        <a:noFill/>
                        <a:ln w="9525">
                          <a:noFill/>
                        </a:ln>
                      </p:spPr>
                    </p:pic>
                  </p:oleObj>
                </mc:Fallback>
              </mc:AlternateContent>
            </a:graphicData>
          </a:graphic>
        </p:graphicFrame>
        <p:sp>
          <p:nvSpPr>
            <p:cNvPr id="11" name="Text Box 9"/>
            <p:cNvSpPr txBox="1">
              <a:spLocks noChangeArrowheads="1"/>
            </p:cNvSpPr>
            <p:nvPr/>
          </p:nvSpPr>
          <p:spPr bwMode="auto">
            <a:xfrm>
              <a:off x="2784" y="1728"/>
              <a:ext cx="1332" cy="328"/>
            </a:xfrm>
            <a:prstGeom prst="rect">
              <a:avLst/>
            </a:prstGeom>
            <a:noFill/>
            <a:ln>
              <a:noFill/>
            </a:ln>
            <a:effec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en-US" altLang="zh-CN" sz="2800" dirty="0">
                  <a:latin typeface="+mn-lt"/>
                  <a:ea typeface="+mn-ea"/>
                </a:rPr>
                <a:t> </a:t>
              </a:r>
              <a:r>
                <a:rPr kumimoji="1" lang="zh-CN" altLang="en-US" sz="2800" dirty="0">
                  <a:solidFill>
                    <a:srgbClr val="FF0000"/>
                  </a:solidFill>
                  <a:latin typeface="+mn-lt"/>
                  <a:ea typeface="+mn-ea"/>
                </a:rPr>
                <a:t>戊醇</a:t>
              </a:r>
              <a:r>
                <a:rPr kumimoji="1" lang="en-US" altLang="zh-CN" sz="2800" dirty="0">
                  <a:solidFill>
                    <a:srgbClr val="FF0000"/>
                  </a:solidFill>
                  <a:latin typeface="+mn-lt"/>
                  <a:ea typeface="+mn-ea"/>
                </a:rPr>
                <a:t>(</a:t>
              </a:r>
              <a:r>
                <a:rPr kumimoji="1" lang="zh-CN" altLang="en-US" sz="2800" dirty="0">
                  <a:solidFill>
                    <a:srgbClr val="FF0000"/>
                  </a:solidFill>
                  <a:latin typeface="+mn-lt"/>
                  <a:ea typeface="+mn-ea"/>
                </a:rPr>
                <a:t>乙醚</a:t>
              </a:r>
              <a:r>
                <a:rPr kumimoji="1" lang="en-US" altLang="zh-CN" sz="2800" dirty="0">
                  <a:solidFill>
                    <a:srgbClr val="FF0000"/>
                  </a:solidFill>
                  <a:latin typeface="+mn-lt"/>
                  <a:ea typeface="+mn-ea"/>
                </a:rPr>
                <a:t>)</a:t>
              </a:r>
              <a:endParaRPr kumimoji="1" lang="en-US" altLang="zh-CN" sz="2800" dirty="0">
                <a:solidFill>
                  <a:srgbClr val="FF0000"/>
                </a:solidFill>
                <a:latin typeface="+mn-lt"/>
                <a:ea typeface="+mn-ea"/>
              </a:endParaRPr>
            </a:p>
          </p:txBody>
        </p:sp>
        <p:sp>
          <p:nvSpPr>
            <p:cNvPr id="12" name="Text Box 10"/>
            <p:cNvSpPr txBox="1">
              <a:spLocks noChangeArrowheads="1"/>
            </p:cNvSpPr>
            <p:nvPr/>
          </p:nvSpPr>
          <p:spPr bwMode="auto">
            <a:xfrm>
              <a:off x="1909" y="1873"/>
              <a:ext cx="714" cy="366"/>
            </a:xfrm>
            <a:prstGeom prst="rect">
              <a:avLst/>
            </a:prstGeom>
            <a:noFill/>
            <a:ln>
              <a:noFill/>
            </a:ln>
            <a:effectLst/>
          </p:spPr>
          <p:txBody>
            <a:bodyPr>
              <a:spAutoFit/>
            </a:bodyPr>
            <a:lstStyle>
              <a:lvl1pPr eaLnBrk="0" hangingPunct="0">
                <a:defRPr sz="2400" b="1">
                  <a:solidFill>
                    <a:schemeClr val="tx1"/>
                  </a:solidFill>
                  <a:latin typeface="Arial" panose="020B0604020202020204" pitchFamily="34" charset="0"/>
                  <a:ea typeface="宋体" panose="02010600030101010101" pitchFamily="2" charset="-122"/>
                </a:defRPr>
              </a:lvl1pPr>
              <a:lvl2pPr marL="742950" indent="-285750" eaLnBrk="0" hangingPunct="0">
                <a:defRPr sz="2400" b="1">
                  <a:solidFill>
                    <a:schemeClr val="tx1"/>
                  </a:solidFill>
                  <a:latin typeface="Arial" panose="020B0604020202020204" pitchFamily="34" charset="0"/>
                  <a:ea typeface="宋体" panose="02010600030101010101" pitchFamily="2" charset="-122"/>
                </a:defRPr>
              </a:lvl2pPr>
              <a:lvl3pPr marL="1143000" indent="-228600" eaLnBrk="0" hangingPunct="0">
                <a:defRPr sz="2400" b="1">
                  <a:solidFill>
                    <a:schemeClr val="tx1"/>
                  </a:solidFill>
                  <a:latin typeface="Arial" panose="020B0604020202020204" pitchFamily="34" charset="0"/>
                  <a:ea typeface="宋体" panose="02010600030101010101" pitchFamily="2" charset="-122"/>
                </a:defRPr>
              </a:lvl3pPr>
              <a:lvl4pPr marL="1600200" indent="-228600" eaLnBrk="0" hangingPunct="0">
                <a:defRPr sz="2400" b="1">
                  <a:solidFill>
                    <a:schemeClr val="tx1"/>
                  </a:solidFill>
                  <a:latin typeface="Arial" panose="020B0604020202020204" pitchFamily="34" charset="0"/>
                  <a:ea typeface="宋体" panose="02010600030101010101" pitchFamily="2" charset="-122"/>
                </a:defRPr>
              </a:lvl4pPr>
              <a:lvl5pPr marL="2057400" indent="-228600" eaLnBrk="0" hangingPunct="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kumimoji="1" lang="zh-CN" altLang="en-US" sz="3200" dirty="0">
                  <a:solidFill>
                    <a:srgbClr val="0000CC"/>
                  </a:solidFill>
                  <a:latin typeface="+mn-lt"/>
                  <a:ea typeface="+mn-ea"/>
                </a:rPr>
                <a:t>蓝色</a:t>
              </a:r>
              <a:endParaRPr kumimoji="1" lang="zh-CN" altLang="en-US" dirty="0">
                <a:solidFill>
                  <a:srgbClr val="0000CC"/>
                </a:solidFill>
                <a:latin typeface="+mn-lt"/>
                <a:ea typeface="+mn-ea"/>
              </a:endParaRPr>
            </a:p>
          </p:txBody>
        </p:sp>
      </p:grpSp>
      <p:grpSp>
        <p:nvGrpSpPr>
          <p:cNvPr id="14" name="Group 12"/>
          <p:cNvGrpSpPr/>
          <p:nvPr/>
        </p:nvGrpSpPr>
        <p:grpSpPr bwMode="auto">
          <a:xfrm>
            <a:off x="755650" y="1335088"/>
            <a:ext cx="8569325" cy="503237"/>
            <a:chOff x="158" y="527"/>
            <a:chExt cx="5398" cy="317"/>
          </a:xfrm>
        </p:grpSpPr>
        <p:sp>
          <p:nvSpPr>
            <p:cNvPr id="15" name="Rectangle 13"/>
            <p:cNvSpPr>
              <a:spLocks noChangeArrowheads="1"/>
            </p:cNvSpPr>
            <p:nvPr/>
          </p:nvSpPr>
          <p:spPr bwMode="auto">
            <a:xfrm>
              <a:off x="158" y="527"/>
              <a:ext cx="5398" cy="310"/>
            </a:xfrm>
            <a:prstGeom prst="rect">
              <a:avLst/>
            </a:prstGeom>
            <a:noFill/>
            <a:ln>
              <a:noFill/>
            </a:ln>
          </p:spPr>
          <p:txBody>
            <a:bodyPr lIns="0" tIns="0" rIns="0" bIns="0">
              <a:spAutoFit/>
            </a:bodyPr>
            <a:lstStyle/>
            <a:p>
              <a:pPr>
                <a:defRPr/>
              </a:pPr>
              <a:r>
                <a:rPr lang="en-US" altLang="zh-CN" dirty="0">
                  <a:latin typeface="+mn-lt"/>
                  <a:ea typeface="+mn-ea"/>
                </a:rPr>
                <a:t>2Cr(OH)</a:t>
              </a:r>
              <a:r>
                <a:rPr lang="en-US" altLang="zh-CN" baseline="-25000" dirty="0">
                  <a:latin typeface="+mn-lt"/>
                  <a:ea typeface="+mn-ea"/>
                </a:rPr>
                <a:t>4</a:t>
              </a:r>
              <a:r>
                <a:rPr lang="en-US" altLang="zh-CN" baseline="30000" dirty="0">
                  <a:latin typeface="+mn-lt"/>
                  <a:ea typeface="+mn-ea"/>
                </a:rPr>
                <a:t>- </a:t>
              </a:r>
              <a:r>
                <a:rPr lang="en-US" altLang="zh-CN" dirty="0">
                  <a:latin typeface="+mn-lt"/>
                  <a:ea typeface="+mn-ea"/>
                </a:rPr>
                <a:t>+3H</a:t>
              </a:r>
              <a:r>
                <a:rPr lang="en-US" altLang="zh-CN" baseline="-25000" dirty="0">
                  <a:latin typeface="+mn-lt"/>
                  <a:ea typeface="+mn-ea"/>
                </a:rPr>
                <a:t>2</a:t>
              </a:r>
              <a:r>
                <a:rPr lang="en-US" altLang="zh-CN" dirty="0">
                  <a:latin typeface="+mn-lt"/>
                  <a:ea typeface="+mn-ea"/>
                </a:rPr>
                <a:t>O</a:t>
              </a:r>
              <a:r>
                <a:rPr lang="en-US" altLang="zh-CN" baseline="-25000" dirty="0">
                  <a:latin typeface="+mn-lt"/>
                  <a:ea typeface="+mn-ea"/>
                </a:rPr>
                <a:t>2</a:t>
              </a:r>
              <a:r>
                <a:rPr lang="en-US" altLang="zh-CN" baseline="30000" dirty="0">
                  <a:latin typeface="+mn-lt"/>
                  <a:ea typeface="+mn-ea"/>
                </a:rPr>
                <a:t> </a:t>
              </a:r>
              <a:r>
                <a:rPr lang="en-US" altLang="zh-CN" dirty="0">
                  <a:latin typeface="+mn-lt"/>
                  <a:ea typeface="+mn-ea"/>
                </a:rPr>
                <a:t>+ 2OH</a:t>
              </a:r>
              <a:r>
                <a:rPr lang="en-US" altLang="zh-CN" baseline="30000" dirty="0">
                  <a:latin typeface="+mn-lt"/>
                  <a:ea typeface="+mn-ea"/>
                </a:rPr>
                <a:t>-</a:t>
              </a:r>
              <a:r>
                <a:rPr lang="en-US" altLang="zh-CN" dirty="0">
                  <a:latin typeface="+mn-lt"/>
                  <a:ea typeface="+mn-ea"/>
                </a:rPr>
                <a:t>         2CrO</a:t>
              </a:r>
              <a:r>
                <a:rPr lang="en-US" altLang="zh-CN" baseline="-25000" dirty="0">
                  <a:latin typeface="+mn-lt"/>
                  <a:ea typeface="+mn-ea"/>
                </a:rPr>
                <a:t>4</a:t>
              </a:r>
              <a:r>
                <a:rPr lang="en-US" altLang="zh-CN" baseline="30000" dirty="0">
                  <a:latin typeface="+mn-lt"/>
                  <a:ea typeface="+mn-ea"/>
                </a:rPr>
                <a:t>2- </a:t>
              </a:r>
              <a:r>
                <a:rPr lang="en-US" altLang="zh-CN" dirty="0">
                  <a:latin typeface="+mn-lt"/>
                  <a:ea typeface="+mn-ea"/>
                </a:rPr>
                <a:t>+ 8H</a:t>
              </a:r>
              <a:r>
                <a:rPr lang="en-US" altLang="zh-CN" baseline="-25000" dirty="0">
                  <a:latin typeface="+mn-lt"/>
                  <a:ea typeface="+mn-ea"/>
                </a:rPr>
                <a:t>2</a:t>
              </a:r>
              <a:r>
                <a:rPr lang="en-US" altLang="zh-CN" dirty="0">
                  <a:latin typeface="+mn-lt"/>
                  <a:ea typeface="+mn-ea"/>
                </a:rPr>
                <a:t>O</a:t>
              </a:r>
              <a:endParaRPr lang="en-US" altLang="zh-CN" dirty="0">
                <a:latin typeface="+mn-lt"/>
                <a:ea typeface="+mn-ea"/>
              </a:endParaRPr>
            </a:p>
          </p:txBody>
        </p:sp>
        <p:pic>
          <p:nvPicPr>
            <p:cNvPr id="96300" name="Picture 14"/>
            <p:cNvPicPr>
              <a:picLocks noChangeAspect="1" noChangeArrowheads="1"/>
            </p:cNvPicPr>
            <p:nvPr/>
          </p:nvPicPr>
          <p:blipFill>
            <a:blip r:embed="rId5" cstate="print">
              <a:biLevel thresh="50000"/>
              <a:grayscl/>
              <a:extLst>
                <a:ext uri="{28A0092B-C50C-407E-A947-70E740481C1C}">
                  <a14:useLocalDpi xmlns:a14="http://schemas.microsoft.com/office/drawing/2010/main" val="0"/>
                </a:ext>
              </a:extLst>
            </a:blip>
            <a:srcRect/>
            <a:stretch>
              <a:fillRect/>
            </a:stretch>
          </p:blipFill>
          <p:spPr bwMode="auto">
            <a:xfrm flipH="1" flipV="1">
              <a:off x="2971" y="527"/>
              <a:ext cx="589"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6298"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60906491-B52E-4A10-8B99-7B17F170D001}"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utoUpdateAnimBg="0"/>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ChangeArrowheads="1"/>
          </p:cNvSpPr>
          <p:nvPr/>
        </p:nvSpPr>
        <p:spPr bwMode="auto">
          <a:xfrm>
            <a:off x="539750" y="115888"/>
            <a:ext cx="4103688" cy="641350"/>
          </a:xfrm>
          <a:prstGeom prst="rect">
            <a:avLst/>
          </a:prstGeom>
          <a:noFill/>
          <a:ln w="9525" algn="ctr">
            <a:noFill/>
            <a:miter lim="800000"/>
          </a:ln>
        </p:spPr>
        <p:txBody>
          <a:bodyPr anchor="ctr">
            <a:spAutoFit/>
          </a:bodyPr>
          <a:lstStyle/>
          <a:p>
            <a:pPr eaLnBrk="1" hangingPunct="1"/>
            <a:r>
              <a:rPr lang="en-US" altLang="zh-CN" sz="3600" b="1" baseline="0" dirty="0" smtClean="0">
                <a:solidFill>
                  <a:srgbClr val="0000CC"/>
                </a:solidFill>
                <a:latin typeface="Times New Roman" panose="02020603050405020304" pitchFamily="18" charset="0"/>
                <a:ea typeface="楷体" panose="02010609060101010101" pitchFamily="49" charset="-122"/>
              </a:rPr>
              <a:t>3)</a:t>
            </a:r>
            <a:r>
              <a:rPr lang="zh-CN" altLang="en-US" sz="3600" b="1" baseline="0" dirty="0" smtClean="0">
                <a:solidFill>
                  <a:srgbClr val="0000CC"/>
                </a:solidFill>
                <a:latin typeface="Times New Roman" panose="02020603050405020304" pitchFamily="18" charset="0"/>
                <a:ea typeface="楷体" panose="02010609060101010101" pitchFamily="49" charset="-122"/>
              </a:rPr>
              <a:t> </a:t>
            </a:r>
            <a:r>
              <a:rPr lang="en-US" altLang="zh-CN" sz="3600" b="1" baseline="0" dirty="0" smtClean="0">
                <a:solidFill>
                  <a:srgbClr val="0000CC"/>
                </a:solidFill>
                <a:latin typeface="Times New Roman" panose="02020603050405020304" pitchFamily="18" charset="0"/>
                <a:ea typeface="楷体" panose="02010609060101010101" pitchFamily="49" charset="-122"/>
              </a:rPr>
              <a:t>Cr</a:t>
            </a:r>
            <a:r>
              <a:rPr lang="en-US" altLang="zh-CN" sz="3600" b="1" baseline="0" dirty="0">
                <a:solidFill>
                  <a:srgbClr val="0000CC"/>
                </a:solidFill>
                <a:latin typeface="Times New Roman" panose="02020603050405020304" pitchFamily="18" charset="0"/>
                <a:ea typeface="楷体" panose="02010609060101010101" pitchFamily="49" charset="-122"/>
              </a:rPr>
              <a:t>(+Ⅵ)</a:t>
            </a:r>
            <a:r>
              <a:rPr lang="zh-CN" altLang="en-US" sz="3600" b="1" baseline="0" dirty="0">
                <a:solidFill>
                  <a:srgbClr val="0000CC"/>
                </a:solidFill>
                <a:latin typeface="Times New Roman" panose="02020603050405020304" pitchFamily="18" charset="0"/>
                <a:ea typeface="楷体" panose="02010609060101010101" pitchFamily="49" charset="-122"/>
              </a:rPr>
              <a:t>氧化态  </a:t>
            </a:r>
            <a:endParaRPr lang="zh-CN" altLang="en-US" sz="3600" b="1" baseline="0" dirty="0">
              <a:solidFill>
                <a:srgbClr val="0000CC"/>
              </a:solidFill>
              <a:latin typeface="Times New Roman" panose="02020603050405020304" pitchFamily="18" charset="0"/>
              <a:ea typeface="楷体" panose="02010609060101010101" pitchFamily="49" charset="-122"/>
            </a:endParaRPr>
          </a:p>
        </p:txBody>
      </p:sp>
      <p:grpSp>
        <p:nvGrpSpPr>
          <p:cNvPr id="2" name="Group 10"/>
          <p:cNvGrpSpPr/>
          <p:nvPr/>
        </p:nvGrpSpPr>
        <p:grpSpPr bwMode="auto">
          <a:xfrm>
            <a:off x="1908175" y="1700213"/>
            <a:ext cx="1814513" cy="2463800"/>
            <a:chOff x="1202" y="572"/>
            <a:chExt cx="1143" cy="1552"/>
          </a:xfrm>
        </p:grpSpPr>
        <p:pic>
          <p:nvPicPr>
            <p:cNvPr id="83980" name="Picture 6" descr="CrO42-"/>
            <p:cNvPicPr>
              <a:picLocks noChangeAspect="1" noChangeArrowheads="1"/>
            </p:cNvPicPr>
            <p:nvPr/>
          </p:nvPicPr>
          <p:blipFill>
            <a:blip r:embed="rId1" cstate="print"/>
            <a:srcRect l="15573" t="17386" r="26595" b="18793"/>
            <a:stretch>
              <a:fillRect/>
            </a:stretch>
          </p:blipFill>
          <p:spPr bwMode="auto">
            <a:xfrm>
              <a:off x="1202" y="572"/>
              <a:ext cx="1143" cy="1225"/>
            </a:xfrm>
            <a:prstGeom prst="rect">
              <a:avLst/>
            </a:prstGeom>
            <a:noFill/>
            <a:ln w="9525">
              <a:noFill/>
              <a:miter lim="800000"/>
              <a:headEnd/>
              <a:tailEnd/>
            </a:ln>
          </p:spPr>
        </p:pic>
        <p:sp>
          <p:nvSpPr>
            <p:cNvPr id="83981" name="Text Box 8"/>
            <p:cNvSpPr txBox="1">
              <a:spLocks noChangeArrowheads="1"/>
            </p:cNvSpPr>
            <p:nvPr/>
          </p:nvSpPr>
          <p:spPr bwMode="auto">
            <a:xfrm>
              <a:off x="1429" y="1797"/>
              <a:ext cx="861" cy="327"/>
            </a:xfrm>
            <a:prstGeom prst="rect">
              <a:avLst/>
            </a:prstGeom>
            <a:noFill/>
            <a:ln w="9525" algn="ctr">
              <a:noFill/>
              <a:miter lim="800000"/>
            </a:ln>
          </p:spPr>
          <p:txBody>
            <a:bodyPr>
              <a:spAutoFit/>
            </a:bodyPr>
            <a:lstStyle/>
            <a:p>
              <a:pPr eaLnBrk="1" hangingPunct="1">
                <a:spcBef>
                  <a:spcPct val="50000"/>
                </a:spcBef>
              </a:pPr>
              <a:r>
                <a:rPr lang="en-US" altLang="zh-CN" sz="2800" b="1" baseline="0" dirty="0"/>
                <a:t>CrO</a:t>
              </a:r>
              <a:r>
                <a:rPr lang="en-US" altLang="zh-CN" sz="2800" b="1" baseline="-25000" dirty="0"/>
                <a:t>4</a:t>
              </a:r>
              <a:r>
                <a:rPr lang="en-US" altLang="zh-CN" sz="2800" b="1" dirty="0"/>
                <a:t>2-</a:t>
              </a:r>
              <a:endParaRPr lang="en-US" altLang="zh-CN" sz="2800" b="1" dirty="0"/>
            </a:p>
          </p:txBody>
        </p:sp>
      </p:grpSp>
      <p:grpSp>
        <p:nvGrpSpPr>
          <p:cNvPr id="3" name="Group 11"/>
          <p:cNvGrpSpPr/>
          <p:nvPr/>
        </p:nvGrpSpPr>
        <p:grpSpPr bwMode="auto">
          <a:xfrm>
            <a:off x="5076825" y="1268413"/>
            <a:ext cx="2332038" cy="2895600"/>
            <a:chOff x="3198" y="300"/>
            <a:chExt cx="1469" cy="1824"/>
          </a:xfrm>
        </p:grpSpPr>
        <p:pic>
          <p:nvPicPr>
            <p:cNvPr id="83978" name="Picture 5" descr="Cr2O72-"/>
            <p:cNvPicPr>
              <a:picLocks noChangeAspect="1" noChangeArrowheads="1"/>
            </p:cNvPicPr>
            <p:nvPr/>
          </p:nvPicPr>
          <p:blipFill>
            <a:blip r:embed="rId2" cstate="print"/>
            <a:srcRect l="15149" t="7098" r="10504" b="14885"/>
            <a:stretch>
              <a:fillRect/>
            </a:stretch>
          </p:blipFill>
          <p:spPr bwMode="auto">
            <a:xfrm>
              <a:off x="3198" y="300"/>
              <a:ext cx="1469" cy="1497"/>
            </a:xfrm>
            <a:prstGeom prst="rect">
              <a:avLst/>
            </a:prstGeom>
            <a:noFill/>
            <a:ln w="9525">
              <a:noFill/>
              <a:miter lim="800000"/>
              <a:headEnd/>
              <a:tailEnd/>
            </a:ln>
          </p:spPr>
        </p:pic>
        <p:sp>
          <p:nvSpPr>
            <p:cNvPr id="83979" name="Text Box 9"/>
            <p:cNvSpPr txBox="1">
              <a:spLocks noChangeArrowheads="1"/>
            </p:cNvSpPr>
            <p:nvPr/>
          </p:nvSpPr>
          <p:spPr bwMode="auto">
            <a:xfrm>
              <a:off x="3470" y="1797"/>
              <a:ext cx="1089" cy="327"/>
            </a:xfrm>
            <a:prstGeom prst="rect">
              <a:avLst/>
            </a:prstGeom>
            <a:noFill/>
            <a:ln w="9525" algn="ctr">
              <a:noFill/>
              <a:miter lim="800000"/>
            </a:ln>
          </p:spPr>
          <p:txBody>
            <a:bodyPr>
              <a:spAutoFit/>
            </a:bodyPr>
            <a:lstStyle/>
            <a:p>
              <a:pPr eaLnBrk="1" hangingPunct="1">
                <a:spcBef>
                  <a:spcPct val="50000"/>
                </a:spcBef>
              </a:pPr>
              <a:r>
                <a:rPr lang="en-US" altLang="zh-CN" sz="2800" b="1" baseline="0"/>
                <a:t>Cr</a:t>
              </a:r>
              <a:r>
                <a:rPr lang="en-US" altLang="zh-CN" sz="2800" b="1" baseline="-25000"/>
                <a:t>2</a:t>
              </a:r>
              <a:r>
                <a:rPr lang="en-US" altLang="zh-CN" sz="2800" b="1" baseline="0"/>
                <a:t>O</a:t>
              </a:r>
              <a:r>
                <a:rPr lang="en-US" altLang="zh-CN" sz="2800" b="1" baseline="-25000"/>
                <a:t>7</a:t>
              </a:r>
              <a:r>
                <a:rPr lang="en-US" altLang="zh-CN" sz="2800" b="1"/>
                <a:t>2-</a:t>
              </a:r>
              <a:endParaRPr lang="en-US" altLang="zh-CN" sz="2800" b="1"/>
            </a:p>
          </p:txBody>
        </p:sp>
      </p:grpSp>
      <p:sp>
        <p:nvSpPr>
          <p:cNvPr id="526348" name="Text Box 12"/>
          <p:cNvSpPr txBox="1">
            <a:spLocks noChangeArrowheads="1"/>
          </p:cNvSpPr>
          <p:nvPr/>
        </p:nvSpPr>
        <p:spPr bwMode="auto">
          <a:xfrm>
            <a:off x="684213" y="908050"/>
            <a:ext cx="2951162" cy="579438"/>
          </a:xfrm>
          <a:prstGeom prst="rect">
            <a:avLst/>
          </a:prstGeom>
          <a:noFill/>
          <a:ln w="9525" algn="ctr">
            <a:noFill/>
            <a:miter lim="800000"/>
          </a:ln>
        </p:spPr>
        <p:txBody>
          <a:bodyPr>
            <a:spAutoFit/>
          </a:bodyPr>
          <a:lstStyle/>
          <a:p>
            <a:pPr eaLnBrk="1" hangingPunct="1">
              <a:spcBef>
                <a:spcPct val="50000"/>
              </a:spcBef>
            </a:pPr>
            <a:r>
              <a:rPr lang="en-US" altLang="zh-CN" sz="3200" b="1" baseline="0" dirty="0" smtClean="0">
                <a:latin typeface="Times New Roman" panose="02020603050405020304" pitchFamily="18" charset="0"/>
                <a:ea typeface="楷体" panose="02010609060101010101" pitchFamily="49" charset="-122"/>
              </a:rPr>
              <a:t>(1)</a:t>
            </a:r>
            <a:r>
              <a:rPr lang="zh-CN" altLang="en-US" sz="3200" b="1" baseline="0" dirty="0" smtClean="0">
                <a:latin typeface="Times New Roman" panose="02020603050405020304" pitchFamily="18" charset="0"/>
                <a:ea typeface="楷体" panose="02010609060101010101" pitchFamily="49" charset="-122"/>
              </a:rPr>
              <a:t>、</a:t>
            </a:r>
            <a:r>
              <a:rPr lang="zh-CN" altLang="en-US" sz="3200" b="1" baseline="0" dirty="0">
                <a:latin typeface="Times New Roman" panose="02020603050405020304" pitchFamily="18" charset="0"/>
                <a:ea typeface="楷体" panose="02010609060101010101" pitchFamily="49" charset="-122"/>
              </a:rPr>
              <a:t>空间构型</a:t>
            </a:r>
            <a:endParaRPr lang="zh-CN" altLang="en-US" sz="3200" b="1" baseline="0" dirty="0">
              <a:latin typeface="Times New Roman" panose="02020603050405020304" pitchFamily="18" charset="0"/>
              <a:ea typeface="楷体" panose="02010609060101010101" pitchFamily="49" charset="-122"/>
            </a:endParaRPr>
          </a:p>
        </p:txBody>
      </p:sp>
      <p:sp>
        <p:nvSpPr>
          <p:cNvPr id="526349" name="Rectangle 13"/>
          <p:cNvSpPr>
            <a:spLocks noChangeArrowheads="1"/>
          </p:cNvSpPr>
          <p:nvPr/>
        </p:nvSpPr>
        <p:spPr bwMode="auto">
          <a:xfrm>
            <a:off x="755650" y="4434394"/>
            <a:ext cx="6521337" cy="584775"/>
          </a:xfrm>
          <a:prstGeom prst="rect">
            <a:avLst/>
          </a:prstGeom>
          <a:noFill/>
          <a:ln w="9525" algn="ctr">
            <a:noFill/>
            <a:miter lim="800000"/>
          </a:ln>
        </p:spPr>
        <p:txBody>
          <a:bodyPr wrap="none" anchor="ctr">
            <a:spAutoFit/>
          </a:bodyPr>
          <a:lstStyle/>
          <a:p>
            <a:pPr eaLnBrk="1" hangingPunct="1"/>
            <a:r>
              <a:rPr lang="en-US" altLang="zh-CN" sz="3200" b="1" baseline="0" dirty="0" smtClean="0">
                <a:latin typeface="Times New Roman" panose="02020603050405020304" pitchFamily="18" charset="0"/>
                <a:ea typeface="楷体" panose="02010609060101010101" pitchFamily="49" charset="-122"/>
              </a:rPr>
              <a:t>(2)</a:t>
            </a:r>
            <a:r>
              <a:rPr lang="zh-CN" altLang="en-US" sz="3200" b="1" baseline="0" dirty="0" smtClean="0">
                <a:latin typeface="Times New Roman" panose="02020603050405020304" pitchFamily="18" charset="0"/>
                <a:ea typeface="楷体" panose="02010609060101010101" pitchFamily="49" charset="-122"/>
              </a:rPr>
              <a:t>、</a:t>
            </a:r>
            <a:r>
              <a:rPr lang="en-US" altLang="zh-CN" sz="3200" b="1" baseline="0" dirty="0">
                <a:latin typeface="Times New Roman" panose="02020603050405020304" pitchFamily="18" charset="0"/>
                <a:ea typeface="楷体" panose="02010609060101010101" pitchFamily="49" charset="-122"/>
              </a:rPr>
              <a:t>CrO</a:t>
            </a:r>
            <a:r>
              <a:rPr lang="en-US" altLang="zh-CN" sz="3200" b="1" baseline="-25000" dirty="0">
                <a:latin typeface="Times New Roman" panose="02020603050405020304" pitchFamily="18" charset="0"/>
                <a:ea typeface="楷体" panose="02010609060101010101" pitchFamily="49" charset="-122"/>
              </a:rPr>
              <a:t>4</a:t>
            </a:r>
            <a:r>
              <a:rPr lang="en-US" altLang="zh-CN" sz="3200" b="1" baseline="30000" dirty="0">
                <a:latin typeface="Times New Roman" panose="02020603050405020304" pitchFamily="18" charset="0"/>
                <a:ea typeface="楷体" panose="02010609060101010101" pitchFamily="49" charset="-122"/>
              </a:rPr>
              <a:t>2-</a:t>
            </a:r>
            <a:r>
              <a:rPr lang="zh-CN" altLang="en-US" sz="3200" b="1" baseline="0" dirty="0">
                <a:latin typeface="Times New Roman" panose="02020603050405020304" pitchFamily="18" charset="0"/>
                <a:ea typeface="楷体" panose="02010609060101010101" pitchFamily="49" charset="-122"/>
              </a:rPr>
              <a:t>与</a:t>
            </a:r>
            <a:r>
              <a:rPr lang="en-US" altLang="zh-CN" sz="3200" b="1" baseline="0" dirty="0">
                <a:latin typeface="Times New Roman" panose="02020603050405020304" pitchFamily="18" charset="0"/>
                <a:ea typeface="楷体" panose="02010609060101010101" pitchFamily="49" charset="-122"/>
              </a:rPr>
              <a:t>Cr</a:t>
            </a:r>
            <a:r>
              <a:rPr lang="en-US" altLang="zh-CN" sz="3200" b="1" baseline="-25000" dirty="0">
                <a:latin typeface="Times New Roman" panose="02020603050405020304" pitchFamily="18" charset="0"/>
                <a:ea typeface="楷体" panose="02010609060101010101" pitchFamily="49" charset="-122"/>
              </a:rPr>
              <a:t>2</a:t>
            </a:r>
            <a:r>
              <a:rPr lang="en-US" altLang="zh-CN" sz="3200" b="1" baseline="0" dirty="0">
                <a:latin typeface="Times New Roman" panose="02020603050405020304" pitchFamily="18" charset="0"/>
                <a:ea typeface="楷体" panose="02010609060101010101" pitchFamily="49" charset="-122"/>
              </a:rPr>
              <a:t>O</a:t>
            </a:r>
            <a:r>
              <a:rPr lang="en-US" altLang="zh-CN" sz="3200" b="1" baseline="-25000" dirty="0">
                <a:latin typeface="Times New Roman" panose="02020603050405020304" pitchFamily="18" charset="0"/>
                <a:ea typeface="楷体" panose="02010609060101010101" pitchFamily="49" charset="-122"/>
              </a:rPr>
              <a:t>7</a:t>
            </a:r>
            <a:r>
              <a:rPr lang="en-US" altLang="zh-CN" sz="3200" b="1" baseline="30000" dirty="0">
                <a:latin typeface="Times New Roman" panose="02020603050405020304" pitchFamily="18" charset="0"/>
                <a:ea typeface="楷体" panose="02010609060101010101" pitchFamily="49" charset="-122"/>
              </a:rPr>
              <a:t>2-</a:t>
            </a:r>
            <a:r>
              <a:rPr lang="zh-CN" altLang="en-US" sz="3200" b="1" baseline="0" dirty="0">
                <a:latin typeface="Times New Roman" panose="02020603050405020304" pitchFamily="18" charset="0"/>
                <a:ea typeface="楷体" panose="02010609060101010101" pitchFamily="49" charset="-122"/>
              </a:rPr>
              <a:t>的相互转化： </a:t>
            </a:r>
            <a:endParaRPr lang="zh-CN" altLang="en-US" sz="3200" b="1" baseline="0" dirty="0">
              <a:latin typeface="Times New Roman" panose="02020603050405020304" pitchFamily="18" charset="0"/>
              <a:ea typeface="楷体" panose="02010609060101010101" pitchFamily="49" charset="-122"/>
            </a:endParaRPr>
          </a:p>
        </p:txBody>
      </p:sp>
      <p:sp>
        <p:nvSpPr>
          <p:cNvPr id="526350" name="Rectangle 14"/>
          <p:cNvSpPr>
            <a:spLocks noChangeArrowheads="1"/>
          </p:cNvSpPr>
          <p:nvPr/>
        </p:nvSpPr>
        <p:spPr bwMode="auto">
          <a:xfrm>
            <a:off x="1258888" y="5155103"/>
            <a:ext cx="7614585" cy="634020"/>
          </a:xfrm>
          <a:prstGeom prst="rect">
            <a:avLst/>
          </a:prstGeom>
          <a:noFill/>
          <a:ln w="9525" algn="ctr">
            <a:noFill/>
            <a:miter lim="800000"/>
          </a:ln>
        </p:spPr>
        <p:txBody>
          <a:bodyPr wrap="none" anchor="ctr">
            <a:spAutoFit/>
          </a:bodyPr>
          <a:lstStyle/>
          <a:p>
            <a:pPr eaLnBrk="1" hangingPunct="1">
              <a:lnSpc>
                <a:spcPct val="110000"/>
              </a:lnSpc>
            </a:pPr>
            <a:r>
              <a:rPr lang="en-US" altLang="zh-CN" sz="3200" b="1" baseline="0" dirty="0">
                <a:solidFill>
                  <a:srgbClr val="FF3399"/>
                </a:solidFill>
                <a:latin typeface="Times New Roman" panose="02020603050405020304" pitchFamily="18" charset="0"/>
                <a:ea typeface="楷体" panose="02010609060101010101" pitchFamily="49" charset="-122"/>
              </a:rPr>
              <a:t>2CrO</a:t>
            </a:r>
            <a:r>
              <a:rPr lang="en-US" altLang="zh-CN" sz="3200" b="1" baseline="-30000" dirty="0">
                <a:solidFill>
                  <a:srgbClr val="FF3399"/>
                </a:solidFill>
                <a:latin typeface="Times New Roman" panose="02020603050405020304" pitchFamily="18" charset="0"/>
                <a:ea typeface="楷体" panose="02010609060101010101" pitchFamily="49" charset="-122"/>
              </a:rPr>
              <a:t>4</a:t>
            </a:r>
            <a:r>
              <a:rPr lang="en-US" altLang="zh-CN" sz="3200" b="1" baseline="30000" dirty="0">
                <a:solidFill>
                  <a:srgbClr val="FF3399"/>
                </a:solidFill>
                <a:latin typeface="Times New Roman" panose="02020603050405020304" pitchFamily="18" charset="0"/>
                <a:ea typeface="楷体" panose="02010609060101010101" pitchFamily="49" charset="-122"/>
              </a:rPr>
              <a:t>2-</a:t>
            </a:r>
            <a:r>
              <a:rPr lang="en-US" altLang="zh-CN" sz="3200" b="1" baseline="0" dirty="0">
                <a:solidFill>
                  <a:srgbClr val="FF3399"/>
                </a:solidFill>
                <a:latin typeface="Times New Roman" panose="02020603050405020304" pitchFamily="18" charset="0"/>
                <a:ea typeface="楷体" panose="02010609060101010101" pitchFamily="49" charset="-122"/>
              </a:rPr>
              <a:t>(</a:t>
            </a:r>
            <a:r>
              <a:rPr lang="zh-CN" altLang="en-US" sz="3200" b="1" baseline="0" dirty="0">
                <a:solidFill>
                  <a:srgbClr val="FF3399"/>
                </a:solidFill>
                <a:latin typeface="Times New Roman" panose="02020603050405020304" pitchFamily="18" charset="0"/>
                <a:ea typeface="楷体" panose="02010609060101010101" pitchFamily="49" charset="-122"/>
              </a:rPr>
              <a:t>黄色</a:t>
            </a:r>
            <a:r>
              <a:rPr lang="en-US" altLang="zh-CN" sz="3200" b="1" baseline="0" dirty="0">
                <a:solidFill>
                  <a:srgbClr val="FF3399"/>
                </a:solidFill>
                <a:latin typeface="Times New Roman" panose="02020603050405020304" pitchFamily="18" charset="0"/>
                <a:ea typeface="楷体" panose="02010609060101010101" pitchFamily="49" charset="-122"/>
              </a:rPr>
              <a:t>)+2H</a:t>
            </a:r>
            <a:r>
              <a:rPr lang="en-US" altLang="zh-CN" sz="3200" b="1" baseline="30000" dirty="0">
                <a:solidFill>
                  <a:srgbClr val="FF3399"/>
                </a:solidFill>
                <a:latin typeface="Times New Roman" panose="02020603050405020304" pitchFamily="18" charset="0"/>
                <a:ea typeface="楷体" panose="02010609060101010101" pitchFamily="49" charset="-122"/>
              </a:rPr>
              <a:t>+</a:t>
            </a:r>
            <a:r>
              <a:rPr lang="en-US" altLang="zh-CN" sz="3200" b="1" baseline="0" dirty="0">
                <a:solidFill>
                  <a:srgbClr val="FF3399"/>
                </a:solidFill>
                <a:latin typeface="Times New Roman" panose="02020603050405020304" pitchFamily="18" charset="0"/>
                <a:ea typeface="楷体" panose="02010609060101010101" pitchFamily="49" charset="-122"/>
              </a:rPr>
              <a:t>==Cr</a:t>
            </a:r>
            <a:r>
              <a:rPr lang="en-US" altLang="zh-CN" sz="3200" b="1" baseline="-30000" dirty="0">
                <a:solidFill>
                  <a:srgbClr val="FF3399"/>
                </a:solidFill>
                <a:latin typeface="Times New Roman" panose="02020603050405020304" pitchFamily="18" charset="0"/>
                <a:ea typeface="楷体" panose="02010609060101010101" pitchFamily="49" charset="-122"/>
              </a:rPr>
              <a:t>2</a:t>
            </a:r>
            <a:r>
              <a:rPr lang="en-US" altLang="zh-CN" sz="3200" b="1" baseline="0" dirty="0">
                <a:solidFill>
                  <a:srgbClr val="FF3399"/>
                </a:solidFill>
                <a:latin typeface="Times New Roman" panose="02020603050405020304" pitchFamily="18" charset="0"/>
                <a:ea typeface="楷体" panose="02010609060101010101" pitchFamily="49" charset="-122"/>
              </a:rPr>
              <a:t>O</a:t>
            </a:r>
            <a:r>
              <a:rPr lang="en-US" altLang="zh-CN" sz="3200" b="1" baseline="-30000" dirty="0">
                <a:solidFill>
                  <a:srgbClr val="FF3399"/>
                </a:solidFill>
                <a:latin typeface="Times New Roman" panose="02020603050405020304" pitchFamily="18" charset="0"/>
                <a:ea typeface="楷体" panose="02010609060101010101" pitchFamily="49" charset="-122"/>
              </a:rPr>
              <a:t>7</a:t>
            </a:r>
            <a:r>
              <a:rPr lang="en-US" altLang="zh-CN" sz="3200" b="1" baseline="30000" dirty="0">
                <a:solidFill>
                  <a:srgbClr val="FF3399"/>
                </a:solidFill>
                <a:latin typeface="Times New Roman" panose="02020603050405020304" pitchFamily="18" charset="0"/>
                <a:ea typeface="楷体" panose="02010609060101010101" pitchFamily="49" charset="-122"/>
              </a:rPr>
              <a:t>2-</a:t>
            </a:r>
            <a:r>
              <a:rPr lang="en-US" altLang="zh-CN" sz="3200" b="1" baseline="0" dirty="0">
                <a:solidFill>
                  <a:srgbClr val="FF3399"/>
                </a:solidFill>
                <a:latin typeface="Times New Roman" panose="02020603050405020304" pitchFamily="18" charset="0"/>
                <a:ea typeface="楷体" panose="02010609060101010101" pitchFamily="49" charset="-122"/>
              </a:rPr>
              <a:t>(</a:t>
            </a:r>
            <a:r>
              <a:rPr lang="zh-CN" altLang="en-US" sz="3200" b="1" baseline="0" dirty="0">
                <a:solidFill>
                  <a:srgbClr val="FF3399"/>
                </a:solidFill>
                <a:latin typeface="Times New Roman" panose="02020603050405020304" pitchFamily="18" charset="0"/>
                <a:ea typeface="楷体" panose="02010609060101010101" pitchFamily="49" charset="-122"/>
              </a:rPr>
              <a:t>橙红</a:t>
            </a:r>
            <a:r>
              <a:rPr lang="en-US" altLang="zh-CN" sz="3200" b="1" baseline="0" dirty="0">
                <a:solidFill>
                  <a:srgbClr val="FF3399"/>
                </a:solidFill>
                <a:latin typeface="Times New Roman" panose="02020603050405020304" pitchFamily="18" charset="0"/>
                <a:ea typeface="楷体" panose="02010609060101010101" pitchFamily="49" charset="-122"/>
              </a:rPr>
              <a:t>)+H</a:t>
            </a:r>
            <a:r>
              <a:rPr lang="en-US" altLang="zh-CN" sz="3200" b="1" baseline="-30000" dirty="0">
                <a:solidFill>
                  <a:srgbClr val="FF3399"/>
                </a:solidFill>
                <a:latin typeface="Times New Roman" panose="02020603050405020304" pitchFamily="18" charset="0"/>
                <a:ea typeface="楷体" panose="02010609060101010101" pitchFamily="49" charset="-122"/>
              </a:rPr>
              <a:t>2</a:t>
            </a:r>
            <a:r>
              <a:rPr lang="en-US" altLang="zh-CN" sz="3200" b="1" baseline="0" dirty="0">
                <a:solidFill>
                  <a:srgbClr val="FF3399"/>
                </a:solidFill>
                <a:latin typeface="Times New Roman" panose="02020603050405020304" pitchFamily="18" charset="0"/>
                <a:ea typeface="楷体" panose="02010609060101010101" pitchFamily="49" charset="-122"/>
              </a:rPr>
              <a:t>O </a:t>
            </a:r>
            <a:endParaRPr lang="en-US" altLang="zh-CN" sz="3200" b="1" baseline="0" dirty="0">
              <a:solidFill>
                <a:srgbClr val="FF3399"/>
              </a:solidFill>
              <a:latin typeface="Times New Roman" panose="02020603050405020304" pitchFamily="18" charset="0"/>
              <a:ea typeface="楷体" panose="02010609060101010101" pitchFamily="49" charset="-122"/>
            </a:endParaRPr>
          </a:p>
        </p:txBody>
      </p:sp>
      <p:sp>
        <p:nvSpPr>
          <p:cNvPr id="526351" name="Text Box 15"/>
          <p:cNvSpPr txBox="1">
            <a:spLocks noChangeArrowheads="1"/>
          </p:cNvSpPr>
          <p:nvPr/>
        </p:nvSpPr>
        <p:spPr bwMode="auto">
          <a:xfrm>
            <a:off x="3635375" y="5876925"/>
            <a:ext cx="3167063" cy="579438"/>
          </a:xfrm>
          <a:prstGeom prst="rect">
            <a:avLst/>
          </a:prstGeom>
          <a:noFill/>
          <a:ln w="9525" algn="ctr">
            <a:noFill/>
            <a:miter lim="800000"/>
          </a:ln>
        </p:spPr>
        <p:txBody>
          <a:bodyPr>
            <a:spAutoFit/>
          </a:bodyPr>
          <a:lstStyle/>
          <a:p>
            <a:pPr eaLnBrk="1" hangingPunct="1">
              <a:spcBef>
                <a:spcPct val="50000"/>
              </a:spcBef>
            </a:pPr>
            <a:r>
              <a:rPr kumimoji="1" lang="en-US" altLang="zh-CN" sz="3200" b="1" baseline="0" dirty="0">
                <a:latin typeface="Times New Roman" panose="02020603050405020304" pitchFamily="18" charset="0"/>
                <a:ea typeface="楷体" panose="02010609060101010101" pitchFamily="49" charset="-122"/>
              </a:rPr>
              <a:t>K=1.0×10</a:t>
            </a:r>
            <a:r>
              <a:rPr kumimoji="1" lang="en-US" altLang="zh-CN" sz="3200" b="1" baseline="30000" dirty="0">
                <a:latin typeface="Times New Roman" panose="02020603050405020304" pitchFamily="18" charset="0"/>
                <a:ea typeface="楷体" panose="02010609060101010101" pitchFamily="49" charset="-122"/>
              </a:rPr>
              <a:t>14</a:t>
            </a:r>
            <a:endParaRPr kumimoji="1" lang="en-US" altLang="zh-CN" sz="3200" b="1" baseline="30000" dirty="0">
              <a:latin typeface="Times New Roman" panose="02020603050405020304" pitchFamily="18" charset="0"/>
              <a:ea typeface="楷体" panose="02010609060101010101" pitchFamily="49" charset="-122"/>
            </a:endParaRPr>
          </a:p>
        </p:txBody>
      </p:sp>
      <p:sp>
        <p:nvSpPr>
          <p:cNvPr id="83977" name="灯片编号占位符 1"/>
          <p:cNvSpPr>
            <a:spLocks noGrp="1"/>
          </p:cNvSpPr>
          <p:nvPr>
            <p:ph type="sldNum" sz="quarter" idx="12"/>
          </p:nvPr>
        </p:nvSpPr>
        <p:spPr>
          <a:noFill/>
          <a:ln>
            <a:miter lim="800000"/>
          </a:ln>
        </p:spPr>
        <p:txBody>
          <a:bodyPr/>
          <a:lstStyle/>
          <a:p>
            <a:fld id="{FDFB38C9-B155-486C-8699-BC3157945828}" type="slidenum">
              <a:rPr lang="en-US" altLang="zh-CN"/>
            </a:fld>
            <a:endParaRPr lang="en-US" altLang="zh-CN"/>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6348"/>
                                        </p:tgtEl>
                                        <p:attrNameLst>
                                          <p:attrName>style.visibility</p:attrName>
                                        </p:attrNameLst>
                                      </p:cBhvr>
                                      <p:to>
                                        <p:strVal val="visible"/>
                                      </p:to>
                                    </p:set>
                                    <p:animEffect transition="in" filter="wipe(left)">
                                      <p:cBhvr>
                                        <p:cTn id="7" dur="500"/>
                                        <p:tgtEl>
                                          <p:spTgt spid="5263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26349"/>
                                        </p:tgtEl>
                                        <p:attrNameLst>
                                          <p:attrName>style.visibility</p:attrName>
                                        </p:attrNameLst>
                                      </p:cBhvr>
                                      <p:to>
                                        <p:strVal val="visible"/>
                                      </p:to>
                                    </p:set>
                                    <p:animEffect transition="in" filter="wipe(left)">
                                      <p:cBhvr>
                                        <p:cTn id="18" dur="500"/>
                                        <p:tgtEl>
                                          <p:spTgt spid="52634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26350"/>
                                        </p:tgtEl>
                                        <p:attrNameLst>
                                          <p:attrName>style.visibility</p:attrName>
                                        </p:attrNameLst>
                                      </p:cBhvr>
                                      <p:to>
                                        <p:strVal val="visible"/>
                                      </p:to>
                                    </p:set>
                                    <p:animEffect transition="in" filter="wipe(left)">
                                      <p:cBhvr>
                                        <p:cTn id="23" dur="500"/>
                                        <p:tgtEl>
                                          <p:spTgt spid="5263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26351"/>
                                        </p:tgtEl>
                                        <p:attrNameLst>
                                          <p:attrName>style.visibility</p:attrName>
                                        </p:attrNameLst>
                                      </p:cBhvr>
                                      <p:to>
                                        <p:strVal val="visible"/>
                                      </p:to>
                                    </p:set>
                                    <p:animEffect transition="in" filter="wipe(left)">
                                      <p:cBhvr>
                                        <p:cTn id="28" dur="500"/>
                                        <p:tgtEl>
                                          <p:spTgt spid="526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8" grpId="0"/>
      <p:bldP spid="526349" grpId="0"/>
      <p:bldP spid="526350" grpId="0"/>
      <p:bldP spid="526351"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
          <p:cNvSpPr>
            <a:spLocks noChangeArrowheads="1"/>
          </p:cNvSpPr>
          <p:nvPr/>
        </p:nvSpPr>
        <p:spPr bwMode="auto">
          <a:xfrm>
            <a:off x="539750" y="402144"/>
            <a:ext cx="7704353" cy="584775"/>
          </a:xfrm>
          <a:prstGeom prst="rect">
            <a:avLst/>
          </a:prstGeom>
          <a:noFill/>
          <a:ln w="9525" algn="ctr">
            <a:noFill/>
            <a:miter lim="800000"/>
          </a:ln>
        </p:spPr>
        <p:txBody>
          <a:bodyPr wrap="none" anchor="ctr">
            <a:spAutoFit/>
          </a:bodyPr>
          <a:lstStyle/>
          <a:p>
            <a:pPr eaLnBrk="1" hangingPunct="1"/>
            <a:r>
              <a:rPr lang="en-US" altLang="zh-CN" sz="3200" b="1" baseline="0" dirty="0" smtClean="0">
                <a:latin typeface="Times New Roman" panose="02020603050405020304" pitchFamily="18" charset="0"/>
                <a:ea typeface="楷体" panose="02010609060101010101" pitchFamily="49" charset="-122"/>
              </a:rPr>
              <a:t>(3)</a:t>
            </a:r>
            <a:r>
              <a:rPr lang="zh-CN" altLang="en-US" sz="3200" b="1" baseline="0" dirty="0" smtClean="0">
                <a:latin typeface="Times New Roman" panose="02020603050405020304" pitchFamily="18" charset="0"/>
                <a:ea typeface="楷体" panose="02010609060101010101" pitchFamily="49" charset="-122"/>
              </a:rPr>
              <a:t>、</a:t>
            </a:r>
            <a:r>
              <a:rPr lang="en-US" altLang="zh-CN" sz="3200" b="1" baseline="0" dirty="0">
                <a:latin typeface="Times New Roman" panose="02020603050405020304" pitchFamily="18" charset="0"/>
                <a:ea typeface="楷体" panose="02010609060101010101" pitchFamily="49" charset="-122"/>
              </a:rPr>
              <a:t>Cr</a:t>
            </a:r>
            <a:r>
              <a:rPr lang="en-US" altLang="zh-CN" sz="3200" b="1" baseline="-25000" dirty="0">
                <a:latin typeface="Times New Roman" panose="02020603050405020304" pitchFamily="18" charset="0"/>
                <a:ea typeface="楷体" panose="02010609060101010101" pitchFamily="49" charset="-122"/>
              </a:rPr>
              <a:t>2</a:t>
            </a:r>
            <a:r>
              <a:rPr lang="en-US" altLang="zh-CN" sz="3200" b="1" baseline="0" dirty="0">
                <a:latin typeface="Times New Roman" panose="02020603050405020304" pitchFamily="18" charset="0"/>
                <a:ea typeface="楷体" panose="02010609060101010101" pitchFamily="49" charset="-122"/>
              </a:rPr>
              <a:t>O</a:t>
            </a:r>
            <a:r>
              <a:rPr lang="en-US" altLang="zh-CN" sz="3200" b="1" baseline="-25000" dirty="0">
                <a:latin typeface="Times New Roman" panose="02020603050405020304" pitchFamily="18" charset="0"/>
                <a:ea typeface="楷体" panose="02010609060101010101" pitchFamily="49" charset="-122"/>
              </a:rPr>
              <a:t>7</a:t>
            </a:r>
            <a:r>
              <a:rPr lang="en-US" altLang="zh-CN" sz="3200" b="1" baseline="30000" dirty="0">
                <a:latin typeface="Times New Roman" panose="02020603050405020304" pitchFamily="18" charset="0"/>
                <a:ea typeface="楷体" panose="02010609060101010101" pitchFamily="49" charset="-122"/>
              </a:rPr>
              <a:t>2-</a:t>
            </a:r>
            <a:r>
              <a:rPr lang="zh-CN" altLang="en-US" sz="3200" b="1" baseline="0" dirty="0">
                <a:latin typeface="Times New Roman" panose="02020603050405020304" pitchFamily="18" charset="0"/>
                <a:ea typeface="楷体" panose="02010609060101010101" pitchFamily="49" charset="-122"/>
              </a:rPr>
              <a:t>与</a:t>
            </a:r>
            <a:r>
              <a:rPr lang="en-US" altLang="zh-CN" sz="3200" b="1" baseline="0" dirty="0">
                <a:latin typeface="Times New Roman" panose="02020603050405020304" pitchFamily="18" charset="0"/>
                <a:ea typeface="楷体" panose="02010609060101010101" pitchFamily="49" charset="-122"/>
              </a:rPr>
              <a:t>Ba</a:t>
            </a:r>
            <a:r>
              <a:rPr lang="en-US" altLang="zh-CN" sz="3200" b="1" baseline="30000" dirty="0">
                <a:latin typeface="Times New Roman" panose="02020603050405020304" pitchFamily="18" charset="0"/>
                <a:ea typeface="楷体" panose="02010609060101010101" pitchFamily="49" charset="-122"/>
              </a:rPr>
              <a:t>2+,</a:t>
            </a:r>
            <a:r>
              <a:rPr lang="en-US" altLang="zh-CN" sz="3200" b="1" baseline="0" dirty="0">
                <a:latin typeface="Times New Roman" panose="02020603050405020304" pitchFamily="18" charset="0"/>
                <a:ea typeface="楷体" panose="02010609060101010101" pitchFamily="49" charset="-122"/>
              </a:rPr>
              <a:t>Pb</a:t>
            </a:r>
            <a:r>
              <a:rPr lang="en-US" altLang="zh-CN" sz="3200" b="1" baseline="30000" dirty="0">
                <a:latin typeface="Times New Roman" panose="02020603050405020304" pitchFamily="18" charset="0"/>
                <a:ea typeface="楷体" panose="02010609060101010101" pitchFamily="49" charset="-122"/>
              </a:rPr>
              <a:t>2+</a:t>
            </a:r>
            <a:r>
              <a:rPr lang="zh-CN" altLang="en-US" sz="3200" b="1" baseline="0" dirty="0">
                <a:latin typeface="Times New Roman" panose="02020603050405020304" pitchFamily="18" charset="0"/>
                <a:ea typeface="楷体" panose="02010609060101010101" pitchFamily="49" charset="-122"/>
              </a:rPr>
              <a:t>或</a:t>
            </a:r>
            <a:r>
              <a:rPr lang="en-US" altLang="zh-CN" sz="3200" b="1" baseline="0" dirty="0">
                <a:latin typeface="Times New Roman" panose="02020603050405020304" pitchFamily="18" charset="0"/>
                <a:ea typeface="楷体" panose="02010609060101010101" pitchFamily="49" charset="-122"/>
              </a:rPr>
              <a:t>Ag</a:t>
            </a:r>
            <a:r>
              <a:rPr lang="en-US" altLang="zh-CN" sz="3200" b="1" baseline="30000" dirty="0">
                <a:latin typeface="Times New Roman" panose="02020603050405020304" pitchFamily="18" charset="0"/>
                <a:ea typeface="楷体" panose="02010609060101010101" pitchFamily="49" charset="-122"/>
              </a:rPr>
              <a:t>+</a:t>
            </a:r>
            <a:r>
              <a:rPr lang="zh-CN" altLang="en-US" sz="3200" b="1" baseline="0" dirty="0">
                <a:latin typeface="Times New Roman" panose="02020603050405020304" pitchFamily="18" charset="0"/>
                <a:ea typeface="楷体" panose="02010609060101010101" pitchFamily="49" charset="-122"/>
              </a:rPr>
              <a:t>离子的反应 </a:t>
            </a:r>
            <a:endParaRPr lang="zh-CN" altLang="en-US" sz="3200" b="1" baseline="0" dirty="0">
              <a:latin typeface="Times New Roman" panose="02020603050405020304" pitchFamily="18" charset="0"/>
              <a:ea typeface="楷体" panose="02010609060101010101" pitchFamily="49" charset="-122"/>
            </a:endParaRPr>
          </a:p>
        </p:txBody>
      </p:sp>
      <p:sp>
        <p:nvSpPr>
          <p:cNvPr id="441355" name="Text Box 11"/>
          <p:cNvSpPr txBox="1">
            <a:spLocks noChangeArrowheads="1"/>
          </p:cNvSpPr>
          <p:nvPr/>
        </p:nvSpPr>
        <p:spPr bwMode="auto">
          <a:xfrm>
            <a:off x="792163" y="1196975"/>
            <a:ext cx="8351837" cy="1993900"/>
          </a:xfrm>
          <a:prstGeom prst="rect">
            <a:avLst/>
          </a:prstGeom>
          <a:noFill/>
          <a:ln w="9525" algn="ctr">
            <a:noFill/>
            <a:miter lim="800000"/>
          </a:ln>
        </p:spPr>
        <p:txBody>
          <a:bodyPr>
            <a:spAutoFit/>
          </a:bodyPr>
          <a:lstStyle/>
          <a:p>
            <a:pPr eaLnBrk="1" hangingPunct="1">
              <a:lnSpc>
                <a:spcPct val="110000"/>
              </a:lnSpc>
              <a:spcBef>
                <a:spcPct val="30000"/>
              </a:spcBef>
            </a:pPr>
            <a:r>
              <a:rPr kumimoji="1" lang="en-US" altLang="zh-CN" sz="3200" b="1" baseline="0" dirty="0">
                <a:solidFill>
                  <a:srgbClr val="FF3399"/>
                </a:solidFill>
                <a:latin typeface="Times New Roman" panose="02020603050405020304" pitchFamily="18" charset="0"/>
                <a:ea typeface="楷体" panose="02010609060101010101" pitchFamily="49" charset="-122"/>
              </a:rPr>
              <a:t> Cr</a:t>
            </a:r>
            <a:r>
              <a:rPr kumimoji="1" lang="en-US" altLang="zh-CN" sz="3200" b="1" baseline="-25000" dirty="0">
                <a:solidFill>
                  <a:srgbClr val="FF3399"/>
                </a:solidFill>
                <a:latin typeface="Times New Roman" panose="02020603050405020304" pitchFamily="18" charset="0"/>
                <a:ea typeface="楷体" panose="02010609060101010101" pitchFamily="49" charset="-122"/>
              </a:rPr>
              <a:t>2</a:t>
            </a:r>
            <a:r>
              <a:rPr kumimoji="1" lang="en-US" altLang="zh-CN" sz="3200" b="1" baseline="0" dirty="0">
                <a:solidFill>
                  <a:srgbClr val="FF3399"/>
                </a:solidFill>
                <a:latin typeface="Times New Roman" panose="02020603050405020304" pitchFamily="18" charset="0"/>
                <a:ea typeface="楷体" panose="02010609060101010101" pitchFamily="49" charset="-122"/>
              </a:rPr>
              <a:t>O</a:t>
            </a:r>
            <a:r>
              <a:rPr kumimoji="1" lang="en-US" altLang="zh-CN" sz="3200" b="1" baseline="-25000" dirty="0">
                <a:solidFill>
                  <a:srgbClr val="FF3399"/>
                </a:solidFill>
                <a:latin typeface="Times New Roman" panose="02020603050405020304" pitchFamily="18" charset="0"/>
                <a:ea typeface="楷体" panose="02010609060101010101" pitchFamily="49" charset="-122"/>
              </a:rPr>
              <a:t>7</a:t>
            </a:r>
            <a:r>
              <a:rPr kumimoji="1" lang="en-US" altLang="zh-CN" sz="3200" b="1" baseline="30000" dirty="0">
                <a:solidFill>
                  <a:srgbClr val="FF3399"/>
                </a:solidFill>
                <a:latin typeface="Times New Roman" panose="02020603050405020304" pitchFamily="18" charset="0"/>
                <a:ea typeface="楷体" panose="02010609060101010101" pitchFamily="49" charset="-122"/>
              </a:rPr>
              <a:t>2-</a:t>
            </a:r>
            <a:r>
              <a:rPr kumimoji="1" lang="en-US" altLang="zh-CN" sz="3200" b="1" baseline="0" dirty="0">
                <a:solidFill>
                  <a:srgbClr val="FF3399"/>
                </a:solidFill>
                <a:latin typeface="Times New Roman" panose="02020603050405020304" pitchFamily="18" charset="0"/>
                <a:ea typeface="楷体" panose="02010609060101010101" pitchFamily="49" charset="-122"/>
              </a:rPr>
              <a:t>+2Ba</a:t>
            </a:r>
            <a:r>
              <a:rPr kumimoji="1" lang="en-US" altLang="zh-CN" sz="3200" b="1" baseline="30000" dirty="0">
                <a:solidFill>
                  <a:srgbClr val="FF3399"/>
                </a:solidFill>
                <a:latin typeface="Times New Roman" panose="02020603050405020304" pitchFamily="18" charset="0"/>
                <a:ea typeface="楷体" panose="02010609060101010101" pitchFamily="49" charset="-122"/>
              </a:rPr>
              <a:t>2+</a:t>
            </a:r>
            <a:r>
              <a:rPr kumimoji="1" lang="en-US" altLang="zh-CN" sz="3200" b="1" baseline="0" dirty="0">
                <a:solidFill>
                  <a:srgbClr val="FF3399"/>
                </a:solidFill>
                <a:latin typeface="Times New Roman" panose="02020603050405020304" pitchFamily="18" charset="0"/>
                <a:ea typeface="楷体" panose="02010609060101010101" pitchFamily="49" charset="-122"/>
              </a:rPr>
              <a:t>+H</a:t>
            </a:r>
            <a:r>
              <a:rPr kumimoji="1" lang="en-US" altLang="zh-CN" sz="3200" b="1" baseline="-25000" dirty="0">
                <a:solidFill>
                  <a:srgbClr val="FF3399"/>
                </a:solidFill>
                <a:latin typeface="Times New Roman" panose="02020603050405020304" pitchFamily="18" charset="0"/>
                <a:ea typeface="楷体" panose="02010609060101010101" pitchFamily="49" charset="-122"/>
              </a:rPr>
              <a:t>2</a:t>
            </a:r>
            <a:r>
              <a:rPr kumimoji="1" lang="en-US" altLang="zh-CN" sz="3200" b="1" baseline="0" dirty="0">
                <a:solidFill>
                  <a:srgbClr val="FF3399"/>
                </a:solidFill>
                <a:latin typeface="Times New Roman" panose="02020603050405020304" pitchFamily="18" charset="0"/>
                <a:ea typeface="楷体" panose="02010609060101010101" pitchFamily="49" charset="-122"/>
              </a:rPr>
              <a:t>O==2H</a:t>
            </a:r>
            <a:r>
              <a:rPr kumimoji="1" lang="en-US" altLang="zh-CN" sz="3200" b="1" baseline="30000" dirty="0">
                <a:solidFill>
                  <a:srgbClr val="FF3399"/>
                </a:solidFill>
                <a:latin typeface="Times New Roman" panose="02020603050405020304" pitchFamily="18" charset="0"/>
                <a:ea typeface="楷体" panose="02010609060101010101" pitchFamily="49" charset="-122"/>
              </a:rPr>
              <a:t>+</a:t>
            </a:r>
            <a:r>
              <a:rPr kumimoji="1" lang="en-US" altLang="zh-CN" sz="3200" b="1" baseline="0" dirty="0">
                <a:solidFill>
                  <a:srgbClr val="FF3399"/>
                </a:solidFill>
                <a:latin typeface="Times New Roman" panose="02020603050405020304" pitchFamily="18" charset="0"/>
                <a:ea typeface="楷体" panose="02010609060101010101" pitchFamily="49" charset="-122"/>
              </a:rPr>
              <a:t>+BaCrO</a:t>
            </a:r>
            <a:r>
              <a:rPr kumimoji="1" lang="en-US" altLang="zh-CN" sz="3200" b="1" baseline="-25000" dirty="0">
                <a:solidFill>
                  <a:srgbClr val="FF3399"/>
                </a:solidFill>
                <a:latin typeface="Times New Roman" panose="02020603050405020304" pitchFamily="18" charset="0"/>
                <a:ea typeface="楷体" panose="02010609060101010101" pitchFamily="49" charset="-122"/>
              </a:rPr>
              <a:t>4</a:t>
            </a:r>
            <a:r>
              <a:rPr kumimoji="1" lang="en-US" altLang="zh-CN" sz="3200" b="1" baseline="0" dirty="0">
                <a:solidFill>
                  <a:srgbClr val="FF3399"/>
                </a:solidFill>
                <a:latin typeface="Times New Roman" panose="02020603050405020304" pitchFamily="18" charset="0"/>
                <a:ea typeface="楷体" panose="02010609060101010101" pitchFamily="49" charset="-122"/>
              </a:rPr>
              <a:t>(</a:t>
            </a:r>
            <a:r>
              <a:rPr kumimoji="1" lang="zh-CN" altLang="en-US" sz="3200" b="1" baseline="0" dirty="0">
                <a:solidFill>
                  <a:srgbClr val="FF3399"/>
                </a:solidFill>
                <a:latin typeface="Times New Roman" panose="02020603050405020304" pitchFamily="18" charset="0"/>
                <a:ea typeface="楷体" panose="02010609060101010101" pitchFamily="49" charset="-122"/>
              </a:rPr>
              <a:t>黄</a:t>
            </a:r>
            <a:r>
              <a:rPr kumimoji="1" lang="en-US" altLang="zh-CN" sz="3200" b="1" baseline="0" dirty="0">
                <a:solidFill>
                  <a:srgbClr val="FF3399"/>
                </a:solidFill>
                <a:latin typeface="Times New Roman" panose="02020603050405020304" pitchFamily="18" charset="0"/>
                <a:ea typeface="楷体" panose="02010609060101010101" pitchFamily="49" charset="-122"/>
              </a:rPr>
              <a:t>)↓  </a:t>
            </a:r>
            <a:endParaRPr kumimoji="1" lang="en-US" altLang="zh-CN" sz="3200" b="1" baseline="0" dirty="0">
              <a:solidFill>
                <a:srgbClr val="FF3399"/>
              </a:solidFill>
              <a:latin typeface="Times New Roman" panose="02020603050405020304" pitchFamily="18" charset="0"/>
              <a:ea typeface="楷体" panose="02010609060101010101" pitchFamily="49" charset="-122"/>
            </a:endParaRPr>
          </a:p>
          <a:p>
            <a:pPr eaLnBrk="1" hangingPunct="1">
              <a:lnSpc>
                <a:spcPct val="110000"/>
              </a:lnSpc>
              <a:spcBef>
                <a:spcPct val="30000"/>
              </a:spcBef>
            </a:pPr>
            <a:r>
              <a:rPr kumimoji="1" lang="en-US" altLang="zh-CN" sz="3200" b="1" baseline="0" dirty="0">
                <a:solidFill>
                  <a:srgbClr val="FF3399"/>
                </a:solidFill>
                <a:latin typeface="Times New Roman" panose="02020603050405020304" pitchFamily="18" charset="0"/>
                <a:ea typeface="楷体" panose="02010609060101010101" pitchFamily="49" charset="-122"/>
              </a:rPr>
              <a:t> Cr</a:t>
            </a:r>
            <a:r>
              <a:rPr kumimoji="1" lang="en-US" altLang="zh-CN" sz="3200" b="1" baseline="-25000" dirty="0">
                <a:solidFill>
                  <a:srgbClr val="FF3399"/>
                </a:solidFill>
                <a:latin typeface="Times New Roman" panose="02020603050405020304" pitchFamily="18" charset="0"/>
                <a:ea typeface="楷体" panose="02010609060101010101" pitchFamily="49" charset="-122"/>
              </a:rPr>
              <a:t>2</a:t>
            </a:r>
            <a:r>
              <a:rPr kumimoji="1" lang="en-US" altLang="zh-CN" sz="3200" b="1" baseline="0" dirty="0">
                <a:solidFill>
                  <a:srgbClr val="FF3399"/>
                </a:solidFill>
                <a:latin typeface="Times New Roman" panose="02020603050405020304" pitchFamily="18" charset="0"/>
                <a:ea typeface="楷体" panose="02010609060101010101" pitchFamily="49" charset="-122"/>
              </a:rPr>
              <a:t>O</a:t>
            </a:r>
            <a:r>
              <a:rPr kumimoji="1" lang="en-US" altLang="zh-CN" sz="3200" b="1" baseline="-25000" dirty="0">
                <a:solidFill>
                  <a:srgbClr val="FF3399"/>
                </a:solidFill>
                <a:latin typeface="Times New Roman" panose="02020603050405020304" pitchFamily="18" charset="0"/>
                <a:ea typeface="楷体" panose="02010609060101010101" pitchFamily="49" charset="-122"/>
              </a:rPr>
              <a:t>7</a:t>
            </a:r>
            <a:r>
              <a:rPr kumimoji="1" lang="en-US" altLang="zh-CN" sz="3200" b="1" baseline="30000" dirty="0">
                <a:solidFill>
                  <a:srgbClr val="FF3399"/>
                </a:solidFill>
                <a:latin typeface="Times New Roman" panose="02020603050405020304" pitchFamily="18" charset="0"/>
                <a:ea typeface="楷体" panose="02010609060101010101" pitchFamily="49" charset="-122"/>
              </a:rPr>
              <a:t>2-</a:t>
            </a:r>
            <a:r>
              <a:rPr kumimoji="1" lang="en-US" altLang="zh-CN" sz="3200" b="1" baseline="0" dirty="0">
                <a:solidFill>
                  <a:srgbClr val="FF3399"/>
                </a:solidFill>
                <a:latin typeface="Times New Roman" panose="02020603050405020304" pitchFamily="18" charset="0"/>
                <a:ea typeface="楷体" panose="02010609060101010101" pitchFamily="49" charset="-122"/>
              </a:rPr>
              <a:t>+2Pb</a:t>
            </a:r>
            <a:r>
              <a:rPr kumimoji="1" lang="en-US" altLang="zh-CN" sz="3200" b="1" baseline="30000" dirty="0">
                <a:solidFill>
                  <a:srgbClr val="FF3399"/>
                </a:solidFill>
                <a:latin typeface="Times New Roman" panose="02020603050405020304" pitchFamily="18" charset="0"/>
                <a:ea typeface="楷体" panose="02010609060101010101" pitchFamily="49" charset="-122"/>
              </a:rPr>
              <a:t>2+</a:t>
            </a:r>
            <a:r>
              <a:rPr kumimoji="1" lang="en-US" altLang="zh-CN" sz="3200" b="1" baseline="0" dirty="0">
                <a:solidFill>
                  <a:srgbClr val="FF3399"/>
                </a:solidFill>
                <a:latin typeface="Times New Roman" panose="02020603050405020304" pitchFamily="18" charset="0"/>
                <a:ea typeface="楷体" panose="02010609060101010101" pitchFamily="49" charset="-122"/>
              </a:rPr>
              <a:t>+H</a:t>
            </a:r>
            <a:r>
              <a:rPr kumimoji="1" lang="en-US" altLang="zh-CN" sz="3200" b="1" baseline="-25000" dirty="0">
                <a:solidFill>
                  <a:srgbClr val="FF3399"/>
                </a:solidFill>
                <a:latin typeface="Times New Roman" panose="02020603050405020304" pitchFamily="18" charset="0"/>
                <a:ea typeface="楷体" panose="02010609060101010101" pitchFamily="49" charset="-122"/>
              </a:rPr>
              <a:t>2</a:t>
            </a:r>
            <a:r>
              <a:rPr kumimoji="1" lang="en-US" altLang="zh-CN" sz="3200" b="1" baseline="0" dirty="0">
                <a:solidFill>
                  <a:srgbClr val="FF3399"/>
                </a:solidFill>
                <a:latin typeface="Times New Roman" panose="02020603050405020304" pitchFamily="18" charset="0"/>
                <a:ea typeface="楷体" panose="02010609060101010101" pitchFamily="49" charset="-122"/>
              </a:rPr>
              <a:t>O==2H</a:t>
            </a:r>
            <a:r>
              <a:rPr kumimoji="1" lang="en-US" altLang="zh-CN" sz="3200" b="1" baseline="30000" dirty="0">
                <a:solidFill>
                  <a:srgbClr val="FF3399"/>
                </a:solidFill>
                <a:latin typeface="Times New Roman" panose="02020603050405020304" pitchFamily="18" charset="0"/>
                <a:ea typeface="楷体" panose="02010609060101010101" pitchFamily="49" charset="-122"/>
              </a:rPr>
              <a:t>+</a:t>
            </a:r>
            <a:r>
              <a:rPr kumimoji="1" lang="en-US" altLang="zh-CN" sz="3200" b="1" baseline="0" dirty="0">
                <a:solidFill>
                  <a:srgbClr val="FF3399"/>
                </a:solidFill>
                <a:latin typeface="Times New Roman" panose="02020603050405020304" pitchFamily="18" charset="0"/>
                <a:ea typeface="楷体" panose="02010609060101010101" pitchFamily="49" charset="-122"/>
              </a:rPr>
              <a:t>+2PbCrO</a:t>
            </a:r>
            <a:r>
              <a:rPr kumimoji="1" lang="en-US" altLang="zh-CN" sz="3200" b="1" baseline="-25000" dirty="0">
                <a:solidFill>
                  <a:srgbClr val="FF3399"/>
                </a:solidFill>
                <a:latin typeface="Times New Roman" panose="02020603050405020304" pitchFamily="18" charset="0"/>
                <a:ea typeface="楷体" panose="02010609060101010101" pitchFamily="49" charset="-122"/>
              </a:rPr>
              <a:t>4</a:t>
            </a:r>
            <a:r>
              <a:rPr kumimoji="1" lang="en-US" altLang="zh-CN" sz="3200" b="1" baseline="0" dirty="0">
                <a:solidFill>
                  <a:srgbClr val="FF3399"/>
                </a:solidFill>
                <a:latin typeface="Times New Roman" panose="02020603050405020304" pitchFamily="18" charset="0"/>
                <a:ea typeface="楷体" panose="02010609060101010101" pitchFamily="49" charset="-122"/>
              </a:rPr>
              <a:t>(</a:t>
            </a:r>
            <a:r>
              <a:rPr kumimoji="1" lang="zh-CN" altLang="en-US" sz="3200" b="1" baseline="0" dirty="0">
                <a:solidFill>
                  <a:srgbClr val="FF3399"/>
                </a:solidFill>
                <a:latin typeface="Times New Roman" panose="02020603050405020304" pitchFamily="18" charset="0"/>
                <a:ea typeface="楷体" panose="02010609060101010101" pitchFamily="49" charset="-122"/>
              </a:rPr>
              <a:t>黄</a:t>
            </a:r>
            <a:r>
              <a:rPr kumimoji="1" lang="en-US" altLang="zh-CN" sz="3200" b="1" baseline="0" dirty="0">
                <a:solidFill>
                  <a:srgbClr val="FF3399"/>
                </a:solidFill>
                <a:latin typeface="Times New Roman" panose="02020603050405020304" pitchFamily="18" charset="0"/>
                <a:ea typeface="楷体" panose="02010609060101010101" pitchFamily="49" charset="-122"/>
              </a:rPr>
              <a:t>)↓ </a:t>
            </a:r>
            <a:endParaRPr kumimoji="1" lang="en-US" altLang="zh-CN" sz="3200" b="1" baseline="0" dirty="0">
              <a:solidFill>
                <a:srgbClr val="FF3399"/>
              </a:solidFill>
              <a:latin typeface="Times New Roman" panose="02020603050405020304" pitchFamily="18" charset="0"/>
              <a:ea typeface="楷体" panose="02010609060101010101" pitchFamily="49" charset="-122"/>
            </a:endParaRPr>
          </a:p>
          <a:p>
            <a:pPr eaLnBrk="1" hangingPunct="1">
              <a:lnSpc>
                <a:spcPct val="110000"/>
              </a:lnSpc>
              <a:spcBef>
                <a:spcPct val="30000"/>
              </a:spcBef>
            </a:pPr>
            <a:r>
              <a:rPr kumimoji="1" lang="en-US" altLang="zh-CN" sz="3200" b="1" baseline="0" dirty="0">
                <a:solidFill>
                  <a:srgbClr val="FF3399"/>
                </a:solidFill>
                <a:latin typeface="Times New Roman" panose="02020603050405020304" pitchFamily="18" charset="0"/>
                <a:ea typeface="楷体" panose="02010609060101010101" pitchFamily="49" charset="-122"/>
              </a:rPr>
              <a:t> Cr</a:t>
            </a:r>
            <a:r>
              <a:rPr kumimoji="1" lang="en-US" altLang="zh-CN" sz="3200" b="1" baseline="-25000" dirty="0">
                <a:solidFill>
                  <a:srgbClr val="FF3399"/>
                </a:solidFill>
                <a:latin typeface="Times New Roman" panose="02020603050405020304" pitchFamily="18" charset="0"/>
                <a:ea typeface="楷体" panose="02010609060101010101" pitchFamily="49" charset="-122"/>
              </a:rPr>
              <a:t>2</a:t>
            </a:r>
            <a:r>
              <a:rPr kumimoji="1" lang="en-US" altLang="zh-CN" sz="3200" b="1" baseline="0" dirty="0">
                <a:solidFill>
                  <a:srgbClr val="FF3399"/>
                </a:solidFill>
                <a:latin typeface="Times New Roman" panose="02020603050405020304" pitchFamily="18" charset="0"/>
                <a:ea typeface="楷体" panose="02010609060101010101" pitchFamily="49" charset="-122"/>
              </a:rPr>
              <a:t>O</a:t>
            </a:r>
            <a:r>
              <a:rPr kumimoji="1" lang="en-US" altLang="zh-CN" sz="3200" b="1" baseline="-25000" dirty="0">
                <a:solidFill>
                  <a:srgbClr val="FF3399"/>
                </a:solidFill>
                <a:latin typeface="Times New Roman" panose="02020603050405020304" pitchFamily="18" charset="0"/>
                <a:ea typeface="楷体" panose="02010609060101010101" pitchFamily="49" charset="-122"/>
              </a:rPr>
              <a:t>7</a:t>
            </a:r>
            <a:r>
              <a:rPr kumimoji="1" lang="en-US" altLang="zh-CN" sz="3200" b="1" baseline="30000" dirty="0">
                <a:solidFill>
                  <a:srgbClr val="FF3399"/>
                </a:solidFill>
                <a:latin typeface="Times New Roman" panose="02020603050405020304" pitchFamily="18" charset="0"/>
                <a:ea typeface="楷体" panose="02010609060101010101" pitchFamily="49" charset="-122"/>
              </a:rPr>
              <a:t>2-</a:t>
            </a:r>
            <a:r>
              <a:rPr kumimoji="1" lang="en-US" altLang="zh-CN" sz="3200" b="1" baseline="0" dirty="0">
                <a:solidFill>
                  <a:srgbClr val="FF3399"/>
                </a:solidFill>
                <a:latin typeface="Times New Roman" panose="02020603050405020304" pitchFamily="18" charset="0"/>
                <a:ea typeface="楷体" panose="02010609060101010101" pitchFamily="49" charset="-122"/>
              </a:rPr>
              <a:t>+4Ag</a:t>
            </a:r>
            <a:r>
              <a:rPr kumimoji="1" lang="en-US" altLang="zh-CN" sz="3200" b="1" baseline="30000" dirty="0">
                <a:solidFill>
                  <a:srgbClr val="FF3399"/>
                </a:solidFill>
                <a:latin typeface="Times New Roman" panose="02020603050405020304" pitchFamily="18" charset="0"/>
                <a:ea typeface="楷体" panose="02010609060101010101" pitchFamily="49" charset="-122"/>
              </a:rPr>
              <a:t>+</a:t>
            </a:r>
            <a:r>
              <a:rPr kumimoji="1" lang="en-US" altLang="zh-CN" sz="3200" b="1" baseline="0" dirty="0">
                <a:solidFill>
                  <a:srgbClr val="FF3399"/>
                </a:solidFill>
                <a:latin typeface="Times New Roman" panose="02020603050405020304" pitchFamily="18" charset="0"/>
                <a:ea typeface="楷体" panose="02010609060101010101" pitchFamily="49" charset="-122"/>
              </a:rPr>
              <a:t>+H</a:t>
            </a:r>
            <a:r>
              <a:rPr kumimoji="1" lang="en-US" altLang="zh-CN" sz="3200" b="1" baseline="-25000" dirty="0">
                <a:solidFill>
                  <a:srgbClr val="FF3399"/>
                </a:solidFill>
                <a:latin typeface="Times New Roman" panose="02020603050405020304" pitchFamily="18" charset="0"/>
                <a:ea typeface="楷体" panose="02010609060101010101" pitchFamily="49" charset="-122"/>
              </a:rPr>
              <a:t>2</a:t>
            </a:r>
            <a:r>
              <a:rPr kumimoji="1" lang="en-US" altLang="zh-CN" sz="3200" b="1" baseline="0" dirty="0">
                <a:solidFill>
                  <a:srgbClr val="FF3399"/>
                </a:solidFill>
                <a:latin typeface="Times New Roman" panose="02020603050405020304" pitchFamily="18" charset="0"/>
                <a:ea typeface="楷体" panose="02010609060101010101" pitchFamily="49" charset="-122"/>
              </a:rPr>
              <a:t>O==2H</a:t>
            </a:r>
            <a:r>
              <a:rPr kumimoji="1" lang="en-US" altLang="zh-CN" sz="3200" b="1" baseline="30000" dirty="0">
                <a:solidFill>
                  <a:srgbClr val="FF3399"/>
                </a:solidFill>
                <a:latin typeface="Times New Roman" panose="02020603050405020304" pitchFamily="18" charset="0"/>
                <a:ea typeface="楷体" panose="02010609060101010101" pitchFamily="49" charset="-122"/>
              </a:rPr>
              <a:t>+</a:t>
            </a:r>
            <a:r>
              <a:rPr kumimoji="1" lang="en-US" altLang="zh-CN" sz="3200" b="1" baseline="0" dirty="0">
                <a:solidFill>
                  <a:srgbClr val="FF3399"/>
                </a:solidFill>
                <a:latin typeface="Times New Roman" panose="02020603050405020304" pitchFamily="18" charset="0"/>
                <a:ea typeface="楷体" panose="02010609060101010101" pitchFamily="49" charset="-122"/>
              </a:rPr>
              <a:t>+2Ag</a:t>
            </a:r>
            <a:r>
              <a:rPr kumimoji="1" lang="en-US" altLang="zh-CN" sz="3200" b="1" baseline="-25000" dirty="0">
                <a:solidFill>
                  <a:srgbClr val="FF3399"/>
                </a:solidFill>
                <a:latin typeface="Times New Roman" panose="02020603050405020304" pitchFamily="18" charset="0"/>
                <a:ea typeface="楷体" panose="02010609060101010101" pitchFamily="49" charset="-122"/>
              </a:rPr>
              <a:t>2</a:t>
            </a:r>
            <a:r>
              <a:rPr kumimoji="1" lang="en-US" altLang="zh-CN" sz="3200" b="1" baseline="0" dirty="0">
                <a:solidFill>
                  <a:srgbClr val="FF3399"/>
                </a:solidFill>
                <a:latin typeface="Times New Roman" panose="02020603050405020304" pitchFamily="18" charset="0"/>
                <a:ea typeface="楷体" panose="02010609060101010101" pitchFamily="49" charset="-122"/>
              </a:rPr>
              <a:t>CrO</a:t>
            </a:r>
            <a:r>
              <a:rPr kumimoji="1" lang="en-US" altLang="zh-CN" sz="3200" b="1" baseline="-25000" dirty="0">
                <a:solidFill>
                  <a:srgbClr val="FF3399"/>
                </a:solidFill>
                <a:latin typeface="Times New Roman" panose="02020603050405020304" pitchFamily="18" charset="0"/>
                <a:ea typeface="楷体" panose="02010609060101010101" pitchFamily="49" charset="-122"/>
              </a:rPr>
              <a:t>4</a:t>
            </a:r>
            <a:r>
              <a:rPr kumimoji="1" lang="en-US" altLang="zh-CN" sz="3200" b="1" baseline="0" dirty="0">
                <a:solidFill>
                  <a:srgbClr val="FF3399"/>
                </a:solidFill>
                <a:latin typeface="Times New Roman" panose="02020603050405020304" pitchFamily="18" charset="0"/>
                <a:ea typeface="楷体" panose="02010609060101010101" pitchFamily="49" charset="-122"/>
              </a:rPr>
              <a:t>(</a:t>
            </a:r>
            <a:r>
              <a:rPr kumimoji="1" lang="zh-CN" altLang="en-US" sz="3200" b="1" baseline="0" dirty="0">
                <a:solidFill>
                  <a:srgbClr val="FF3399"/>
                </a:solidFill>
                <a:latin typeface="Times New Roman" panose="02020603050405020304" pitchFamily="18" charset="0"/>
                <a:ea typeface="楷体" panose="02010609060101010101" pitchFamily="49" charset="-122"/>
              </a:rPr>
              <a:t>砖红</a:t>
            </a:r>
            <a:r>
              <a:rPr kumimoji="1" lang="en-US" altLang="zh-CN" sz="3200" b="1" baseline="0" dirty="0">
                <a:solidFill>
                  <a:srgbClr val="FF3399"/>
                </a:solidFill>
                <a:latin typeface="Times New Roman" panose="02020603050405020304" pitchFamily="18" charset="0"/>
                <a:ea typeface="楷体" panose="02010609060101010101" pitchFamily="49" charset="-122"/>
              </a:rPr>
              <a:t>)↓ </a:t>
            </a:r>
            <a:endParaRPr kumimoji="1" lang="en-US" altLang="zh-CN" sz="3200" b="1" baseline="0" dirty="0">
              <a:solidFill>
                <a:srgbClr val="FF3399"/>
              </a:solidFill>
              <a:latin typeface="Times New Roman" panose="02020603050405020304" pitchFamily="18" charset="0"/>
              <a:ea typeface="楷体" panose="02010609060101010101" pitchFamily="49" charset="-122"/>
            </a:endParaRPr>
          </a:p>
        </p:txBody>
      </p:sp>
      <p:graphicFrame>
        <p:nvGraphicFramePr>
          <p:cNvPr id="7" name="Group 33"/>
          <p:cNvGraphicFramePr>
            <a:graphicFrameLocks noGrp="1"/>
          </p:cNvGraphicFramePr>
          <p:nvPr>
            <p:ph/>
          </p:nvPr>
        </p:nvGraphicFramePr>
        <p:xfrm>
          <a:off x="539750" y="3644900"/>
          <a:ext cx="7812087" cy="2316256"/>
        </p:xfrm>
        <a:graphic>
          <a:graphicData uri="http://schemas.openxmlformats.org/drawingml/2006/table">
            <a:tbl>
              <a:tblPr/>
              <a:tblGrid>
                <a:gridCol w="1343025"/>
                <a:gridCol w="2192337"/>
                <a:gridCol w="2120900"/>
                <a:gridCol w="2155825"/>
              </a:tblGrid>
              <a:tr h="579041">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物质</a:t>
                      </a:r>
                      <a:endParaRPr kumimoji="0" lang="zh-CN" altLang="en-US"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92" marB="4569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BaCrO</a:t>
                      </a:r>
                      <a:r>
                        <a:rPr kumimoji="0" lang="en-US" altLang="zh-CN" sz="32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4</a:t>
                      </a:r>
                      <a:endParaRPr kumimoji="0" lang="en-US" altLang="zh-CN" sz="32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txBody>
                  <a:tcPr marT="45692" marB="4569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PbCrO</a:t>
                      </a:r>
                      <a:r>
                        <a:rPr kumimoji="0" lang="en-US" altLang="zh-CN" sz="32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4</a:t>
                      </a:r>
                      <a:endParaRPr kumimoji="0" lang="en-US" altLang="zh-CN" sz="32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txBody>
                  <a:tcPr marT="45692" marB="4569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Ag</a:t>
                      </a:r>
                      <a:r>
                        <a:rPr kumimoji="0" lang="en-US" altLang="zh-CN" sz="32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2</a:t>
                      </a:r>
                      <a:r>
                        <a:rPr kumimoji="0" lang="en-US" altLang="zh-CN" sz="32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CrO</a:t>
                      </a:r>
                      <a:r>
                        <a:rPr kumimoji="0" lang="en-US" altLang="zh-CN" sz="32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4</a:t>
                      </a:r>
                      <a:endParaRPr kumimoji="0" lang="en-US" altLang="zh-CN" sz="32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txBody>
                  <a:tcPr marT="45692" marB="4569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r h="579041">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err="1">
                          <a:ln>
                            <a:noFill/>
                          </a:ln>
                          <a:solidFill>
                            <a:srgbClr val="000000"/>
                          </a:solidFill>
                          <a:effectLst/>
                          <a:latin typeface="Times New Roman" panose="02020603050405020304" pitchFamily="18" charset="0"/>
                          <a:ea typeface="楷体" panose="02010609060101010101" pitchFamily="49" charset="-122"/>
                        </a:rPr>
                        <a:t>K</a:t>
                      </a:r>
                      <a:r>
                        <a:rPr kumimoji="0" lang="en-US" altLang="zh-CN" sz="3200" b="1" i="0" u="none" strike="noStrike" cap="none" normalizeH="0" baseline="-25000" dirty="0" err="1">
                          <a:ln>
                            <a:noFill/>
                          </a:ln>
                          <a:solidFill>
                            <a:srgbClr val="000000"/>
                          </a:solidFill>
                          <a:effectLst/>
                          <a:latin typeface="Times New Roman" panose="02020603050405020304" pitchFamily="18" charset="0"/>
                          <a:ea typeface="楷体" panose="02010609060101010101" pitchFamily="49" charset="-122"/>
                        </a:rPr>
                        <a:t>sp</a:t>
                      </a:r>
                      <a:endParaRPr kumimoji="0" lang="en-US" altLang="zh-CN" sz="3200" b="0" i="0" u="none" strike="noStrike" cap="none" normalizeH="0" baseline="-25000" dirty="0">
                        <a:ln>
                          <a:noFill/>
                        </a:ln>
                        <a:solidFill>
                          <a:srgbClr val="000000"/>
                        </a:solidFill>
                        <a:effectLst/>
                        <a:latin typeface="Times New Roman" panose="02020603050405020304" pitchFamily="18" charset="0"/>
                        <a:ea typeface="楷体" panose="02010609060101010101" pitchFamily="49" charset="-122"/>
                      </a:endParaRPr>
                    </a:p>
                  </a:txBody>
                  <a:tcPr marT="45692" marB="4569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1.17×10</a:t>
                      </a:r>
                      <a:r>
                        <a:rPr kumimoji="0" lang="en-US" altLang="zh-CN" sz="32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-10</a:t>
                      </a:r>
                      <a:endParaRPr kumimoji="0" lang="en-US" altLang="zh-CN" sz="32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txBody>
                  <a:tcPr marT="45692" marB="4569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1.8×10</a:t>
                      </a:r>
                      <a:r>
                        <a:rPr kumimoji="0" lang="en-US" altLang="zh-CN" sz="32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-14</a:t>
                      </a:r>
                      <a:endParaRPr kumimoji="0" lang="en-US" altLang="zh-CN" sz="32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txBody>
                  <a:tcPr marT="45692" marB="4569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1.12×10</a:t>
                      </a:r>
                      <a:r>
                        <a:rPr kumimoji="0" lang="en-US" altLang="zh-CN" sz="32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-12</a:t>
                      </a:r>
                      <a:endParaRPr kumimoji="0" lang="en-US" altLang="zh-CN" sz="32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txBody>
                  <a:tcPr marT="45692" marB="4569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r h="579041">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物质</a:t>
                      </a:r>
                      <a:endParaRPr kumimoji="0" lang="zh-CN" altLang="en-US"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92" marB="4569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BaCr</a:t>
                      </a:r>
                      <a:r>
                        <a:rPr kumimoji="0" lang="en-US" altLang="zh-CN" sz="32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2</a:t>
                      </a:r>
                      <a:r>
                        <a:rPr kumimoji="0" lang="en-US" altLang="zh-CN" sz="32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O</a:t>
                      </a:r>
                      <a:r>
                        <a:rPr kumimoji="0" lang="en-US" altLang="zh-CN" sz="32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7</a:t>
                      </a:r>
                      <a:endParaRPr kumimoji="0" lang="en-US" altLang="zh-CN" sz="32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txBody>
                  <a:tcPr marT="45692" marB="4569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PbCr</a:t>
                      </a:r>
                      <a:r>
                        <a:rPr kumimoji="0" lang="en-US" altLang="zh-CN" sz="32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2</a:t>
                      </a:r>
                      <a:r>
                        <a:rPr kumimoji="0" lang="en-US" altLang="zh-CN" sz="32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O</a:t>
                      </a:r>
                      <a:r>
                        <a:rPr kumimoji="0" lang="en-US" altLang="zh-CN" sz="32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7</a:t>
                      </a:r>
                      <a:endParaRPr kumimoji="0" lang="en-US" altLang="zh-CN" sz="32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txBody>
                  <a:tcPr marT="45692" marB="4569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Ag</a:t>
                      </a:r>
                      <a:r>
                        <a:rPr kumimoji="0" lang="en-US" altLang="zh-CN" sz="32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2</a:t>
                      </a:r>
                      <a:r>
                        <a:rPr kumimoji="0" lang="en-US" altLang="zh-CN" sz="32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Cr</a:t>
                      </a:r>
                      <a:r>
                        <a:rPr kumimoji="0" lang="en-US" altLang="zh-CN" sz="32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2</a:t>
                      </a:r>
                      <a:r>
                        <a:rPr kumimoji="0" lang="en-US" altLang="zh-CN" sz="32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O</a:t>
                      </a:r>
                      <a:r>
                        <a:rPr kumimoji="0" lang="en-US" altLang="zh-CN" sz="32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7</a:t>
                      </a:r>
                      <a:endParaRPr kumimoji="0" lang="en-US" altLang="zh-CN" sz="3200" b="0" i="0" u="none" strike="noStrike" cap="none" normalizeH="0" baseline="0">
                        <a:ln>
                          <a:noFill/>
                        </a:ln>
                        <a:solidFill>
                          <a:schemeClr val="tx1"/>
                        </a:solidFill>
                        <a:effectLst/>
                        <a:latin typeface="Times New Roman" panose="02020603050405020304" pitchFamily="18" charset="0"/>
                        <a:ea typeface="楷体" panose="02010609060101010101" pitchFamily="49" charset="-122"/>
                      </a:endParaRPr>
                    </a:p>
                  </a:txBody>
                  <a:tcPr marT="45692" marB="4569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r h="579041">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err="1">
                          <a:ln>
                            <a:noFill/>
                          </a:ln>
                          <a:solidFill>
                            <a:srgbClr val="000000"/>
                          </a:solidFill>
                          <a:effectLst/>
                          <a:latin typeface="Times New Roman" panose="02020603050405020304" pitchFamily="18" charset="0"/>
                          <a:ea typeface="楷体" panose="02010609060101010101" pitchFamily="49" charset="-122"/>
                        </a:rPr>
                        <a:t>K</a:t>
                      </a:r>
                      <a:r>
                        <a:rPr kumimoji="0" lang="en-US" altLang="zh-CN" sz="3200" b="1" i="0" u="none" strike="noStrike" cap="none" normalizeH="0" baseline="-25000" dirty="0" err="1">
                          <a:ln>
                            <a:noFill/>
                          </a:ln>
                          <a:solidFill>
                            <a:srgbClr val="000000"/>
                          </a:solidFill>
                          <a:effectLst/>
                          <a:latin typeface="Times New Roman" panose="02020603050405020304" pitchFamily="18" charset="0"/>
                          <a:ea typeface="楷体" panose="02010609060101010101" pitchFamily="49" charset="-122"/>
                        </a:rPr>
                        <a:t>sp</a:t>
                      </a:r>
                      <a:endParaRPr kumimoji="0" lang="en-US" altLang="zh-CN" sz="3200" b="0" i="0" u="none" strike="noStrike" cap="none" normalizeH="0" baseline="-25000" dirty="0">
                        <a:ln>
                          <a:noFill/>
                        </a:ln>
                        <a:solidFill>
                          <a:srgbClr val="000000"/>
                        </a:solidFill>
                        <a:effectLst/>
                        <a:latin typeface="Times New Roman" panose="02020603050405020304" pitchFamily="18" charset="0"/>
                        <a:ea typeface="楷体" panose="02010609060101010101" pitchFamily="49" charset="-122"/>
                      </a:endParaRPr>
                    </a:p>
                  </a:txBody>
                  <a:tcPr marT="45692" marB="4569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溶</a:t>
                      </a:r>
                      <a:endParaRPr kumimoji="0" lang="zh-CN" altLang="en-US"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92" marB="4569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溶</a:t>
                      </a:r>
                      <a:endParaRPr kumimoji="0" lang="zh-CN" altLang="en-US"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92" marB="4569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2×10</a:t>
                      </a:r>
                      <a:r>
                        <a:rPr kumimoji="0" lang="en-US" altLang="zh-CN" sz="32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-7</a:t>
                      </a:r>
                      <a:endParaRPr kumimoji="0" lang="en-US" altLang="zh-CN" sz="3200" b="0"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endParaRPr>
                    </a:p>
                  </a:txBody>
                  <a:tcPr marT="45692" marB="4569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bl>
          </a:graphicData>
        </a:graphic>
      </p:graphicFrame>
      <p:sp>
        <p:nvSpPr>
          <p:cNvPr id="85023" name="灯片编号占位符 1"/>
          <p:cNvSpPr>
            <a:spLocks noGrp="1"/>
          </p:cNvSpPr>
          <p:nvPr>
            <p:ph type="sldNum" sz="quarter" idx="12"/>
          </p:nvPr>
        </p:nvSpPr>
        <p:spPr>
          <a:noFill/>
          <a:ln>
            <a:miter lim="800000"/>
          </a:ln>
        </p:spPr>
        <p:txBody>
          <a:bodyPr/>
          <a:lstStyle/>
          <a:p>
            <a:fld id="{938096E0-4681-431B-82B7-1F72BF2A9DA8}" type="slidenum">
              <a:rPr lang="en-US" altLang="zh-CN"/>
            </a:fld>
            <a:endParaRPr lang="en-US" altLang="zh-CN"/>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1355"/>
                                        </p:tgtEl>
                                        <p:attrNameLst>
                                          <p:attrName>style.visibility</p:attrName>
                                        </p:attrNameLst>
                                      </p:cBhvr>
                                      <p:to>
                                        <p:strVal val="visible"/>
                                      </p:to>
                                    </p:set>
                                    <p:animEffect transition="in" filter="wipe(left)">
                                      <p:cBhvr>
                                        <p:cTn id="7" dur="500"/>
                                        <p:tgtEl>
                                          <p:spTgt spid="4413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5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734085" y="476672"/>
            <a:ext cx="838835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30000"/>
              </a:spcBef>
            </a:pPr>
            <a:r>
              <a:rPr kumimoji="1" lang="en-US" altLang="zh-CN" sz="3200" b="1" baseline="0" dirty="0" smtClean="0">
                <a:solidFill>
                  <a:srgbClr val="000000"/>
                </a:solidFill>
                <a:latin typeface="Times New Roman" panose="02020603050405020304" pitchFamily="18" charset="0"/>
                <a:ea typeface="楷体" panose="02010609060101010101" pitchFamily="49" charset="-122"/>
              </a:rPr>
              <a:t>Cr(VI</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是有毒的</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工业上为了除去含</a:t>
            </a:r>
            <a:r>
              <a:rPr kumimoji="1" lang="en-US" altLang="zh-CN" sz="3200" b="1" baseline="0" dirty="0">
                <a:solidFill>
                  <a:srgbClr val="000000"/>
                </a:solidFill>
                <a:latin typeface="Times New Roman" panose="02020603050405020304" pitchFamily="18" charset="0"/>
                <a:ea typeface="楷体" panose="02010609060101010101" pitchFamily="49" charset="-122"/>
              </a:rPr>
              <a:t>Cr</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O</a:t>
            </a:r>
            <a:r>
              <a:rPr kumimoji="1" lang="en-US" altLang="zh-CN" sz="3200" b="1" baseline="-25000" dirty="0">
                <a:solidFill>
                  <a:srgbClr val="000000"/>
                </a:solidFill>
                <a:latin typeface="Times New Roman" panose="02020603050405020304" pitchFamily="18" charset="0"/>
                <a:ea typeface="楷体" panose="02010609060101010101" pitchFamily="49" charset="-122"/>
              </a:rPr>
              <a:t>7</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zh-CN" altLang="en-US" sz="3200" b="1" baseline="0" dirty="0">
                <a:solidFill>
                  <a:srgbClr val="000000"/>
                </a:solidFill>
                <a:latin typeface="Times New Roman" panose="02020603050405020304" pitchFamily="18" charset="0"/>
                <a:ea typeface="楷体" panose="02010609060101010101" pitchFamily="49" charset="-122"/>
              </a:rPr>
              <a:t>酸性废水</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常采用以下处理方法</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往含</a:t>
            </a:r>
            <a:r>
              <a:rPr kumimoji="1" lang="en-US" altLang="zh-CN" sz="3200" b="1" baseline="0" dirty="0">
                <a:solidFill>
                  <a:srgbClr val="000000"/>
                </a:solidFill>
                <a:latin typeface="Times New Roman" panose="02020603050405020304" pitchFamily="18" charset="0"/>
                <a:ea typeface="楷体" panose="02010609060101010101" pitchFamily="49" charset="-122"/>
              </a:rPr>
              <a:t>Cr(Ⅵ)</a:t>
            </a:r>
            <a:r>
              <a:rPr kumimoji="1" lang="zh-CN" altLang="en-US" sz="3200" b="1" baseline="0" dirty="0">
                <a:solidFill>
                  <a:srgbClr val="000000"/>
                </a:solidFill>
                <a:latin typeface="Times New Roman" panose="02020603050405020304" pitchFamily="18" charset="0"/>
                <a:ea typeface="楷体" panose="02010609060101010101" pitchFamily="49" charset="-122"/>
              </a:rPr>
              <a:t>工业废水中加入适量的食盐</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以铁作电极进行电解</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将</a:t>
            </a:r>
            <a:r>
              <a:rPr kumimoji="1" lang="en-US" altLang="zh-CN" sz="3200" b="1" baseline="0" dirty="0">
                <a:solidFill>
                  <a:srgbClr val="000000"/>
                </a:solidFill>
                <a:latin typeface="Times New Roman" panose="02020603050405020304" pitchFamily="18" charset="0"/>
                <a:ea typeface="楷体" panose="02010609060101010101" pitchFamily="49" charset="-122"/>
              </a:rPr>
              <a:t>Cr(VI)</a:t>
            </a:r>
            <a:r>
              <a:rPr kumimoji="1" lang="zh-CN" altLang="en-US" sz="3200" b="1" baseline="0" dirty="0">
                <a:solidFill>
                  <a:srgbClr val="000000"/>
                </a:solidFill>
                <a:latin typeface="Times New Roman" panose="02020603050405020304" pitchFamily="18" charset="0"/>
                <a:ea typeface="楷体" panose="02010609060101010101" pitchFamily="49" charset="-122"/>
              </a:rPr>
              <a:t>转变为</a:t>
            </a:r>
            <a:r>
              <a:rPr kumimoji="1" lang="en-US" altLang="zh-CN" sz="3200" b="1" baseline="0" dirty="0">
                <a:solidFill>
                  <a:srgbClr val="000000"/>
                </a:solidFill>
                <a:latin typeface="Times New Roman" panose="02020603050405020304" pitchFamily="18" charset="0"/>
                <a:ea typeface="楷体" panose="02010609060101010101" pitchFamily="49" charset="-122"/>
              </a:rPr>
              <a:t>Cr(Ⅲ),</a:t>
            </a:r>
            <a:r>
              <a:rPr kumimoji="1" lang="zh-CN" altLang="en-US" sz="3200" b="1" baseline="0" dirty="0">
                <a:solidFill>
                  <a:srgbClr val="000000"/>
                </a:solidFill>
                <a:latin typeface="Times New Roman" panose="02020603050405020304" pitchFamily="18" charset="0"/>
                <a:ea typeface="楷体" panose="02010609060101010101" pitchFamily="49" charset="-122"/>
              </a:rPr>
              <a:t>使废水中</a:t>
            </a:r>
            <a:r>
              <a:rPr kumimoji="1" lang="en-US" altLang="zh-CN" sz="3200" b="1" baseline="0" dirty="0">
                <a:solidFill>
                  <a:srgbClr val="000000"/>
                </a:solidFill>
                <a:latin typeface="Times New Roman" panose="02020603050405020304" pitchFamily="18" charset="0"/>
                <a:ea typeface="楷体" panose="02010609060101010101" pitchFamily="49" charset="-122"/>
              </a:rPr>
              <a:t>Cr(Ⅵ)</a:t>
            </a:r>
            <a:r>
              <a:rPr kumimoji="1" lang="zh-CN" altLang="en-US" sz="3200" b="1" baseline="0" dirty="0">
                <a:solidFill>
                  <a:srgbClr val="000000"/>
                </a:solidFill>
                <a:latin typeface="Times New Roman" panose="02020603050405020304" pitchFamily="18" charset="0"/>
                <a:ea typeface="楷体" panose="02010609060101010101" pitchFamily="49" charset="-122"/>
              </a:rPr>
              <a:t>含量降低到可排放的标准</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试回答</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30000"/>
              </a:spcBef>
            </a:pPr>
            <a:r>
              <a:rPr kumimoji="1" lang="en-US" altLang="zh-CN" sz="3200" b="1" baseline="0" dirty="0">
                <a:solidFill>
                  <a:srgbClr val="000000"/>
                </a:solidFill>
                <a:latin typeface="Times New Roman" panose="02020603050405020304" pitchFamily="18" charset="0"/>
                <a:ea typeface="楷体" panose="02010609060101010101" pitchFamily="49" charset="-122"/>
              </a:rPr>
              <a:t>(1)</a:t>
            </a:r>
            <a:r>
              <a:rPr kumimoji="1" lang="zh-CN" altLang="en-US" sz="3200" b="1" baseline="0" dirty="0">
                <a:solidFill>
                  <a:srgbClr val="000000"/>
                </a:solidFill>
                <a:latin typeface="Times New Roman" panose="02020603050405020304" pitchFamily="18" charset="0"/>
                <a:ea typeface="楷体" panose="02010609060101010101" pitchFamily="49" charset="-122"/>
              </a:rPr>
              <a:t>写出电极反应</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30000"/>
              </a:spcBef>
            </a:pPr>
            <a:r>
              <a:rPr kumimoji="1" lang="en-US" altLang="zh-CN" sz="3200" b="1" baseline="0" dirty="0">
                <a:solidFill>
                  <a:srgbClr val="000000"/>
                </a:solidFill>
                <a:latin typeface="Times New Roman" panose="02020603050405020304" pitchFamily="18" charset="0"/>
                <a:ea typeface="楷体" panose="02010609060101010101" pitchFamily="49" charset="-122"/>
              </a:rPr>
              <a:t>(2)</a:t>
            </a:r>
            <a:r>
              <a:rPr kumimoji="1" lang="zh-CN" altLang="en-US" sz="3200" b="1" baseline="0" dirty="0">
                <a:solidFill>
                  <a:srgbClr val="000000"/>
                </a:solidFill>
                <a:latin typeface="Times New Roman" panose="02020603050405020304" pitchFamily="18" charset="0"/>
                <a:ea typeface="楷体" panose="02010609060101010101" pitchFamily="49" charset="-122"/>
              </a:rPr>
              <a:t>写出</a:t>
            </a:r>
            <a:r>
              <a:rPr kumimoji="1" lang="en-US" altLang="zh-CN" sz="3200" b="1" baseline="0" dirty="0">
                <a:solidFill>
                  <a:srgbClr val="000000"/>
                </a:solidFill>
                <a:latin typeface="Times New Roman" panose="02020603050405020304" pitchFamily="18" charset="0"/>
                <a:ea typeface="楷体" panose="02010609060101010101" pitchFamily="49" charset="-122"/>
              </a:rPr>
              <a:t>Cr(Ⅵ)</a:t>
            </a:r>
            <a:r>
              <a:rPr kumimoji="1" lang="zh-CN" altLang="en-US" sz="3200" b="1" baseline="0" dirty="0">
                <a:solidFill>
                  <a:srgbClr val="000000"/>
                </a:solidFill>
                <a:latin typeface="Times New Roman" panose="02020603050405020304" pitchFamily="18" charset="0"/>
                <a:ea typeface="楷体" panose="02010609060101010101" pitchFamily="49" charset="-122"/>
              </a:rPr>
              <a:t>转变为</a:t>
            </a:r>
            <a:r>
              <a:rPr kumimoji="1" lang="en-US" altLang="zh-CN" sz="3200" b="1" baseline="0" dirty="0">
                <a:solidFill>
                  <a:srgbClr val="000000"/>
                </a:solidFill>
                <a:latin typeface="Times New Roman" panose="02020603050405020304" pitchFamily="18" charset="0"/>
                <a:ea typeface="楷体" panose="02010609060101010101" pitchFamily="49" charset="-122"/>
              </a:rPr>
              <a:t>Cr(Ⅲ)</a:t>
            </a:r>
            <a:r>
              <a:rPr kumimoji="1" lang="zh-CN" altLang="en-US" sz="3200" b="1" baseline="0" dirty="0">
                <a:solidFill>
                  <a:srgbClr val="000000"/>
                </a:solidFill>
                <a:latin typeface="Times New Roman" panose="02020603050405020304" pitchFamily="18" charset="0"/>
                <a:ea typeface="楷体" panose="02010609060101010101" pitchFamily="49" charset="-122"/>
              </a:rPr>
              <a:t>的反应方程式</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30000"/>
              </a:spcBef>
            </a:pPr>
            <a:r>
              <a:rPr kumimoji="1" lang="en-US" altLang="zh-CN" sz="3200" b="1" baseline="0"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阴极附近将生成什么沉淀物</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为什么</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30000"/>
              </a:spcBef>
            </a:pPr>
            <a:r>
              <a:rPr kumimoji="1" lang="en-US" altLang="zh-CN" sz="3200" b="1" baseline="0" dirty="0">
                <a:solidFill>
                  <a:srgbClr val="000000"/>
                </a:solidFill>
                <a:latin typeface="Times New Roman" panose="02020603050405020304" pitchFamily="18" charset="0"/>
                <a:ea typeface="楷体" panose="02010609060101010101" pitchFamily="49" charset="-122"/>
              </a:rPr>
              <a:t>(4)</a:t>
            </a:r>
            <a:r>
              <a:rPr kumimoji="1" lang="en-US" altLang="zh-CN" sz="3200" b="1" baseline="0" dirty="0" err="1">
                <a:solidFill>
                  <a:srgbClr val="000000"/>
                </a:solidFill>
                <a:latin typeface="Times New Roman" panose="02020603050405020304" pitchFamily="18" charset="0"/>
                <a:ea typeface="楷体" panose="02010609060101010101" pitchFamily="49" charset="-122"/>
              </a:rPr>
              <a:t>NaCl</a:t>
            </a:r>
            <a:r>
              <a:rPr kumimoji="1" lang="zh-CN" altLang="en-US" sz="3200" b="1" baseline="0" dirty="0">
                <a:solidFill>
                  <a:srgbClr val="000000"/>
                </a:solidFill>
                <a:latin typeface="Times New Roman" panose="02020603050405020304" pitchFamily="18" charset="0"/>
                <a:ea typeface="楷体" panose="02010609060101010101" pitchFamily="49" charset="-122"/>
              </a:rPr>
              <a:t>起何作用</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FF0000"/>
                </a:solidFill>
                <a:latin typeface="Times New Roman" panose="02020603050405020304" pitchFamily="18" charset="0"/>
                <a:ea typeface="楷体" panose="02010609060101010101" pitchFamily="49" charset="-122"/>
              </a:rPr>
              <a:t>了解</a:t>
            </a:r>
            <a:r>
              <a:rPr kumimoji="1" lang="en-US" altLang="zh-CN" sz="3200" b="1" baseline="0" dirty="0">
                <a:solidFill>
                  <a:srgbClr val="000000"/>
                </a:solidFill>
                <a:latin typeface="Times New Roman" panose="02020603050405020304" pitchFamily="18" charset="0"/>
                <a:ea typeface="楷体" panose="02010609060101010101" pitchFamily="49" charset="-122"/>
              </a:rPr>
              <a:t>) </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p:txBody>
      </p:sp>
      <p:pic>
        <p:nvPicPr>
          <p:cNvPr id="87043" name="Picture 3" descr="0006">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2813" y="63087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1F51B17A-66D0-49AB-8DBA-4BA853945E16}" type="slidenum">
              <a:rPr lang="en-US" altLang="zh-CN" sz="1400" baseline="0" smtClean="0"/>
            </a:fld>
            <a:endParaRPr lang="en-US" altLang="zh-CN" sz="1400" baseline="0" smtClean="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Text Box 2"/>
          <p:cNvSpPr txBox="1">
            <a:spLocks noChangeArrowheads="1"/>
          </p:cNvSpPr>
          <p:nvPr/>
        </p:nvSpPr>
        <p:spPr bwMode="auto">
          <a:xfrm>
            <a:off x="1042988" y="1341438"/>
            <a:ext cx="8101012"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30000"/>
              </a:spcBef>
              <a:spcAft>
                <a:spcPct val="30000"/>
              </a:spcAft>
            </a:pPr>
            <a:r>
              <a:rPr kumimoji="1" lang="zh-CN" altLang="en-US" sz="3200" b="1" baseline="0" dirty="0">
                <a:solidFill>
                  <a:srgbClr val="000000"/>
                </a:solidFill>
                <a:latin typeface="Times New Roman" panose="02020603050405020304" pitchFamily="18" charset="0"/>
                <a:ea typeface="楷体" panose="02010609060101010101" pitchFamily="49" charset="-122"/>
              </a:rPr>
              <a:t>解</a:t>
            </a:r>
            <a:r>
              <a:rPr kumimoji="1" lang="en-US" altLang="zh-CN" sz="3200" b="1" baseline="0" dirty="0">
                <a:solidFill>
                  <a:srgbClr val="000000"/>
                </a:solidFill>
                <a:latin typeface="Times New Roman" panose="02020603050405020304" pitchFamily="18" charset="0"/>
                <a:ea typeface="楷体" panose="02010609060101010101" pitchFamily="49" charset="-122"/>
              </a:rPr>
              <a:t>:(1)</a:t>
            </a:r>
            <a:r>
              <a:rPr kumimoji="1" lang="zh-CN" altLang="en-US" sz="3200" b="1" baseline="0" dirty="0">
                <a:solidFill>
                  <a:srgbClr val="000000"/>
                </a:solidFill>
                <a:latin typeface="Times New Roman" panose="02020603050405020304" pitchFamily="18" charset="0"/>
                <a:ea typeface="楷体" panose="02010609060101010101" pitchFamily="49" charset="-122"/>
              </a:rPr>
              <a:t>阳极</a:t>
            </a:r>
            <a:r>
              <a:rPr kumimoji="1" lang="en-US" altLang="zh-CN" sz="3200" b="1" baseline="0" dirty="0">
                <a:solidFill>
                  <a:srgbClr val="000000"/>
                </a:solidFill>
                <a:latin typeface="Times New Roman" panose="02020603050405020304" pitchFamily="18" charset="0"/>
                <a:ea typeface="楷体" panose="02010609060101010101" pitchFamily="49" charset="-122"/>
              </a:rPr>
              <a:t>: Fe</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+2e</a:t>
            </a:r>
            <a:r>
              <a:rPr kumimoji="1" lang="en-US" altLang="zh-CN" sz="3200" b="1" dirty="0">
                <a:solidFill>
                  <a:srgbClr val="000000"/>
                </a:solidFill>
                <a:latin typeface="Times New Roman" panose="02020603050405020304" pitchFamily="18" charset="0"/>
                <a:ea typeface="楷体" panose="02010609060101010101" pitchFamily="49" charset="-122"/>
              </a:rPr>
              <a:t>-</a:t>
            </a:r>
            <a:r>
              <a:rPr kumimoji="1" lang="en-US" altLang="zh-CN" sz="3200" b="1" baseline="0" dirty="0">
                <a:solidFill>
                  <a:srgbClr val="000000"/>
                </a:solidFill>
                <a:latin typeface="Times New Roman" panose="02020603050405020304" pitchFamily="18" charset="0"/>
                <a:ea typeface="楷体" panose="02010609060101010101" pitchFamily="49" charset="-122"/>
              </a:rPr>
              <a:t>==Fe</a:t>
            </a:r>
            <a:r>
              <a:rPr kumimoji="1" lang="zh-CN" altLang="en-US" sz="3200" b="1" baseline="0" dirty="0">
                <a:solidFill>
                  <a:srgbClr val="000000"/>
                </a:solidFill>
                <a:latin typeface="Times New Roman" panose="02020603050405020304" pitchFamily="18" charset="0"/>
                <a:ea typeface="楷体" panose="02010609060101010101" pitchFamily="49" charset="-122"/>
              </a:rPr>
              <a:t>，</a:t>
            </a:r>
            <a:br>
              <a:rPr kumimoji="1" lang="zh-CN" altLang="en-US" sz="3200" b="1" baseline="0" dirty="0">
                <a:solidFill>
                  <a:srgbClr val="000000"/>
                </a:solidFill>
                <a:latin typeface="Times New Roman" panose="02020603050405020304" pitchFamily="18" charset="0"/>
                <a:ea typeface="楷体" panose="02010609060101010101" pitchFamily="49" charset="-122"/>
              </a:rPr>
            </a:br>
            <a:r>
              <a:rPr kumimoji="1" lang="zh-CN" altLang="en-US" sz="3200" b="1" baseline="0" dirty="0">
                <a:solidFill>
                  <a:srgbClr val="000000"/>
                </a:solidFill>
                <a:latin typeface="Times New Roman" panose="02020603050405020304" pitchFamily="18" charset="0"/>
                <a:ea typeface="楷体" panose="02010609060101010101" pitchFamily="49" charset="-122"/>
              </a:rPr>
              <a:t>          阴极</a:t>
            </a:r>
            <a:r>
              <a:rPr kumimoji="1" lang="en-US" altLang="zh-CN" sz="3200" b="1" baseline="0" dirty="0">
                <a:solidFill>
                  <a:srgbClr val="000000"/>
                </a:solidFill>
                <a:latin typeface="Times New Roman" panose="02020603050405020304" pitchFamily="18" charset="0"/>
                <a:ea typeface="楷体" panose="02010609060101010101" pitchFamily="49" charset="-122"/>
              </a:rPr>
              <a:t>: 2H</a:t>
            </a:r>
            <a:r>
              <a:rPr kumimoji="1" lang="en-US" altLang="zh-CN" sz="3200" b="1" dirty="0">
                <a:solidFill>
                  <a:srgbClr val="000000"/>
                </a:solidFill>
                <a:latin typeface="Times New Roman" panose="02020603050405020304" pitchFamily="18" charset="0"/>
                <a:ea typeface="楷体" panose="02010609060101010101" pitchFamily="49" charset="-122"/>
              </a:rPr>
              <a:t>+</a:t>
            </a:r>
            <a:r>
              <a:rPr kumimoji="1" lang="en-US" altLang="zh-CN" sz="3200" b="1" baseline="0" dirty="0">
                <a:solidFill>
                  <a:srgbClr val="000000"/>
                </a:solidFill>
                <a:latin typeface="Times New Roman" panose="02020603050405020304" pitchFamily="18" charset="0"/>
                <a:ea typeface="楷体" panose="02010609060101010101" pitchFamily="49" charset="-122"/>
              </a:rPr>
              <a:t>+2e</a:t>
            </a:r>
            <a:r>
              <a:rPr kumimoji="1" lang="en-US" altLang="zh-CN" sz="3200" b="1" dirty="0">
                <a:solidFill>
                  <a:srgbClr val="000000"/>
                </a:solidFill>
                <a:latin typeface="Times New Roman" panose="02020603050405020304" pitchFamily="18" charset="0"/>
                <a:ea typeface="楷体" panose="02010609060101010101" pitchFamily="49" charset="-122"/>
              </a:rPr>
              <a:t>-</a:t>
            </a:r>
            <a:r>
              <a:rPr kumimoji="1" lang="en-US" altLang="zh-CN" sz="3200" b="1" baseline="0" dirty="0">
                <a:solidFill>
                  <a:srgbClr val="000000"/>
                </a:solidFill>
                <a:latin typeface="Times New Roman" panose="02020603050405020304" pitchFamily="18" charset="0"/>
                <a:ea typeface="楷体" panose="02010609060101010101" pitchFamily="49" charset="-122"/>
              </a:rPr>
              <a:t>==H</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30000"/>
              </a:spcBef>
              <a:spcAft>
                <a:spcPct val="30000"/>
              </a:spcAft>
            </a:pPr>
            <a:r>
              <a:rPr kumimoji="1" lang="en-US" altLang="zh-CN" sz="3200" b="1" baseline="0" dirty="0">
                <a:solidFill>
                  <a:srgbClr val="000000"/>
                </a:solidFill>
                <a:latin typeface="Times New Roman" panose="02020603050405020304" pitchFamily="18" charset="0"/>
                <a:ea typeface="楷体" panose="02010609060101010101" pitchFamily="49" charset="-122"/>
              </a:rPr>
              <a:t>(2)Cr</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O</a:t>
            </a:r>
            <a:r>
              <a:rPr kumimoji="1" lang="en-US" altLang="zh-CN" sz="3200" b="1" baseline="-25000" dirty="0">
                <a:solidFill>
                  <a:srgbClr val="000000"/>
                </a:solidFill>
                <a:latin typeface="Times New Roman" panose="02020603050405020304" pitchFamily="18" charset="0"/>
                <a:ea typeface="楷体" panose="02010609060101010101" pitchFamily="49" charset="-122"/>
              </a:rPr>
              <a:t>7</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+6Fe</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+14H</a:t>
            </a:r>
            <a:r>
              <a:rPr kumimoji="1" lang="en-US" altLang="zh-CN" sz="3200" b="1" dirty="0">
                <a:solidFill>
                  <a:srgbClr val="000000"/>
                </a:solidFill>
                <a:latin typeface="Times New Roman" panose="02020603050405020304" pitchFamily="18" charset="0"/>
                <a:ea typeface="楷体" panose="02010609060101010101" pitchFamily="49" charset="-122"/>
              </a:rPr>
              <a:t>+</a:t>
            </a:r>
            <a:r>
              <a:rPr kumimoji="1" lang="en-US" altLang="zh-CN" sz="3200" b="1" baseline="0" dirty="0">
                <a:solidFill>
                  <a:srgbClr val="000000"/>
                </a:solidFill>
                <a:latin typeface="Times New Roman" panose="02020603050405020304" pitchFamily="18" charset="0"/>
                <a:ea typeface="楷体" panose="02010609060101010101" pitchFamily="49" charset="-122"/>
              </a:rPr>
              <a:t>==2Cr</a:t>
            </a:r>
            <a:r>
              <a:rPr kumimoji="1" lang="en-US" altLang="zh-CN" sz="3200" b="1" dirty="0">
                <a:solidFill>
                  <a:srgbClr val="000000"/>
                </a:solidFill>
                <a:latin typeface="Times New Roman" panose="02020603050405020304" pitchFamily="18" charset="0"/>
                <a:ea typeface="楷体" panose="02010609060101010101" pitchFamily="49" charset="-122"/>
              </a:rPr>
              <a:t>3+</a:t>
            </a:r>
            <a:r>
              <a:rPr kumimoji="1" lang="en-US" altLang="zh-CN" sz="3200" b="1" baseline="0" dirty="0">
                <a:solidFill>
                  <a:srgbClr val="000000"/>
                </a:solidFill>
                <a:latin typeface="Times New Roman" panose="02020603050405020304" pitchFamily="18" charset="0"/>
                <a:ea typeface="楷体" panose="02010609060101010101" pitchFamily="49" charset="-122"/>
              </a:rPr>
              <a:t>+6Fe</a:t>
            </a:r>
            <a:r>
              <a:rPr kumimoji="1" lang="en-US" altLang="zh-CN" sz="3200" b="1" dirty="0">
                <a:solidFill>
                  <a:srgbClr val="000000"/>
                </a:solidFill>
                <a:latin typeface="Times New Roman" panose="02020603050405020304" pitchFamily="18" charset="0"/>
                <a:ea typeface="楷体" panose="02010609060101010101" pitchFamily="49" charset="-122"/>
              </a:rPr>
              <a:t>3+</a:t>
            </a:r>
            <a:r>
              <a:rPr kumimoji="1" lang="en-US" altLang="zh-CN" sz="3200" b="1" baseline="0" dirty="0">
                <a:solidFill>
                  <a:srgbClr val="000000"/>
                </a:solidFill>
                <a:latin typeface="Times New Roman" panose="02020603050405020304" pitchFamily="18" charset="0"/>
                <a:ea typeface="楷体" panose="02010609060101010101" pitchFamily="49" charset="-122"/>
              </a:rPr>
              <a:t>+7H</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O</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30000"/>
              </a:spcBef>
              <a:spcAft>
                <a:spcPct val="30000"/>
              </a:spcAft>
            </a:pPr>
            <a:r>
              <a:rPr kumimoji="1" lang="en-US" altLang="zh-CN" sz="3200" b="1" baseline="0"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在阴极由于</a:t>
            </a:r>
            <a:r>
              <a:rPr kumimoji="1" lang="en-US" altLang="zh-CN" sz="3200" b="1" baseline="0" dirty="0">
                <a:solidFill>
                  <a:srgbClr val="000000"/>
                </a:solidFill>
                <a:latin typeface="Times New Roman" panose="02020603050405020304" pitchFamily="18" charset="0"/>
                <a:ea typeface="楷体" panose="02010609060101010101" pitchFamily="49" charset="-122"/>
              </a:rPr>
              <a:t>H</a:t>
            </a:r>
            <a:r>
              <a:rPr kumimoji="1" lang="en-US" altLang="zh-CN" sz="3200" b="1"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还原为</a:t>
            </a:r>
            <a:r>
              <a:rPr kumimoji="1" lang="en-US" altLang="zh-CN" sz="3200" b="1" baseline="0" dirty="0">
                <a:solidFill>
                  <a:srgbClr val="000000"/>
                </a:solidFill>
                <a:latin typeface="Times New Roman" panose="02020603050405020304" pitchFamily="18" charset="0"/>
                <a:ea typeface="楷体" panose="02010609060101010101" pitchFamily="49" charset="-122"/>
              </a:rPr>
              <a:t>H</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使阴极附近的碱性增强</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析出</a:t>
            </a:r>
            <a:r>
              <a:rPr kumimoji="1" lang="en-US" altLang="zh-CN" sz="3200" b="1" baseline="0" dirty="0">
                <a:solidFill>
                  <a:srgbClr val="000000"/>
                </a:solidFill>
                <a:latin typeface="Times New Roman" panose="02020603050405020304" pitchFamily="18" charset="0"/>
                <a:ea typeface="楷体" panose="02010609060101010101" pitchFamily="49" charset="-122"/>
              </a:rPr>
              <a:t>Cr(OH)</a:t>
            </a:r>
            <a:r>
              <a:rPr kumimoji="1" lang="en-US" altLang="zh-CN" sz="3200" b="1" baseline="-25000"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和</a:t>
            </a:r>
            <a:r>
              <a:rPr kumimoji="1" lang="en-US" altLang="zh-CN" sz="3200" b="1" baseline="0" dirty="0">
                <a:solidFill>
                  <a:srgbClr val="000000"/>
                </a:solidFill>
                <a:latin typeface="Times New Roman" panose="02020603050405020304" pitchFamily="18" charset="0"/>
                <a:ea typeface="楷体" panose="02010609060101010101" pitchFamily="49" charset="-122"/>
              </a:rPr>
              <a:t>Fe(OH)</a:t>
            </a:r>
            <a:r>
              <a:rPr kumimoji="1" lang="en-US" altLang="zh-CN" sz="3200" b="1" baseline="-25000"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沉淀</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30000"/>
              </a:spcBef>
              <a:spcAft>
                <a:spcPct val="30000"/>
              </a:spcAft>
            </a:pPr>
            <a:r>
              <a:rPr kumimoji="1" lang="en-US" altLang="zh-CN" sz="3200" b="1" baseline="0" dirty="0">
                <a:solidFill>
                  <a:srgbClr val="000000"/>
                </a:solidFill>
                <a:latin typeface="Times New Roman" panose="02020603050405020304" pitchFamily="18" charset="0"/>
                <a:ea typeface="楷体" panose="02010609060101010101" pitchFamily="49" charset="-122"/>
              </a:rPr>
              <a:t>(4)</a:t>
            </a:r>
            <a:r>
              <a:rPr kumimoji="1" lang="zh-CN" altLang="en-US" sz="3200" b="1" baseline="0" dirty="0">
                <a:solidFill>
                  <a:srgbClr val="000000"/>
                </a:solidFill>
                <a:latin typeface="Times New Roman" panose="02020603050405020304" pitchFamily="18" charset="0"/>
                <a:ea typeface="楷体" panose="02010609060101010101" pitchFamily="49" charset="-122"/>
              </a:rPr>
              <a:t>增加导电性</a:t>
            </a:r>
            <a:r>
              <a:rPr kumimoji="1" lang="en-US" altLang="zh-CN" sz="3200" b="1" baseline="0" dirty="0">
                <a:solidFill>
                  <a:srgbClr val="000000"/>
                </a:solidFill>
                <a:latin typeface="Times New Roman" panose="02020603050405020304" pitchFamily="18" charset="0"/>
                <a:ea typeface="楷体" panose="02010609060101010101" pitchFamily="49" charset="-122"/>
              </a:rPr>
              <a:t>. </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p:txBody>
      </p:sp>
      <p:pic>
        <p:nvPicPr>
          <p:cNvPr id="88067" name="Picture 3" descr="0014">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2813" y="6308725"/>
            <a:ext cx="3413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4DBDB988-3875-42AC-B92F-3FACAC295CAF}" type="slidenum">
              <a:rPr lang="en-US" altLang="zh-CN" sz="1400" baseline="0" smtClean="0"/>
            </a:fld>
            <a:endParaRPr lang="en-US" altLang="zh-CN" sz="1400" baseline="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3986">
                                            <p:txEl>
                                              <p:pRg st="1" end="1"/>
                                            </p:txEl>
                                          </p:spTgt>
                                        </p:tgtEl>
                                        <p:attrNameLst>
                                          <p:attrName>style.visibility</p:attrName>
                                        </p:attrNameLst>
                                      </p:cBhvr>
                                      <p:to>
                                        <p:strVal val="visible"/>
                                      </p:to>
                                    </p:set>
                                    <p:animEffect transition="in" filter="wipe(left)">
                                      <p:cBhvr>
                                        <p:cTn id="7" dur="500"/>
                                        <p:tgtEl>
                                          <p:spTgt spid="55398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53986">
                                            <p:txEl>
                                              <p:pRg st="2" end="2"/>
                                            </p:txEl>
                                          </p:spTgt>
                                        </p:tgtEl>
                                        <p:attrNameLst>
                                          <p:attrName>style.visibility</p:attrName>
                                        </p:attrNameLst>
                                      </p:cBhvr>
                                      <p:to>
                                        <p:strVal val="visible"/>
                                      </p:to>
                                    </p:set>
                                    <p:animEffect transition="in" filter="wipe(left)">
                                      <p:cBhvr>
                                        <p:cTn id="12" dur="500"/>
                                        <p:tgtEl>
                                          <p:spTgt spid="55398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53986">
                                            <p:txEl>
                                              <p:pRg st="3" end="3"/>
                                            </p:txEl>
                                          </p:spTgt>
                                        </p:tgtEl>
                                        <p:attrNameLst>
                                          <p:attrName>style.visibility</p:attrName>
                                        </p:attrNameLst>
                                      </p:cBhvr>
                                      <p:to>
                                        <p:strVal val="visible"/>
                                      </p:to>
                                    </p:set>
                                    <p:animEffect transition="in" filter="wipe(left)">
                                      <p:cBhvr>
                                        <p:cTn id="17" dur="500"/>
                                        <p:tgtEl>
                                          <p:spTgt spid="5539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33"/>
          <p:cNvSpPr>
            <a:spLocks noChangeArrowheads="1"/>
          </p:cNvSpPr>
          <p:nvPr/>
        </p:nvSpPr>
        <p:spPr bwMode="auto">
          <a:xfrm>
            <a:off x="879994" y="3229256"/>
            <a:ext cx="3521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dirty="0" smtClean="0">
                <a:solidFill>
                  <a:srgbClr val="0000CC"/>
                </a:solidFill>
                <a:ea typeface="华文楷体" panose="02010600040101010101" pitchFamily="2" charset="-122"/>
              </a:rPr>
              <a:t>2) </a:t>
            </a:r>
            <a:r>
              <a:rPr lang="en-US" altLang="zh-CN" dirty="0" err="1">
                <a:solidFill>
                  <a:srgbClr val="0000CC"/>
                </a:solidFill>
                <a:ea typeface="华文楷体" panose="02010600040101010101" pitchFamily="2" charset="-122"/>
              </a:rPr>
              <a:t>Mn</a:t>
            </a:r>
            <a:r>
              <a:rPr lang="en-US" altLang="zh-CN" dirty="0">
                <a:solidFill>
                  <a:srgbClr val="0000CC"/>
                </a:solidFill>
                <a:ea typeface="华文楷体" panose="02010600040101010101" pitchFamily="2" charset="-122"/>
              </a:rPr>
              <a:t>(II)</a:t>
            </a:r>
            <a:r>
              <a:rPr lang="zh-CN" altLang="en-US" dirty="0">
                <a:solidFill>
                  <a:srgbClr val="0000CC"/>
                </a:solidFill>
                <a:ea typeface="华文楷体" panose="02010600040101010101" pitchFamily="2" charset="-122"/>
              </a:rPr>
              <a:t>的还原性</a:t>
            </a:r>
            <a:endParaRPr lang="zh-CN" altLang="en-US" dirty="0">
              <a:solidFill>
                <a:srgbClr val="0000CC"/>
              </a:solidFill>
              <a:ea typeface="华文楷体" panose="02010600040101010101" pitchFamily="2" charset="-122"/>
            </a:endParaRPr>
          </a:p>
        </p:txBody>
      </p:sp>
      <p:sp>
        <p:nvSpPr>
          <p:cNvPr id="577573" name="Rectangle 37"/>
          <p:cNvSpPr>
            <a:spLocks noChangeArrowheads="1"/>
          </p:cNvSpPr>
          <p:nvPr/>
        </p:nvSpPr>
        <p:spPr bwMode="auto">
          <a:xfrm>
            <a:off x="683568" y="3867684"/>
            <a:ext cx="7991475" cy="2428875"/>
          </a:xfrm>
          <a:prstGeom prst="rect">
            <a:avLst/>
          </a:prstGeom>
          <a:noFill/>
          <a:ln>
            <a:noFill/>
          </a:ln>
          <a:effec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kumimoji="1" lang="zh-CN" altLang="en-US" dirty="0">
                <a:ea typeface="华文楷体" panose="02010600040101010101" pitchFamily="2" charset="-122"/>
              </a:rPr>
              <a:t>   在水溶液中以</a:t>
            </a:r>
            <a:r>
              <a:rPr kumimoji="1" lang="en-US" altLang="zh-CN" dirty="0">
                <a:ea typeface="华文楷体" panose="02010600040101010101" pitchFamily="2" charset="-122"/>
              </a:rPr>
              <a:t>[</a:t>
            </a:r>
            <a:r>
              <a:rPr kumimoji="1" lang="en-US" altLang="zh-CN" dirty="0" err="1">
                <a:ea typeface="华文楷体" panose="02010600040101010101" pitchFamily="2" charset="-122"/>
              </a:rPr>
              <a:t>Mn</a:t>
            </a:r>
            <a:r>
              <a:rPr kumimoji="1" lang="en-US" altLang="zh-CN" dirty="0">
                <a:ea typeface="华文楷体" panose="02010600040101010101" pitchFamily="2" charset="-122"/>
              </a:rPr>
              <a:t>(H</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O)</a:t>
            </a:r>
            <a:r>
              <a:rPr kumimoji="1" lang="en-US" altLang="zh-CN" baseline="-25000" dirty="0">
                <a:ea typeface="华文楷体" panose="02010600040101010101" pitchFamily="2" charset="-122"/>
              </a:rPr>
              <a:t>6</a:t>
            </a:r>
            <a:r>
              <a:rPr kumimoji="1" lang="en-US" altLang="zh-CN" dirty="0">
                <a:ea typeface="华文楷体" panose="02010600040101010101" pitchFamily="2" charset="-122"/>
              </a:rPr>
              <a:t>]</a:t>
            </a:r>
            <a:r>
              <a:rPr kumimoji="1" lang="en-US" altLang="zh-CN" baseline="30000" dirty="0">
                <a:ea typeface="华文楷体" panose="02010600040101010101" pitchFamily="2" charset="-122"/>
              </a:rPr>
              <a:t>2+</a:t>
            </a:r>
            <a:r>
              <a:rPr kumimoji="1" lang="en-US" altLang="zh-CN" dirty="0">
                <a:ea typeface="华文楷体" panose="02010600040101010101" pitchFamily="2" charset="-122"/>
              </a:rPr>
              <a:t>(</a:t>
            </a:r>
            <a:r>
              <a:rPr kumimoji="1" lang="zh-CN" altLang="en-US" dirty="0">
                <a:ea typeface="华文楷体" panose="02010600040101010101" pitchFamily="2" charset="-122"/>
              </a:rPr>
              <a:t>肉色</a:t>
            </a:r>
            <a:r>
              <a:rPr kumimoji="1" lang="en-US" altLang="zh-CN" dirty="0">
                <a:ea typeface="华文楷体" panose="02010600040101010101" pitchFamily="2" charset="-122"/>
              </a:rPr>
              <a:t>)</a:t>
            </a:r>
            <a:r>
              <a:rPr kumimoji="1" lang="zh-CN" altLang="en-US" dirty="0">
                <a:ea typeface="华文楷体" panose="02010600040101010101" pitchFamily="2" charset="-122"/>
              </a:rPr>
              <a:t>存在；在碱性条件下易被氧化为棕色</a:t>
            </a:r>
            <a:r>
              <a:rPr kumimoji="1" lang="en-US" altLang="zh-CN" dirty="0" err="1">
                <a:ea typeface="华文楷体" panose="02010600040101010101" pitchFamily="2" charset="-122"/>
              </a:rPr>
              <a:t>MnO</a:t>
            </a:r>
            <a:r>
              <a:rPr kumimoji="1" lang="en-US" altLang="zh-CN" dirty="0">
                <a:ea typeface="华文楷体" panose="02010600040101010101" pitchFamily="2" charset="-122"/>
              </a:rPr>
              <a:t>(OH)</a:t>
            </a:r>
            <a:r>
              <a:rPr kumimoji="1" lang="en-US" altLang="zh-CN" baseline="-25000" dirty="0">
                <a:ea typeface="华文楷体" panose="02010600040101010101" pitchFamily="2" charset="-122"/>
              </a:rPr>
              <a:t>2</a:t>
            </a:r>
            <a:r>
              <a:rPr kumimoji="1" lang="zh-CN" altLang="en-US" dirty="0">
                <a:ea typeface="华文楷体" panose="02010600040101010101" pitchFamily="2" charset="-122"/>
              </a:rPr>
              <a:t>。</a:t>
            </a:r>
            <a:endParaRPr kumimoji="1" lang="zh-CN" altLang="en-US" dirty="0">
              <a:ea typeface="华文楷体" panose="02010600040101010101" pitchFamily="2" charset="-122"/>
            </a:endParaRPr>
          </a:p>
          <a:p>
            <a:pPr>
              <a:lnSpc>
                <a:spcPct val="120000"/>
              </a:lnSpc>
            </a:pPr>
            <a:r>
              <a:rPr kumimoji="1" lang="en-US" altLang="zh-CN" dirty="0">
                <a:ea typeface="华文楷体" panose="02010600040101010101" pitchFamily="2" charset="-122"/>
              </a:rPr>
              <a:t>      Mn</a:t>
            </a:r>
            <a:r>
              <a:rPr kumimoji="1" lang="en-US" altLang="zh-CN" baseline="30000" dirty="0">
                <a:ea typeface="华文楷体" panose="02010600040101010101" pitchFamily="2" charset="-122"/>
              </a:rPr>
              <a:t>2+ </a:t>
            </a:r>
            <a:r>
              <a:rPr kumimoji="1" lang="en-US" altLang="zh-CN" dirty="0">
                <a:ea typeface="华文楷体" panose="02010600040101010101" pitchFamily="2" charset="-122"/>
              </a:rPr>
              <a:t>+ 2OH</a:t>
            </a:r>
            <a:r>
              <a:rPr kumimoji="1" lang="en-US" altLang="zh-CN" baseline="30000" dirty="0">
                <a:ea typeface="华文楷体" panose="02010600040101010101" pitchFamily="2" charset="-122"/>
              </a:rPr>
              <a:t>-</a:t>
            </a:r>
            <a:r>
              <a:rPr kumimoji="1" lang="en-US" altLang="zh-CN" dirty="0">
                <a:ea typeface="华文楷体" panose="02010600040101010101" pitchFamily="2" charset="-122"/>
              </a:rPr>
              <a:t> = </a:t>
            </a:r>
            <a:r>
              <a:rPr kumimoji="1" lang="en-US" altLang="zh-CN" dirty="0" err="1">
                <a:ea typeface="华文楷体" panose="02010600040101010101" pitchFamily="2" charset="-122"/>
              </a:rPr>
              <a:t>Mn</a:t>
            </a:r>
            <a:r>
              <a:rPr kumimoji="1" lang="en-US" altLang="zh-CN" dirty="0">
                <a:ea typeface="华文楷体" panose="02010600040101010101" pitchFamily="2" charset="-122"/>
              </a:rPr>
              <a:t>(OH)</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 (</a:t>
            </a:r>
            <a:r>
              <a:rPr kumimoji="1" lang="zh-CN" altLang="en-US" dirty="0">
                <a:ea typeface="华文楷体" panose="02010600040101010101" pitchFamily="2" charset="-122"/>
              </a:rPr>
              <a:t>白色</a:t>
            </a:r>
            <a:r>
              <a:rPr kumimoji="1" lang="en-US" altLang="zh-CN" dirty="0">
                <a:ea typeface="华文楷体" panose="02010600040101010101" pitchFamily="2" charset="-122"/>
              </a:rPr>
              <a:t>)</a:t>
            </a:r>
            <a:endParaRPr kumimoji="1" lang="zh-CN" altLang="en-US" dirty="0">
              <a:ea typeface="华文楷体" panose="02010600040101010101" pitchFamily="2" charset="-122"/>
            </a:endParaRPr>
          </a:p>
          <a:p>
            <a:pPr>
              <a:lnSpc>
                <a:spcPct val="120000"/>
              </a:lnSpc>
            </a:pPr>
            <a:r>
              <a:rPr kumimoji="1" lang="en-US" altLang="zh-CN" dirty="0">
                <a:ea typeface="华文楷体" panose="02010600040101010101" pitchFamily="2" charset="-122"/>
              </a:rPr>
              <a:t>      2</a:t>
            </a:r>
            <a:r>
              <a:rPr kumimoji="1" lang="en-US" altLang="zh-CN" dirty="0">
                <a:solidFill>
                  <a:srgbClr val="0000CC"/>
                </a:solidFill>
                <a:ea typeface="华文楷体" panose="02010600040101010101" pitchFamily="2" charset="-122"/>
              </a:rPr>
              <a:t>Mn(OH)</a:t>
            </a:r>
            <a:r>
              <a:rPr kumimoji="1" lang="en-US" altLang="zh-CN" baseline="-25000" dirty="0">
                <a:solidFill>
                  <a:srgbClr val="0000CC"/>
                </a:solidFill>
                <a:ea typeface="华文楷体" panose="02010600040101010101" pitchFamily="2" charset="-122"/>
              </a:rPr>
              <a:t>2</a:t>
            </a:r>
            <a:r>
              <a:rPr kumimoji="1" lang="en-US" altLang="zh-CN" dirty="0">
                <a:ea typeface="华文楷体" panose="02010600040101010101" pitchFamily="2" charset="-122"/>
              </a:rPr>
              <a:t>+O</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 = 2</a:t>
            </a:r>
            <a:r>
              <a:rPr kumimoji="1" lang="en-US" altLang="zh-CN" dirty="0">
                <a:solidFill>
                  <a:srgbClr val="0000CC"/>
                </a:solidFill>
                <a:ea typeface="华文楷体" panose="02010600040101010101" pitchFamily="2" charset="-122"/>
              </a:rPr>
              <a:t>MnO(OH)</a:t>
            </a:r>
            <a:r>
              <a:rPr kumimoji="1" lang="en-US" altLang="zh-CN" baseline="-25000" dirty="0">
                <a:solidFill>
                  <a:srgbClr val="0000CC"/>
                </a:solidFill>
                <a:ea typeface="华文楷体" panose="02010600040101010101" pitchFamily="2" charset="-122"/>
              </a:rPr>
              <a:t>2</a:t>
            </a:r>
            <a:r>
              <a:rPr kumimoji="1" lang="en-US" altLang="zh-CN" dirty="0">
                <a:ea typeface="华文楷体" panose="02010600040101010101" pitchFamily="2" charset="-122"/>
              </a:rPr>
              <a:t>↓ (</a:t>
            </a:r>
            <a:r>
              <a:rPr kumimoji="1" lang="zh-CN" altLang="en-US" dirty="0">
                <a:ea typeface="华文楷体" panose="02010600040101010101" pitchFamily="2" charset="-122"/>
              </a:rPr>
              <a:t>棕色</a:t>
            </a:r>
            <a:r>
              <a:rPr kumimoji="1" lang="en-US" altLang="zh-CN" dirty="0">
                <a:ea typeface="华文楷体" panose="02010600040101010101" pitchFamily="2" charset="-122"/>
              </a:rPr>
              <a:t>)</a:t>
            </a:r>
            <a:endParaRPr kumimoji="1" lang="en-US" altLang="zh-CN" dirty="0">
              <a:ea typeface="华文楷体" panose="02010600040101010101" pitchFamily="2" charset="-122"/>
            </a:endParaRPr>
          </a:p>
        </p:txBody>
      </p:sp>
      <p:sp>
        <p:nvSpPr>
          <p:cNvPr id="183303"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5B054601-CBED-4E00-BE59-A036EFF5C80F}"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
        <p:nvSpPr>
          <p:cNvPr id="280731" name="Rectangle 155"/>
          <p:cNvSpPr>
            <a:spLocks noChangeArrowheads="1"/>
          </p:cNvSpPr>
          <p:nvPr/>
        </p:nvSpPr>
        <p:spPr bwMode="auto">
          <a:xfrm>
            <a:off x="827088" y="0"/>
            <a:ext cx="1368425" cy="641350"/>
          </a:xfrm>
          <a:prstGeom prst="rect">
            <a:avLst/>
          </a:prstGeom>
          <a:noFill/>
          <a:ln>
            <a:noFill/>
          </a:ln>
          <a:effectLst/>
        </p:spPr>
        <p:txBody>
          <a:bodyPr>
            <a:spAutoFit/>
          </a:bodyPr>
          <a:lstStyle/>
          <a:p>
            <a:pPr>
              <a:defRPr/>
            </a:pPr>
            <a:r>
              <a:rPr lang="pt-BR" altLang="zh-CN" sz="3600" dirty="0">
                <a:solidFill>
                  <a:srgbClr val="0000FF"/>
                </a:solidFill>
                <a:latin typeface="+mn-lt"/>
                <a:ea typeface="+mn-ea"/>
              </a:rPr>
              <a:t>4</a:t>
            </a:r>
            <a:r>
              <a:rPr lang="en-US" altLang="zh-CN" sz="3600" dirty="0">
                <a:solidFill>
                  <a:srgbClr val="0000FF"/>
                </a:solidFill>
                <a:latin typeface="+mn-lt"/>
                <a:ea typeface="+mn-ea"/>
              </a:rPr>
              <a:t>.</a:t>
            </a:r>
            <a:r>
              <a:rPr lang="pt-BR" altLang="zh-CN" sz="3600" dirty="0">
                <a:solidFill>
                  <a:srgbClr val="0000FF"/>
                </a:solidFill>
                <a:latin typeface="+mn-lt"/>
                <a:ea typeface="+mn-ea"/>
              </a:rPr>
              <a:t> </a:t>
            </a:r>
            <a:r>
              <a:rPr lang="zh-CN" altLang="pt-BR" sz="3600" dirty="0">
                <a:solidFill>
                  <a:srgbClr val="0000FF"/>
                </a:solidFill>
                <a:latin typeface="+mn-lt"/>
                <a:ea typeface="+mn-ea"/>
              </a:rPr>
              <a:t>锰</a:t>
            </a:r>
            <a:endParaRPr lang="zh-CN" altLang="en-US" sz="3600" dirty="0">
              <a:solidFill>
                <a:srgbClr val="0000FF"/>
              </a:solidFill>
              <a:latin typeface="+mn-lt"/>
              <a:ea typeface="+mn-ea"/>
            </a:endParaRPr>
          </a:p>
        </p:txBody>
      </p:sp>
      <p:graphicFrame>
        <p:nvGraphicFramePr>
          <p:cNvPr id="10" name="Group 152"/>
          <p:cNvGraphicFramePr/>
          <p:nvPr/>
        </p:nvGraphicFramePr>
        <p:xfrm>
          <a:off x="179512" y="1412776"/>
          <a:ext cx="9144000" cy="1554234"/>
        </p:xfrm>
        <a:graphic>
          <a:graphicData uri="http://schemas.openxmlformats.org/drawingml/2006/table">
            <a:tbl>
              <a:tblPr/>
              <a:tblGrid>
                <a:gridCol w="1619250"/>
                <a:gridCol w="1260475"/>
                <a:gridCol w="1657350"/>
                <a:gridCol w="1150938"/>
                <a:gridCol w="2097087"/>
                <a:gridCol w="1358900"/>
              </a:tblGrid>
              <a:tr h="518054">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氧化态</a:t>
                      </a:r>
                      <a:endParaRPr kumimoji="0" lang="zh-CN" altLang="en-US" sz="28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+Ⅱ</a:t>
                      </a:r>
                      <a:endParaRPr kumimoji="0" lang="en-US" altLang="zh-CN" sz="28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+Ⅲ</a:t>
                      </a:r>
                      <a:endParaRPr kumimoji="0" lang="en-US" altLang="zh-CN" sz="28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+Ⅳ</a:t>
                      </a:r>
                      <a:endParaRPr kumimoji="0" lang="en-US" altLang="zh-CN" sz="28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+Ⅵ</a:t>
                      </a:r>
                      <a:endParaRPr kumimoji="0" lang="en-US" altLang="zh-CN" sz="2800" b="0" i="0" u="none" strike="noStrike" cap="none" normalizeH="0" baseline="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+Ⅶ</a:t>
                      </a:r>
                      <a:endParaRPr kumimoji="0" lang="en-US" altLang="zh-CN" sz="2800" b="0" i="0" u="none" strike="noStrike" cap="none" normalizeH="0" baseline="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r>
              <a:tr h="518054">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存在形式</a:t>
                      </a:r>
                      <a:endParaRPr kumimoji="0" lang="zh-CN" altLang="en-US" sz="28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Mn</a:t>
                      </a:r>
                      <a:r>
                        <a:rPr kumimoji="0" lang="en-US" altLang="zh-CN" sz="28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2+</a:t>
                      </a:r>
                      <a:endParaRPr kumimoji="0" lang="en-US" altLang="zh-CN" sz="2800" b="0" i="0" u="none" strike="noStrike" cap="none" normalizeH="0" baseline="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Mn</a:t>
                      </a:r>
                      <a:r>
                        <a:rPr kumimoji="0" lang="en-US" altLang="zh-CN" sz="28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3+</a:t>
                      </a:r>
                      <a:endParaRPr kumimoji="0" lang="en-US" altLang="zh-CN" sz="2800" b="0" i="0" u="none" strike="noStrike" cap="none" normalizeH="0" baseline="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MnO</a:t>
                      </a:r>
                      <a:r>
                        <a:rPr kumimoji="0" lang="en-US" altLang="zh-CN" sz="28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2</a:t>
                      </a:r>
                      <a:endParaRPr kumimoji="0" lang="en-US" altLang="zh-CN" sz="28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MnO</a:t>
                      </a:r>
                      <a:r>
                        <a:rPr kumimoji="0" lang="en-US" altLang="zh-CN" sz="28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4</a:t>
                      </a:r>
                      <a:r>
                        <a:rPr kumimoji="0" lang="en-US" altLang="zh-CN" sz="28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2-</a:t>
                      </a:r>
                      <a:endParaRPr kumimoji="0" lang="en-US" altLang="zh-CN" sz="28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MnO</a:t>
                      </a:r>
                      <a:r>
                        <a:rPr kumimoji="0" lang="en-US" altLang="zh-CN" sz="28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4</a:t>
                      </a:r>
                      <a:r>
                        <a:rPr kumimoji="0" lang="en-US" altLang="zh-CN" sz="2800" b="1" i="0" u="none" strike="noStrike" cap="none" normalizeH="0" baseline="30000">
                          <a:ln>
                            <a:noFill/>
                          </a:ln>
                          <a:solidFill>
                            <a:srgbClr val="000000"/>
                          </a:solidFill>
                          <a:effectLst/>
                          <a:latin typeface="Times New Roman" panose="02020603050405020304" pitchFamily="18" charset="0"/>
                          <a:ea typeface="楷体" panose="02010609060101010101" pitchFamily="49" charset="-122"/>
                        </a:rPr>
                        <a:t>-</a:t>
                      </a:r>
                      <a:endParaRPr kumimoji="0" lang="en-US" altLang="zh-CN" sz="2800" b="0" i="0" u="none" strike="noStrike" cap="none" normalizeH="0" baseline="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r>
              <a:tr h="518054">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稳定性</a:t>
                      </a:r>
                      <a:endParaRPr kumimoji="0" lang="zh-CN" altLang="en-US" sz="28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最稳定</a:t>
                      </a:r>
                      <a:endParaRPr kumimoji="0" lang="zh-CN" altLang="en-US" sz="2800" b="0" i="0" u="none" strike="noStrike" cap="none" normalizeH="0" baseline="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水中歧化</a:t>
                      </a:r>
                      <a:endParaRPr kumimoji="0" lang="zh-CN" altLang="en-US" sz="2800" b="0" i="0" u="none" strike="noStrike" cap="none" normalizeH="0" baseline="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稳定</a:t>
                      </a:r>
                      <a:endParaRPr kumimoji="0" lang="zh-CN" altLang="en-US" sz="2800" b="0" i="0" u="none" strike="noStrike" cap="none" normalizeH="0" baseline="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强碱中存在</a:t>
                      </a:r>
                      <a:endParaRPr kumimoji="0" lang="zh-CN" altLang="en-US" sz="28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lvl1pPr marL="342900" indent="-342900" algn="l" defTabSz="914400" rtl="0" eaLnBrk="1" latinLnBrk="0" hangingPunct="1">
                        <a:spcBef>
                          <a:spcPct val="20000"/>
                        </a:spcBef>
                        <a:defRPr sz="2800" kern="1200">
                          <a:solidFill>
                            <a:schemeClr val="tx1"/>
                          </a:solidFill>
                          <a:latin typeface="Arial" panose="020B0604020202020204" pitchFamily="34" charset="0"/>
                          <a:ea typeface="宋体" panose="02010600030101010101" pitchFamily="2" charset="-122"/>
                        </a:defRPr>
                      </a:lvl1pPr>
                      <a:lvl2pPr marL="742950" indent="-285750" algn="l" defTabSz="914400" rtl="0" eaLnBrk="1" latinLnBrk="0" hangingPunct="1">
                        <a:spcBef>
                          <a:spcPct val="20000"/>
                        </a:spcBef>
                        <a:defRPr sz="2400" kern="1200">
                          <a:solidFill>
                            <a:schemeClr val="tx1"/>
                          </a:solidFill>
                          <a:latin typeface="Arial" panose="020B0604020202020204" pitchFamily="34" charset="0"/>
                          <a:ea typeface="宋体" panose="02010600030101010101" pitchFamily="2" charset="-122"/>
                        </a:defRPr>
                      </a:lvl2pPr>
                      <a:lvl3pPr marL="1143000" indent="-228600" algn="l" defTabSz="914400" rtl="0" eaLnBrk="1" latinLnBrk="0" hangingPunct="1">
                        <a:spcBef>
                          <a:spcPct val="20000"/>
                        </a:spcBef>
                        <a:defRPr sz="2000" kern="1200">
                          <a:solidFill>
                            <a:schemeClr val="tx1"/>
                          </a:solidFill>
                          <a:latin typeface="Arial" panose="020B0604020202020204" pitchFamily="34" charset="0"/>
                          <a:ea typeface="宋体" panose="02010600030101010101" pitchFamily="2" charset="-122"/>
                        </a:defRPr>
                      </a:lvl3pPr>
                      <a:lvl4pPr marL="16002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4pPr>
                      <a:lvl5pPr marL="2057400" indent="-228600" algn="l" defTabSz="914400" rtl="0" eaLnBrk="1" latinLnBrk="0" hangingPunct="1">
                        <a:spcBef>
                          <a:spcPct val="20000"/>
                        </a:spcBef>
                        <a:defRPr sz="1800" kern="1200">
                          <a:solidFill>
                            <a:schemeClr val="tx1"/>
                          </a:solidFill>
                          <a:latin typeface="Arial" panose="020B0604020202020204" pitchFamily="34" charset="0"/>
                          <a:ea typeface="宋体" panose="02010600030101010101" pitchFamily="2" charset="-122"/>
                        </a:defRPr>
                      </a:lvl5pPr>
                      <a:lvl6pPr marL="25146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6pPr>
                      <a:lvl7pPr marL="29718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7pPr>
                      <a:lvl8pPr marL="34290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8pPr>
                      <a:lvl9pPr marL="3886200" indent="-228600" algn="l" defTabSz="914400" rtl="0" eaLnBrk="1" fontAlgn="base" latinLnBrk="0" hangingPunct="1">
                        <a:spcBef>
                          <a:spcPct val="20000"/>
                        </a:spcBef>
                        <a:spcAft>
                          <a:spcPct val="0"/>
                        </a:spcAft>
                        <a:defRPr sz="1800" kern="1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稳定</a:t>
                      </a:r>
                      <a:endParaRPr kumimoji="0" lang="zh-CN" altLang="en-US" sz="28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79" marB="4567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rgbClr val="FFFFFF"/>
                    </a:solidFill>
                  </a:tcPr>
                </a:tc>
              </a:tr>
            </a:tbl>
          </a:graphicData>
        </a:graphic>
      </p:graphicFrame>
      <p:sp>
        <p:nvSpPr>
          <p:cNvPr id="2" name="矩形 1"/>
          <p:cNvSpPr/>
          <p:nvPr/>
        </p:nvSpPr>
        <p:spPr>
          <a:xfrm>
            <a:off x="851234" y="764704"/>
            <a:ext cx="2688557" cy="584775"/>
          </a:xfrm>
          <a:prstGeom prst="rect">
            <a:avLst/>
          </a:prstGeom>
        </p:spPr>
        <p:txBody>
          <a:bodyPr wrap="none">
            <a:spAutoFit/>
          </a:bodyPr>
          <a:lstStyle/>
          <a:p>
            <a:r>
              <a:rPr lang="en-US" altLang="zh-CN" dirty="0">
                <a:solidFill>
                  <a:srgbClr val="0000CC"/>
                </a:solidFill>
                <a:ea typeface="楷体" panose="02010609060101010101" pitchFamily="49" charset="-122"/>
              </a:rPr>
              <a:t>1)</a:t>
            </a:r>
            <a:r>
              <a:rPr lang="zh-CN" altLang="en-US" dirty="0">
                <a:solidFill>
                  <a:srgbClr val="0000CC"/>
                </a:solidFill>
                <a:ea typeface="楷体" panose="02010609060101010101" pitchFamily="49" charset="-122"/>
              </a:rPr>
              <a:t>常见氧化态 </a:t>
            </a:r>
            <a:endParaRPr lang="zh-CN" altLang="en-US" dirty="0">
              <a:solidFill>
                <a:srgbClr val="0000CC"/>
              </a:solidFill>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3297"/>
                                        </p:tgtEl>
                                        <p:attrNameLst>
                                          <p:attrName>style.visibility</p:attrName>
                                        </p:attrNameLst>
                                      </p:cBhvr>
                                      <p:to>
                                        <p:strVal val="visible"/>
                                      </p:to>
                                    </p:set>
                                    <p:animEffect transition="in" filter="fade">
                                      <p:cBhvr>
                                        <p:cTn id="12" dur="1000"/>
                                        <p:tgtEl>
                                          <p:spTgt spid="183297"/>
                                        </p:tgtEl>
                                      </p:cBhvr>
                                    </p:animEffect>
                                    <p:anim calcmode="lin" valueType="num">
                                      <p:cBhvr>
                                        <p:cTn id="13" dur="1000" fill="hold"/>
                                        <p:tgtEl>
                                          <p:spTgt spid="183297"/>
                                        </p:tgtEl>
                                        <p:attrNameLst>
                                          <p:attrName>ppt_x</p:attrName>
                                        </p:attrNameLst>
                                      </p:cBhvr>
                                      <p:tavLst>
                                        <p:tav tm="0">
                                          <p:val>
                                            <p:strVal val="#ppt_x"/>
                                          </p:val>
                                        </p:tav>
                                        <p:tav tm="100000">
                                          <p:val>
                                            <p:strVal val="#ppt_x"/>
                                          </p:val>
                                        </p:tav>
                                      </p:tavLst>
                                    </p:anim>
                                    <p:anim calcmode="lin" valueType="num">
                                      <p:cBhvr>
                                        <p:cTn id="14" dur="1000" fill="hold"/>
                                        <p:tgtEl>
                                          <p:spTgt spid="18329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77573"/>
                                        </p:tgtEl>
                                        <p:attrNameLst>
                                          <p:attrName>style.visibility</p:attrName>
                                        </p:attrNameLst>
                                      </p:cBhvr>
                                      <p:to>
                                        <p:strVal val="visible"/>
                                      </p:to>
                                    </p:set>
                                    <p:animEffect transition="in" filter="wipe(left)">
                                      <p:cBhvr>
                                        <p:cTn id="19" dur="500"/>
                                        <p:tgtEl>
                                          <p:spTgt spid="577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7" grpId="0"/>
      <p:bldP spid="5775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56"/>
          <p:cNvGrpSpPr/>
          <p:nvPr/>
        </p:nvGrpSpPr>
        <p:grpSpPr bwMode="auto">
          <a:xfrm>
            <a:off x="1244601" y="1628800"/>
            <a:ext cx="2760662" cy="2847975"/>
            <a:chOff x="676" y="754"/>
            <a:chExt cx="1739" cy="1794"/>
          </a:xfrm>
        </p:grpSpPr>
        <p:sp>
          <p:nvSpPr>
            <p:cNvPr id="42012" name="Rectangle 14"/>
            <p:cNvSpPr>
              <a:spLocks noChangeArrowheads="1"/>
            </p:cNvSpPr>
            <p:nvPr/>
          </p:nvSpPr>
          <p:spPr bwMode="auto">
            <a:xfrm>
              <a:off x="676" y="1914"/>
              <a:ext cx="1739"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a:r>
                <a:rPr lang="en-US" altLang="zh-CN" sz="2800" dirty="0">
                  <a:solidFill>
                    <a:srgbClr val="FF0000"/>
                  </a:solidFill>
                  <a:ea typeface="华文楷体" panose="02010600040101010101" pitchFamily="2" charset="-122"/>
                </a:rPr>
                <a:t>cis-[PtCl</a:t>
              </a:r>
              <a:r>
                <a:rPr lang="en-US" altLang="zh-CN" sz="2800" baseline="-25000" dirty="0">
                  <a:solidFill>
                    <a:srgbClr val="FF0000"/>
                  </a:solidFill>
                  <a:ea typeface="华文楷体" panose="02010600040101010101" pitchFamily="2" charset="-122"/>
                </a:rPr>
                <a:t>2</a:t>
              </a:r>
              <a:r>
                <a:rPr lang="en-US" altLang="zh-CN" sz="2800" dirty="0">
                  <a:solidFill>
                    <a:srgbClr val="FF0000"/>
                  </a:solidFill>
                  <a:ea typeface="华文楷体" panose="02010600040101010101" pitchFamily="2" charset="-122"/>
                </a:rPr>
                <a:t>(NH</a:t>
              </a:r>
              <a:r>
                <a:rPr lang="en-US" altLang="zh-CN" sz="2800" baseline="-25000" dirty="0">
                  <a:solidFill>
                    <a:srgbClr val="FF0000"/>
                  </a:solidFill>
                  <a:ea typeface="华文楷体" panose="02010600040101010101" pitchFamily="2" charset="-122"/>
                </a:rPr>
                <a:t>3</a:t>
              </a:r>
              <a:r>
                <a:rPr lang="en-US" altLang="zh-CN" sz="2800" dirty="0">
                  <a:solidFill>
                    <a:srgbClr val="FF0000"/>
                  </a:solidFill>
                  <a:ea typeface="华文楷体" panose="02010600040101010101" pitchFamily="2" charset="-122"/>
                </a:rPr>
                <a:t>)</a:t>
              </a:r>
              <a:r>
                <a:rPr lang="en-US" altLang="zh-CN" sz="2800" baseline="-25000" dirty="0">
                  <a:solidFill>
                    <a:srgbClr val="FF0000"/>
                  </a:solidFill>
                  <a:ea typeface="华文楷体" panose="02010600040101010101" pitchFamily="2" charset="-122"/>
                </a:rPr>
                <a:t>2</a:t>
              </a:r>
              <a:r>
                <a:rPr lang="en-US" altLang="zh-CN" sz="2800" dirty="0">
                  <a:solidFill>
                    <a:srgbClr val="FF0000"/>
                  </a:solidFill>
                  <a:ea typeface="华文楷体" panose="02010600040101010101" pitchFamily="2" charset="-122"/>
                </a:rPr>
                <a:t>]</a:t>
              </a:r>
              <a:br>
                <a:rPr lang="en-US" altLang="zh-CN" sz="2800" dirty="0">
                  <a:solidFill>
                    <a:srgbClr val="FF0000"/>
                  </a:solidFill>
                  <a:ea typeface="华文楷体" panose="02010600040101010101" pitchFamily="2" charset="-122"/>
                </a:rPr>
              </a:br>
              <a:r>
                <a:rPr lang="zh-CN" altLang="en-US" sz="2800" dirty="0">
                  <a:ea typeface="华文楷体" panose="02010600040101010101" pitchFamily="2" charset="-122"/>
                </a:rPr>
                <a:t>偶极矩</a:t>
              </a:r>
              <a:r>
                <a:rPr lang="zh-CN" altLang="en-US" sz="2800" i="1" dirty="0">
                  <a:ea typeface="华文楷体" panose="02010600040101010101" pitchFamily="2" charset="-122"/>
                  <a:sym typeface="Symbol" panose="05050102010706020507" pitchFamily="18" charset="2"/>
                </a:rPr>
                <a:t></a:t>
              </a:r>
              <a:r>
                <a:rPr lang="zh-CN" altLang="en-US" sz="2800" dirty="0">
                  <a:ea typeface="华文楷体" panose="02010600040101010101" pitchFamily="2" charset="-122"/>
                </a:rPr>
                <a:t>≠</a:t>
              </a:r>
              <a:r>
                <a:rPr lang="en-US" altLang="zh-CN" sz="2800" dirty="0">
                  <a:ea typeface="华文楷体" panose="02010600040101010101" pitchFamily="2" charset="-122"/>
                </a:rPr>
                <a:t>0</a:t>
              </a:r>
              <a:r>
                <a:rPr lang="en-US" altLang="zh-CN" dirty="0">
                  <a:ea typeface="华文楷体" panose="02010600040101010101" pitchFamily="2" charset="-122"/>
                </a:rPr>
                <a:t> </a:t>
              </a:r>
              <a:endParaRPr lang="en-US" altLang="zh-CN" dirty="0">
                <a:ea typeface="华文楷体" panose="02010600040101010101" pitchFamily="2" charset="-122"/>
              </a:endParaRPr>
            </a:p>
          </p:txBody>
        </p:sp>
        <p:pic>
          <p:nvPicPr>
            <p:cNvPr id="42013" name="Picture 22" descr="PtCl2NH32-c"/>
            <p:cNvPicPr>
              <a:picLocks noChangeAspect="1" noChangeArrowheads="1"/>
            </p:cNvPicPr>
            <p:nvPr/>
          </p:nvPicPr>
          <p:blipFill>
            <a:blip r:embed="rId1" cstate="print">
              <a:extLst>
                <a:ext uri="{28A0092B-C50C-407E-A947-70E740481C1C}">
                  <a14:useLocalDpi xmlns:a14="http://schemas.microsoft.com/office/drawing/2010/main" val="0"/>
                </a:ext>
              </a:extLst>
            </a:blip>
            <a:srcRect l="15149" t="25516" r="11870" b="23421"/>
            <a:stretch>
              <a:fillRect/>
            </a:stretch>
          </p:blipFill>
          <p:spPr bwMode="auto">
            <a:xfrm>
              <a:off x="748" y="754"/>
              <a:ext cx="1588" cy="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86" name="Group 57"/>
          <p:cNvGrpSpPr/>
          <p:nvPr/>
        </p:nvGrpSpPr>
        <p:grpSpPr bwMode="auto">
          <a:xfrm>
            <a:off x="4592638" y="1595887"/>
            <a:ext cx="4060825" cy="2849563"/>
            <a:chOff x="2439" y="799"/>
            <a:chExt cx="2558" cy="1795"/>
          </a:xfrm>
        </p:grpSpPr>
        <p:sp>
          <p:nvSpPr>
            <p:cNvPr id="42010" name="Rectangle 17"/>
            <p:cNvSpPr>
              <a:spLocks noChangeArrowheads="1"/>
            </p:cNvSpPr>
            <p:nvPr/>
          </p:nvSpPr>
          <p:spPr bwMode="auto">
            <a:xfrm>
              <a:off x="2439" y="1960"/>
              <a:ext cx="255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a:r>
                <a:rPr lang="en-US" altLang="zh-CN" sz="2800">
                  <a:ea typeface="华文楷体" panose="02010600040101010101" pitchFamily="2" charset="-122"/>
                </a:rPr>
                <a:t>trans-[PtCl</a:t>
              </a:r>
              <a:r>
                <a:rPr lang="en-US" altLang="zh-CN" sz="2800" baseline="-25000">
                  <a:ea typeface="华文楷体" panose="02010600040101010101" pitchFamily="2" charset="-122"/>
                </a:rPr>
                <a:t>2</a:t>
              </a:r>
              <a:r>
                <a:rPr lang="en-US" altLang="zh-CN" sz="2800">
                  <a:ea typeface="华文楷体" panose="02010600040101010101" pitchFamily="2" charset="-122"/>
                </a:rPr>
                <a:t>(NH</a:t>
              </a:r>
              <a:r>
                <a:rPr lang="en-US" altLang="zh-CN" sz="2800" baseline="-25000">
                  <a:ea typeface="华文楷体" panose="02010600040101010101" pitchFamily="2" charset="-122"/>
                </a:rPr>
                <a:t>3</a:t>
              </a:r>
              <a:r>
                <a:rPr lang="en-US" altLang="zh-CN" sz="2800">
                  <a:ea typeface="华文楷体" panose="02010600040101010101" pitchFamily="2" charset="-122"/>
                </a:rPr>
                <a:t>)</a:t>
              </a:r>
              <a:r>
                <a:rPr lang="en-US" altLang="zh-CN" sz="2800" baseline="-25000">
                  <a:ea typeface="华文楷体" panose="02010600040101010101" pitchFamily="2" charset="-122"/>
                </a:rPr>
                <a:t>2</a:t>
              </a:r>
              <a:r>
                <a:rPr lang="en-US" altLang="zh-CN" sz="2800">
                  <a:ea typeface="华文楷体" panose="02010600040101010101" pitchFamily="2" charset="-122"/>
                </a:rPr>
                <a:t>]</a:t>
              </a:r>
              <a:br>
                <a:rPr lang="en-US" altLang="zh-CN" sz="2800">
                  <a:ea typeface="华文楷体" panose="02010600040101010101" pitchFamily="2" charset="-122"/>
                </a:rPr>
              </a:br>
              <a:r>
                <a:rPr lang="zh-CN" altLang="en-US" sz="2800">
                  <a:ea typeface="华文楷体" panose="02010600040101010101" pitchFamily="2" charset="-122"/>
                </a:rPr>
                <a:t>偶极矩</a:t>
              </a:r>
              <a:r>
                <a:rPr lang="zh-CN" altLang="en-US" i="1">
                  <a:ea typeface="华文楷体" panose="02010600040101010101" pitchFamily="2" charset="-122"/>
                  <a:sym typeface="Symbol" panose="05050102010706020507" pitchFamily="18" charset="2"/>
                </a:rPr>
                <a:t></a:t>
              </a:r>
              <a:r>
                <a:rPr lang="en-US" altLang="zh-CN" sz="2800">
                  <a:ea typeface="华文楷体" panose="02010600040101010101" pitchFamily="2" charset="-122"/>
                </a:rPr>
                <a:t>=0 (</a:t>
              </a:r>
              <a:r>
                <a:rPr lang="zh-CN" altLang="en-US" sz="2800">
                  <a:ea typeface="华文楷体" panose="02010600040101010101" pitchFamily="2" charset="-122"/>
                </a:rPr>
                <a:t>无抗癌活性</a:t>
              </a:r>
              <a:r>
                <a:rPr lang="en-US" altLang="zh-CN" sz="2800">
                  <a:ea typeface="华文楷体" panose="02010600040101010101" pitchFamily="2" charset="-122"/>
                </a:rPr>
                <a:t>)</a:t>
              </a:r>
              <a:r>
                <a:rPr lang="en-US" altLang="zh-CN" sz="2800" b="0">
                  <a:ea typeface="华文楷体" panose="02010600040101010101" pitchFamily="2" charset="-122"/>
                </a:rPr>
                <a:t> </a:t>
              </a:r>
              <a:endParaRPr lang="en-US" altLang="zh-CN" sz="2800" b="0">
                <a:ea typeface="华文楷体" panose="02010600040101010101" pitchFamily="2" charset="-122"/>
              </a:endParaRPr>
            </a:p>
          </p:txBody>
        </p:sp>
        <p:pic>
          <p:nvPicPr>
            <p:cNvPr id="42011" name="Picture 23" descr="PtCl2NH32-t"/>
            <p:cNvPicPr>
              <a:picLocks noChangeAspect="1" noChangeArrowheads="1"/>
            </p:cNvPicPr>
            <p:nvPr/>
          </p:nvPicPr>
          <p:blipFill>
            <a:blip r:embed="rId2" cstate="print">
              <a:extLst>
                <a:ext uri="{28A0092B-C50C-407E-A947-70E740481C1C}">
                  <a14:useLocalDpi xmlns:a14="http://schemas.microsoft.com/office/drawing/2010/main" val="0"/>
                </a:ext>
              </a:extLst>
            </a:blip>
            <a:srcRect l="11446" t="17386" r="11446" b="15947"/>
            <a:stretch>
              <a:fillRect/>
            </a:stretch>
          </p:blipFill>
          <p:spPr bwMode="auto">
            <a:xfrm>
              <a:off x="2971" y="799"/>
              <a:ext cx="1451"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4330" name="Rectangle 26"/>
          <p:cNvSpPr>
            <a:spLocks noChangeArrowheads="1"/>
          </p:cNvSpPr>
          <p:nvPr/>
        </p:nvSpPr>
        <p:spPr bwMode="auto">
          <a:xfrm>
            <a:off x="897292" y="1014128"/>
            <a:ext cx="7056437" cy="579437"/>
          </a:xfrm>
          <a:prstGeom prst="rect">
            <a:avLst/>
          </a:prstGeom>
          <a:noFill/>
          <a:ln>
            <a:noFill/>
          </a:ln>
          <a:effectLst/>
        </p:spPr>
        <p:txBody>
          <a:bodyPr>
            <a:spAutoFit/>
          </a:bodyPr>
          <a:lstStyle/>
          <a:p>
            <a:pPr>
              <a:defRPr/>
            </a:pPr>
            <a:r>
              <a:rPr kumimoji="1" lang="zh-CN" altLang="en-US" dirty="0">
                <a:solidFill>
                  <a:srgbClr val="000099"/>
                </a:solidFill>
                <a:latin typeface="+mn-lt"/>
                <a:ea typeface="+mn-ea"/>
              </a:rPr>
              <a:t>平面四边形配合物 </a:t>
            </a:r>
            <a:r>
              <a:rPr kumimoji="1" lang="en-US" altLang="zh-CN" dirty="0">
                <a:latin typeface="+mn-lt"/>
                <a:ea typeface="+mn-ea"/>
              </a:rPr>
              <a:t>[PtCl</a:t>
            </a:r>
            <a:r>
              <a:rPr kumimoji="1" lang="en-US" altLang="zh-CN" baseline="-25000" dirty="0">
                <a:latin typeface="+mn-lt"/>
                <a:ea typeface="+mn-ea"/>
              </a:rPr>
              <a:t>2</a:t>
            </a:r>
            <a:r>
              <a:rPr kumimoji="1" lang="en-US" altLang="zh-CN" dirty="0">
                <a:latin typeface="+mn-lt"/>
                <a:ea typeface="+mn-ea"/>
              </a:rPr>
              <a:t>(NH</a:t>
            </a:r>
            <a:r>
              <a:rPr kumimoji="1" lang="en-US" altLang="zh-CN" baseline="-25000" dirty="0">
                <a:latin typeface="+mn-lt"/>
                <a:ea typeface="+mn-ea"/>
              </a:rPr>
              <a:t>3</a:t>
            </a:r>
            <a:r>
              <a:rPr kumimoji="1" lang="en-US" altLang="zh-CN" dirty="0">
                <a:latin typeface="+mn-lt"/>
                <a:ea typeface="+mn-ea"/>
              </a:rPr>
              <a:t>)</a:t>
            </a:r>
            <a:r>
              <a:rPr kumimoji="1" lang="en-US" altLang="zh-CN" baseline="-25000" dirty="0">
                <a:latin typeface="+mn-lt"/>
                <a:ea typeface="+mn-ea"/>
              </a:rPr>
              <a:t>2</a:t>
            </a:r>
            <a:r>
              <a:rPr kumimoji="1" lang="en-US" altLang="zh-CN" dirty="0">
                <a:latin typeface="+mn-lt"/>
                <a:ea typeface="+mn-ea"/>
              </a:rPr>
              <a:t>]</a:t>
            </a:r>
            <a:endParaRPr kumimoji="1" lang="en-US" altLang="zh-CN" dirty="0">
              <a:latin typeface="+mn-lt"/>
              <a:ea typeface="+mn-ea"/>
            </a:endParaRPr>
          </a:p>
        </p:txBody>
      </p:sp>
      <p:sp>
        <p:nvSpPr>
          <p:cNvPr id="354331" name="Rectangle 27"/>
          <p:cNvSpPr>
            <a:spLocks noChangeArrowheads="1"/>
          </p:cNvSpPr>
          <p:nvPr/>
        </p:nvSpPr>
        <p:spPr bwMode="auto">
          <a:xfrm>
            <a:off x="1031436" y="4581128"/>
            <a:ext cx="6788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a:r>
              <a:rPr lang="zh-CN" altLang="en-US" dirty="0">
                <a:solidFill>
                  <a:srgbClr val="FF0000"/>
                </a:solidFill>
                <a:latin typeface="华文楷体" panose="02010600040101010101" pitchFamily="2" charset="-122"/>
                <a:ea typeface="华文楷体" panose="02010600040101010101" pitchFamily="2" charset="-122"/>
              </a:rPr>
              <a:t>平面正方形配合物的几何异构体数目</a:t>
            </a:r>
            <a:r>
              <a:rPr lang="zh-CN" altLang="en-US" b="0" dirty="0">
                <a:solidFill>
                  <a:srgbClr val="FF0000"/>
                </a:solidFill>
                <a:latin typeface="华文楷体" panose="02010600040101010101" pitchFamily="2" charset="-122"/>
                <a:ea typeface="华文楷体" panose="02010600040101010101" pitchFamily="2" charset="-122"/>
              </a:rPr>
              <a:t> </a:t>
            </a:r>
            <a:endParaRPr lang="zh-CN" altLang="en-US" b="0" dirty="0">
              <a:solidFill>
                <a:srgbClr val="FF0000"/>
              </a:solidFill>
              <a:latin typeface="华文楷体" panose="02010600040101010101" pitchFamily="2" charset="-122"/>
              <a:ea typeface="华文楷体" panose="02010600040101010101" pitchFamily="2" charset="-122"/>
            </a:endParaRPr>
          </a:p>
        </p:txBody>
      </p:sp>
      <p:graphicFrame>
        <p:nvGraphicFramePr>
          <p:cNvPr id="354359" name="Group 55"/>
          <p:cNvGraphicFramePr>
            <a:graphicFrameLocks noGrp="1"/>
          </p:cNvGraphicFramePr>
          <p:nvPr>
            <p:ph/>
          </p:nvPr>
        </p:nvGraphicFramePr>
        <p:xfrm>
          <a:off x="467544" y="5194703"/>
          <a:ext cx="8602662" cy="1498600"/>
        </p:xfrm>
        <a:graphic>
          <a:graphicData uri="http://schemas.openxmlformats.org/drawingml/2006/table">
            <a:tbl>
              <a:tblPr/>
              <a:tblGrid>
                <a:gridCol w="2265362"/>
                <a:gridCol w="1439863"/>
                <a:gridCol w="1512887"/>
                <a:gridCol w="1584325"/>
                <a:gridCol w="1800225"/>
              </a:tblGrid>
              <a:tr h="792162">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类型</a:t>
                      </a:r>
                      <a:endParaRPr kumimoji="0" lang="zh-CN" altLang="en-US" sz="32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MA</a:t>
                      </a:r>
                      <a:r>
                        <a:rPr kumimoji="0" lang="en-US" altLang="zh-CN" sz="32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1</a:t>
                      </a: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B</a:t>
                      </a:r>
                      <a:r>
                        <a:rPr kumimoji="0" lang="en-US" altLang="zh-CN" sz="32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3</a:t>
                      </a:r>
                      <a:endParaRPr kumimoji="0" lang="en-US" altLang="zh-CN" sz="32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MA</a:t>
                      </a:r>
                      <a:r>
                        <a:rPr kumimoji="0" lang="en-US" altLang="zh-CN" sz="3200" b="1" i="0" u="none" strike="noStrike" cap="none" normalizeH="0" baseline="-30000" smtClean="0">
                          <a:ln>
                            <a:noFill/>
                          </a:ln>
                          <a:solidFill>
                            <a:srgbClr val="FF0000"/>
                          </a:solidFill>
                          <a:effectLst/>
                          <a:latin typeface="Times New Roman" panose="02020603050405020304" pitchFamily="18" charset="0"/>
                          <a:ea typeface="华文楷体" panose="02010600040101010101" pitchFamily="2" charset="-122"/>
                        </a:rPr>
                        <a:t>2</a:t>
                      </a:r>
                      <a:r>
                        <a:rPr kumimoji="0" lang="en-US" altLang="zh-CN" sz="32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B</a:t>
                      </a:r>
                      <a:r>
                        <a:rPr kumimoji="0" lang="en-US" altLang="zh-CN" sz="3200" b="1" i="0" u="none" strike="noStrike" cap="none" normalizeH="0" baseline="-30000" smtClean="0">
                          <a:ln>
                            <a:noFill/>
                          </a:ln>
                          <a:solidFill>
                            <a:srgbClr val="FF0000"/>
                          </a:solidFill>
                          <a:effectLst/>
                          <a:latin typeface="Times New Roman" panose="02020603050405020304" pitchFamily="18" charset="0"/>
                          <a:ea typeface="华文楷体" panose="02010600040101010101" pitchFamily="2" charset="-122"/>
                        </a:rPr>
                        <a:t>2</a:t>
                      </a:r>
                      <a:endParaRPr kumimoji="0" lang="en-US" altLang="zh-CN" sz="3200" b="0"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MABC</a:t>
                      </a:r>
                      <a:r>
                        <a:rPr kumimoji="0" lang="en-US" altLang="zh-CN" sz="32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2</a:t>
                      </a:r>
                      <a:endParaRPr kumimoji="0" lang="en-US" altLang="zh-CN" sz="32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MABCD</a:t>
                      </a:r>
                      <a:endParaRPr kumimoji="0" lang="en-US" altLang="zh-CN" sz="32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r h="706438">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异构体数目</a:t>
                      </a:r>
                      <a:endParaRPr kumimoji="0" lang="zh-CN" altLang="en-US" sz="32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1</a:t>
                      </a:r>
                      <a:endParaRPr kumimoji="0" lang="en-US" altLang="zh-CN" sz="32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2</a:t>
                      </a:r>
                      <a:endParaRPr kumimoji="0" lang="en-US" altLang="zh-CN" sz="3200" b="0"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2</a:t>
                      </a:r>
                      <a:endParaRPr kumimoji="0" lang="en-US" altLang="zh-CN" sz="32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3</a:t>
                      </a:r>
                      <a:endParaRPr kumimoji="0" lang="en-US" altLang="zh-CN" sz="32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bl>
          </a:graphicData>
        </a:graphic>
      </p:graphicFrame>
      <p:sp>
        <p:nvSpPr>
          <p:cNvPr id="42009"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DBB2A636-27BC-44C2-A7D5-9D1488A40B17}"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
        <p:nvSpPr>
          <p:cNvPr id="2" name="矩形 1"/>
          <p:cNvSpPr/>
          <p:nvPr/>
        </p:nvSpPr>
        <p:spPr>
          <a:xfrm>
            <a:off x="707940" y="188640"/>
            <a:ext cx="7064010" cy="646331"/>
          </a:xfrm>
          <a:prstGeom prst="rect">
            <a:avLst/>
          </a:prstGeom>
        </p:spPr>
        <p:txBody>
          <a:bodyPr wrap="square">
            <a:spAutoFit/>
          </a:bodyPr>
          <a:lstStyle/>
          <a:p>
            <a:pPr lvl="0"/>
            <a:r>
              <a:rPr lang="en-US" altLang="zh-CN" sz="3600" dirty="0">
                <a:ea typeface="楷体" panose="02010609060101010101" pitchFamily="49" charset="-122"/>
              </a:rPr>
              <a:t>A.</a:t>
            </a:r>
            <a:r>
              <a:rPr lang="zh-CN" altLang="en-US" sz="3600" dirty="0">
                <a:ea typeface="楷体" panose="02010609060101010101" pitchFamily="49" charset="-122"/>
              </a:rPr>
              <a:t>配位数为</a:t>
            </a:r>
            <a:r>
              <a:rPr lang="en-US" altLang="zh-CN" sz="3600" dirty="0">
                <a:ea typeface="楷体" panose="02010609060101010101" pitchFamily="49" charset="-122"/>
              </a:rPr>
              <a:t>4</a:t>
            </a:r>
            <a:r>
              <a:rPr lang="zh-CN" altLang="en-US" sz="3600" dirty="0">
                <a:ea typeface="楷体" panose="02010609060101010101" pitchFamily="49" charset="-122"/>
              </a:rPr>
              <a:t>的配合物的几何异构</a:t>
            </a:r>
            <a:r>
              <a:rPr lang="zh-CN" altLang="en-US" sz="3600" b="0" dirty="0">
                <a:ea typeface="楷体" panose="02010609060101010101" pitchFamily="49" charset="-122"/>
              </a:rPr>
              <a:t> </a:t>
            </a:r>
            <a:endParaRPr lang="zh-CN" altLang="en-US" sz="3600" b="0" dirty="0">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4331"/>
                                        </p:tgtEl>
                                        <p:attrNameLst>
                                          <p:attrName>style.visibility</p:attrName>
                                        </p:attrNameLst>
                                      </p:cBhvr>
                                      <p:to>
                                        <p:strVal val="visible"/>
                                      </p:to>
                                    </p:set>
                                    <p:animEffect transition="in" filter="wipe(left)">
                                      <p:cBhvr>
                                        <p:cTn id="7" dur="500"/>
                                        <p:tgtEl>
                                          <p:spTgt spid="3543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4359"/>
                                        </p:tgtEl>
                                        <p:attrNameLst>
                                          <p:attrName>style.visibility</p:attrName>
                                        </p:attrNameLst>
                                      </p:cBhvr>
                                      <p:to>
                                        <p:strVal val="visible"/>
                                      </p:to>
                                    </p:set>
                                    <p:animEffect transition="in" filter="wipe(left)">
                                      <p:cBhvr>
                                        <p:cTn id="12" dur="500"/>
                                        <p:tgtEl>
                                          <p:spTgt spid="354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3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74" name="Rectangle 38"/>
          <p:cNvSpPr>
            <a:spLocks noChangeArrowheads="1"/>
          </p:cNvSpPr>
          <p:nvPr/>
        </p:nvSpPr>
        <p:spPr bwMode="auto">
          <a:xfrm>
            <a:off x="1152525" y="620688"/>
            <a:ext cx="7400925" cy="1865126"/>
          </a:xfrm>
          <a:prstGeom prst="rect">
            <a:avLst/>
          </a:prstGeom>
          <a:noFill/>
          <a:ln>
            <a:noFill/>
          </a:ln>
          <a:effectLst/>
        </p:spPr>
        <p:txBody>
          <a:bodyPr>
            <a:spAutoFit/>
          </a:bodyPr>
          <a:lstStyle/>
          <a:p>
            <a:pPr>
              <a:lnSpc>
                <a:spcPct val="120000"/>
              </a:lnSpc>
              <a:defRPr/>
            </a:pPr>
            <a:r>
              <a:rPr kumimoji="1" lang="zh-CN" altLang="en-US" dirty="0">
                <a:latin typeface="Times New Roman" panose="02020603050405020304"/>
                <a:ea typeface="华文楷体" panose="02010600040101010101" pitchFamily="2" charset="-122"/>
              </a:rPr>
              <a:t>在酸性介质中</a:t>
            </a:r>
            <a:r>
              <a:rPr kumimoji="1" lang="zh-CN" altLang="en-US" dirty="0" smtClean="0">
                <a:latin typeface="Times New Roman" panose="02020603050405020304"/>
                <a:ea typeface="华文楷体" panose="02010600040101010101" pitchFamily="2" charset="-122"/>
              </a:rPr>
              <a:t>，</a:t>
            </a:r>
            <a:r>
              <a:rPr kumimoji="1" lang="en-US" altLang="zh-CN" dirty="0">
                <a:latin typeface="Times New Roman" panose="02020603050405020304"/>
                <a:ea typeface="华文楷体" panose="02010600040101010101" pitchFamily="2" charset="-122"/>
              </a:rPr>
              <a:t>Mn</a:t>
            </a:r>
            <a:r>
              <a:rPr kumimoji="1" lang="en-US" altLang="zh-CN" baseline="30000" dirty="0">
                <a:latin typeface="Times New Roman" panose="02020603050405020304"/>
                <a:ea typeface="华文楷体" panose="02010600040101010101" pitchFamily="2" charset="-122"/>
              </a:rPr>
              <a:t>2+</a:t>
            </a:r>
            <a:r>
              <a:rPr kumimoji="1" lang="zh-CN" altLang="en-US" dirty="0">
                <a:latin typeface="Times New Roman" panose="02020603050405020304"/>
                <a:ea typeface="华文楷体" panose="02010600040101010101" pitchFamily="2" charset="-122"/>
              </a:rPr>
              <a:t>在酸性介质中很</a:t>
            </a:r>
            <a:r>
              <a:rPr kumimoji="1" lang="zh-CN" altLang="en-US" dirty="0" smtClean="0">
                <a:latin typeface="Times New Roman" panose="02020603050405020304"/>
                <a:ea typeface="华文楷体" panose="02010600040101010101" pitchFamily="2" charset="-122"/>
              </a:rPr>
              <a:t>稳定</a:t>
            </a:r>
            <a:r>
              <a:rPr kumimoji="1" lang="en-US" altLang="zh-CN" dirty="0" smtClean="0">
                <a:latin typeface="Times New Roman" panose="02020603050405020304"/>
                <a:ea typeface="华文楷体" panose="02010600040101010101" pitchFamily="2" charset="-122"/>
              </a:rPr>
              <a:t>,</a:t>
            </a:r>
            <a:r>
              <a:rPr kumimoji="1" lang="zh-CN" altLang="en-US" dirty="0" smtClean="0">
                <a:latin typeface="Times New Roman" panose="02020603050405020304"/>
                <a:ea typeface="华文楷体" panose="02010600040101010101" pitchFamily="2" charset="-122"/>
              </a:rPr>
              <a:t>强</a:t>
            </a:r>
            <a:r>
              <a:rPr kumimoji="1" lang="zh-CN" altLang="en-US" dirty="0">
                <a:latin typeface="Times New Roman" panose="02020603050405020304"/>
                <a:ea typeface="华文楷体" panose="02010600040101010101" pitchFamily="2" charset="-122"/>
              </a:rPr>
              <a:t>氧化剂</a:t>
            </a:r>
            <a:r>
              <a:rPr kumimoji="1" lang="en-US" altLang="zh-CN" dirty="0">
                <a:latin typeface="Times New Roman" panose="02020603050405020304"/>
                <a:ea typeface="华文楷体" panose="02010600040101010101" pitchFamily="2" charset="-122"/>
              </a:rPr>
              <a:t>(NaBiO</a:t>
            </a:r>
            <a:r>
              <a:rPr kumimoji="1" lang="en-US" altLang="zh-CN" baseline="-25000" dirty="0">
                <a:latin typeface="Times New Roman" panose="02020603050405020304"/>
                <a:ea typeface="华文楷体" panose="02010600040101010101" pitchFamily="2" charset="-122"/>
              </a:rPr>
              <a:t>3</a:t>
            </a:r>
            <a:r>
              <a:rPr kumimoji="1" lang="en-US" altLang="zh-CN" dirty="0">
                <a:latin typeface="Times New Roman" panose="02020603050405020304"/>
                <a:ea typeface="华文楷体" panose="02010600040101010101" pitchFamily="2" charset="-122"/>
              </a:rPr>
              <a:t>, PbO</a:t>
            </a:r>
            <a:r>
              <a:rPr kumimoji="1" lang="en-US" altLang="zh-CN" baseline="-25000" dirty="0">
                <a:latin typeface="Times New Roman" panose="02020603050405020304"/>
                <a:ea typeface="华文楷体" panose="02010600040101010101" pitchFamily="2" charset="-122"/>
              </a:rPr>
              <a:t>2</a:t>
            </a:r>
            <a:r>
              <a:rPr kumimoji="1" lang="en-US" altLang="zh-CN" dirty="0">
                <a:latin typeface="Times New Roman" panose="02020603050405020304"/>
                <a:ea typeface="华文楷体" panose="02010600040101010101" pitchFamily="2" charset="-122"/>
              </a:rPr>
              <a:t>, K</a:t>
            </a:r>
            <a:r>
              <a:rPr kumimoji="1" lang="en-US" altLang="zh-CN" baseline="-25000" dirty="0">
                <a:latin typeface="Times New Roman" panose="02020603050405020304"/>
                <a:ea typeface="华文楷体" panose="02010600040101010101" pitchFamily="2" charset="-122"/>
              </a:rPr>
              <a:t>2</a:t>
            </a:r>
            <a:r>
              <a:rPr kumimoji="1" lang="en-US" altLang="zh-CN" dirty="0">
                <a:latin typeface="Times New Roman" panose="02020603050405020304"/>
                <a:ea typeface="华文楷体" panose="02010600040101010101" pitchFamily="2" charset="-122"/>
              </a:rPr>
              <a:t>S</a:t>
            </a:r>
            <a:r>
              <a:rPr kumimoji="1" lang="en-US" altLang="zh-CN" baseline="-25000" dirty="0">
                <a:latin typeface="Times New Roman" panose="02020603050405020304"/>
                <a:ea typeface="华文楷体" panose="02010600040101010101" pitchFamily="2" charset="-122"/>
              </a:rPr>
              <a:t>2</a:t>
            </a:r>
            <a:r>
              <a:rPr kumimoji="1" lang="en-US" altLang="zh-CN" dirty="0">
                <a:latin typeface="Times New Roman" panose="02020603050405020304"/>
                <a:ea typeface="华文楷体" panose="02010600040101010101" pitchFamily="2" charset="-122"/>
              </a:rPr>
              <a:t>O</a:t>
            </a:r>
            <a:r>
              <a:rPr kumimoji="1" lang="en-US" altLang="zh-CN" baseline="-25000" dirty="0">
                <a:latin typeface="Times New Roman" panose="02020603050405020304"/>
                <a:ea typeface="华文楷体" panose="02010600040101010101" pitchFamily="2" charset="-122"/>
              </a:rPr>
              <a:t>8</a:t>
            </a:r>
            <a:r>
              <a:rPr kumimoji="1" lang="zh-CN" altLang="en-US" dirty="0">
                <a:latin typeface="Times New Roman" panose="02020603050405020304"/>
                <a:ea typeface="华文楷体" panose="02010600040101010101" pitchFamily="2" charset="-122"/>
              </a:rPr>
              <a:t>等</a:t>
            </a:r>
            <a:r>
              <a:rPr kumimoji="1" lang="en-US" altLang="zh-CN" dirty="0">
                <a:latin typeface="Times New Roman" panose="02020603050405020304"/>
                <a:ea typeface="华文楷体" panose="02010600040101010101" pitchFamily="2" charset="-122"/>
              </a:rPr>
              <a:t>)</a:t>
            </a:r>
            <a:r>
              <a:rPr kumimoji="1" lang="zh-CN" altLang="en-US" dirty="0">
                <a:latin typeface="Times New Roman" panose="02020603050405020304"/>
                <a:ea typeface="华文楷体" panose="02010600040101010101" pitchFamily="2" charset="-122"/>
              </a:rPr>
              <a:t>将</a:t>
            </a:r>
            <a:r>
              <a:rPr kumimoji="1" lang="en-US" altLang="zh-CN" dirty="0">
                <a:latin typeface="Times New Roman" panose="02020603050405020304"/>
                <a:ea typeface="华文楷体" panose="02010600040101010101" pitchFamily="2" charset="-122"/>
              </a:rPr>
              <a:t>Mn</a:t>
            </a:r>
            <a:r>
              <a:rPr kumimoji="1" lang="en-US" altLang="zh-CN" baseline="30000" dirty="0">
                <a:latin typeface="Times New Roman" panose="02020603050405020304"/>
                <a:ea typeface="华文楷体" panose="02010600040101010101" pitchFamily="2" charset="-122"/>
              </a:rPr>
              <a:t>2+</a:t>
            </a:r>
            <a:r>
              <a:rPr kumimoji="1" lang="zh-CN" altLang="en-US" dirty="0">
                <a:latin typeface="Times New Roman" panose="02020603050405020304"/>
                <a:ea typeface="华文楷体" panose="02010600040101010101" pitchFamily="2" charset="-122"/>
              </a:rPr>
              <a:t>氧化为</a:t>
            </a:r>
            <a:r>
              <a:rPr kumimoji="1" lang="en-US" altLang="zh-CN" dirty="0">
                <a:latin typeface="Times New Roman" panose="02020603050405020304"/>
                <a:ea typeface="华文楷体" panose="02010600040101010101" pitchFamily="2" charset="-122"/>
              </a:rPr>
              <a:t>MnO</a:t>
            </a:r>
            <a:r>
              <a:rPr kumimoji="1" lang="en-US" altLang="zh-CN" baseline="-25000" dirty="0">
                <a:latin typeface="Times New Roman" panose="02020603050405020304"/>
                <a:ea typeface="华文楷体" panose="02010600040101010101" pitchFamily="2" charset="-122"/>
              </a:rPr>
              <a:t>4</a:t>
            </a:r>
            <a:r>
              <a:rPr kumimoji="1" lang="en-US" altLang="zh-CN" baseline="30000" dirty="0">
                <a:latin typeface="Times New Roman" panose="02020603050405020304"/>
                <a:ea typeface="华文楷体" panose="02010600040101010101" pitchFamily="2" charset="-122"/>
              </a:rPr>
              <a:t>-</a:t>
            </a:r>
            <a:endParaRPr kumimoji="1" lang="zh-CN" altLang="en-US" dirty="0">
              <a:latin typeface="Times New Roman" panose="02020603050405020304"/>
              <a:ea typeface="华文楷体" panose="02010600040101010101" pitchFamily="2" charset="-122"/>
            </a:endParaRPr>
          </a:p>
        </p:txBody>
      </p:sp>
      <p:sp>
        <p:nvSpPr>
          <p:cNvPr id="577575" name="Rectangle 39"/>
          <p:cNvSpPr>
            <a:spLocks noChangeArrowheads="1"/>
          </p:cNvSpPr>
          <p:nvPr/>
        </p:nvSpPr>
        <p:spPr bwMode="auto">
          <a:xfrm>
            <a:off x="683568" y="2852936"/>
            <a:ext cx="9009063" cy="519112"/>
          </a:xfrm>
          <a:prstGeom prst="rect">
            <a:avLst/>
          </a:prstGeom>
          <a:noFill/>
          <a:ln>
            <a:noFill/>
          </a:ln>
          <a:effectLst/>
        </p:spPr>
        <p:txBody>
          <a:bodyPr>
            <a:spAutoFit/>
          </a:bodyPr>
          <a:lstStyle/>
          <a:p>
            <a:pPr>
              <a:defRPr/>
            </a:pPr>
            <a:r>
              <a:rPr kumimoji="1" lang="en-US" altLang="zh-CN" sz="2800" dirty="0">
                <a:solidFill>
                  <a:srgbClr val="FF0000"/>
                </a:solidFill>
                <a:latin typeface="Times New Roman" panose="02020603050405020304"/>
                <a:ea typeface="华文楷体" panose="02010600040101010101" pitchFamily="2" charset="-122"/>
              </a:rPr>
              <a:t>2Mn</a:t>
            </a:r>
            <a:r>
              <a:rPr kumimoji="1" lang="en-US" altLang="zh-CN" sz="2800" baseline="30000" dirty="0">
                <a:solidFill>
                  <a:srgbClr val="FF0000"/>
                </a:solidFill>
                <a:latin typeface="Times New Roman" panose="02020603050405020304"/>
                <a:ea typeface="华文楷体" panose="02010600040101010101" pitchFamily="2" charset="-122"/>
              </a:rPr>
              <a:t>2+</a:t>
            </a:r>
            <a:r>
              <a:rPr kumimoji="1" lang="en-US" altLang="zh-CN" sz="2800" dirty="0">
                <a:latin typeface="Times New Roman" panose="02020603050405020304"/>
                <a:ea typeface="华文楷体" panose="02010600040101010101" pitchFamily="2" charset="-122"/>
              </a:rPr>
              <a:t>+ 5NaBiO</a:t>
            </a:r>
            <a:r>
              <a:rPr kumimoji="1" lang="en-US" altLang="zh-CN" sz="2800" baseline="-25000" dirty="0">
                <a:latin typeface="Times New Roman" panose="02020603050405020304"/>
                <a:ea typeface="华文楷体" panose="02010600040101010101" pitchFamily="2" charset="-122"/>
              </a:rPr>
              <a:t>3</a:t>
            </a:r>
            <a:r>
              <a:rPr kumimoji="1" lang="en-US" altLang="zh-CN" sz="2800" dirty="0">
                <a:latin typeface="Times New Roman" panose="02020603050405020304"/>
                <a:ea typeface="华文楷体" panose="02010600040101010101" pitchFamily="2" charset="-122"/>
              </a:rPr>
              <a:t>(s)+14H</a:t>
            </a:r>
            <a:r>
              <a:rPr kumimoji="1" lang="en-US" altLang="zh-CN" sz="2800" baseline="30000" dirty="0">
                <a:latin typeface="Times New Roman" panose="02020603050405020304"/>
                <a:ea typeface="华文楷体" panose="02010600040101010101" pitchFamily="2" charset="-122"/>
              </a:rPr>
              <a:t>+ </a:t>
            </a:r>
            <a:r>
              <a:rPr kumimoji="1" lang="en-US" altLang="zh-CN" sz="2800" dirty="0">
                <a:latin typeface="Times New Roman" panose="02020603050405020304"/>
                <a:ea typeface="华文楷体" panose="02010600040101010101" pitchFamily="2" charset="-122"/>
              </a:rPr>
              <a:t>=2</a:t>
            </a:r>
            <a:r>
              <a:rPr kumimoji="1" lang="en-US" altLang="zh-CN" sz="2800" dirty="0">
                <a:solidFill>
                  <a:srgbClr val="0000CC"/>
                </a:solidFill>
                <a:latin typeface="Times New Roman" panose="02020603050405020304"/>
                <a:ea typeface="华文楷体" panose="02010600040101010101" pitchFamily="2" charset="-122"/>
              </a:rPr>
              <a:t>MnO</a:t>
            </a:r>
            <a:r>
              <a:rPr kumimoji="1" lang="en-US" altLang="zh-CN" sz="2800" baseline="-25000" dirty="0">
                <a:solidFill>
                  <a:srgbClr val="0000CC"/>
                </a:solidFill>
                <a:latin typeface="Times New Roman" panose="02020603050405020304"/>
                <a:ea typeface="华文楷体" panose="02010600040101010101" pitchFamily="2" charset="-122"/>
              </a:rPr>
              <a:t>4</a:t>
            </a:r>
            <a:r>
              <a:rPr kumimoji="1" lang="en-US" altLang="zh-CN" sz="2800" baseline="30000" dirty="0">
                <a:solidFill>
                  <a:srgbClr val="0000CC"/>
                </a:solidFill>
                <a:latin typeface="Times New Roman" panose="02020603050405020304"/>
                <a:ea typeface="华文楷体" panose="02010600040101010101" pitchFamily="2" charset="-122"/>
              </a:rPr>
              <a:t>-</a:t>
            </a:r>
            <a:r>
              <a:rPr kumimoji="1" lang="en-US" altLang="zh-CN" sz="2800" baseline="30000" dirty="0">
                <a:latin typeface="Times New Roman" panose="02020603050405020304"/>
                <a:ea typeface="华文楷体" panose="02010600040101010101" pitchFamily="2" charset="-122"/>
              </a:rPr>
              <a:t> </a:t>
            </a:r>
            <a:r>
              <a:rPr kumimoji="1" lang="en-US" altLang="zh-CN" sz="2800" dirty="0">
                <a:latin typeface="Times New Roman" panose="02020603050405020304"/>
                <a:ea typeface="华文楷体" panose="02010600040101010101" pitchFamily="2" charset="-122"/>
              </a:rPr>
              <a:t>+5Bi</a:t>
            </a:r>
            <a:r>
              <a:rPr kumimoji="1" lang="en-US" altLang="zh-CN" sz="2800" baseline="30000" dirty="0">
                <a:latin typeface="Times New Roman" panose="02020603050405020304"/>
                <a:ea typeface="华文楷体" panose="02010600040101010101" pitchFamily="2" charset="-122"/>
              </a:rPr>
              <a:t>3+</a:t>
            </a:r>
            <a:r>
              <a:rPr kumimoji="1" lang="en-US" altLang="zh-CN" sz="2800" dirty="0">
                <a:latin typeface="Times New Roman" panose="02020603050405020304"/>
                <a:ea typeface="华文楷体" panose="02010600040101010101" pitchFamily="2" charset="-122"/>
              </a:rPr>
              <a:t>+5Na</a:t>
            </a:r>
            <a:r>
              <a:rPr kumimoji="1" lang="en-US" altLang="zh-CN" sz="2800" baseline="30000" dirty="0">
                <a:latin typeface="Times New Roman" panose="02020603050405020304"/>
                <a:ea typeface="华文楷体" panose="02010600040101010101" pitchFamily="2" charset="-122"/>
              </a:rPr>
              <a:t>+ </a:t>
            </a:r>
            <a:r>
              <a:rPr kumimoji="1" lang="en-US" altLang="zh-CN" sz="2800" dirty="0">
                <a:latin typeface="Times New Roman" panose="02020603050405020304"/>
                <a:ea typeface="华文楷体" panose="02010600040101010101" pitchFamily="2" charset="-122"/>
              </a:rPr>
              <a:t>+7H</a:t>
            </a:r>
            <a:r>
              <a:rPr kumimoji="1" lang="en-US" altLang="zh-CN" sz="2800" baseline="-25000" dirty="0">
                <a:latin typeface="Times New Roman" panose="02020603050405020304"/>
                <a:ea typeface="华文楷体" panose="02010600040101010101" pitchFamily="2" charset="-122"/>
              </a:rPr>
              <a:t>2</a:t>
            </a:r>
            <a:r>
              <a:rPr kumimoji="1" lang="en-US" altLang="zh-CN" sz="2800" dirty="0">
                <a:latin typeface="Times New Roman" panose="02020603050405020304"/>
                <a:ea typeface="华文楷体" panose="02010600040101010101" pitchFamily="2" charset="-122"/>
              </a:rPr>
              <a:t>O</a:t>
            </a:r>
            <a:endParaRPr kumimoji="1" lang="en-US" altLang="zh-CN" sz="2800" baseline="-25000" dirty="0">
              <a:latin typeface="Times New Roman" panose="02020603050405020304"/>
              <a:ea typeface="华文楷体" panose="02010600040101010101" pitchFamily="2" charset="-122"/>
            </a:endParaRPr>
          </a:p>
        </p:txBody>
      </p:sp>
      <p:sp>
        <p:nvSpPr>
          <p:cNvPr id="577576" name="Rectangle 40"/>
          <p:cNvSpPr>
            <a:spLocks noChangeArrowheads="1"/>
          </p:cNvSpPr>
          <p:nvPr/>
        </p:nvSpPr>
        <p:spPr bwMode="auto">
          <a:xfrm>
            <a:off x="848071" y="3717032"/>
            <a:ext cx="7288213" cy="523875"/>
          </a:xfrm>
          <a:prstGeom prst="rect">
            <a:avLst/>
          </a:prstGeom>
          <a:noFill/>
          <a:ln>
            <a:noFill/>
          </a:ln>
          <a:effectLst/>
        </p:spPr>
        <p:txBody>
          <a:bodyPr>
            <a:spAutoFit/>
          </a:bodyPr>
          <a:lstStyle/>
          <a:p>
            <a:pPr>
              <a:defRPr/>
            </a:pPr>
            <a:r>
              <a:rPr kumimoji="1" lang="en-US" altLang="zh-CN" sz="2800" dirty="0">
                <a:solidFill>
                  <a:srgbClr val="FF0000"/>
                </a:solidFill>
                <a:latin typeface="Times New Roman" panose="02020603050405020304"/>
                <a:ea typeface="华文楷体" panose="02010600040101010101" pitchFamily="2" charset="-122"/>
              </a:rPr>
              <a:t>2Mn</a:t>
            </a:r>
            <a:r>
              <a:rPr kumimoji="1" lang="en-US" altLang="zh-CN" sz="2800" baseline="30000" dirty="0">
                <a:solidFill>
                  <a:srgbClr val="FF0000"/>
                </a:solidFill>
                <a:latin typeface="Times New Roman" panose="02020603050405020304"/>
                <a:ea typeface="华文楷体" panose="02010600040101010101" pitchFamily="2" charset="-122"/>
              </a:rPr>
              <a:t>2+</a:t>
            </a:r>
            <a:r>
              <a:rPr kumimoji="1" lang="en-US" altLang="zh-CN" sz="2800" dirty="0">
                <a:latin typeface="Times New Roman" panose="02020603050405020304"/>
                <a:ea typeface="华文楷体" panose="02010600040101010101" pitchFamily="2" charset="-122"/>
              </a:rPr>
              <a:t>+5PbO</a:t>
            </a:r>
            <a:r>
              <a:rPr kumimoji="1" lang="en-US" altLang="zh-CN" sz="2800" baseline="-25000" dirty="0">
                <a:latin typeface="Times New Roman" panose="02020603050405020304"/>
                <a:ea typeface="华文楷体" panose="02010600040101010101" pitchFamily="2" charset="-122"/>
              </a:rPr>
              <a:t>2</a:t>
            </a:r>
            <a:r>
              <a:rPr kumimoji="1" lang="en-US" altLang="zh-CN" sz="2800" dirty="0">
                <a:latin typeface="Times New Roman" panose="02020603050405020304"/>
                <a:ea typeface="华文楷体" panose="02010600040101010101" pitchFamily="2" charset="-122"/>
              </a:rPr>
              <a:t>(s)+4H</a:t>
            </a:r>
            <a:r>
              <a:rPr kumimoji="1" lang="en-US" altLang="zh-CN" sz="2800" baseline="30000" dirty="0">
                <a:latin typeface="Times New Roman" panose="02020603050405020304"/>
                <a:ea typeface="华文楷体" panose="02010600040101010101" pitchFamily="2" charset="-122"/>
              </a:rPr>
              <a:t>+</a:t>
            </a:r>
            <a:r>
              <a:rPr kumimoji="1" lang="en-US" altLang="zh-CN" sz="2800" dirty="0">
                <a:latin typeface="Times New Roman" panose="02020603050405020304"/>
                <a:ea typeface="华文楷体" panose="02010600040101010101" pitchFamily="2" charset="-122"/>
              </a:rPr>
              <a:t>=2</a:t>
            </a:r>
            <a:r>
              <a:rPr kumimoji="1" lang="en-US" altLang="zh-CN" sz="2800" dirty="0">
                <a:solidFill>
                  <a:srgbClr val="FF0000"/>
                </a:solidFill>
                <a:latin typeface="Times New Roman" panose="02020603050405020304"/>
                <a:ea typeface="华文楷体" panose="02010600040101010101" pitchFamily="2" charset="-122"/>
              </a:rPr>
              <a:t>MnO</a:t>
            </a:r>
            <a:r>
              <a:rPr kumimoji="1" lang="en-US" altLang="zh-CN" sz="2800" baseline="-25000" dirty="0">
                <a:solidFill>
                  <a:srgbClr val="FF0000"/>
                </a:solidFill>
                <a:latin typeface="Times New Roman" panose="02020603050405020304"/>
                <a:ea typeface="华文楷体" panose="02010600040101010101" pitchFamily="2" charset="-122"/>
              </a:rPr>
              <a:t>4</a:t>
            </a:r>
            <a:r>
              <a:rPr kumimoji="1" lang="en-US" altLang="zh-CN" sz="2800" baseline="30000" dirty="0">
                <a:solidFill>
                  <a:srgbClr val="FF0000"/>
                </a:solidFill>
                <a:latin typeface="Times New Roman" panose="02020603050405020304"/>
                <a:ea typeface="华文楷体" panose="02010600040101010101" pitchFamily="2" charset="-122"/>
              </a:rPr>
              <a:t>-</a:t>
            </a:r>
            <a:r>
              <a:rPr kumimoji="1" lang="en-US" altLang="zh-CN" sz="2800" dirty="0">
                <a:latin typeface="Times New Roman" panose="02020603050405020304"/>
                <a:ea typeface="华文楷体" panose="02010600040101010101" pitchFamily="2" charset="-122"/>
              </a:rPr>
              <a:t>+5Pb</a:t>
            </a:r>
            <a:r>
              <a:rPr kumimoji="1" lang="en-US" altLang="zh-CN" sz="2800" baseline="30000" dirty="0">
                <a:latin typeface="Times New Roman" panose="02020603050405020304"/>
                <a:ea typeface="华文楷体" panose="02010600040101010101" pitchFamily="2" charset="-122"/>
              </a:rPr>
              <a:t>2+ </a:t>
            </a:r>
            <a:r>
              <a:rPr kumimoji="1" lang="en-US" altLang="zh-CN" sz="2800" dirty="0">
                <a:latin typeface="Times New Roman" panose="02020603050405020304"/>
                <a:ea typeface="华文楷体" panose="02010600040101010101" pitchFamily="2" charset="-122"/>
              </a:rPr>
              <a:t>+ 2H</a:t>
            </a:r>
            <a:r>
              <a:rPr kumimoji="1" lang="en-US" altLang="zh-CN" sz="2800" baseline="-25000" dirty="0">
                <a:latin typeface="Times New Roman" panose="02020603050405020304"/>
                <a:ea typeface="华文楷体" panose="02010600040101010101" pitchFamily="2" charset="-122"/>
              </a:rPr>
              <a:t>2</a:t>
            </a:r>
            <a:r>
              <a:rPr kumimoji="1" lang="en-US" altLang="zh-CN" sz="2800" dirty="0">
                <a:latin typeface="Times New Roman" panose="02020603050405020304"/>
                <a:ea typeface="华文楷体" panose="02010600040101010101" pitchFamily="2" charset="-122"/>
              </a:rPr>
              <a:t>O</a:t>
            </a:r>
            <a:endParaRPr kumimoji="1" lang="en-US" altLang="zh-CN" sz="2800" baseline="-25000" dirty="0">
              <a:latin typeface="Times New Roman" panose="02020603050405020304"/>
              <a:ea typeface="华文楷体" panose="02010600040101010101" pitchFamily="2" charset="-122"/>
            </a:endParaRPr>
          </a:p>
        </p:txBody>
      </p:sp>
      <p:sp>
        <p:nvSpPr>
          <p:cNvPr id="577577" name="Rectangle 41"/>
          <p:cNvSpPr>
            <a:spLocks noChangeArrowheads="1"/>
          </p:cNvSpPr>
          <p:nvPr/>
        </p:nvSpPr>
        <p:spPr bwMode="auto">
          <a:xfrm>
            <a:off x="683568" y="4581128"/>
            <a:ext cx="8223250" cy="554037"/>
          </a:xfrm>
          <a:prstGeom prst="rect">
            <a:avLst/>
          </a:prstGeom>
          <a:noFill/>
          <a:ln>
            <a:noFill/>
          </a:ln>
          <a:effectLst/>
        </p:spPr>
        <p:txBody>
          <a:bodyPr>
            <a:spAutoFit/>
          </a:bodyPr>
          <a:lstStyle/>
          <a:p>
            <a:pPr>
              <a:defRPr/>
            </a:pPr>
            <a:r>
              <a:rPr kumimoji="1" lang="en-US" altLang="zh-CN" sz="3000" dirty="0">
                <a:solidFill>
                  <a:srgbClr val="0000CC"/>
                </a:solidFill>
                <a:latin typeface="Times New Roman" panose="02020603050405020304"/>
                <a:ea typeface="华文楷体" panose="02010600040101010101" pitchFamily="2" charset="-122"/>
              </a:rPr>
              <a:t>2Mn</a:t>
            </a:r>
            <a:r>
              <a:rPr kumimoji="1" lang="en-US" altLang="zh-CN" sz="3000" baseline="30000" dirty="0">
                <a:solidFill>
                  <a:srgbClr val="0000CC"/>
                </a:solidFill>
                <a:latin typeface="Times New Roman" panose="02020603050405020304"/>
                <a:ea typeface="华文楷体" panose="02010600040101010101" pitchFamily="2" charset="-122"/>
              </a:rPr>
              <a:t>2+</a:t>
            </a:r>
            <a:r>
              <a:rPr kumimoji="1" lang="en-US" altLang="zh-CN" sz="3000" dirty="0">
                <a:latin typeface="Times New Roman" panose="02020603050405020304"/>
                <a:ea typeface="华文楷体" panose="02010600040101010101" pitchFamily="2" charset="-122"/>
              </a:rPr>
              <a:t>+5S</a:t>
            </a:r>
            <a:r>
              <a:rPr kumimoji="1" lang="en-US" altLang="zh-CN" sz="3000" baseline="-25000" dirty="0">
                <a:latin typeface="Times New Roman" panose="02020603050405020304"/>
                <a:ea typeface="华文楷体" panose="02010600040101010101" pitchFamily="2" charset="-122"/>
              </a:rPr>
              <a:t>2</a:t>
            </a:r>
            <a:r>
              <a:rPr kumimoji="1" lang="en-US" altLang="zh-CN" sz="3000" dirty="0">
                <a:latin typeface="Times New Roman" panose="02020603050405020304"/>
                <a:ea typeface="华文楷体" panose="02010600040101010101" pitchFamily="2" charset="-122"/>
              </a:rPr>
              <a:t>O</a:t>
            </a:r>
            <a:r>
              <a:rPr kumimoji="1" lang="en-US" altLang="zh-CN" sz="3000" baseline="-25000" dirty="0">
                <a:latin typeface="Times New Roman" panose="02020603050405020304"/>
                <a:ea typeface="华文楷体" panose="02010600040101010101" pitchFamily="2" charset="-122"/>
              </a:rPr>
              <a:t>8</a:t>
            </a:r>
            <a:r>
              <a:rPr kumimoji="1" lang="en-US" altLang="zh-CN" sz="3000" baseline="30000" dirty="0">
                <a:latin typeface="Times New Roman" panose="02020603050405020304"/>
                <a:ea typeface="华文楷体" panose="02010600040101010101" pitchFamily="2" charset="-122"/>
              </a:rPr>
              <a:t>2-</a:t>
            </a:r>
            <a:r>
              <a:rPr kumimoji="1" lang="en-US" altLang="zh-CN" sz="3000" dirty="0">
                <a:latin typeface="Times New Roman" panose="02020603050405020304"/>
                <a:ea typeface="华文楷体" panose="02010600040101010101" pitchFamily="2" charset="-122"/>
              </a:rPr>
              <a:t>+8H</a:t>
            </a:r>
            <a:r>
              <a:rPr kumimoji="1" lang="en-US" altLang="zh-CN" sz="3000" baseline="-25000" dirty="0">
                <a:latin typeface="Times New Roman" panose="02020603050405020304"/>
                <a:ea typeface="华文楷体" panose="02010600040101010101" pitchFamily="2" charset="-122"/>
              </a:rPr>
              <a:t>2</a:t>
            </a:r>
            <a:r>
              <a:rPr kumimoji="1" lang="en-US" altLang="zh-CN" sz="3000" dirty="0">
                <a:latin typeface="Times New Roman" panose="02020603050405020304"/>
                <a:ea typeface="华文楷体" panose="02010600040101010101" pitchFamily="2" charset="-122"/>
              </a:rPr>
              <a:t>O =2</a:t>
            </a:r>
            <a:r>
              <a:rPr kumimoji="1" lang="en-US" altLang="zh-CN" sz="3000" dirty="0">
                <a:solidFill>
                  <a:srgbClr val="FF0000"/>
                </a:solidFill>
                <a:latin typeface="Times New Roman" panose="02020603050405020304"/>
                <a:ea typeface="华文楷体" panose="02010600040101010101" pitchFamily="2" charset="-122"/>
              </a:rPr>
              <a:t>MnO</a:t>
            </a:r>
            <a:r>
              <a:rPr kumimoji="1" lang="en-US" altLang="zh-CN" sz="3000" baseline="-25000" dirty="0">
                <a:solidFill>
                  <a:srgbClr val="FF0000"/>
                </a:solidFill>
                <a:latin typeface="Times New Roman" panose="02020603050405020304"/>
                <a:ea typeface="华文楷体" panose="02010600040101010101" pitchFamily="2" charset="-122"/>
              </a:rPr>
              <a:t>4</a:t>
            </a:r>
            <a:r>
              <a:rPr kumimoji="1" lang="en-US" altLang="zh-CN" sz="3000" baseline="30000" dirty="0">
                <a:solidFill>
                  <a:srgbClr val="FF0000"/>
                </a:solidFill>
                <a:latin typeface="Times New Roman" panose="02020603050405020304"/>
                <a:ea typeface="华文楷体" panose="02010600040101010101" pitchFamily="2" charset="-122"/>
              </a:rPr>
              <a:t>- </a:t>
            </a:r>
            <a:r>
              <a:rPr kumimoji="1" lang="en-US" altLang="zh-CN" sz="3000" dirty="0">
                <a:latin typeface="Times New Roman" panose="02020603050405020304"/>
                <a:ea typeface="华文楷体" panose="02010600040101010101" pitchFamily="2" charset="-122"/>
              </a:rPr>
              <a:t>+ 10SO</a:t>
            </a:r>
            <a:r>
              <a:rPr kumimoji="1" lang="en-US" altLang="zh-CN" sz="3000" baseline="-25000" dirty="0">
                <a:latin typeface="Times New Roman" panose="02020603050405020304"/>
                <a:ea typeface="华文楷体" panose="02010600040101010101" pitchFamily="2" charset="-122"/>
              </a:rPr>
              <a:t>4</a:t>
            </a:r>
            <a:r>
              <a:rPr kumimoji="1" lang="en-US" altLang="zh-CN" sz="3000" baseline="30000" dirty="0">
                <a:latin typeface="Times New Roman" panose="02020603050405020304"/>
                <a:ea typeface="华文楷体" panose="02010600040101010101" pitchFamily="2" charset="-122"/>
              </a:rPr>
              <a:t>2- </a:t>
            </a:r>
            <a:r>
              <a:rPr kumimoji="1" lang="en-US" altLang="zh-CN" sz="3000" dirty="0">
                <a:latin typeface="Times New Roman" panose="02020603050405020304"/>
                <a:ea typeface="华文楷体" panose="02010600040101010101" pitchFamily="2" charset="-122"/>
              </a:rPr>
              <a:t>+ 16H</a:t>
            </a:r>
            <a:r>
              <a:rPr kumimoji="1" lang="en-US" altLang="zh-CN" sz="3000" baseline="30000" dirty="0">
                <a:latin typeface="Times New Roman" panose="02020603050405020304"/>
                <a:ea typeface="华文楷体" panose="02010600040101010101" pitchFamily="2" charset="-122"/>
              </a:rPr>
              <a:t>+</a:t>
            </a:r>
            <a:endParaRPr kumimoji="1" lang="en-US" altLang="zh-CN" sz="3000" baseline="30000" dirty="0">
              <a:latin typeface="Times New Roman" panose="02020603050405020304"/>
              <a:ea typeface="华文楷体" panose="02010600040101010101" pitchFamily="2" charset="-122"/>
            </a:endParaRPr>
          </a:p>
        </p:txBody>
      </p:sp>
      <p:sp>
        <p:nvSpPr>
          <p:cNvPr id="183303"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5B054601-CBED-4E00-BE59-A036EFF5C80F}"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7574"/>
                                        </p:tgtEl>
                                        <p:attrNameLst>
                                          <p:attrName>style.visibility</p:attrName>
                                        </p:attrNameLst>
                                      </p:cBhvr>
                                      <p:to>
                                        <p:strVal val="visible"/>
                                      </p:to>
                                    </p:set>
                                    <p:animEffect transition="in" filter="wipe(left)">
                                      <p:cBhvr>
                                        <p:cTn id="7" dur="500"/>
                                        <p:tgtEl>
                                          <p:spTgt spid="5775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7575"/>
                                        </p:tgtEl>
                                        <p:attrNameLst>
                                          <p:attrName>style.visibility</p:attrName>
                                        </p:attrNameLst>
                                      </p:cBhvr>
                                      <p:to>
                                        <p:strVal val="visible"/>
                                      </p:to>
                                    </p:set>
                                    <p:animEffect transition="in" filter="wipe(left)">
                                      <p:cBhvr>
                                        <p:cTn id="12" dur="500"/>
                                        <p:tgtEl>
                                          <p:spTgt spid="5775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7576"/>
                                        </p:tgtEl>
                                        <p:attrNameLst>
                                          <p:attrName>style.visibility</p:attrName>
                                        </p:attrNameLst>
                                      </p:cBhvr>
                                      <p:to>
                                        <p:strVal val="visible"/>
                                      </p:to>
                                    </p:set>
                                    <p:animEffect transition="in" filter="wipe(left)">
                                      <p:cBhvr>
                                        <p:cTn id="17" dur="500"/>
                                        <p:tgtEl>
                                          <p:spTgt spid="5775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7577"/>
                                        </p:tgtEl>
                                        <p:attrNameLst>
                                          <p:attrName>style.visibility</p:attrName>
                                        </p:attrNameLst>
                                      </p:cBhvr>
                                      <p:to>
                                        <p:strVal val="visible"/>
                                      </p:to>
                                    </p:set>
                                    <p:animEffect transition="in" filter="wipe(left)">
                                      <p:cBhvr>
                                        <p:cTn id="22" dur="500"/>
                                        <p:tgtEl>
                                          <p:spTgt spid="577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74" grpId="0"/>
      <p:bldP spid="577575" grpId="0"/>
      <p:bldP spid="577576" grpId="0"/>
      <p:bldP spid="57757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22" name="Rectangle 2"/>
          <p:cNvSpPr>
            <a:spLocks noChangeArrowheads="1"/>
          </p:cNvSpPr>
          <p:nvPr/>
        </p:nvSpPr>
        <p:spPr bwMode="auto">
          <a:xfrm>
            <a:off x="827088" y="246063"/>
            <a:ext cx="53292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a:solidFill>
                  <a:srgbClr val="0000CC"/>
                </a:solidFill>
                <a:ea typeface="华文楷体" panose="02010600040101010101" pitchFamily="2" charset="-122"/>
              </a:rPr>
              <a:t>2)  Mn(IV)</a:t>
            </a:r>
            <a:r>
              <a:rPr kumimoji="1" lang="zh-CN" altLang="en-US">
                <a:solidFill>
                  <a:srgbClr val="0000CC"/>
                </a:solidFill>
                <a:ea typeface="华文楷体" panose="02010600040101010101" pitchFamily="2" charset="-122"/>
              </a:rPr>
              <a:t>的</a:t>
            </a:r>
            <a:r>
              <a:rPr lang="zh-CN" altLang="en-US">
                <a:solidFill>
                  <a:srgbClr val="0000CC"/>
                </a:solidFill>
                <a:ea typeface="华文楷体" panose="02010600040101010101" pitchFamily="2" charset="-122"/>
              </a:rPr>
              <a:t>氧化还原性</a:t>
            </a:r>
            <a:endParaRPr lang="zh-CN" altLang="en-US">
              <a:solidFill>
                <a:srgbClr val="0000CC"/>
              </a:solidFill>
              <a:ea typeface="华文楷体" panose="02010600040101010101" pitchFamily="2" charset="-122"/>
            </a:endParaRPr>
          </a:p>
        </p:txBody>
      </p:sp>
      <p:sp>
        <p:nvSpPr>
          <p:cNvPr id="578563" name="Rectangle 3"/>
          <p:cNvSpPr>
            <a:spLocks noChangeArrowheads="1"/>
          </p:cNvSpPr>
          <p:nvPr/>
        </p:nvSpPr>
        <p:spPr bwMode="auto">
          <a:xfrm>
            <a:off x="323850" y="981075"/>
            <a:ext cx="8569325" cy="1368425"/>
          </a:xfrm>
          <a:prstGeom prst="rect">
            <a:avLst/>
          </a:prstGeom>
          <a:noFill/>
          <a:ln>
            <a:noFill/>
          </a:ln>
          <a:effectLst/>
        </p:spPr>
        <p:txBody>
          <a:bodyPr/>
          <a:lstStyle/>
          <a:p>
            <a:pPr marL="342900" indent="-342900">
              <a:lnSpc>
                <a:spcPct val="120000"/>
              </a:lnSpc>
              <a:defRPr/>
            </a:pPr>
            <a:r>
              <a:rPr lang="zh-CN" altLang="en-US" dirty="0">
                <a:latin typeface="+mn-lt"/>
                <a:ea typeface="+mn-ea"/>
              </a:rPr>
              <a:t>　    </a:t>
            </a:r>
            <a:r>
              <a:rPr lang="zh-CN" altLang="en-US" dirty="0">
                <a:solidFill>
                  <a:srgbClr val="FF0000"/>
                </a:solidFill>
                <a:latin typeface="+mn-lt"/>
                <a:ea typeface="+mn-ea"/>
              </a:rPr>
              <a:t> </a:t>
            </a:r>
            <a:r>
              <a:rPr lang="en-US" altLang="zh-CN" dirty="0">
                <a:solidFill>
                  <a:srgbClr val="FF0000"/>
                </a:solidFill>
                <a:latin typeface="+mn-lt"/>
                <a:ea typeface="+mn-ea"/>
              </a:rPr>
              <a:t>MnO</a:t>
            </a:r>
            <a:r>
              <a:rPr lang="en-US" altLang="zh-CN" baseline="-25000" dirty="0">
                <a:solidFill>
                  <a:srgbClr val="FF0000"/>
                </a:solidFill>
                <a:latin typeface="+mn-lt"/>
                <a:ea typeface="+mn-ea"/>
              </a:rPr>
              <a:t>2</a:t>
            </a:r>
            <a:r>
              <a:rPr lang="en-US" altLang="zh-CN" dirty="0">
                <a:solidFill>
                  <a:srgbClr val="080808"/>
                </a:solidFill>
                <a:latin typeface="+mn-lt"/>
                <a:ea typeface="+mn-ea"/>
              </a:rPr>
              <a:t>:</a:t>
            </a:r>
            <a:r>
              <a:rPr lang="zh-CN" altLang="en-US" dirty="0">
                <a:solidFill>
                  <a:srgbClr val="080808"/>
                </a:solidFill>
                <a:latin typeface="+mn-lt"/>
                <a:ea typeface="+mn-ea"/>
              </a:rPr>
              <a:t>黑色粉末，</a:t>
            </a:r>
            <a:r>
              <a:rPr lang="zh-CN" altLang="en-US" dirty="0">
                <a:latin typeface="+mn-lt"/>
                <a:ea typeface="+mn-ea"/>
              </a:rPr>
              <a:t>氧化及还原性。</a:t>
            </a:r>
            <a:endParaRPr lang="zh-CN" altLang="en-US" dirty="0">
              <a:latin typeface="+mn-lt"/>
              <a:ea typeface="+mn-ea"/>
            </a:endParaRPr>
          </a:p>
          <a:p>
            <a:pPr marL="342900" indent="-342900">
              <a:lnSpc>
                <a:spcPct val="120000"/>
              </a:lnSpc>
              <a:defRPr/>
            </a:pPr>
            <a:r>
              <a:rPr lang="zh-CN" altLang="en-US" dirty="0">
                <a:latin typeface="+mn-lt"/>
                <a:ea typeface="+mn-ea"/>
              </a:rPr>
              <a:t>　　 在酸性介质中</a:t>
            </a:r>
            <a:r>
              <a:rPr lang="en-US" altLang="zh-CN" dirty="0">
                <a:latin typeface="+mn-lt"/>
                <a:ea typeface="+mn-ea"/>
              </a:rPr>
              <a:t>MnO</a:t>
            </a:r>
            <a:r>
              <a:rPr lang="en-US" altLang="zh-CN" baseline="-25000" dirty="0">
                <a:latin typeface="+mn-lt"/>
                <a:ea typeface="+mn-ea"/>
              </a:rPr>
              <a:t>2</a:t>
            </a:r>
            <a:r>
              <a:rPr lang="zh-CN" altLang="en-US" dirty="0">
                <a:latin typeface="+mn-lt"/>
                <a:ea typeface="+mn-ea"/>
              </a:rPr>
              <a:t>具有较强的氧化性。</a:t>
            </a:r>
            <a:endParaRPr lang="zh-CN" altLang="en-US" dirty="0">
              <a:latin typeface="+mn-lt"/>
              <a:ea typeface="+mn-ea"/>
            </a:endParaRPr>
          </a:p>
        </p:txBody>
      </p:sp>
      <p:graphicFrame>
        <p:nvGraphicFramePr>
          <p:cNvPr id="578564" name="Object 17"/>
          <p:cNvGraphicFramePr>
            <a:graphicFrameLocks noChangeAspect="1"/>
          </p:cNvGraphicFramePr>
          <p:nvPr/>
        </p:nvGraphicFramePr>
        <p:xfrm>
          <a:off x="971550" y="2400300"/>
          <a:ext cx="7705725" cy="668338"/>
        </p:xfrm>
        <a:graphic>
          <a:graphicData uri="http://schemas.openxmlformats.org/presentationml/2006/ole">
            <mc:AlternateContent xmlns:mc="http://schemas.openxmlformats.org/markup-compatibility/2006">
              <mc:Choice xmlns:v="urn:schemas-microsoft-com:vml" Requires="v">
                <p:oleObj spid="_x0000_s7178" name="Equation" r:id="rId1" imgW="65532000" imgH="5486400" progId="">
                  <p:embed/>
                </p:oleObj>
              </mc:Choice>
              <mc:Fallback>
                <p:oleObj name="Equation" r:id="rId1" imgW="65532000" imgH="5486400" progId="">
                  <p:embed/>
                  <p:pic>
                    <p:nvPicPr>
                      <p:cNvPr id="0" name="图片 7168"/>
                      <p:cNvPicPr>
                        <a:picLocks noChangeAspect="1"/>
                      </p:cNvPicPr>
                      <p:nvPr/>
                    </p:nvPicPr>
                    <p:blipFill>
                      <a:blip r:embed="rId2"/>
                      <a:stretch>
                        <a:fillRect/>
                      </a:stretch>
                    </p:blipFill>
                    <p:spPr>
                      <a:xfrm>
                        <a:off x="971550" y="2400300"/>
                        <a:ext cx="7705725" cy="668338"/>
                      </a:xfrm>
                      <a:prstGeom prst="rect">
                        <a:avLst/>
                      </a:prstGeom>
                      <a:noFill/>
                      <a:ln w="9525">
                        <a:noFill/>
                      </a:ln>
                    </p:spPr>
                  </p:pic>
                </p:oleObj>
              </mc:Fallback>
            </mc:AlternateContent>
          </a:graphicData>
        </a:graphic>
      </p:graphicFrame>
      <p:sp>
        <p:nvSpPr>
          <p:cNvPr id="578565" name="Rectangle 5"/>
          <p:cNvSpPr>
            <a:spLocks noChangeArrowheads="1"/>
          </p:cNvSpPr>
          <p:nvPr/>
        </p:nvSpPr>
        <p:spPr bwMode="auto">
          <a:xfrm>
            <a:off x="971550" y="3284538"/>
            <a:ext cx="8064500" cy="2927350"/>
          </a:xfrm>
          <a:prstGeom prst="rect">
            <a:avLst/>
          </a:prstGeom>
          <a:noFill/>
          <a:ln>
            <a:noFill/>
          </a:ln>
          <a:effec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50000"/>
              </a:lnSpc>
            </a:pPr>
            <a:r>
              <a:rPr kumimoji="1" lang="zh-CN" altLang="en-US" dirty="0">
                <a:ea typeface="华文楷体" panose="02010600040101010101" pitchFamily="2" charset="-122"/>
              </a:rPr>
              <a:t>在碱性介质中，</a:t>
            </a:r>
            <a:r>
              <a:rPr kumimoji="1" lang="en-US" altLang="zh-CN" dirty="0">
                <a:solidFill>
                  <a:srgbClr val="0000CC"/>
                </a:solidFill>
                <a:ea typeface="华文楷体" panose="02010600040101010101" pitchFamily="2" charset="-122"/>
              </a:rPr>
              <a:t>MnO</a:t>
            </a:r>
            <a:r>
              <a:rPr kumimoji="1" lang="en-US" altLang="zh-CN" baseline="-25000" dirty="0">
                <a:solidFill>
                  <a:srgbClr val="0000CC"/>
                </a:solidFill>
                <a:ea typeface="华文楷体" panose="02010600040101010101" pitchFamily="2" charset="-122"/>
              </a:rPr>
              <a:t>2</a:t>
            </a:r>
            <a:r>
              <a:rPr kumimoji="1" lang="zh-CN" altLang="en-US" dirty="0">
                <a:solidFill>
                  <a:srgbClr val="0000CC"/>
                </a:solidFill>
                <a:ea typeface="华文楷体" panose="02010600040101010101" pitchFamily="2" charset="-122"/>
              </a:rPr>
              <a:t>能被氧化为</a:t>
            </a:r>
            <a:r>
              <a:rPr kumimoji="1" lang="en-US" altLang="zh-CN" dirty="0">
                <a:solidFill>
                  <a:srgbClr val="0000CC"/>
                </a:solidFill>
                <a:ea typeface="华文楷体" panose="02010600040101010101" pitchFamily="2" charset="-122"/>
              </a:rPr>
              <a:t>MnO</a:t>
            </a:r>
            <a:r>
              <a:rPr kumimoji="1" lang="en-US" altLang="zh-CN" baseline="-25000" dirty="0">
                <a:solidFill>
                  <a:srgbClr val="0000CC"/>
                </a:solidFill>
                <a:ea typeface="华文楷体" panose="02010600040101010101" pitchFamily="2" charset="-122"/>
              </a:rPr>
              <a:t>4</a:t>
            </a:r>
            <a:r>
              <a:rPr kumimoji="1" lang="en-US" altLang="zh-CN" baseline="30000" dirty="0">
                <a:solidFill>
                  <a:srgbClr val="0000CC"/>
                </a:solidFill>
                <a:ea typeface="华文楷体" panose="02010600040101010101" pitchFamily="2" charset="-122"/>
              </a:rPr>
              <a:t>2-</a:t>
            </a:r>
            <a:endParaRPr kumimoji="1" lang="en-US" altLang="zh-CN" dirty="0">
              <a:solidFill>
                <a:srgbClr val="0000CC"/>
              </a:solidFill>
              <a:ea typeface="华文楷体" panose="02010600040101010101" pitchFamily="2" charset="-122"/>
            </a:endParaRPr>
          </a:p>
          <a:p>
            <a:pPr>
              <a:lnSpc>
                <a:spcPct val="150000"/>
              </a:lnSpc>
            </a:pPr>
            <a:r>
              <a:rPr kumimoji="1" lang="en-US" altLang="zh-CN" dirty="0">
                <a:ea typeface="华文楷体" panose="02010600040101010101" pitchFamily="2" charset="-122"/>
              </a:rPr>
              <a:t>                  ——</a:t>
            </a:r>
            <a:r>
              <a:rPr kumimoji="1" lang="zh-CN" altLang="en-US" dirty="0">
                <a:ea typeface="华文楷体" panose="02010600040101010101" pitchFamily="2" charset="-122"/>
              </a:rPr>
              <a:t>制备高锰酸钾的关键步骤。</a:t>
            </a:r>
            <a:r>
              <a:rPr kumimoji="1" lang="en-US" altLang="zh-CN" sz="3000" dirty="0">
                <a:ea typeface="华文楷体" panose="02010600040101010101" pitchFamily="2" charset="-122"/>
              </a:rPr>
              <a:t>MnO</a:t>
            </a:r>
            <a:r>
              <a:rPr kumimoji="1" lang="en-US" altLang="zh-CN" sz="3000" baseline="-25000" dirty="0">
                <a:ea typeface="华文楷体" panose="02010600040101010101" pitchFamily="2" charset="-122"/>
              </a:rPr>
              <a:t>2</a:t>
            </a:r>
            <a:r>
              <a:rPr kumimoji="1" lang="en-US" altLang="zh-CN" sz="3000" dirty="0">
                <a:ea typeface="华文楷体" panose="02010600040101010101" pitchFamily="2" charset="-122"/>
              </a:rPr>
              <a:t>+ 4KOH + O</a:t>
            </a:r>
            <a:r>
              <a:rPr kumimoji="1" lang="en-US" altLang="zh-CN" sz="3000" baseline="-25000" dirty="0">
                <a:ea typeface="华文楷体" panose="02010600040101010101" pitchFamily="2" charset="-122"/>
              </a:rPr>
              <a:t>2</a:t>
            </a:r>
            <a:r>
              <a:rPr kumimoji="1" lang="en-US" altLang="zh-CN" sz="3000" dirty="0">
                <a:ea typeface="华文楷体" panose="02010600040101010101" pitchFamily="2" charset="-122"/>
              </a:rPr>
              <a:t> = 2K</a:t>
            </a:r>
            <a:r>
              <a:rPr kumimoji="1" lang="en-US" altLang="zh-CN" sz="3000" baseline="-25000" dirty="0">
                <a:ea typeface="华文楷体" panose="02010600040101010101" pitchFamily="2" charset="-122"/>
              </a:rPr>
              <a:t>2</a:t>
            </a:r>
            <a:r>
              <a:rPr kumimoji="1" lang="en-US" altLang="zh-CN" sz="3000" dirty="0">
                <a:ea typeface="华文楷体" panose="02010600040101010101" pitchFamily="2" charset="-122"/>
              </a:rPr>
              <a:t>MnO</a:t>
            </a:r>
            <a:r>
              <a:rPr kumimoji="1" lang="en-US" altLang="zh-CN" sz="3000" baseline="-25000" dirty="0">
                <a:ea typeface="华文楷体" panose="02010600040101010101" pitchFamily="2" charset="-122"/>
              </a:rPr>
              <a:t>4 </a:t>
            </a:r>
            <a:r>
              <a:rPr kumimoji="1" lang="en-US" altLang="zh-CN" sz="3000" dirty="0">
                <a:ea typeface="华文楷体" panose="02010600040101010101" pitchFamily="2" charset="-122"/>
              </a:rPr>
              <a:t>+ 2H</a:t>
            </a:r>
            <a:r>
              <a:rPr kumimoji="1" lang="en-US" altLang="zh-CN" sz="3000" baseline="-25000" dirty="0">
                <a:ea typeface="华文楷体" panose="02010600040101010101" pitchFamily="2" charset="-122"/>
              </a:rPr>
              <a:t>2</a:t>
            </a:r>
            <a:r>
              <a:rPr kumimoji="1" lang="en-US" altLang="zh-CN" sz="3000" dirty="0">
                <a:ea typeface="华文楷体" panose="02010600040101010101" pitchFamily="2" charset="-122"/>
              </a:rPr>
              <a:t>O</a:t>
            </a:r>
            <a:endParaRPr kumimoji="1" lang="en-US" altLang="zh-CN" sz="3000" dirty="0">
              <a:ea typeface="华文楷体" panose="02010600040101010101" pitchFamily="2" charset="-122"/>
            </a:endParaRPr>
          </a:p>
          <a:p>
            <a:pPr>
              <a:lnSpc>
                <a:spcPct val="150000"/>
              </a:lnSpc>
            </a:pPr>
            <a:r>
              <a:rPr kumimoji="1" lang="en-US" altLang="zh-CN" sz="3000" dirty="0">
                <a:ea typeface="华文楷体" panose="02010600040101010101" pitchFamily="2" charset="-122"/>
              </a:rPr>
              <a:t>3MnO</a:t>
            </a:r>
            <a:r>
              <a:rPr kumimoji="1" lang="en-US" altLang="zh-CN" sz="3000" baseline="-25000" dirty="0">
                <a:ea typeface="华文楷体" panose="02010600040101010101" pitchFamily="2" charset="-122"/>
              </a:rPr>
              <a:t>2</a:t>
            </a:r>
            <a:r>
              <a:rPr kumimoji="1" lang="en-US" altLang="zh-CN" sz="3000" dirty="0">
                <a:ea typeface="华文楷体" panose="02010600040101010101" pitchFamily="2" charset="-122"/>
              </a:rPr>
              <a:t>+6KOH+KClO</a:t>
            </a:r>
            <a:r>
              <a:rPr kumimoji="1" lang="en-US" altLang="zh-CN" sz="3000" baseline="-25000" dirty="0">
                <a:ea typeface="华文楷体" panose="02010600040101010101" pitchFamily="2" charset="-122"/>
              </a:rPr>
              <a:t>3</a:t>
            </a:r>
            <a:r>
              <a:rPr kumimoji="1" lang="en-US" altLang="zh-CN" sz="3000" dirty="0">
                <a:ea typeface="华文楷体" panose="02010600040101010101" pitchFamily="2" charset="-122"/>
              </a:rPr>
              <a:t>=3K</a:t>
            </a:r>
            <a:r>
              <a:rPr kumimoji="1" lang="en-US" altLang="zh-CN" sz="3000" baseline="-25000" dirty="0">
                <a:ea typeface="华文楷体" panose="02010600040101010101" pitchFamily="2" charset="-122"/>
              </a:rPr>
              <a:t>2</a:t>
            </a:r>
            <a:r>
              <a:rPr kumimoji="1" lang="en-US" altLang="zh-CN" sz="3000" dirty="0">
                <a:ea typeface="华文楷体" panose="02010600040101010101" pitchFamily="2" charset="-122"/>
              </a:rPr>
              <a:t>MnO</a:t>
            </a:r>
            <a:r>
              <a:rPr kumimoji="1" lang="en-US" altLang="zh-CN" sz="3000" baseline="-25000" dirty="0">
                <a:ea typeface="华文楷体" panose="02010600040101010101" pitchFamily="2" charset="-122"/>
              </a:rPr>
              <a:t>4</a:t>
            </a:r>
            <a:r>
              <a:rPr kumimoji="1" lang="en-US" altLang="zh-CN" sz="3000" dirty="0">
                <a:ea typeface="华文楷体" panose="02010600040101010101" pitchFamily="2" charset="-122"/>
              </a:rPr>
              <a:t>+KCl+ 3H</a:t>
            </a:r>
            <a:r>
              <a:rPr kumimoji="1" lang="en-US" altLang="zh-CN" sz="3000" baseline="-25000" dirty="0">
                <a:ea typeface="华文楷体" panose="02010600040101010101" pitchFamily="2" charset="-122"/>
              </a:rPr>
              <a:t>2</a:t>
            </a:r>
            <a:r>
              <a:rPr kumimoji="1" lang="en-US" altLang="zh-CN" sz="3000" dirty="0">
                <a:ea typeface="华文楷体" panose="02010600040101010101" pitchFamily="2" charset="-122"/>
              </a:rPr>
              <a:t>O</a:t>
            </a:r>
            <a:endParaRPr kumimoji="1" lang="en-US" altLang="zh-CN" sz="3000" dirty="0">
              <a:ea typeface="华文楷体" panose="02010600040101010101" pitchFamily="2" charset="-122"/>
            </a:endParaRPr>
          </a:p>
        </p:txBody>
      </p:sp>
      <p:sp>
        <p:nvSpPr>
          <p:cNvPr id="98325"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D261C654-146E-4E39-9A4C-B8D60F9439C7}"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Effect transition="in" filter="wipe(left)">
                                      <p:cBhvr>
                                        <p:cTn id="7" dur="500"/>
                                        <p:tgtEl>
                                          <p:spTgt spid="578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Effect transition="in" filter="wipe(left)">
                                      <p:cBhvr>
                                        <p:cTn id="12" dur="500"/>
                                        <p:tgtEl>
                                          <p:spTgt spid="578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78564"/>
                                        </p:tgtEl>
                                        <p:attrNameLst>
                                          <p:attrName>style.visibility</p:attrName>
                                        </p:attrNameLst>
                                      </p:cBhvr>
                                      <p:to>
                                        <p:strVal val="visible"/>
                                      </p:to>
                                    </p:set>
                                    <p:animEffect transition="in" filter="wipe(left)">
                                      <p:cBhvr>
                                        <p:cTn id="17" dur="500"/>
                                        <p:tgtEl>
                                          <p:spTgt spid="5785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8565"/>
                                        </p:tgtEl>
                                        <p:attrNameLst>
                                          <p:attrName>style.visibility</p:attrName>
                                        </p:attrNameLst>
                                      </p:cBhvr>
                                      <p:to>
                                        <p:strVal val="visible"/>
                                      </p:to>
                                    </p:set>
                                    <p:animEffect transition="in" filter="wipe(left)">
                                      <p:cBhvr>
                                        <p:cTn id="22" dur="500"/>
                                        <p:tgtEl>
                                          <p:spTgt spid="578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autoUpdateAnimBg="0" build="p"/>
      <p:bldP spid="57856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0"/>
          <p:cNvSpPr>
            <a:spLocks noChangeArrowheads="1"/>
          </p:cNvSpPr>
          <p:nvPr/>
        </p:nvSpPr>
        <p:spPr bwMode="auto">
          <a:xfrm>
            <a:off x="900113" y="246063"/>
            <a:ext cx="5111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a:solidFill>
                  <a:srgbClr val="0000CC"/>
                </a:solidFill>
                <a:ea typeface="华文楷体" panose="02010600040101010101" pitchFamily="2" charset="-122"/>
              </a:rPr>
              <a:t>3) Mn(VI)</a:t>
            </a:r>
            <a:r>
              <a:rPr kumimoji="1" lang="zh-CN" altLang="en-US">
                <a:solidFill>
                  <a:srgbClr val="0000CC"/>
                </a:solidFill>
                <a:ea typeface="华文楷体" panose="02010600040101010101" pitchFamily="2" charset="-122"/>
              </a:rPr>
              <a:t>化合物</a:t>
            </a:r>
            <a:r>
              <a:rPr kumimoji="1" lang="en-US" altLang="zh-CN">
                <a:solidFill>
                  <a:srgbClr val="0000CC"/>
                </a:solidFill>
                <a:ea typeface="华文楷体" panose="02010600040101010101" pitchFamily="2" charset="-122"/>
              </a:rPr>
              <a:t>: </a:t>
            </a:r>
            <a:r>
              <a:rPr kumimoji="1" lang="zh-CN" altLang="en-US">
                <a:solidFill>
                  <a:srgbClr val="0000CC"/>
                </a:solidFill>
                <a:ea typeface="华文楷体" panose="02010600040101010101" pitchFamily="2" charset="-122"/>
              </a:rPr>
              <a:t>不稳定性</a:t>
            </a:r>
            <a:endParaRPr kumimoji="1" lang="zh-CN" altLang="en-US">
              <a:solidFill>
                <a:srgbClr val="0000CC"/>
              </a:solidFill>
              <a:ea typeface="华文楷体" panose="02010600040101010101" pitchFamily="2" charset="-122"/>
            </a:endParaRPr>
          </a:p>
        </p:txBody>
      </p:sp>
      <p:sp>
        <p:nvSpPr>
          <p:cNvPr id="281621" name="Rectangle 21"/>
          <p:cNvSpPr>
            <a:spLocks noChangeArrowheads="1"/>
          </p:cNvSpPr>
          <p:nvPr/>
        </p:nvSpPr>
        <p:spPr bwMode="auto">
          <a:xfrm>
            <a:off x="1187450" y="965200"/>
            <a:ext cx="1944688" cy="685800"/>
          </a:xfrm>
          <a:prstGeom prst="rect">
            <a:avLst/>
          </a:prstGeom>
          <a:noFill/>
          <a:ln>
            <a:noFill/>
          </a:ln>
          <a:effectLst/>
        </p:spPr>
        <p:txBody>
          <a:bodyPr anchor="ctr"/>
          <a:lstStyle/>
          <a:p>
            <a:pPr>
              <a:defRPr/>
            </a:pPr>
            <a:r>
              <a:rPr lang="en-US" altLang="zh-CN" dirty="0">
                <a:solidFill>
                  <a:srgbClr val="FF0000"/>
                </a:solidFill>
                <a:latin typeface="+mn-lt"/>
                <a:ea typeface="+mn-ea"/>
              </a:rPr>
              <a:t>K</a:t>
            </a:r>
            <a:r>
              <a:rPr lang="en-US" altLang="zh-CN" baseline="-25000" dirty="0">
                <a:solidFill>
                  <a:srgbClr val="FF0000"/>
                </a:solidFill>
                <a:latin typeface="+mn-lt"/>
                <a:ea typeface="+mn-ea"/>
              </a:rPr>
              <a:t>2</a:t>
            </a:r>
            <a:r>
              <a:rPr lang="en-US" altLang="zh-CN" dirty="0">
                <a:solidFill>
                  <a:srgbClr val="FF0000"/>
                </a:solidFill>
                <a:latin typeface="+mn-lt"/>
                <a:ea typeface="+mn-ea"/>
              </a:rPr>
              <a:t>MnO</a:t>
            </a:r>
            <a:r>
              <a:rPr lang="en-US" altLang="zh-CN" baseline="-25000" dirty="0">
                <a:solidFill>
                  <a:srgbClr val="FF0000"/>
                </a:solidFill>
                <a:latin typeface="+mn-lt"/>
                <a:ea typeface="+mn-ea"/>
              </a:rPr>
              <a:t>4</a:t>
            </a:r>
            <a:endParaRPr lang="en-US" altLang="zh-CN" baseline="-25000" dirty="0">
              <a:solidFill>
                <a:srgbClr val="FF0000"/>
              </a:solidFill>
              <a:latin typeface="+mn-lt"/>
              <a:ea typeface="+mn-ea"/>
            </a:endParaRPr>
          </a:p>
        </p:txBody>
      </p:sp>
      <p:sp>
        <p:nvSpPr>
          <p:cNvPr id="281622" name="Text Box 22"/>
          <p:cNvSpPr txBox="1">
            <a:spLocks noChangeArrowheads="1"/>
          </p:cNvSpPr>
          <p:nvPr/>
        </p:nvSpPr>
        <p:spPr bwMode="auto">
          <a:xfrm>
            <a:off x="1046163" y="1773238"/>
            <a:ext cx="756126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kumimoji="1" lang="en-US" altLang="zh-CN" dirty="0">
                <a:ea typeface="华文楷体" panose="02010600040101010101" pitchFamily="2" charset="-122"/>
              </a:rPr>
              <a:t>①</a:t>
            </a:r>
            <a:r>
              <a:rPr lang="zh-CN" altLang="en-US" dirty="0">
                <a:ea typeface="华文楷体" panose="02010600040101010101" pitchFamily="2" charset="-122"/>
                <a:sym typeface="Wingdings" panose="05000000000000000000" pitchFamily="2" charset="2"/>
              </a:rPr>
              <a:t>暗绿色晶体</a:t>
            </a:r>
            <a:endParaRPr lang="zh-CN" altLang="en-US" dirty="0">
              <a:ea typeface="华文楷体" panose="02010600040101010101" pitchFamily="2" charset="-122"/>
              <a:sym typeface="Wingdings" panose="05000000000000000000" pitchFamily="2" charset="2"/>
            </a:endParaRPr>
          </a:p>
          <a:p>
            <a:pPr>
              <a:lnSpc>
                <a:spcPct val="120000"/>
              </a:lnSpc>
            </a:pPr>
            <a:r>
              <a:rPr lang="zh-CN" altLang="en-US" dirty="0">
                <a:ea typeface="华文楷体" panose="02010600040101010101" pitchFamily="2" charset="-122"/>
                <a:sym typeface="Wingdings" panose="05000000000000000000" pitchFamily="2" charset="2"/>
              </a:rPr>
              <a:t>②在强碱性溶液中</a:t>
            </a:r>
            <a:r>
              <a:rPr lang="en-US" altLang="zh-CN" dirty="0">
                <a:ea typeface="华文楷体" panose="02010600040101010101" pitchFamily="2" charset="-122"/>
                <a:sym typeface="Wingdings" panose="05000000000000000000" pitchFamily="2" charset="2"/>
              </a:rPr>
              <a:t>(</a:t>
            </a:r>
            <a:r>
              <a:rPr lang="en-US" altLang="en-US" dirty="0" smtClean="0">
                <a:ea typeface="华文楷体" panose="02010600040101010101" pitchFamily="2" charset="-122"/>
                <a:sym typeface="Wingdings" panose="05000000000000000000" pitchFamily="2" charset="2"/>
              </a:rPr>
              <a:t>pH</a:t>
            </a:r>
            <a:r>
              <a:rPr lang="en-US" altLang="zh-CN" dirty="0" smtClean="0">
                <a:ea typeface="华文楷体" panose="02010600040101010101" pitchFamily="2" charset="-122"/>
                <a:sym typeface="Wingdings" panose="05000000000000000000" pitchFamily="2" charset="2"/>
              </a:rPr>
              <a:t>&gt;14.4)</a:t>
            </a:r>
            <a:r>
              <a:rPr lang="zh-CN" altLang="en-US" dirty="0">
                <a:ea typeface="华文楷体" panose="02010600040101010101" pitchFamily="2" charset="-122"/>
                <a:sym typeface="Wingdings" panose="05000000000000000000" pitchFamily="2" charset="2"/>
              </a:rPr>
              <a:t>，稳定存在</a:t>
            </a:r>
            <a:endParaRPr lang="zh-CN" altLang="en-US" dirty="0">
              <a:ea typeface="华文楷体" panose="02010600040101010101" pitchFamily="2" charset="-122"/>
              <a:sym typeface="Wingdings" panose="05000000000000000000" pitchFamily="2" charset="2"/>
            </a:endParaRPr>
          </a:p>
          <a:p>
            <a:pPr>
              <a:lnSpc>
                <a:spcPct val="120000"/>
              </a:lnSpc>
            </a:pPr>
            <a:r>
              <a:rPr lang="zh-CN" altLang="en-US" dirty="0">
                <a:ea typeface="华文楷体" panose="02010600040101010101" pitchFamily="2" charset="-122"/>
                <a:sym typeface="Wingdings" panose="05000000000000000000" pitchFamily="2" charset="2"/>
              </a:rPr>
              <a:t>③在</a:t>
            </a:r>
            <a:r>
              <a:rPr lang="zh-CN" altLang="en-US" dirty="0">
                <a:solidFill>
                  <a:srgbClr val="0000CC"/>
                </a:solidFill>
                <a:ea typeface="华文楷体" panose="02010600040101010101" pitchFamily="2" charset="-122"/>
                <a:sym typeface="Wingdings" panose="05000000000000000000" pitchFamily="2" charset="2"/>
              </a:rPr>
              <a:t>弱碱性、中性或酸性溶液中易歧化</a:t>
            </a:r>
            <a:endParaRPr lang="zh-CN" altLang="zh-CN" dirty="0">
              <a:solidFill>
                <a:srgbClr val="0000CC"/>
              </a:solidFill>
              <a:ea typeface="华文楷体" panose="02010600040101010101" pitchFamily="2" charset="-122"/>
              <a:sym typeface="Wingdings" panose="05000000000000000000" pitchFamily="2" charset="2"/>
            </a:endParaRPr>
          </a:p>
        </p:txBody>
      </p:sp>
      <p:sp>
        <p:nvSpPr>
          <p:cNvPr id="281623" name="Rectangle 23"/>
          <p:cNvSpPr>
            <a:spLocks noChangeArrowheads="1"/>
          </p:cNvSpPr>
          <p:nvPr/>
        </p:nvSpPr>
        <p:spPr bwMode="auto">
          <a:xfrm>
            <a:off x="1046163" y="3860800"/>
            <a:ext cx="75612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a:ea typeface="华文楷体" panose="02010600040101010101" pitchFamily="2" charset="-122"/>
              </a:rPr>
              <a:t>3MnO</a:t>
            </a:r>
            <a:r>
              <a:rPr kumimoji="1" lang="en-US" altLang="zh-CN" baseline="-25000">
                <a:ea typeface="华文楷体" panose="02010600040101010101" pitchFamily="2" charset="-122"/>
              </a:rPr>
              <a:t>4</a:t>
            </a:r>
            <a:r>
              <a:rPr kumimoji="1" lang="en-US" altLang="zh-CN" baseline="30000">
                <a:ea typeface="华文楷体" panose="02010600040101010101" pitchFamily="2" charset="-122"/>
              </a:rPr>
              <a:t>2- </a:t>
            </a:r>
            <a:r>
              <a:rPr kumimoji="1" lang="en-US" altLang="zh-CN">
                <a:ea typeface="华文楷体" panose="02010600040101010101" pitchFamily="2" charset="-122"/>
              </a:rPr>
              <a:t>+ 4H</a:t>
            </a:r>
            <a:r>
              <a:rPr kumimoji="1" lang="en-US" altLang="zh-CN" baseline="30000">
                <a:ea typeface="华文楷体" panose="02010600040101010101" pitchFamily="2" charset="-122"/>
              </a:rPr>
              <a:t>+  </a:t>
            </a:r>
            <a:r>
              <a:rPr kumimoji="1" lang="en-US" altLang="zh-CN">
                <a:ea typeface="华文楷体" panose="02010600040101010101" pitchFamily="2" charset="-122"/>
              </a:rPr>
              <a:t>= </a:t>
            </a:r>
            <a:r>
              <a:rPr kumimoji="1" lang="en-US" altLang="zh-CN">
                <a:solidFill>
                  <a:srgbClr val="0000CC"/>
                </a:solidFill>
                <a:ea typeface="华文楷体" panose="02010600040101010101" pitchFamily="2" charset="-122"/>
              </a:rPr>
              <a:t>MnO</a:t>
            </a:r>
            <a:r>
              <a:rPr kumimoji="1" lang="en-US" altLang="zh-CN" baseline="-25000">
                <a:solidFill>
                  <a:srgbClr val="0000CC"/>
                </a:solidFill>
                <a:ea typeface="华文楷体" panose="02010600040101010101" pitchFamily="2" charset="-122"/>
              </a:rPr>
              <a:t>2</a:t>
            </a:r>
            <a:r>
              <a:rPr kumimoji="1" lang="en-US" altLang="zh-CN">
                <a:solidFill>
                  <a:srgbClr val="0000CC"/>
                </a:solidFill>
                <a:ea typeface="华文楷体" panose="02010600040101010101" pitchFamily="2" charset="-122"/>
              </a:rPr>
              <a:t> + 2MnO</a:t>
            </a:r>
            <a:r>
              <a:rPr kumimoji="1" lang="en-US" altLang="zh-CN" baseline="-25000">
                <a:solidFill>
                  <a:srgbClr val="0000CC"/>
                </a:solidFill>
                <a:ea typeface="华文楷体" panose="02010600040101010101" pitchFamily="2" charset="-122"/>
              </a:rPr>
              <a:t>4</a:t>
            </a:r>
            <a:r>
              <a:rPr kumimoji="1" lang="en-US" altLang="zh-CN" baseline="30000">
                <a:solidFill>
                  <a:srgbClr val="0000CC"/>
                </a:solidFill>
                <a:ea typeface="华文楷体" panose="02010600040101010101" pitchFamily="2" charset="-122"/>
              </a:rPr>
              <a:t>-</a:t>
            </a:r>
            <a:r>
              <a:rPr kumimoji="1" lang="en-US" altLang="zh-CN" baseline="30000">
                <a:ea typeface="华文楷体" panose="02010600040101010101" pitchFamily="2" charset="-122"/>
              </a:rPr>
              <a:t> </a:t>
            </a:r>
            <a:r>
              <a:rPr kumimoji="1" lang="en-US" altLang="zh-CN">
                <a:ea typeface="华文楷体" panose="02010600040101010101" pitchFamily="2" charset="-122"/>
              </a:rPr>
              <a:t>+ 2H</a:t>
            </a:r>
            <a:r>
              <a:rPr kumimoji="1" lang="en-US" altLang="zh-CN" baseline="-25000">
                <a:ea typeface="华文楷体" panose="02010600040101010101" pitchFamily="2" charset="-122"/>
              </a:rPr>
              <a:t>2</a:t>
            </a:r>
            <a:r>
              <a:rPr kumimoji="1" lang="en-US" altLang="zh-CN">
                <a:ea typeface="华文楷体" panose="02010600040101010101" pitchFamily="2" charset="-122"/>
              </a:rPr>
              <a:t>O</a:t>
            </a:r>
            <a:endParaRPr kumimoji="1" lang="en-US" altLang="zh-CN" baseline="-25000">
              <a:ea typeface="华文楷体" panose="02010600040101010101" pitchFamily="2" charset="-122"/>
            </a:endParaRPr>
          </a:p>
        </p:txBody>
      </p:sp>
      <p:sp>
        <p:nvSpPr>
          <p:cNvPr id="281624" name="Rectangle 24"/>
          <p:cNvSpPr>
            <a:spLocks noChangeArrowheads="1"/>
          </p:cNvSpPr>
          <p:nvPr/>
        </p:nvSpPr>
        <p:spPr bwMode="auto">
          <a:xfrm>
            <a:off x="900113" y="4770438"/>
            <a:ext cx="80645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a:ea typeface="华文楷体" panose="02010600040101010101" pitchFamily="2" charset="-122"/>
              </a:rPr>
              <a:t>3MnO</a:t>
            </a:r>
            <a:r>
              <a:rPr kumimoji="1" lang="en-US" altLang="zh-CN" baseline="-25000">
                <a:ea typeface="华文楷体" panose="02010600040101010101" pitchFamily="2" charset="-122"/>
              </a:rPr>
              <a:t>4</a:t>
            </a:r>
            <a:r>
              <a:rPr kumimoji="1" lang="en-US" altLang="zh-CN" baseline="30000">
                <a:ea typeface="华文楷体" panose="02010600040101010101" pitchFamily="2" charset="-122"/>
              </a:rPr>
              <a:t>2- </a:t>
            </a:r>
            <a:r>
              <a:rPr kumimoji="1" lang="en-US" altLang="zh-CN">
                <a:ea typeface="华文楷体" panose="02010600040101010101" pitchFamily="2" charset="-122"/>
              </a:rPr>
              <a:t>+ 2CO</a:t>
            </a:r>
            <a:r>
              <a:rPr kumimoji="1" lang="en-US" altLang="zh-CN" baseline="-25000">
                <a:ea typeface="华文楷体" panose="02010600040101010101" pitchFamily="2" charset="-122"/>
              </a:rPr>
              <a:t>2</a:t>
            </a:r>
            <a:r>
              <a:rPr kumimoji="1" lang="en-US" altLang="zh-CN">
                <a:ea typeface="华文楷体" panose="02010600040101010101" pitchFamily="2" charset="-122"/>
              </a:rPr>
              <a:t> = </a:t>
            </a:r>
            <a:r>
              <a:rPr kumimoji="1" lang="en-US" altLang="zh-CN">
                <a:solidFill>
                  <a:srgbClr val="0000CC"/>
                </a:solidFill>
                <a:ea typeface="华文楷体" panose="02010600040101010101" pitchFamily="2" charset="-122"/>
              </a:rPr>
              <a:t>MnO</a:t>
            </a:r>
            <a:r>
              <a:rPr kumimoji="1" lang="en-US" altLang="zh-CN" baseline="-25000">
                <a:solidFill>
                  <a:srgbClr val="0000CC"/>
                </a:solidFill>
                <a:ea typeface="华文楷体" panose="02010600040101010101" pitchFamily="2" charset="-122"/>
              </a:rPr>
              <a:t>2</a:t>
            </a:r>
            <a:r>
              <a:rPr kumimoji="1" lang="en-US" altLang="zh-CN">
                <a:solidFill>
                  <a:srgbClr val="0000CC"/>
                </a:solidFill>
                <a:ea typeface="华文楷体" panose="02010600040101010101" pitchFamily="2" charset="-122"/>
              </a:rPr>
              <a:t> + 2MnO</a:t>
            </a:r>
            <a:r>
              <a:rPr kumimoji="1" lang="en-US" altLang="zh-CN" baseline="-25000">
                <a:solidFill>
                  <a:srgbClr val="0000CC"/>
                </a:solidFill>
                <a:ea typeface="华文楷体" panose="02010600040101010101" pitchFamily="2" charset="-122"/>
              </a:rPr>
              <a:t>4</a:t>
            </a:r>
            <a:r>
              <a:rPr kumimoji="1" lang="en-US" altLang="zh-CN" baseline="30000">
                <a:solidFill>
                  <a:srgbClr val="0000CC"/>
                </a:solidFill>
                <a:ea typeface="华文楷体" panose="02010600040101010101" pitchFamily="2" charset="-122"/>
              </a:rPr>
              <a:t>-</a:t>
            </a:r>
            <a:r>
              <a:rPr kumimoji="1" lang="en-US" altLang="zh-CN" baseline="30000">
                <a:ea typeface="华文楷体" panose="02010600040101010101" pitchFamily="2" charset="-122"/>
              </a:rPr>
              <a:t> </a:t>
            </a:r>
            <a:r>
              <a:rPr kumimoji="1" lang="en-US" altLang="zh-CN">
                <a:ea typeface="华文楷体" panose="02010600040101010101" pitchFamily="2" charset="-122"/>
              </a:rPr>
              <a:t>+ 2CO</a:t>
            </a:r>
            <a:r>
              <a:rPr kumimoji="1" lang="en-US" altLang="zh-CN" baseline="-25000">
                <a:ea typeface="华文楷体" panose="02010600040101010101" pitchFamily="2" charset="-122"/>
              </a:rPr>
              <a:t>3</a:t>
            </a:r>
            <a:r>
              <a:rPr kumimoji="1" lang="en-US" altLang="zh-CN" baseline="30000">
                <a:ea typeface="华文楷体" panose="02010600040101010101" pitchFamily="2" charset="-122"/>
              </a:rPr>
              <a:t>2-</a:t>
            </a:r>
            <a:endParaRPr kumimoji="1" lang="en-US" altLang="zh-CN" baseline="30000">
              <a:ea typeface="华文楷体" panose="02010600040101010101" pitchFamily="2" charset="-122"/>
            </a:endParaRPr>
          </a:p>
        </p:txBody>
      </p:sp>
      <p:sp>
        <p:nvSpPr>
          <p:cNvPr id="140294"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8383E65E-9C50-48CC-B5B8-1DCF107FF575}"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grpSp>
        <p:nvGrpSpPr>
          <p:cNvPr id="8" name="Group 13"/>
          <p:cNvGrpSpPr/>
          <p:nvPr/>
        </p:nvGrpSpPr>
        <p:grpSpPr bwMode="auto">
          <a:xfrm>
            <a:off x="6156176" y="221017"/>
            <a:ext cx="1541463" cy="2032000"/>
            <a:chOff x="3288" y="1434"/>
            <a:chExt cx="971" cy="1280"/>
          </a:xfrm>
        </p:grpSpPr>
        <p:pic>
          <p:nvPicPr>
            <p:cNvPr id="9" name="Picture 11" descr="MnO42-"/>
            <p:cNvPicPr>
              <a:picLocks noChangeAspect="1" noChangeArrowheads="1"/>
            </p:cNvPicPr>
            <p:nvPr/>
          </p:nvPicPr>
          <p:blipFill>
            <a:blip r:embed="rId1" cstate="print">
              <a:extLst>
                <a:ext uri="{28A0092B-C50C-407E-A947-70E740481C1C}">
                  <a14:useLocalDpi xmlns:a14="http://schemas.microsoft.com/office/drawing/2010/main" val="0"/>
                </a:ext>
              </a:extLst>
            </a:blip>
            <a:srcRect l="21069" t="10287" r="16940" b="23045"/>
            <a:stretch>
              <a:fillRect/>
            </a:stretch>
          </p:blipFill>
          <p:spPr bwMode="auto">
            <a:xfrm>
              <a:off x="3288" y="1434"/>
              <a:ext cx="958" cy="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3424" y="2387"/>
              <a:ext cx="83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2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rPr>
                <a:t>MnO</a:t>
              </a:r>
              <a:r>
                <a:rPr kumimoji="1" lang="en-US" altLang="zh-CN" sz="2800" b="0" i="0" u="none" strike="noStrike" kern="0" cap="none" spc="0" normalizeH="0" baseline="-25000" noProof="0" smtClean="0">
                  <a:ln>
                    <a:noFill/>
                  </a:ln>
                  <a:solidFill>
                    <a:srgbClr val="000000"/>
                  </a:solidFill>
                  <a:effectLst/>
                  <a:uLnTx/>
                  <a:uFillTx/>
                  <a:latin typeface="Arial" panose="020B0604020202020204" pitchFamily="34" charset="0"/>
                  <a:ea typeface="宋体" panose="02010600030101010101" pitchFamily="2" charset="-122"/>
                </a:rPr>
                <a:t>4</a:t>
              </a:r>
              <a:r>
                <a:rPr kumimoji="1" lang="en-US" altLang="zh-CN" sz="2800" b="0" i="0" u="none" strike="noStrike" kern="0" cap="none" spc="0" normalizeH="0" baseline="30000" noProof="0" smtClean="0">
                  <a:ln>
                    <a:noFill/>
                  </a:ln>
                  <a:solidFill>
                    <a:srgbClr val="000000"/>
                  </a:solidFill>
                  <a:effectLst/>
                  <a:uLnTx/>
                  <a:uFillTx/>
                  <a:latin typeface="Arial" panose="020B0604020202020204" pitchFamily="34" charset="0"/>
                  <a:ea typeface="宋体" panose="02010600030101010101" pitchFamily="2" charset="-122"/>
                </a:rPr>
                <a:t>2-</a:t>
              </a:r>
              <a:endParaRPr kumimoji="1" lang="en-US" altLang="zh-CN" sz="2800" b="0" i="0" u="none" strike="noStrike" kern="0" cap="none" spc="0" normalizeH="0" baseline="30000" noProof="0" smtClean="0">
                <a:ln>
                  <a:noFill/>
                </a:ln>
                <a:solidFill>
                  <a:srgbClr val="000000"/>
                </a:solidFill>
                <a:effectLst/>
                <a:uLnTx/>
                <a:uFillTx/>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1621"/>
                                        </p:tgtEl>
                                        <p:attrNameLst>
                                          <p:attrName>style.visibility</p:attrName>
                                        </p:attrNameLst>
                                      </p:cBhvr>
                                      <p:to>
                                        <p:strVal val="visible"/>
                                      </p:to>
                                    </p:set>
                                    <p:animEffect transition="in" filter="wipe(left)">
                                      <p:cBhvr>
                                        <p:cTn id="7" dur="500"/>
                                        <p:tgtEl>
                                          <p:spTgt spid="2816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1622">
                                            <p:txEl>
                                              <p:pRg st="0" end="0"/>
                                            </p:txEl>
                                          </p:spTgt>
                                        </p:tgtEl>
                                        <p:attrNameLst>
                                          <p:attrName>style.visibility</p:attrName>
                                        </p:attrNameLst>
                                      </p:cBhvr>
                                      <p:to>
                                        <p:strVal val="visible"/>
                                      </p:to>
                                    </p:set>
                                    <p:animEffect transition="in" filter="wipe(left)">
                                      <p:cBhvr>
                                        <p:cTn id="17" dur="500"/>
                                        <p:tgtEl>
                                          <p:spTgt spid="2816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1622">
                                            <p:txEl>
                                              <p:pRg st="1" end="1"/>
                                            </p:txEl>
                                          </p:spTgt>
                                        </p:tgtEl>
                                        <p:attrNameLst>
                                          <p:attrName>style.visibility</p:attrName>
                                        </p:attrNameLst>
                                      </p:cBhvr>
                                      <p:to>
                                        <p:strVal val="visible"/>
                                      </p:to>
                                    </p:set>
                                    <p:animEffect transition="in" filter="wipe(left)">
                                      <p:cBhvr>
                                        <p:cTn id="22" dur="500"/>
                                        <p:tgtEl>
                                          <p:spTgt spid="2816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1622">
                                            <p:txEl>
                                              <p:pRg st="2" end="2"/>
                                            </p:txEl>
                                          </p:spTgt>
                                        </p:tgtEl>
                                        <p:attrNameLst>
                                          <p:attrName>style.visibility</p:attrName>
                                        </p:attrNameLst>
                                      </p:cBhvr>
                                      <p:to>
                                        <p:strVal val="visible"/>
                                      </p:to>
                                    </p:set>
                                    <p:animEffect transition="in" filter="wipe(left)">
                                      <p:cBhvr>
                                        <p:cTn id="27" dur="500"/>
                                        <p:tgtEl>
                                          <p:spTgt spid="2816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1623"/>
                                        </p:tgtEl>
                                        <p:attrNameLst>
                                          <p:attrName>style.visibility</p:attrName>
                                        </p:attrNameLst>
                                      </p:cBhvr>
                                      <p:to>
                                        <p:strVal val="visible"/>
                                      </p:to>
                                    </p:set>
                                    <p:animEffect transition="in" filter="wipe(left)">
                                      <p:cBhvr>
                                        <p:cTn id="32" dur="500"/>
                                        <p:tgtEl>
                                          <p:spTgt spid="2816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1624"/>
                                        </p:tgtEl>
                                        <p:attrNameLst>
                                          <p:attrName>style.visibility</p:attrName>
                                        </p:attrNameLst>
                                      </p:cBhvr>
                                      <p:to>
                                        <p:strVal val="visible"/>
                                      </p:to>
                                    </p:set>
                                    <p:animEffect transition="in" filter="wipe(left)">
                                      <p:cBhvr>
                                        <p:cTn id="37" dur="500"/>
                                        <p:tgtEl>
                                          <p:spTgt spid="28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21" grpId="0"/>
      <p:bldP spid="281622" grpId="0" autoUpdateAnimBg="0" build="p"/>
      <p:bldP spid="281623" grpId="0"/>
      <p:bldP spid="28162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11188" y="1266359"/>
            <a:ext cx="24384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r>
              <a:rPr lang="zh-CN" altLang="en-US" sz="2800" baseline="0" dirty="0" smtClean="0">
                <a:solidFill>
                  <a:srgbClr val="000000"/>
                </a:solidFill>
                <a:latin typeface="Times New Roman" panose="02020603050405020304" pitchFamily="18" charset="0"/>
                <a:ea typeface="楷体" panose="02010609060101010101" pitchFamily="49" charset="-122"/>
              </a:rPr>
              <a:t>已知电势图： </a:t>
            </a:r>
            <a:endParaRPr lang="zh-CN" altLang="en-US" sz="2800" baseline="0" dirty="0" smtClean="0">
              <a:solidFill>
                <a:srgbClr val="000000"/>
              </a:solidFill>
              <a:latin typeface="Times New Roman" panose="02020603050405020304" pitchFamily="18" charset="0"/>
              <a:ea typeface="楷体" panose="02010609060101010101" pitchFamily="49" charset="-122"/>
            </a:endParaRPr>
          </a:p>
        </p:txBody>
      </p:sp>
      <p:pic>
        <p:nvPicPr>
          <p:cNvPr id="94211"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15816" y="1124744"/>
            <a:ext cx="44275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7060" name="Text Box 4"/>
          <p:cNvSpPr txBox="1">
            <a:spLocks noChangeArrowheads="1"/>
          </p:cNvSpPr>
          <p:nvPr/>
        </p:nvSpPr>
        <p:spPr bwMode="auto">
          <a:xfrm>
            <a:off x="684213" y="1809750"/>
            <a:ext cx="8316912"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nSpc>
                <a:spcPct val="110000"/>
              </a:lnSpc>
              <a:spcBef>
                <a:spcPct val="10000"/>
              </a:spcBef>
              <a:spcAft>
                <a:spcPct val="10000"/>
              </a:spcAft>
            </a:pPr>
            <a:r>
              <a:rPr kumimoji="1" lang="zh-CN" altLang="en-US" sz="2800" baseline="0" dirty="0" smtClean="0">
                <a:solidFill>
                  <a:srgbClr val="000000"/>
                </a:solidFill>
                <a:latin typeface="Times New Roman" panose="02020603050405020304" pitchFamily="18" charset="0"/>
                <a:ea typeface="楷体" panose="02010609060101010101" pitchFamily="49" charset="-122"/>
              </a:rPr>
              <a:t>解：因</a:t>
            </a:r>
            <a:r>
              <a:rPr kumimoji="1" lang="en-US" altLang="zh-CN" sz="2800" baseline="0" dirty="0" smtClean="0">
                <a:solidFill>
                  <a:srgbClr val="000000"/>
                </a:solidFill>
                <a:latin typeface="Times New Roman" panose="02020603050405020304" pitchFamily="18" charset="0"/>
                <a:ea typeface="楷体" panose="02010609060101010101" pitchFamily="49" charset="-122"/>
              </a:rPr>
              <a:t>E</a:t>
            </a:r>
            <a:r>
              <a:rPr kumimoji="1" lang="zh-CN" altLang="en-US" sz="2800" baseline="-25000" dirty="0" smtClean="0">
                <a:solidFill>
                  <a:srgbClr val="000000"/>
                </a:solidFill>
                <a:latin typeface="Times New Roman" panose="02020603050405020304" pitchFamily="18" charset="0"/>
                <a:ea typeface="楷体" panose="02010609060101010101" pitchFamily="49" charset="-122"/>
              </a:rPr>
              <a:t>右</a:t>
            </a:r>
            <a:r>
              <a:rPr kumimoji="1" lang="en-US" altLang="zh-CN" sz="2800" baseline="0" dirty="0" smtClean="0">
                <a:solidFill>
                  <a:srgbClr val="000000"/>
                </a:solidFill>
                <a:latin typeface="Times New Roman" panose="02020603050405020304" pitchFamily="18" charset="0"/>
                <a:ea typeface="楷体" panose="02010609060101010101" pitchFamily="49" charset="-122"/>
              </a:rPr>
              <a:t>&gt;E</a:t>
            </a:r>
            <a:r>
              <a:rPr kumimoji="1" lang="zh-CN" altLang="en-US" sz="2800" baseline="-25000" dirty="0" smtClean="0">
                <a:solidFill>
                  <a:srgbClr val="000000"/>
                </a:solidFill>
                <a:latin typeface="Times New Roman" panose="02020603050405020304" pitchFamily="18" charset="0"/>
                <a:ea typeface="楷体" panose="02010609060101010101" pitchFamily="49" charset="-122"/>
              </a:rPr>
              <a:t>左</a:t>
            </a:r>
            <a:r>
              <a:rPr kumimoji="1" lang="en-US" altLang="zh-CN" sz="2800" baseline="0" dirty="0" smtClean="0">
                <a:solidFill>
                  <a:srgbClr val="000000"/>
                </a:solidFill>
                <a:latin typeface="Times New Roman" panose="02020603050405020304" pitchFamily="18" charset="0"/>
                <a:ea typeface="楷体" panose="02010609060101010101" pitchFamily="49" charset="-122"/>
              </a:rPr>
              <a:t>,</a:t>
            </a:r>
            <a:r>
              <a:rPr kumimoji="1" lang="zh-CN" altLang="en-US" sz="2800" baseline="0" dirty="0" smtClean="0">
                <a:solidFill>
                  <a:srgbClr val="000000"/>
                </a:solidFill>
                <a:latin typeface="Times New Roman" panose="02020603050405020304" pitchFamily="18" charset="0"/>
                <a:ea typeface="楷体" panose="02010609060101010101" pitchFamily="49" charset="-122"/>
              </a:rPr>
              <a:t>则</a:t>
            </a:r>
            <a:r>
              <a:rPr kumimoji="1" lang="en-US" altLang="zh-CN" sz="2800" baseline="0" dirty="0" smtClean="0">
                <a:solidFill>
                  <a:srgbClr val="000000"/>
                </a:solidFill>
                <a:latin typeface="Times New Roman" panose="02020603050405020304" pitchFamily="18" charset="0"/>
                <a:ea typeface="楷体" panose="02010609060101010101" pitchFamily="49" charset="-122"/>
              </a:rPr>
              <a:t>MnO</a:t>
            </a:r>
            <a:r>
              <a:rPr kumimoji="1" lang="en-US" altLang="zh-CN" sz="28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2800" dirty="0" smtClean="0">
                <a:solidFill>
                  <a:srgbClr val="000000"/>
                </a:solidFill>
                <a:latin typeface="Times New Roman" panose="02020603050405020304" pitchFamily="18" charset="0"/>
                <a:ea typeface="楷体" panose="02010609060101010101" pitchFamily="49" charset="-122"/>
              </a:rPr>
              <a:t>2-</a:t>
            </a:r>
            <a:r>
              <a:rPr kumimoji="1" lang="zh-CN" altLang="en-US" sz="2800" baseline="0" dirty="0" smtClean="0">
                <a:solidFill>
                  <a:srgbClr val="000000"/>
                </a:solidFill>
                <a:latin typeface="Times New Roman" panose="02020603050405020304" pitchFamily="18" charset="0"/>
                <a:ea typeface="楷体" panose="02010609060101010101" pitchFamily="49" charset="-122"/>
              </a:rPr>
              <a:t>会自发岐化</a:t>
            </a:r>
            <a:r>
              <a:rPr kumimoji="1" lang="en-US" altLang="zh-CN" sz="2800" baseline="0" dirty="0" smtClean="0">
                <a:solidFill>
                  <a:srgbClr val="000000"/>
                </a:solidFill>
                <a:latin typeface="Times New Roman" panose="02020603050405020304" pitchFamily="18" charset="0"/>
                <a:ea typeface="楷体" panose="02010609060101010101" pitchFamily="49" charset="-122"/>
              </a:rPr>
              <a:t>.</a:t>
            </a:r>
            <a:r>
              <a:rPr kumimoji="1" lang="zh-CN" altLang="en-US" sz="2800" baseline="0" dirty="0" smtClean="0">
                <a:solidFill>
                  <a:srgbClr val="000000"/>
                </a:solidFill>
                <a:latin typeface="Times New Roman" panose="02020603050405020304" pitchFamily="18" charset="0"/>
                <a:ea typeface="楷体" panose="02010609060101010101" pitchFamily="49" charset="-122"/>
              </a:rPr>
              <a:t>要使</a:t>
            </a:r>
            <a:r>
              <a:rPr kumimoji="1" lang="en-US" altLang="zh-CN" sz="2800" baseline="0" dirty="0" smtClean="0">
                <a:solidFill>
                  <a:srgbClr val="000000"/>
                </a:solidFill>
                <a:latin typeface="Times New Roman" panose="02020603050405020304" pitchFamily="18" charset="0"/>
                <a:ea typeface="楷体" panose="02010609060101010101" pitchFamily="49" charset="-122"/>
              </a:rPr>
              <a:t>MnO</a:t>
            </a:r>
            <a:r>
              <a:rPr kumimoji="1" lang="en-US" altLang="zh-CN" sz="28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2800" dirty="0" smtClean="0">
                <a:solidFill>
                  <a:srgbClr val="000000"/>
                </a:solidFill>
                <a:latin typeface="Times New Roman" panose="02020603050405020304" pitchFamily="18" charset="0"/>
                <a:ea typeface="楷体" panose="02010609060101010101" pitchFamily="49" charset="-122"/>
              </a:rPr>
              <a:t>2-</a:t>
            </a:r>
            <a:r>
              <a:rPr kumimoji="1" lang="zh-CN" altLang="en-US" sz="2800" baseline="0" dirty="0" smtClean="0">
                <a:solidFill>
                  <a:srgbClr val="000000"/>
                </a:solidFill>
                <a:latin typeface="Times New Roman" panose="02020603050405020304" pitchFamily="18" charset="0"/>
                <a:ea typeface="楷体" panose="02010609060101010101" pitchFamily="49" charset="-122"/>
              </a:rPr>
              <a:t>稳定存在</a:t>
            </a:r>
            <a:r>
              <a:rPr kumimoji="1" lang="en-US" altLang="zh-CN" sz="2800" baseline="0" dirty="0" smtClean="0">
                <a:solidFill>
                  <a:srgbClr val="000000"/>
                </a:solidFill>
                <a:latin typeface="Times New Roman" panose="02020603050405020304" pitchFamily="18" charset="0"/>
                <a:ea typeface="楷体" panose="02010609060101010101" pitchFamily="49" charset="-122"/>
              </a:rPr>
              <a:t>,</a:t>
            </a:r>
            <a:r>
              <a:rPr kumimoji="1" lang="zh-CN" altLang="en-US" sz="2800" baseline="0" dirty="0" smtClean="0">
                <a:solidFill>
                  <a:srgbClr val="000000"/>
                </a:solidFill>
                <a:latin typeface="Times New Roman" panose="02020603050405020304" pitchFamily="18" charset="0"/>
                <a:ea typeface="楷体" panose="02010609060101010101" pitchFamily="49" charset="-122"/>
              </a:rPr>
              <a:t>必须使岐化反应不能自发向右进行</a:t>
            </a:r>
            <a:r>
              <a:rPr kumimoji="1" lang="en-US" altLang="zh-CN" sz="2800" baseline="0" dirty="0" smtClean="0">
                <a:solidFill>
                  <a:srgbClr val="000000"/>
                </a:solidFill>
                <a:latin typeface="Times New Roman" panose="02020603050405020304" pitchFamily="18" charset="0"/>
                <a:ea typeface="楷体" panose="02010609060101010101" pitchFamily="49" charset="-122"/>
              </a:rPr>
              <a:t>,</a:t>
            </a:r>
            <a:r>
              <a:rPr kumimoji="1" lang="zh-CN" altLang="en-US" sz="2800" baseline="0" dirty="0" smtClean="0">
                <a:solidFill>
                  <a:srgbClr val="000000"/>
                </a:solidFill>
                <a:latin typeface="Times New Roman" panose="02020603050405020304" pitchFamily="18" charset="0"/>
                <a:ea typeface="楷体" panose="02010609060101010101" pitchFamily="49" charset="-122"/>
              </a:rPr>
              <a:t>即是</a:t>
            </a:r>
            <a:r>
              <a:rPr kumimoji="1" lang="en-US" altLang="zh-CN" sz="2800" baseline="0" dirty="0" smtClean="0">
                <a:solidFill>
                  <a:srgbClr val="000000"/>
                </a:solidFill>
                <a:latin typeface="Times New Roman" panose="02020603050405020304" pitchFamily="18" charset="0"/>
                <a:ea typeface="楷体" panose="02010609060101010101" pitchFamily="49" charset="-122"/>
              </a:rPr>
              <a:t>E(MnO</a:t>
            </a:r>
            <a:r>
              <a:rPr kumimoji="1" lang="en-US" altLang="zh-CN" sz="28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2800" dirty="0" smtClean="0">
                <a:solidFill>
                  <a:srgbClr val="000000"/>
                </a:solidFill>
                <a:latin typeface="Times New Roman" panose="02020603050405020304" pitchFamily="18" charset="0"/>
                <a:ea typeface="楷体" panose="02010609060101010101" pitchFamily="49" charset="-122"/>
              </a:rPr>
              <a:t>2-</a:t>
            </a:r>
            <a:r>
              <a:rPr kumimoji="1" lang="en-US" altLang="zh-CN" sz="2800" baseline="0" dirty="0" smtClean="0">
                <a:solidFill>
                  <a:srgbClr val="000000"/>
                </a:solidFill>
                <a:latin typeface="Times New Roman" panose="02020603050405020304" pitchFamily="18" charset="0"/>
                <a:ea typeface="楷体" panose="02010609060101010101" pitchFamily="49" charset="-122"/>
              </a:rPr>
              <a:t>/MnO</a:t>
            </a:r>
            <a:r>
              <a:rPr kumimoji="1" lang="en-US" altLang="zh-CN" sz="28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2800" baseline="0" dirty="0" smtClean="0">
                <a:solidFill>
                  <a:srgbClr val="000000"/>
                </a:solidFill>
                <a:latin typeface="Times New Roman" panose="02020603050405020304" pitchFamily="18" charset="0"/>
                <a:ea typeface="楷体" panose="02010609060101010101" pitchFamily="49" charset="-122"/>
              </a:rPr>
              <a:t>)-E(MnO</a:t>
            </a:r>
            <a:r>
              <a:rPr kumimoji="1" lang="en-US" altLang="zh-CN" sz="28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2800" dirty="0" smtClean="0">
                <a:solidFill>
                  <a:srgbClr val="000000"/>
                </a:solidFill>
                <a:latin typeface="Times New Roman" panose="02020603050405020304" pitchFamily="18" charset="0"/>
                <a:ea typeface="楷体" panose="02010609060101010101" pitchFamily="49" charset="-122"/>
              </a:rPr>
              <a:t>-</a:t>
            </a:r>
            <a:r>
              <a:rPr kumimoji="1" lang="en-US" altLang="zh-CN" sz="2800" baseline="0" dirty="0" smtClean="0">
                <a:solidFill>
                  <a:srgbClr val="000000"/>
                </a:solidFill>
                <a:latin typeface="Times New Roman" panose="02020603050405020304" pitchFamily="18" charset="0"/>
                <a:ea typeface="楷体" panose="02010609060101010101" pitchFamily="49" charset="-122"/>
              </a:rPr>
              <a:t>/MnO</a:t>
            </a:r>
            <a:r>
              <a:rPr kumimoji="1" lang="en-US" altLang="zh-CN" sz="28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2800" dirty="0" smtClean="0">
                <a:solidFill>
                  <a:srgbClr val="000000"/>
                </a:solidFill>
                <a:latin typeface="Times New Roman" panose="02020603050405020304" pitchFamily="18" charset="0"/>
                <a:ea typeface="楷体" panose="02010609060101010101" pitchFamily="49" charset="-122"/>
              </a:rPr>
              <a:t>2-</a:t>
            </a:r>
            <a:r>
              <a:rPr kumimoji="1" lang="en-US" altLang="zh-CN" sz="2800" baseline="0" dirty="0" smtClean="0">
                <a:solidFill>
                  <a:srgbClr val="000000"/>
                </a:solidFill>
                <a:latin typeface="Times New Roman" panose="02020603050405020304" pitchFamily="18" charset="0"/>
                <a:ea typeface="楷体" panose="02010609060101010101" pitchFamily="49" charset="-122"/>
              </a:rPr>
              <a:t>)</a:t>
            </a:r>
            <a:r>
              <a:rPr kumimoji="1" lang="zh-CN" altLang="en-US" sz="2800" baseline="0" dirty="0" smtClean="0">
                <a:solidFill>
                  <a:srgbClr val="000000"/>
                </a:solidFill>
                <a:latin typeface="Times New Roman" panose="02020603050405020304" pitchFamily="18" charset="0"/>
                <a:ea typeface="楷体" panose="02010609060101010101" pitchFamily="49" charset="-122"/>
              </a:rPr>
              <a:t>＜</a:t>
            </a:r>
            <a:r>
              <a:rPr kumimoji="1" lang="en-US" altLang="zh-CN" sz="2800" baseline="0" dirty="0" smtClean="0">
                <a:solidFill>
                  <a:srgbClr val="000000"/>
                </a:solidFill>
                <a:latin typeface="Times New Roman" panose="02020603050405020304" pitchFamily="18" charset="0"/>
                <a:ea typeface="楷体" panose="02010609060101010101" pitchFamily="49" charset="-122"/>
              </a:rPr>
              <a:t>0.</a:t>
            </a:r>
            <a:endParaRPr kumimoji="1" lang="en-US" altLang="zh-CN" sz="2800" baseline="0" dirty="0" smtClean="0">
              <a:solidFill>
                <a:srgbClr val="000000"/>
              </a:solidFill>
              <a:latin typeface="Times New Roman" panose="02020603050405020304" pitchFamily="18" charset="0"/>
              <a:ea typeface="楷体" panose="02010609060101010101" pitchFamily="49" charset="-122"/>
            </a:endParaRPr>
          </a:p>
          <a:p>
            <a:pPr>
              <a:lnSpc>
                <a:spcPct val="110000"/>
              </a:lnSpc>
              <a:spcBef>
                <a:spcPct val="10000"/>
              </a:spcBef>
              <a:spcAft>
                <a:spcPct val="10000"/>
              </a:spcAft>
            </a:pPr>
            <a:r>
              <a:rPr kumimoji="1" lang="zh-CN" altLang="en-US" sz="2800" baseline="0" dirty="0" smtClean="0">
                <a:solidFill>
                  <a:srgbClr val="000000"/>
                </a:solidFill>
                <a:latin typeface="Times New Roman" panose="02020603050405020304" pitchFamily="18" charset="0"/>
                <a:ea typeface="楷体" panose="02010609060101010101" pitchFamily="49" charset="-122"/>
              </a:rPr>
              <a:t>对于半反应：</a:t>
            </a:r>
            <a:r>
              <a:rPr kumimoji="1" lang="en-US" altLang="zh-CN" sz="2800" baseline="0" dirty="0" smtClean="0">
                <a:solidFill>
                  <a:srgbClr val="000000"/>
                </a:solidFill>
                <a:latin typeface="Times New Roman" panose="02020603050405020304" pitchFamily="18" charset="0"/>
                <a:ea typeface="楷体" panose="02010609060101010101" pitchFamily="49" charset="-122"/>
              </a:rPr>
              <a:t>MnO</a:t>
            </a:r>
            <a:r>
              <a:rPr kumimoji="1" lang="en-US" altLang="zh-CN" sz="28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2800" dirty="0" smtClean="0">
                <a:solidFill>
                  <a:srgbClr val="000000"/>
                </a:solidFill>
                <a:latin typeface="Times New Roman" panose="02020603050405020304" pitchFamily="18" charset="0"/>
                <a:ea typeface="楷体" panose="02010609060101010101" pitchFamily="49" charset="-122"/>
              </a:rPr>
              <a:t>2-</a:t>
            </a:r>
            <a:r>
              <a:rPr kumimoji="1" lang="en-US" altLang="zh-CN" sz="2800" baseline="0" dirty="0" smtClean="0">
                <a:solidFill>
                  <a:srgbClr val="000000"/>
                </a:solidFill>
                <a:latin typeface="Times New Roman" panose="02020603050405020304" pitchFamily="18" charset="0"/>
                <a:ea typeface="楷体" panose="02010609060101010101" pitchFamily="49" charset="-122"/>
              </a:rPr>
              <a:t>+4H</a:t>
            </a:r>
            <a:r>
              <a:rPr kumimoji="1" lang="en-US" altLang="zh-CN" sz="2800" dirty="0" smtClean="0">
                <a:solidFill>
                  <a:srgbClr val="000000"/>
                </a:solidFill>
                <a:latin typeface="Times New Roman" panose="02020603050405020304" pitchFamily="18" charset="0"/>
                <a:ea typeface="楷体" panose="02010609060101010101" pitchFamily="49" charset="-122"/>
              </a:rPr>
              <a:t>+</a:t>
            </a:r>
            <a:r>
              <a:rPr kumimoji="1" lang="en-US" altLang="zh-CN" sz="2800" baseline="0" dirty="0" smtClean="0">
                <a:solidFill>
                  <a:srgbClr val="000000"/>
                </a:solidFill>
                <a:latin typeface="Times New Roman" panose="02020603050405020304" pitchFamily="18" charset="0"/>
                <a:ea typeface="楷体" panose="02010609060101010101" pitchFamily="49" charset="-122"/>
              </a:rPr>
              <a:t>+2e==MnO</a:t>
            </a:r>
            <a:r>
              <a:rPr kumimoji="1" lang="en-US" altLang="zh-CN" sz="28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2800" baseline="0" dirty="0" smtClean="0">
                <a:solidFill>
                  <a:srgbClr val="000000"/>
                </a:solidFill>
                <a:latin typeface="Times New Roman" panose="02020603050405020304" pitchFamily="18" charset="0"/>
                <a:ea typeface="楷体" panose="02010609060101010101" pitchFamily="49" charset="-122"/>
              </a:rPr>
              <a:t>+2H</a:t>
            </a:r>
            <a:r>
              <a:rPr kumimoji="1" lang="en-US" altLang="zh-CN" sz="28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2800" baseline="0" dirty="0" smtClean="0">
                <a:solidFill>
                  <a:srgbClr val="000000"/>
                </a:solidFill>
                <a:latin typeface="Times New Roman" panose="02020603050405020304" pitchFamily="18" charset="0"/>
                <a:ea typeface="楷体" panose="02010609060101010101" pitchFamily="49" charset="-122"/>
              </a:rPr>
              <a:t>O</a:t>
            </a:r>
            <a:br>
              <a:rPr kumimoji="1" lang="en-US" altLang="zh-CN" sz="2800" baseline="0" dirty="0" smtClean="0">
                <a:solidFill>
                  <a:srgbClr val="000000"/>
                </a:solidFill>
                <a:latin typeface="Times New Roman" panose="02020603050405020304" pitchFamily="18" charset="0"/>
                <a:ea typeface="楷体" panose="02010609060101010101" pitchFamily="49" charset="-122"/>
              </a:rPr>
            </a:br>
            <a:r>
              <a:rPr kumimoji="1" lang="zh-CN" altLang="en-US" sz="2800" baseline="0" dirty="0" smtClean="0">
                <a:solidFill>
                  <a:srgbClr val="000000"/>
                </a:solidFill>
                <a:latin typeface="Times New Roman" panose="02020603050405020304" pitchFamily="18" charset="0"/>
                <a:ea typeface="楷体" panose="02010609060101010101" pitchFamily="49" charset="-122"/>
              </a:rPr>
              <a:t>令</a:t>
            </a:r>
            <a:r>
              <a:rPr kumimoji="1" lang="en-US" altLang="zh-CN" sz="2800" baseline="0" dirty="0" smtClean="0">
                <a:solidFill>
                  <a:srgbClr val="000000"/>
                </a:solidFill>
                <a:latin typeface="Times New Roman" panose="02020603050405020304" pitchFamily="18" charset="0"/>
                <a:ea typeface="楷体" panose="02010609060101010101" pitchFamily="49" charset="-122"/>
              </a:rPr>
              <a:t>[MnO</a:t>
            </a:r>
            <a:r>
              <a:rPr kumimoji="1" lang="en-US" altLang="zh-CN" sz="28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2800" dirty="0" smtClean="0">
                <a:solidFill>
                  <a:srgbClr val="000000"/>
                </a:solidFill>
                <a:latin typeface="Times New Roman" panose="02020603050405020304" pitchFamily="18" charset="0"/>
                <a:ea typeface="楷体" panose="02010609060101010101" pitchFamily="49" charset="-122"/>
              </a:rPr>
              <a:t>2-</a:t>
            </a:r>
            <a:r>
              <a:rPr kumimoji="1" lang="en-US" altLang="zh-CN" sz="2800" baseline="0" dirty="0" smtClean="0">
                <a:solidFill>
                  <a:srgbClr val="000000"/>
                </a:solidFill>
                <a:latin typeface="Times New Roman" panose="02020603050405020304" pitchFamily="18" charset="0"/>
                <a:ea typeface="楷体" panose="02010609060101010101" pitchFamily="49" charset="-122"/>
              </a:rPr>
              <a:t>]=1mol/L,</a:t>
            </a:r>
            <a:r>
              <a:rPr kumimoji="1" lang="zh-CN" altLang="en-US" sz="2800" baseline="0" dirty="0" smtClean="0">
                <a:solidFill>
                  <a:srgbClr val="000000"/>
                </a:solidFill>
                <a:latin typeface="Times New Roman" panose="02020603050405020304" pitchFamily="18" charset="0"/>
                <a:ea typeface="楷体" panose="02010609060101010101" pitchFamily="49" charset="-122"/>
              </a:rPr>
              <a:t>则</a:t>
            </a:r>
            <a:r>
              <a:rPr kumimoji="1" lang="en-US" altLang="zh-CN" sz="2800" baseline="0" dirty="0" smtClean="0">
                <a:solidFill>
                  <a:srgbClr val="000000"/>
                </a:solidFill>
                <a:latin typeface="Times New Roman" panose="02020603050405020304" pitchFamily="18" charset="0"/>
                <a:ea typeface="楷体" panose="02010609060101010101" pitchFamily="49" charset="-122"/>
              </a:rPr>
              <a:t>:</a:t>
            </a:r>
            <a:br>
              <a:rPr kumimoji="1" lang="en-US" altLang="zh-CN" sz="2800" baseline="0" dirty="0" smtClean="0">
                <a:solidFill>
                  <a:srgbClr val="000000"/>
                </a:solidFill>
                <a:latin typeface="Times New Roman" panose="02020603050405020304" pitchFamily="18" charset="0"/>
                <a:ea typeface="楷体" panose="02010609060101010101" pitchFamily="49" charset="-122"/>
              </a:rPr>
            </a:br>
            <a:r>
              <a:rPr kumimoji="1" lang="en-US" altLang="zh-CN" sz="2800" baseline="0" dirty="0" smtClean="0">
                <a:solidFill>
                  <a:srgbClr val="000000"/>
                </a:solidFill>
                <a:latin typeface="Times New Roman" panose="02020603050405020304" pitchFamily="18" charset="0"/>
                <a:ea typeface="楷体" panose="02010609060101010101" pitchFamily="49" charset="-122"/>
              </a:rPr>
              <a:t>   E=2.26+0.0592/2lg[H</a:t>
            </a:r>
            <a:r>
              <a:rPr kumimoji="1" lang="en-US" altLang="zh-CN" sz="2800" dirty="0" smtClean="0">
                <a:solidFill>
                  <a:srgbClr val="000000"/>
                </a:solidFill>
                <a:latin typeface="Times New Roman" panose="02020603050405020304" pitchFamily="18" charset="0"/>
                <a:ea typeface="楷体" panose="02010609060101010101" pitchFamily="49" charset="-122"/>
              </a:rPr>
              <a:t>+</a:t>
            </a:r>
            <a:r>
              <a:rPr kumimoji="1" lang="en-US" altLang="zh-CN" sz="2800" baseline="0" dirty="0" smtClean="0">
                <a:solidFill>
                  <a:srgbClr val="000000"/>
                </a:solidFill>
                <a:latin typeface="Times New Roman" panose="02020603050405020304" pitchFamily="18" charset="0"/>
                <a:ea typeface="楷体" panose="02010609060101010101" pitchFamily="49" charset="-122"/>
              </a:rPr>
              <a:t>]</a:t>
            </a:r>
            <a:r>
              <a:rPr kumimoji="1" lang="en-US" altLang="zh-CN" sz="2800" dirty="0" smtClean="0">
                <a:solidFill>
                  <a:srgbClr val="000000"/>
                </a:solidFill>
                <a:latin typeface="Times New Roman" panose="02020603050405020304" pitchFamily="18" charset="0"/>
                <a:ea typeface="楷体" panose="02010609060101010101" pitchFamily="49" charset="-122"/>
              </a:rPr>
              <a:t>4</a:t>
            </a:r>
            <a:r>
              <a:rPr kumimoji="1" lang="en-US" altLang="zh-CN" sz="2800" baseline="0" dirty="0" smtClean="0">
                <a:solidFill>
                  <a:srgbClr val="000000"/>
                </a:solidFill>
                <a:latin typeface="Times New Roman" panose="02020603050405020304" pitchFamily="18" charset="0"/>
                <a:ea typeface="楷体" panose="02010609060101010101" pitchFamily="49" charset="-122"/>
              </a:rPr>
              <a:t>=2.26+2×0.0592lg[H</a:t>
            </a:r>
            <a:r>
              <a:rPr kumimoji="1" lang="en-US" altLang="zh-CN" sz="2800" dirty="0" smtClean="0">
                <a:solidFill>
                  <a:srgbClr val="000000"/>
                </a:solidFill>
                <a:latin typeface="Times New Roman" panose="02020603050405020304" pitchFamily="18" charset="0"/>
                <a:ea typeface="楷体" panose="02010609060101010101" pitchFamily="49" charset="-122"/>
              </a:rPr>
              <a:t>+</a:t>
            </a:r>
            <a:r>
              <a:rPr kumimoji="1" lang="en-US" altLang="zh-CN" sz="2800" baseline="0" dirty="0" smtClean="0">
                <a:solidFill>
                  <a:srgbClr val="000000"/>
                </a:solidFill>
                <a:latin typeface="Times New Roman" panose="02020603050405020304" pitchFamily="18" charset="0"/>
                <a:ea typeface="楷体" panose="02010609060101010101" pitchFamily="49" charset="-122"/>
              </a:rPr>
              <a:t>]</a:t>
            </a:r>
            <a:endParaRPr kumimoji="1" lang="en-US" altLang="zh-CN" sz="2800" baseline="0" dirty="0" smtClean="0">
              <a:solidFill>
                <a:srgbClr val="000000"/>
              </a:solidFill>
              <a:latin typeface="Times New Roman" panose="02020603050405020304" pitchFamily="18" charset="0"/>
              <a:ea typeface="楷体" panose="02010609060101010101" pitchFamily="49" charset="-122"/>
            </a:endParaRPr>
          </a:p>
          <a:p>
            <a:pPr>
              <a:lnSpc>
                <a:spcPct val="110000"/>
              </a:lnSpc>
              <a:spcBef>
                <a:spcPct val="10000"/>
              </a:spcBef>
              <a:spcAft>
                <a:spcPct val="10000"/>
              </a:spcAft>
            </a:pPr>
            <a:r>
              <a:rPr kumimoji="1" lang="zh-CN" altLang="en-US" sz="2800" baseline="0" dirty="0" smtClean="0">
                <a:solidFill>
                  <a:srgbClr val="000000"/>
                </a:solidFill>
                <a:latin typeface="Times New Roman" panose="02020603050405020304" pitchFamily="18" charset="0"/>
                <a:ea typeface="楷体" panose="02010609060101010101" pitchFamily="49" charset="-122"/>
              </a:rPr>
              <a:t>代入上式得</a:t>
            </a:r>
            <a:r>
              <a:rPr kumimoji="1" lang="en-US" altLang="zh-CN" sz="2800" baseline="0" dirty="0" smtClean="0">
                <a:solidFill>
                  <a:srgbClr val="000000"/>
                </a:solidFill>
                <a:latin typeface="Times New Roman" panose="02020603050405020304" pitchFamily="18" charset="0"/>
                <a:ea typeface="楷体" panose="02010609060101010101" pitchFamily="49" charset="-122"/>
              </a:rPr>
              <a:t>:</a:t>
            </a:r>
            <a:br>
              <a:rPr kumimoji="1" lang="en-US" altLang="zh-CN" sz="2800" baseline="0" dirty="0" smtClean="0">
                <a:solidFill>
                  <a:srgbClr val="000000"/>
                </a:solidFill>
                <a:latin typeface="Times New Roman" panose="02020603050405020304" pitchFamily="18" charset="0"/>
                <a:ea typeface="楷体" panose="02010609060101010101" pitchFamily="49" charset="-122"/>
              </a:rPr>
            </a:br>
            <a:r>
              <a:rPr kumimoji="1" lang="en-US" altLang="zh-CN" sz="2800" baseline="0" dirty="0" smtClean="0">
                <a:solidFill>
                  <a:srgbClr val="000000"/>
                </a:solidFill>
                <a:latin typeface="Times New Roman" panose="02020603050405020304" pitchFamily="18" charset="0"/>
                <a:ea typeface="楷体" panose="02010609060101010101" pitchFamily="49" charset="-122"/>
              </a:rPr>
              <a:t>     2.26+2×0.0592lg[H</a:t>
            </a:r>
            <a:r>
              <a:rPr kumimoji="1" lang="en-US" altLang="zh-CN" sz="2800" dirty="0" smtClean="0">
                <a:solidFill>
                  <a:srgbClr val="000000"/>
                </a:solidFill>
                <a:latin typeface="Times New Roman" panose="02020603050405020304" pitchFamily="18" charset="0"/>
                <a:ea typeface="楷体" panose="02010609060101010101" pitchFamily="49" charset="-122"/>
              </a:rPr>
              <a:t>+</a:t>
            </a:r>
            <a:r>
              <a:rPr kumimoji="1" lang="en-US" altLang="zh-CN" sz="2800" baseline="0" dirty="0" smtClean="0">
                <a:solidFill>
                  <a:srgbClr val="000000"/>
                </a:solidFill>
                <a:latin typeface="Times New Roman" panose="02020603050405020304" pitchFamily="18" charset="0"/>
                <a:ea typeface="楷体" panose="02010609060101010101" pitchFamily="49" charset="-122"/>
              </a:rPr>
              <a:t>]-0.564&lt;0</a:t>
            </a:r>
            <a:br>
              <a:rPr kumimoji="1" lang="en-US" altLang="zh-CN" sz="2800" baseline="0" dirty="0" smtClean="0">
                <a:solidFill>
                  <a:srgbClr val="000000"/>
                </a:solidFill>
                <a:latin typeface="Times New Roman" panose="02020603050405020304" pitchFamily="18" charset="0"/>
                <a:ea typeface="楷体" panose="02010609060101010101" pitchFamily="49" charset="-122"/>
              </a:rPr>
            </a:br>
            <a:r>
              <a:rPr kumimoji="1" lang="en-US" altLang="zh-CN" sz="2800" baseline="0" dirty="0" smtClean="0">
                <a:solidFill>
                  <a:srgbClr val="000000"/>
                </a:solidFill>
                <a:latin typeface="Times New Roman" panose="02020603050405020304" pitchFamily="18" charset="0"/>
                <a:ea typeface="楷体" panose="02010609060101010101" pitchFamily="49" charset="-122"/>
              </a:rPr>
              <a:t> ∴ [H</a:t>
            </a:r>
            <a:r>
              <a:rPr kumimoji="1" lang="en-US" altLang="zh-CN" sz="2800" dirty="0" smtClean="0">
                <a:solidFill>
                  <a:srgbClr val="000000"/>
                </a:solidFill>
                <a:latin typeface="Times New Roman" panose="02020603050405020304" pitchFamily="18" charset="0"/>
                <a:ea typeface="楷体" panose="02010609060101010101" pitchFamily="49" charset="-122"/>
              </a:rPr>
              <a:t>+</a:t>
            </a:r>
            <a:r>
              <a:rPr kumimoji="1" lang="en-US" altLang="zh-CN" sz="2800" baseline="0" dirty="0" smtClean="0">
                <a:solidFill>
                  <a:srgbClr val="000000"/>
                </a:solidFill>
                <a:latin typeface="Times New Roman" panose="02020603050405020304" pitchFamily="18" charset="0"/>
                <a:ea typeface="楷体" panose="02010609060101010101" pitchFamily="49" charset="-122"/>
              </a:rPr>
              <a:t>]&gt;4.74×10</a:t>
            </a:r>
            <a:r>
              <a:rPr kumimoji="1" lang="en-US" altLang="zh-CN" sz="2800" dirty="0" smtClean="0">
                <a:solidFill>
                  <a:srgbClr val="000000"/>
                </a:solidFill>
                <a:latin typeface="Times New Roman" panose="02020603050405020304" pitchFamily="18" charset="0"/>
                <a:ea typeface="楷体" panose="02010609060101010101" pitchFamily="49" charset="-122"/>
              </a:rPr>
              <a:t>-15</a:t>
            </a:r>
            <a:r>
              <a:rPr kumimoji="1" lang="en-US" altLang="zh-CN" sz="2800" baseline="0" dirty="0" smtClean="0">
                <a:solidFill>
                  <a:srgbClr val="000000"/>
                </a:solidFill>
                <a:latin typeface="Times New Roman" panose="02020603050405020304" pitchFamily="18" charset="0"/>
                <a:ea typeface="楷体" panose="02010609060101010101" pitchFamily="49" charset="-122"/>
              </a:rPr>
              <a:t>    pH=14.32,    </a:t>
            </a:r>
            <a:r>
              <a:rPr kumimoji="1" lang="zh-CN" altLang="en-US" sz="2800" baseline="0" dirty="0" smtClean="0">
                <a:solidFill>
                  <a:srgbClr val="000000"/>
                </a:solidFill>
                <a:latin typeface="Times New Roman" panose="02020603050405020304" pitchFamily="18" charset="0"/>
                <a:ea typeface="楷体" panose="02010609060101010101" pitchFamily="49" charset="-122"/>
              </a:rPr>
              <a:t>即</a:t>
            </a:r>
            <a:endParaRPr kumimoji="1" lang="zh-CN" altLang="en-US" sz="2800" baseline="0" dirty="0" smtClean="0">
              <a:solidFill>
                <a:srgbClr val="000000"/>
              </a:solidFill>
              <a:latin typeface="Times New Roman" panose="02020603050405020304" pitchFamily="18" charset="0"/>
              <a:ea typeface="楷体" panose="02010609060101010101" pitchFamily="49" charset="-122"/>
            </a:endParaRPr>
          </a:p>
          <a:p>
            <a:pPr>
              <a:lnSpc>
                <a:spcPct val="110000"/>
              </a:lnSpc>
              <a:spcBef>
                <a:spcPct val="10000"/>
              </a:spcBef>
              <a:spcAft>
                <a:spcPct val="10000"/>
              </a:spcAft>
            </a:pPr>
            <a:r>
              <a:rPr kumimoji="1" lang="en-US" altLang="zh-CN" sz="2800" baseline="0" dirty="0" smtClean="0">
                <a:solidFill>
                  <a:srgbClr val="000000"/>
                </a:solidFill>
                <a:latin typeface="Times New Roman" panose="02020603050405020304" pitchFamily="18" charset="0"/>
                <a:ea typeface="楷体" panose="02010609060101010101" pitchFamily="49" charset="-122"/>
              </a:rPr>
              <a:t>[OH</a:t>
            </a:r>
            <a:r>
              <a:rPr kumimoji="1" lang="en-US" altLang="zh-CN" sz="2800" dirty="0" smtClean="0">
                <a:solidFill>
                  <a:srgbClr val="000000"/>
                </a:solidFill>
                <a:latin typeface="Times New Roman" panose="02020603050405020304" pitchFamily="18" charset="0"/>
                <a:ea typeface="楷体" panose="02010609060101010101" pitchFamily="49" charset="-122"/>
              </a:rPr>
              <a:t>-</a:t>
            </a:r>
            <a:r>
              <a:rPr kumimoji="1" lang="en-US" altLang="zh-CN" sz="2800" baseline="0" dirty="0" smtClean="0">
                <a:solidFill>
                  <a:srgbClr val="000000"/>
                </a:solidFill>
                <a:latin typeface="Times New Roman" panose="02020603050405020304" pitchFamily="18" charset="0"/>
                <a:ea typeface="楷体" panose="02010609060101010101" pitchFamily="49" charset="-122"/>
              </a:rPr>
              <a:t>]=K</a:t>
            </a:r>
            <a:r>
              <a:rPr kumimoji="1" lang="en-US" altLang="zh-CN" sz="2800" baseline="-25000" dirty="0" smtClean="0">
                <a:solidFill>
                  <a:srgbClr val="000000"/>
                </a:solidFill>
                <a:latin typeface="Times New Roman" panose="02020603050405020304" pitchFamily="18" charset="0"/>
                <a:ea typeface="楷体" panose="02010609060101010101" pitchFamily="49" charset="-122"/>
              </a:rPr>
              <a:t>w</a:t>
            </a:r>
            <a:r>
              <a:rPr kumimoji="1" lang="en-US" altLang="zh-CN" sz="2800" baseline="0" dirty="0" smtClean="0">
                <a:solidFill>
                  <a:srgbClr val="000000"/>
                </a:solidFill>
                <a:latin typeface="Times New Roman" panose="02020603050405020304" pitchFamily="18" charset="0"/>
                <a:ea typeface="楷体" panose="02010609060101010101" pitchFamily="49" charset="-122"/>
              </a:rPr>
              <a:t>/[H</a:t>
            </a:r>
            <a:r>
              <a:rPr kumimoji="1" lang="en-US" altLang="zh-CN" sz="2800" dirty="0" smtClean="0">
                <a:solidFill>
                  <a:srgbClr val="000000"/>
                </a:solidFill>
                <a:latin typeface="Times New Roman" panose="02020603050405020304" pitchFamily="18" charset="0"/>
                <a:ea typeface="楷体" panose="02010609060101010101" pitchFamily="49" charset="-122"/>
              </a:rPr>
              <a:t>+</a:t>
            </a:r>
            <a:r>
              <a:rPr kumimoji="1" lang="en-US" altLang="zh-CN" sz="2800" baseline="0" dirty="0" smtClean="0">
                <a:solidFill>
                  <a:srgbClr val="000000"/>
                </a:solidFill>
                <a:latin typeface="Times New Roman" panose="02020603050405020304" pitchFamily="18" charset="0"/>
                <a:ea typeface="楷体" panose="02010609060101010101" pitchFamily="49" charset="-122"/>
              </a:rPr>
              <a:t>]=10</a:t>
            </a:r>
            <a:r>
              <a:rPr kumimoji="1" lang="en-US" altLang="zh-CN" sz="2800" dirty="0" smtClean="0">
                <a:solidFill>
                  <a:srgbClr val="000000"/>
                </a:solidFill>
                <a:latin typeface="Times New Roman" panose="02020603050405020304" pitchFamily="18" charset="0"/>
                <a:ea typeface="楷体" panose="02010609060101010101" pitchFamily="49" charset="-122"/>
              </a:rPr>
              <a:t>-14</a:t>
            </a:r>
            <a:r>
              <a:rPr kumimoji="1" lang="en-US" altLang="zh-CN" sz="2800" baseline="0" dirty="0" smtClean="0">
                <a:solidFill>
                  <a:srgbClr val="000000"/>
                </a:solidFill>
                <a:latin typeface="Times New Roman" panose="02020603050405020304" pitchFamily="18" charset="0"/>
                <a:ea typeface="楷体" panose="02010609060101010101" pitchFamily="49" charset="-122"/>
              </a:rPr>
              <a:t>/4.74×10</a:t>
            </a:r>
            <a:r>
              <a:rPr kumimoji="1" lang="en-US" altLang="zh-CN" sz="2800" dirty="0" smtClean="0">
                <a:solidFill>
                  <a:srgbClr val="000000"/>
                </a:solidFill>
                <a:latin typeface="Times New Roman" panose="02020603050405020304" pitchFamily="18" charset="0"/>
                <a:ea typeface="楷体" panose="02010609060101010101" pitchFamily="49" charset="-122"/>
              </a:rPr>
              <a:t>-15</a:t>
            </a:r>
            <a:r>
              <a:rPr kumimoji="1" lang="en-US" altLang="zh-CN" sz="2800" baseline="0" dirty="0" smtClean="0">
                <a:solidFill>
                  <a:srgbClr val="000000"/>
                </a:solidFill>
                <a:latin typeface="Times New Roman" panose="02020603050405020304" pitchFamily="18" charset="0"/>
                <a:ea typeface="楷体" panose="02010609060101010101" pitchFamily="49" charset="-122"/>
              </a:rPr>
              <a:t>=2.11(</a:t>
            </a:r>
            <a:r>
              <a:rPr kumimoji="1" lang="en-US" altLang="zh-CN" sz="2800" baseline="0" dirty="0" err="1" smtClean="0">
                <a:solidFill>
                  <a:srgbClr val="000000"/>
                </a:solidFill>
                <a:latin typeface="Times New Roman" panose="02020603050405020304" pitchFamily="18" charset="0"/>
                <a:ea typeface="楷体" panose="02010609060101010101" pitchFamily="49" charset="-122"/>
              </a:rPr>
              <a:t>mol</a:t>
            </a:r>
            <a:r>
              <a:rPr kumimoji="1" lang="en-US" altLang="zh-CN" sz="2800" baseline="0" dirty="0" smtClean="0">
                <a:solidFill>
                  <a:srgbClr val="000000"/>
                </a:solidFill>
                <a:latin typeface="Times New Roman" panose="02020603050405020304" pitchFamily="18" charset="0"/>
                <a:ea typeface="楷体" panose="02010609060101010101" pitchFamily="49" charset="-122"/>
              </a:rPr>
              <a:t>/L) </a:t>
            </a:r>
            <a:endParaRPr kumimoji="1" lang="en-US" altLang="zh-CN" sz="2800" baseline="0" dirty="0" smtClean="0">
              <a:solidFill>
                <a:srgbClr val="000000"/>
              </a:solidFill>
              <a:latin typeface="Times New Roman" panose="02020603050405020304" pitchFamily="18" charset="0"/>
              <a:ea typeface="楷体" panose="02010609060101010101" pitchFamily="49" charset="-122"/>
            </a:endParaRPr>
          </a:p>
        </p:txBody>
      </p:sp>
      <p:sp>
        <p:nvSpPr>
          <p:cNvPr id="92165" name="Text Box 5"/>
          <p:cNvSpPr txBox="1">
            <a:spLocks noChangeArrowheads="1"/>
          </p:cNvSpPr>
          <p:nvPr/>
        </p:nvSpPr>
        <p:spPr bwMode="auto">
          <a:xfrm>
            <a:off x="611188" y="115888"/>
            <a:ext cx="7956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spcBef>
                <a:spcPct val="50000"/>
              </a:spcBef>
            </a:pPr>
            <a:r>
              <a:rPr kumimoji="1" lang="zh-CN" altLang="en-US" sz="3200" baseline="0" dirty="0" smtClean="0">
                <a:solidFill>
                  <a:srgbClr val="000000"/>
                </a:solidFill>
                <a:latin typeface="Times New Roman" panose="02020603050405020304" pitchFamily="18" charset="0"/>
                <a:ea typeface="楷体" panose="02010609060101010101" pitchFamily="49" charset="-122"/>
              </a:rPr>
              <a:t>问题：利用能斯特方程估算</a:t>
            </a:r>
            <a:r>
              <a:rPr kumimoji="1" lang="en-US" altLang="zh-CN" sz="3200" baseline="0" dirty="0" smtClean="0">
                <a:solidFill>
                  <a:srgbClr val="000000"/>
                </a:solidFill>
                <a:latin typeface="Times New Roman" panose="02020603050405020304" pitchFamily="18" charset="0"/>
                <a:ea typeface="楷体" panose="02010609060101010101" pitchFamily="49" charset="-122"/>
              </a:rPr>
              <a:t>MnO</a:t>
            </a:r>
            <a:r>
              <a:rPr kumimoji="1" lang="en-US" altLang="zh-CN" sz="32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3200" dirty="0" smtClean="0">
                <a:solidFill>
                  <a:srgbClr val="000000"/>
                </a:solidFill>
                <a:latin typeface="Times New Roman" panose="02020603050405020304" pitchFamily="18" charset="0"/>
                <a:ea typeface="楷体" panose="02010609060101010101" pitchFamily="49" charset="-122"/>
              </a:rPr>
              <a:t>2-</a:t>
            </a:r>
            <a:r>
              <a:rPr kumimoji="1" lang="zh-CN" altLang="en-US" sz="3200" baseline="0" dirty="0" smtClean="0">
                <a:solidFill>
                  <a:srgbClr val="000000"/>
                </a:solidFill>
                <a:latin typeface="Times New Roman" panose="02020603050405020304" pitchFamily="18" charset="0"/>
                <a:ea typeface="楷体" panose="02010609060101010101" pitchFamily="49" charset="-122"/>
              </a:rPr>
              <a:t>离子稳定存在的最小</a:t>
            </a:r>
            <a:r>
              <a:rPr kumimoji="1" lang="en-US" altLang="zh-CN" sz="3200" baseline="0" dirty="0" smtClean="0">
                <a:solidFill>
                  <a:srgbClr val="000000"/>
                </a:solidFill>
                <a:latin typeface="Times New Roman" panose="02020603050405020304" pitchFamily="18" charset="0"/>
                <a:ea typeface="楷体" panose="02010609060101010101" pitchFamily="49" charset="-122"/>
              </a:rPr>
              <a:t>pH</a:t>
            </a:r>
            <a:r>
              <a:rPr kumimoji="1" lang="zh-CN" altLang="en-US" sz="3200" baseline="0" dirty="0" smtClean="0">
                <a:solidFill>
                  <a:srgbClr val="000000"/>
                </a:solidFill>
                <a:latin typeface="Times New Roman" panose="02020603050405020304" pitchFamily="18" charset="0"/>
                <a:ea typeface="楷体" panose="02010609060101010101" pitchFamily="49" charset="-122"/>
              </a:rPr>
              <a:t>值</a:t>
            </a:r>
            <a:r>
              <a:rPr kumimoji="1" lang="en-US" altLang="zh-CN" sz="3200" baseline="0" dirty="0" smtClean="0">
                <a:solidFill>
                  <a:srgbClr val="000000"/>
                </a:solidFill>
                <a:latin typeface="Times New Roman" panose="02020603050405020304" pitchFamily="18" charset="0"/>
                <a:ea typeface="楷体" panose="02010609060101010101" pitchFamily="49" charset="-122"/>
              </a:rPr>
              <a:t>. </a:t>
            </a:r>
            <a:endParaRPr kumimoji="1" lang="en-US" altLang="zh-CN" sz="3200" baseline="0" dirty="0" smtClean="0">
              <a:solidFill>
                <a:srgbClr val="000000"/>
              </a:solidFill>
              <a:latin typeface="Times New Roman" panose="02020603050405020304" pitchFamily="18" charset="0"/>
              <a:ea typeface="楷体" panose="02010609060101010101" pitchFamily="49" charset="-122"/>
            </a:endParaRPr>
          </a:p>
        </p:txBody>
      </p:sp>
      <p:pic>
        <p:nvPicPr>
          <p:cNvPr id="92166" name="Picture 6" descr="0006">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813" y="63087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01AB6003-8E27-4AD1-8327-30F9A43DDC9F}" type="slidenum">
              <a:rPr lang="en-US" altLang="zh-CN" sz="1400" baseline="0" smtClean="0">
                <a:solidFill>
                  <a:srgbClr val="000000"/>
                </a:solidFill>
              </a:rPr>
            </a:fld>
            <a:endParaRPr lang="en-US" altLang="zh-CN" sz="1400" baseline="0"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wipe(down)">
                                      <p:cBhvr>
                                        <p:cTn id="7" dur="500"/>
                                        <p:tgtEl>
                                          <p:spTgt spid="94210"/>
                                        </p:tgtEl>
                                      </p:cBhvr>
                                    </p:animEffect>
                                  </p:childTnLst>
                                </p:cTn>
                              </p:par>
                              <p:par>
                                <p:cTn id="8" presetID="22" presetClass="entr" presetSubtype="4" fill="hold" nodeType="withEffect">
                                  <p:stCondLst>
                                    <p:cond delay="0"/>
                                  </p:stCondLst>
                                  <p:childTnLst>
                                    <p:set>
                                      <p:cBhvr>
                                        <p:cTn id="9" dur="1" fill="hold">
                                          <p:stCondLst>
                                            <p:cond delay="0"/>
                                          </p:stCondLst>
                                        </p:cTn>
                                        <p:tgtEl>
                                          <p:spTgt spid="94211"/>
                                        </p:tgtEl>
                                        <p:attrNameLst>
                                          <p:attrName>style.visibility</p:attrName>
                                        </p:attrNameLst>
                                      </p:cBhvr>
                                      <p:to>
                                        <p:strVal val="visible"/>
                                      </p:to>
                                    </p:set>
                                    <p:animEffect transition="in" filter="wipe(down)">
                                      <p:cBhvr>
                                        <p:cTn id="10" dur="500"/>
                                        <p:tgtEl>
                                          <p:spTgt spid="942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57060">
                                            <p:txEl>
                                              <p:pRg st="0" end="0"/>
                                            </p:txEl>
                                          </p:spTgt>
                                        </p:tgtEl>
                                        <p:attrNameLst>
                                          <p:attrName>style.visibility</p:attrName>
                                        </p:attrNameLst>
                                      </p:cBhvr>
                                      <p:to>
                                        <p:strVal val="visible"/>
                                      </p:to>
                                    </p:set>
                                    <p:animEffect transition="in" filter="wipe(left)">
                                      <p:cBhvr>
                                        <p:cTn id="15" dur="500"/>
                                        <p:tgtEl>
                                          <p:spTgt spid="55706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57060">
                                            <p:txEl>
                                              <p:pRg st="1" end="1"/>
                                            </p:txEl>
                                          </p:spTgt>
                                        </p:tgtEl>
                                        <p:attrNameLst>
                                          <p:attrName>style.visibility</p:attrName>
                                        </p:attrNameLst>
                                      </p:cBhvr>
                                      <p:to>
                                        <p:strVal val="visible"/>
                                      </p:to>
                                    </p:set>
                                    <p:animEffect transition="in" filter="wipe(left)">
                                      <p:cBhvr>
                                        <p:cTn id="20" dur="500"/>
                                        <p:tgtEl>
                                          <p:spTgt spid="55706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57060">
                                            <p:txEl>
                                              <p:pRg st="2" end="2"/>
                                            </p:txEl>
                                          </p:spTgt>
                                        </p:tgtEl>
                                        <p:attrNameLst>
                                          <p:attrName>style.visibility</p:attrName>
                                        </p:attrNameLst>
                                      </p:cBhvr>
                                      <p:to>
                                        <p:strVal val="visible"/>
                                      </p:to>
                                    </p:set>
                                    <p:animEffect transition="in" filter="wipe(left)">
                                      <p:cBhvr>
                                        <p:cTn id="25" dur="500"/>
                                        <p:tgtEl>
                                          <p:spTgt spid="557060">
                                            <p:txEl>
                                              <p:pRg st="2" end="2"/>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557060">
                                            <p:txEl>
                                              <p:pRg st="3" end="3"/>
                                            </p:txEl>
                                          </p:spTgt>
                                        </p:tgtEl>
                                        <p:attrNameLst>
                                          <p:attrName>style.visibility</p:attrName>
                                        </p:attrNameLst>
                                      </p:cBhvr>
                                      <p:to>
                                        <p:strVal val="visible"/>
                                      </p:to>
                                    </p:set>
                                    <p:animEffect transition="in" filter="wipe(left)">
                                      <p:cBhvr>
                                        <p:cTn id="28" dur="500"/>
                                        <p:tgtEl>
                                          <p:spTgt spid="5570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74" name="Rectangle 2"/>
          <p:cNvSpPr>
            <a:spLocks noChangeArrowheads="1"/>
          </p:cNvSpPr>
          <p:nvPr/>
        </p:nvSpPr>
        <p:spPr bwMode="auto">
          <a:xfrm>
            <a:off x="900113" y="115888"/>
            <a:ext cx="5184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a:solidFill>
                  <a:srgbClr val="0000CC"/>
                </a:solidFill>
                <a:ea typeface="华文楷体" panose="02010600040101010101" pitchFamily="2" charset="-122"/>
              </a:rPr>
              <a:t>4)  Mn(VII)</a:t>
            </a:r>
            <a:r>
              <a:rPr kumimoji="1" lang="zh-CN" altLang="en-US">
                <a:solidFill>
                  <a:srgbClr val="0000CC"/>
                </a:solidFill>
                <a:ea typeface="华文楷体" panose="02010600040101010101" pitchFamily="2" charset="-122"/>
              </a:rPr>
              <a:t>化合物的氧化性</a:t>
            </a:r>
            <a:endParaRPr kumimoji="1" lang="zh-CN" altLang="en-US">
              <a:solidFill>
                <a:srgbClr val="0000CC"/>
              </a:solidFill>
              <a:ea typeface="华文楷体" panose="02010600040101010101" pitchFamily="2" charset="-122"/>
            </a:endParaRPr>
          </a:p>
        </p:txBody>
      </p:sp>
      <p:sp>
        <p:nvSpPr>
          <p:cNvPr id="579587" name="Rectangle 3"/>
          <p:cNvSpPr>
            <a:spLocks noChangeArrowheads="1"/>
          </p:cNvSpPr>
          <p:nvPr/>
        </p:nvSpPr>
        <p:spPr bwMode="auto">
          <a:xfrm>
            <a:off x="895350" y="854075"/>
            <a:ext cx="7637463"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solidFill>
                  <a:srgbClr val="080808"/>
                </a:solidFill>
                <a:ea typeface="华文楷体" panose="02010600040101010101" pitchFamily="2" charset="-122"/>
              </a:rPr>
              <a:t>KMnO</a:t>
            </a:r>
            <a:r>
              <a:rPr lang="en-US" altLang="zh-CN" baseline="-25000">
                <a:solidFill>
                  <a:srgbClr val="080808"/>
                </a:solidFill>
                <a:ea typeface="华文楷体" panose="02010600040101010101" pitchFamily="2" charset="-122"/>
              </a:rPr>
              <a:t>4</a:t>
            </a:r>
            <a:r>
              <a:rPr lang="en-US" altLang="zh-CN">
                <a:solidFill>
                  <a:srgbClr val="080808"/>
                </a:solidFill>
                <a:ea typeface="华文楷体" panose="02010600040101010101" pitchFamily="2" charset="-122"/>
              </a:rPr>
              <a:t>  </a:t>
            </a:r>
            <a:r>
              <a:rPr lang="zh-CN" altLang="en-US">
                <a:solidFill>
                  <a:srgbClr val="080808"/>
                </a:solidFill>
                <a:ea typeface="华文楷体" panose="02010600040101010101" pitchFamily="2" charset="-122"/>
                <a:sym typeface="Wingdings" panose="05000000000000000000" pitchFamily="2" charset="2"/>
              </a:rPr>
              <a:t>紫黑色固体，</a:t>
            </a:r>
            <a:r>
              <a:rPr lang="zh-CN" altLang="en-US">
                <a:solidFill>
                  <a:srgbClr val="FF0000"/>
                </a:solidFill>
                <a:ea typeface="华文楷体" panose="02010600040101010101" pitchFamily="2" charset="-122"/>
                <a:sym typeface="Wingdings" panose="05000000000000000000" pitchFamily="2" charset="2"/>
              </a:rPr>
              <a:t>强氧化性</a:t>
            </a:r>
            <a:r>
              <a:rPr lang="zh-CN" altLang="en-US">
                <a:solidFill>
                  <a:srgbClr val="080808"/>
                </a:solidFill>
                <a:ea typeface="华文楷体" panose="02010600040101010101" pitchFamily="2" charset="-122"/>
                <a:sym typeface="Wingdings" panose="05000000000000000000" pitchFamily="2" charset="2"/>
              </a:rPr>
              <a:t>，其还原产物与溶液酸度有关。</a:t>
            </a:r>
            <a:endParaRPr lang="en-US" altLang="zh-CN">
              <a:solidFill>
                <a:srgbClr val="080808"/>
              </a:solidFill>
              <a:ea typeface="华文楷体" panose="02010600040101010101" pitchFamily="2" charset="-122"/>
              <a:sym typeface="Wingdings" panose="05000000000000000000" pitchFamily="2" charset="2"/>
            </a:endParaRPr>
          </a:p>
        </p:txBody>
      </p:sp>
      <p:sp>
        <p:nvSpPr>
          <p:cNvPr id="579592" name="Rectangle 8"/>
          <p:cNvSpPr>
            <a:spLocks noChangeArrowheads="1"/>
          </p:cNvSpPr>
          <p:nvPr/>
        </p:nvSpPr>
        <p:spPr bwMode="auto">
          <a:xfrm>
            <a:off x="858838" y="2605088"/>
            <a:ext cx="8466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a:ea typeface="华文楷体" panose="02010600040101010101" pitchFamily="2" charset="-122"/>
              </a:rPr>
              <a:t>2MnO</a:t>
            </a:r>
            <a:r>
              <a:rPr kumimoji="1" lang="en-US" altLang="zh-CN" baseline="-25000">
                <a:ea typeface="华文楷体" panose="02010600040101010101" pitchFamily="2" charset="-122"/>
              </a:rPr>
              <a:t>4</a:t>
            </a:r>
            <a:r>
              <a:rPr kumimoji="1" lang="en-US" altLang="zh-CN" baseline="30000">
                <a:ea typeface="华文楷体" panose="02010600040101010101" pitchFamily="2" charset="-122"/>
              </a:rPr>
              <a:t>-</a:t>
            </a:r>
            <a:r>
              <a:rPr kumimoji="1" lang="en-US" altLang="zh-CN">
                <a:ea typeface="华文楷体" panose="02010600040101010101" pitchFamily="2" charset="-122"/>
              </a:rPr>
              <a:t>+3SO</a:t>
            </a:r>
            <a:r>
              <a:rPr kumimoji="1" lang="en-US" altLang="zh-CN" baseline="-25000">
                <a:ea typeface="华文楷体" panose="02010600040101010101" pitchFamily="2" charset="-122"/>
              </a:rPr>
              <a:t>3</a:t>
            </a:r>
            <a:r>
              <a:rPr kumimoji="1" lang="en-US" altLang="zh-CN" baseline="30000">
                <a:ea typeface="华文楷体" panose="02010600040101010101" pitchFamily="2" charset="-122"/>
              </a:rPr>
              <a:t>2-</a:t>
            </a:r>
            <a:r>
              <a:rPr kumimoji="1" lang="en-US" altLang="zh-CN">
                <a:ea typeface="华文楷体" panose="02010600040101010101" pitchFamily="2" charset="-122"/>
              </a:rPr>
              <a:t>+H</a:t>
            </a:r>
            <a:r>
              <a:rPr kumimoji="1" lang="en-US" altLang="zh-CN" baseline="-25000">
                <a:ea typeface="华文楷体" panose="02010600040101010101" pitchFamily="2" charset="-122"/>
              </a:rPr>
              <a:t>2</a:t>
            </a:r>
            <a:r>
              <a:rPr kumimoji="1" lang="en-US" altLang="zh-CN">
                <a:ea typeface="华文楷体" panose="02010600040101010101" pitchFamily="2" charset="-122"/>
              </a:rPr>
              <a:t>O=2</a:t>
            </a:r>
            <a:r>
              <a:rPr kumimoji="1" lang="en-US" altLang="zh-CN">
                <a:solidFill>
                  <a:srgbClr val="0000CC"/>
                </a:solidFill>
                <a:ea typeface="华文楷体" panose="02010600040101010101" pitchFamily="2" charset="-122"/>
              </a:rPr>
              <a:t>MnO</a:t>
            </a:r>
            <a:r>
              <a:rPr kumimoji="1" lang="en-US" altLang="zh-CN" baseline="-25000">
                <a:solidFill>
                  <a:srgbClr val="0000CC"/>
                </a:solidFill>
                <a:ea typeface="华文楷体" panose="02010600040101010101" pitchFamily="2" charset="-122"/>
              </a:rPr>
              <a:t>2</a:t>
            </a:r>
            <a:r>
              <a:rPr kumimoji="1" lang="en-US" altLang="en-US">
                <a:ea typeface="华文楷体" panose="02010600040101010101" pitchFamily="2" charset="-122"/>
              </a:rPr>
              <a:t>↓</a:t>
            </a:r>
            <a:r>
              <a:rPr kumimoji="1" lang="en-US" altLang="zh-CN">
                <a:ea typeface="华文楷体" panose="02010600040101010101" pitchFamily="2" charset="-122"/>
              </a:rPr>
              <a:t>+3SO</a:t>
            </a:r>
            <a:r>
              <a:rPr kumimoji="1" lang="en-US" altLang="zh-CN" baseline="-25000">
                <a:ea typeface="华文楷体" panose="02010600040101010101" pitchFamily="2" charset="-122"/>
              </a:rPr>
              <a:t>4</a:t>
            </a:r>
            <a:r>
              <a:rPr kumimoji="1" lang="en-US" altLang="zh-CN" baseline="30000">
                <a:ea typeface="华文楷体" panose="02010600040101010101" pitchFamily="2" charset="-122"/>
              </a:rPr>
              <a:t>2-</a:t>
            </a:r>
            <a:r>
              <a:rPr kumimoji="1" lang="en-US" altLang="zh-CN">
                <a:ea typeface="华文楷体" panose="02010600040101010101" pitchFamily="2" charset="-122"/>
              </a:rPr>
              <a:t>+2OH</a:t>
            </a:r>
            <a:r>
              <a:rPr kumimoji="1" lang="en-US" altLang="zh-CN" baseline="30000">
                <a:ea typeface="华文楷体" panose="02010600040101010101" pitchFamily="2" charset="-122"/>
              </a:rPr>
              <a:t>-</a:t>
            </a:r>
            <a:endParaRPr kumimoji="1" lang="en-US" altLang="zh-CN" baseline="30000">
              <a:ea typeface="华文楷体" panose="02010600040101010101" pitchFamily="2" charset="-122"/>
            </a:endParaRPr>
          </a:p>
        </p:txBody>
      </p:sp>
      <p:sp>
        <p:nvSpPr>
          <p:cNvPr id="579593" name="Rectangle 9"/>
          <p:cNvSpPr>
            <a:spLocks noChangeArrowheads="1"/>
          </p:cNvSpPr>
          <p:nvPr/>
        </p:nvSpPr>
        <p:spPr bwMode="auto">
          <a:xfrm>
            <a:off x="900113" y="1989138"/>
            <a:ext cx="77771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a:ea typeface="华文楷体" panose="02010600040101010101" pitchFamily="2" charset="-122"/>
              </a:rPr>
              <a:t>2MnO</a:t>
            </a:r>
            <a:r>
              <a:rPr kumimoji="1" lang="en-US" altLang="zh-CN" baseline="-25000">
                <a:ea typeface="华文楷体" panose="02010600040101010101" pitchFamily="2" charset="-122"/>
              </a:rPr>
              <a:t>4</a:t>
            </a:r>
            <a:r>
              <a:rPr kumimoji="1" lang="en-US" altLang="zh-CN" baseline="30000">
                <a:ea typeface="华文楷体" panose="02010600040101010101" pitchFamily="2" charset="-122"/>
              </a:rPr>
              <a:t>-</a:t>
            </a:r>
            <a:r>
              <a:rPr kumimoji="1" lang="en-US" altLang="zh-CN">
                <a:ea typeface="华文楷体" panose="02010600040101010101" pitchFamily="2" charset="-122"/>
              </a:rPr>
              <a:t>+5SO</a:t>
            </a:r>
            <a:r>
              <a:rPr kumimoji="1" lang="en-US" altLang="zh-CN" baseline="-25000">
                <a:ea typeface="华文楷体" panose="02010600040101010101" pitchFamily="2" charset="-122"/>
              </a:rPr>
              <a:t>3</a:t>
            </a:r>
            <a:r>
              <a:rPr kumimoji="1" lang="en-US" altLang="zh-CN" baseline="30000">
                <a:ea typeface="华文楷体" panose="02010600040101010101" pitchFamily="2" charset="-122"/>
              </a:rPr>
              <a:t>2-</a:t>
            </a:r>
            <a:r>
              <a:rPr kumimoji="1" lang="en-US" altLang="zh-CN">
                <a:ea typeface="华文楷体" panose="02010600040101010101" pitchFamily="2" charset="-122"/>
              </a:rPr>
              <a:t>+6H</a:t>
            </a:r>
            <a:r>
              <a:rPr kumimoji="1" lang="en-US" altLang="zh-CN" baseline="30000">
                <a:ea typeface="华文楷体" panose="02010600040101010101" pitchFamily="2" charset="-122"/>
              </a:rPr>
              <a:t>+</a:t>
            </a:r>
            <a:r>
              <a:rPr kumimoji="1" lang="en-US" altLang="zh-CN">
                <a:ea typeface="华文楷体" panose="02010600040101010101" pitchFamily="2" charset="-122"/>
              </a:rPr>
              <a:t>=</a:t>
            </a:r>
            <a:r>
              <a:rPr kumimoji="1" lang="en-US" altLang="zh-CN">
                <a:solidFill>
                  <a:srgbClr val="080808"/>
                </a:solidFill>
                <a:ea typeface="华文楷体" panose="02010600040101010101" pitchFamily="2" charset="-122"/>
              </a:rPr>
              <a:t>2</a:t>
            </a:r>
            <a:r>
              <a:rPr kumimoji="1" lang="en-US" altLang="zh-CN">
                <a:solidFill>
                  <a:srgbClr val="FF0000"/>
                </a:solidFill>
                <a:ea typeface="华文楷体" panose="02010600040101010101" pitchFamily="2" charset="-122"/>
              </a:rPr>
              <a:t>Mn</a:t>
            </a:r>
            <a:r>
              <a:rPr kumimoji="1" lang="en-US" altLang="zh-CN" baseline="30000">
                <a:solidFill>
                  <a:srgbClr val="FF0000"/>
                </a:solidFill>
                <a:ea typeface="华文楷体" panose="02010600040101010101" pitchFamily="2" charset="-122"/>
              </a:rPr>
              <a:t>2+</a:t>
            </a:r>
            <a:r>
              <a:rPr kumimoji="1" lang="en-US" altLang="zh-CN">
                <a:ea typeface="华文楷体" panose="02010600040101010101" pitchFamily="2" charset="-122"/>
              </a:rPr>
              <a:t>+5SO</a:t>
            </a:r>
            <a:r>
              <a:rPr kumimoji="1" lang="en-US" altLang="zh-CN" baseline="-25000">
                <a:ea typeface="华文楷体" panose="02010600040101010101" pitchFamily="2" charset="-122"/>
              </a:rPr>
              <a:t>4</a:t>
            </a:r>
            <a:r>
              <a:rPr kumimoji="1" lang="en-US" altLang="zh-CN" baseline="30000">
                <a:ea typeface="华文楷体" panose="02010600040101010101" pitchFamily="2" charset="-122"/>
              </a:rPr>
              <a:t>2-</a:t>
            </a:r>
            <a:r>
              <a:rPr kumimoji="1" lang="en-US" altLang="zh-CN">
                <a:ea typeface="华文楷体" panose="02010600040101010101" pitchFamily="2" charset="-122"/>
              </a:rPr>
              <a:t>+3H</a:t>
            </a:r>
            <a:r>
              <a:rPr kumimoji="1" lang="en-US" altLang="zh-CN" baseline="-25000">
                <a:ea typeface="华文楷体" panose="02010600040101010101" pitchFamily="2" charset="-122"/>
              </a:rPr>
              <a:t>2</a:t>
            </a:r>
            <a:r>
              <a:rPr kumimoji="1" lang="en-US" altLang="zh-CN">
                <a:ea typeface="华文楷体" panose="02010600040101010101" pitchFamily="2" charset="-122"/>
              </a:rPr>
              <a:t>O</a:t>
            </a:r>
            <a:endParaRPr kumimoji="1" lang="en-US" altLang="zh-CN">
              <a:ea typeface="华文楷体" panose="02010600040101010101" pitchFamily="2" charset="-122"/>
            </a:endParaRPr>
          </a:p>
        </p:txBody>
      </p:sp>
      <p:sp>
        <p:nvSpPr>
          <p:cNvPr id="579594" name="Rectangle 10"/>
          <p:cNvSpPr>
            <a:spLocks noChangeArrowheads="1"/>
          </p:cNvSpPr>
          <p:nvPr/>
        </p:nvSpPr>
        <p:spPr bwMode="auto">
          <a:xfrm>
            <a:off x="612775" y="3359150"/>
            <a:ext cx="8496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a:ea typeface="华文楷体" panose="02010600040101010101" pitchFamily="2" charset="-122"/>
              </a:rPr>
              <a:t>2MnO</a:t>
            </a:r>
            <a:r>
              <a:rPr kumimoji="1" lang="en-US" altLang="zh-CN" baseline="-25000">
                <a:ea typeface="华文楷体" panose="02010600040101010101" pitchFamily="2" charset="-122"/>
              </a:rPr>
              <a:t>4</a:t>
            </a:r>
            <a:r>
              <a:rPr kumimoji="1" lang="en-US" altLang="zh-CN" baseline="30000">
                <a:ea typeface="华文楷体" panose="02010600040101010101" pitchFamily="2" charset="-122"/>
              </a:rPr>
              <a:t>-</a:t>
            </a:r>
            <a:r>
              <a:rPr kumimoji="1" lang="en-US" altLang="zh-CN">
                <a:ea typeface="华文楷体" panose="02010600040101010101" pitchFamily="2" charset="-122"/>
              </a:rPr>
              <a:t>+SO</a:t>
            </a:r>
            <a:r>
              <a:rPr kumimoji="1" lang="en-US" altLang="zh-CN" baseline="-25000">
                <a:ea typeface="华文楷体" panose="02010600040101010101" pitchFamily="2" charset="-122"/>
              </a:rPr>
              <a:t>3</a:t>
            </a:r>
            <a:r>
              <a:rPr kumimoji="1" lang="en-US" altLang="zh-CN" baseline="30000">
                <a:ea typeface="华文楷体" panose="02010600040101010101" pitchFamily="2" charset="-122"/>
              </a:rPr>
              <a:t>2-</a:t>
            </a:r>
            <a:r>
              <a:rPr kumimoji="1" lang="en-US" altLang="zh-CN">
                <a:ea typeface="华文楷体" panose="02010600040101010101" pitchFamily="2" charset="-122"/>
              </a:rPr>
              <a:t>+2OH</a:t>
            </a:r>
            <a:r>
              <a:rPr kumimoji="1" lang="en-US" altLang="zh-CN" baseline="30000">
                <a:ea typeface="华文楷体" panose="02010600040101010101" pitchFamily="2" charset="-122"/>
              </a:rPr>
              <a:t>-</a:t>
            </a:r>
            <a:r>
              <a:rPr kumimoji="1" lang="en-US" altLang="zh-CN">
                <a:ea typeface="华文楷体" panose="02010600040101010101" pitchFamily="2" charset="-122"/>
              </a:rPr>
              <a:t>(</a:t>
            </a:r>
            <a:r>
              <a:rPr kumimoji="1" lang="zh-CN" altLang="en-US">
                <a:ea typeface="华文楷体" panose="02010600040101010101" pitchFamily="2" charset="-122"/>
              </a:rPr>
              <a:t>浓</a:t>
            </a:r>
            <a:r>
              <a:rPr kumimoji="1" lang="en-US" altLang="zh-CN">
                <a:ea typeface="华文楷体" panose="02010600040101010101" pitchFamily="2" charset="-122"/>
              </a:rPr>
              <a:t>)=2</a:t>
            </a:r>
            <a:r>
              <a:rPr kumimoji="1" lang="en-US" altLang="zh-CN">
                <a:solidFill>
                  <a:srgbClr val="0000CC"/>
                </a:solidFill>
                <a:ea typeface="华文楷体" panose="02010600040101010101" pitchFamily="2" charset="-122"/>
              </a:rPr>
              <a:t>MnO</a:t>
            </a:r>
            <a:r>
              <a:rPr kumimoji="1" lang="en-US" altLang="zh-CN" baseline="-25000">
                <a:solidFill>
                  <a:srgbClr val="0000CC"/>
                </a:solidFill>
                <a:ea typeface="华文楷体" panose="02010600040101010101" pitchFamily="2" charset="-122"/>
              </a:rPr>
              <a:t>4</a:t>
            </a:r>
            <a:r>
              <a:rPr kumimoji="1" lang="en-US" altLang="zh-CN" baseline="30000">
                <a:solidFill>
                  <a:srgbClr val="0000CC"/>
                </a:solidFill>
                <a:ea typeface="华文楷体" panose="02010600040101010101" pitchFamily="2" charset="-122"/>
              </a:rPr>
              <a:t>2-</a:t>
            </a:r>
            <a:r>
              <a:rPr kumimoji="1" lang="en-US" altLang="zh-CN">
                <a:ea typeface="华文楷体" panose="02010600040101010101" pitchFamily="2" charset="-122"/>
              </a:rPr>
              <a:t>+SO</a:t>
            </a:r>
            <a:r>
              <a:rPr kumimoji="1" lang="en-US" altLang="zh-CN" baseline="-25000">
                <a:ea typeface="华文楷体" panose="02010600040101010101" pitchFamily="2" charset="-122"/>
              </a:rPr>
              <a:t>4</a:t>
            </a:r>
            <a:r>
              <a:rPr kumimoji="1" lang="en-US" altLang="zh-CN" baseline="30000">
                <a:ea typeface="华文楷体" panose="02010600040101010101" pitchFamily="2" charset="-122"/>
              </a:rPr>
              <a:t>2-</a:t>
            </a:r>
            <a:r>
              <a:rPr kumimoji="1" lang="en-US" altLang="zh-CN">
                <a:ea typeface="华文楷体" panose="02010600040101010101" pitchFamily="2" charset="-122"/>
              </a:rPr>
              <a:t>+H</a:t>
            </a:r>
            <a:r>
              <a:rPr kumimoji="1" lang="en-US" altLang="zh-CN" baseline="-25000">
                <a:ea typeface="华文楷体" panose="02010600040101010101" pitchFamily="2" charset="-122"/>
              </a:rPr>
              <a:t>2</a:t>
            </a:r>
            <a:r>
              <a:rPr kumimoji="1" lang="en-US" altLang="zh-CN">
                <a:ea typeface="华文楷体" panose="02010600040101010101" pitchFamily="2" charset="-122"/>
              </a:rPr>
              <a:t>O</a:t>
            </a:r>
            <a:endParaRPr kumimoji="1" lang="en-US" altLang="zh-CN">
              <a:ea typeface="华文楷体" panose="02010600040101010101" pitchFamily="2" charset="-122"/>
            </a:endParaRPr>
          </a:p>
        </p:txBody>
      </p:sp>
      <p:sp>
        <p:nvSpPr>
          <p:cNvPr id="579595" name="Rectangle 11"/>
          <p:cNvSpPr>
            <a:spLocks noChangeArrowheads="1"/>
          </p:cNvSpPr>
          <p:nvPr/>
        </p:nvSpPr>
        <p:spPr bwMode="auto">
          <a:xfrm>
            <a:off x="868363" y="4075113"/>
            <a:ext cx="828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a:ea typeface="华文楷体" panose="02010600040101010101" pitchFamily="2" charset="-122"/>
              </a:rPr>
              <a:t>2MnO</a:t>
            </a:r>
            <a:r>
              <a:rPr kumimoji="1" lang="en-US" altLang="zh-CN" baseline="-25000">
                <a:ea typeface="华文楷体" panose="02010600040101010101" pitchFamily="2" charset="-122"/>
              </a:rPr>
              <a:t>4</a:t>
            </a:r>
            <a:r>
              <a:rPr kumimoji="1" lang="en-US" altLang="zh-CN" baseline="30000">
                <a:ea typeface="华文楷体" panose="02010600040101010101" pitchFamily="2" charset="-122"/>
              </a:rPr>
              <a:t>-</a:t>
            </a:r>
            <a:r>
              <a:rPr kumimoji="1" lang="en-US" altLang="zh-CN">
                <a:ea typeface="华文楷体" panose="02010600040101010101" pitchFamily="2" charset="-122"/>
              </a:rPr>
              <a:t>+5H</a:t>
            </a:r>
            <a:r>
              <a:rPr kumimoji="1" lang="en-US" altLang="zh-CN" baseline="-25000">
                <a:ea typeface="华文楷体" panose="02010600040101010101" pitchFamily="2" charset="-122"/>
              </a:rPr>
              <a:t>2</a:t>
            </a:r>
            <a:r>
              <a:rPr kumimoji="1" lang="en-US" altLang="zh-CN">
                <a:ea typeface="华文楷体" panose="02010600040101010101" pitchFamily="2" charset="-122"/>
              </a:rPr>
              <a:t>C</a:t>
            </a:r>
            <a:r>
              <a:rPr kumimoji="1" lang="en-US" altLang="zh-CN" baseline="-25000">
                <a:ea typeface="华文楷体" panose="02010600040101010101" pitchFamily="2" charset="-122"/>
              </a:rPr>
              <a:t>2</a:t>
            </a:r>
            <a:r>
              <a:rPr kumimoji="1" lang="en-US" altLang="zh-CN">
                <a:ea typeface="华文楷体" panose="02010600040101010101" pitchFamily="2" charset="-122"/>
              </a:rPr>
              <a:t>O</a:t>
            </a:r>
            <a:r>
              <a:rPr kumimoji="1" lang="en-US" altLang="zh-CN" baseline="-25000">
                <a:ea typeface="华文楷体" panose="02010600040101010101" pitchFamily="2" charset="-122"/>
              </a:rPr>
              <a:t>4</a:t>
            </a:r>
            <a:r>
              <a:rPr kumimoji="1" lang="en-US" altLang="zh-CN">
                <a:ea typeface="华文楷体" panose="02010600040101010101" pitchFamily="2" charset="-122"/>
              </a:rPr>
              <a:t>+6H</a:t>
            </a:r>
            <a:r>
              <a:rPr kumimoji="1" lang="en-US" altLang="zh-CN" baseline="30000">
                <a:ea typeface="华文楷体" panose="02010600040101010101" pitchFamily="2" charset="-122"/>
              </a:rPr>
              <a:t>+</a:t>
            </a:r>
            <a:r>
              <a:rPr kumimoji="1" lang="en-US" altLang="zh-CN">
                <a:ea typeface="华文楷体" panose="02010600040101010101" pitchFamily="2" charset="-122"/>
              </a:rPr>
              <a:t>=2</a:t>
            </a:r>
            <a:r>
              <a:rPr kumimoji="1" lang="en-US" altLang="zh-CN">
                <a:solidFill>
                  <a:srgbClr val="0000CC"/>
                </a:solidFill>
                <a:ea typeface="华文楷体" panose="02010600040101010101" pitchFamily="2" charset="-122"/>
              </a:rPr>
              <a:t>Mn</a:t>
            </a:r>
            <a:r>
              <a:rPr kumimoji="1" lang="en-US" altLang="zh-CN" baseline="30000">
                <a:solidFill>
                  <a:srgbClr val="0000CC"/>
                </a:solidFill>
                <a:ea typeface="华文楷体" panose="02010600040101010101" pitchFamily="2" charset="-122"/>
              </a:rPr>
              <a:t>2+</a:t>
            </a:r>
            <a:r>
              <a:rPr kumimoji="1" lang="en-US" altLang="zh-CN">
                <a:ea typeface="华文楷体" panose="02010600040101010101" pitchFamily="2" charset="-122"/>
              </a:rPr>
              <a:t>+10CO</a:t>
            </a:r>
            <a:r>
              <a:rPr kumimoji="1" lang="en-US" altLang="zh-CN" baseline="-25000">
                <a:ea typeface="华文楷体" panose="02010600040101010101" pitchFamily="2" charset="-122"/>
              </a:rPr>
              <a:t>2</a:t>
            </a:r>
            <a:r>
              <a:rPr kumimoji="1" lang="en-US" altLang="zh-CN">
                <a:ea typeface="华文楷体" panose="02010600040101010101" pitchFamily="2" charset="-122"/>
              </a:rPr>
              <a:t>+8H</a:t>
            </a:r>
            <a:r>
              <a:rPr kumimoji="1" lang="en-US" altLang="zh-CN" baseline="-25000">
                <a:ea typeface="华文楷体" panose="02010600040101010101" pitchFamily="2" charset="-122"/>
              </a:rPr>
              <a:t>2</a:t>
            </a:r>
            <a:r>
              <a:rPr kumimoji="1" lang="en-US" altLang="zh-CN">
                <a:ea typeface="华文楷体" panose="02010600040101010101" pitchFamily="2" charset="-122"/>
              </a:rPr>
              <a:t>O</a:t>
            </a:r>
            <a:endParaRPr kumimoji="1" lang="en-US" altLang="zh-CN">
              <a:ea typeface="华文楷体" panose="02010600040101010101" pitchFamily="2" charset="-122"/>
            </a:endParaRPr>
          </a:p>
        </p:txBody>
      </p:sp>
      <p:sp>
        <p:nvSpPr>
          <p:cNvPr id="579596" name="Text Box 12"/>
          <p:cNvSpPr txBox="1">
            <a:spLocks noChangeArrowheads="1"/>
          </p:cNvSpPr>
          <p:nvPr/>
        </p:nvSpPr>
        <p:spPr bwMode="auto">
          <a:xfrm>
            <a:off x="836613" y="4797425"/>
            <a:ext cx="8128000" cy="579438"/>
          </a:xfrm>
          <a:prstGeom prst="rect">
            <a:avLst/>
          </a:prstGeom>
          <a:noFill/>
          <a:ln>
            <a:noFill/>
          </a:ln>
          <a:effectLst/>
        </p:spPr>
        <p:txBody>
          <a:bodyPr>
            <a:spAutoFit/>
          </a:bodyPr>
          <a:lstStyle/>
          <a:p>
            <a:pPr>
              <a:spcBef>
                <a:spcPct val="50000"/>
              </a:spcBef>
              <a:defRPr/>
            </a:pPr>
            <a:r>
              <a:rPr kumimoji="1" lang="zh-CN" altLang="en-US" dirty="0">
                <a:solidFill>
                  <a:srgbClr val="FF0000"/>
                </a:solidFill>
                <a:latin typeface="+mn-ea"/>
                <a:ea typeface="+mn-ea"/>
              </a:rPr>
              <a:t>遇酸、见光不稳定性，需保存在棕色瓶中。</a:t>
            </a:r>
            <a:endParaRPr kumimoji="1" lang="zh-CN" altLang="en-US" dirty="0">
              <a:solidFill>
                <a:srgbClr val="FF0000"/>
              </a:solidFill>
              <a:latin typeface="+mn-ea"/>
              <a:ea typeface="+mn-ea"/>
            </a:endParaRPr>
          </a:p>
        </p:txBody>
      </p:sp>
      <p:graphicFrame>
        <p:nvGraphicFramePr>
          <p:cNvPr id="579598" name="Object 21"/>
          <p:cNvGraphicFramePr>
            <a:graphicFrameLocks noChangeAspect="1"/>
          </p:cNvGraphicFramePr>
          <p:nvPr/>
        </p:nvGraphicFramePr>
        <p:xfrm>
          <a:off x="1116013" y="5516563"/>
          <a:ext cx="7345362" cy="647700"/>
        </p:xfrm>
        <a:graphic>
          <a:graphicData uri="http://schemas.openxmlformats.org/presentationml/2006/ole">
            <mc:AlternateContent xmlns:mc="http://schemas.openxmlformats.org/markup-compatibility/2006">
              <mc:Choice xmlns:v="urn:schemas-microsoft-com:vml" Requires="v">
                <p:oleObj spid="_x0000_s8202" name="Equation" r:id="rId1" imgW="69799200" imgH="5791200" progId="">
                  <p:embed/>
                </p:oleObj>
              </mc:Choice>
              <mc:Fallback>
                <p:oleObj name="Equation" r:id="rId1" imgW="69799200" imgH="5791200" progId="">
                  <p:embed/>
                  <p:pic>
                    <p:nvPicPr>
                      <p:cNvPr id="0" name="图片 8192"/>
                      <p:cNvPicPr>
                        <a:picLocks noChangeAspect="1"/>
                      </p:cNvPicPr>
                      <p:nvPr/>
                    </p:nvPicPr>
                    <p:blipFill>
                      <a:blip r:embed="rId2"/>
                      <a:stretch>
                        <a:fillRect/>
                      </a:stretch>
                    </p:blipFill>
                    <p:spPr>
                      <a:xfrm>
                        <a:off x="1116013" y="5516563"/>
                        <a:ext cx="7345362" cy="647700"/>
                      </a:xfrm>
                      <a:prstGeom prst="rect">
                        <a:avLst/>
                      </a:prstGeom>
                      <a:noFill/>
                      <a:ln w="9525">
                        <a:noFill/>
                      </a:ln>
                    </p:spPr>
                  </p:pic>
                </p:oleObj>
              </mc:Fallback>
            </mc:AlternateContent>
          </a:graphicData>
        </a:graphic>
      </p:graphicFrame>
      <p:sp>
        <p:nvSpPr>
          <p:cNvPr id="100381"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017A70E4-3ACA-4934-848C-7BAD148026E1}"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9587"/>
                                        </p:tgtEl>
                                        <p:attrNameLst>
                                          <p:attrName>style.visibility</p:attrName>
                                        </p:attrNameLst>
                                      </p:cBhvr>
                                      <p:to>
                                        <p:strVal val="visible"/>
                                      </p:to>
                                    </p:set>
                                    <p:animEffect transition="in" filter="wipe(left)">
                                      <p:cBhvr>
                                        <p:cTn id="7" dur="500"/>
                                        <p:tgtEl>
                                          <p:spTgt spid="5795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9593"/>
                                        </p:tgtEl>
                                        <p:attrNameLst>
                                          <p:attrName>style.visibility</p:attrName>
                                        </p:attrNameLst>
                                      </p:cBhvr>
                                      <p:to>
                                        <p:strVal val="visible"/>
                                      </p:to>
                                    </p:set>
                                    <p:animEffect transition="in" filter="wipe(left)">
                                      <p:cBhvr>
                                        <p:cTn id="12" dur="500"/>
                                        <p:tgtEl>
                                          <p:spTgt spid="57959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9592"/>
                                        </p:tgtEl>
                                        <p:attrNameLst>
                                          <p:attrName>style.visibility</p:attrName>
                                        </p:attrNameLst>
                                      </p:cBhvr>
                                      <p:to>
                                        <p:strVal val="visible"/>
                                      </p:to>
                                    </p:set>
                                    <p:animEffect transition="in" filter="wipe(left)">
                                      <p:cBhvr>
                                        <p:cTn id="17" dur="500"/>
                                        <p:tgtEl>
                                          <p:spTgt spid="5795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9594"/>
                                        </p:tgtEl>
                                        <p:attrNameLst>
                                          <p:attrName>style.visibility</p:attrName>
                                        </p:attrNameLst>
                                      </p:cBhvr>
                                      <p:to>
                                        <p:strVal val="visible"/>
                                      </p:to>
                                    </p:set>
                                    <p:animEffect transition="in" filter="wipe(left)">
                                      <p:cBhvr>
                                        <p:cTn id="22" dur="500"/>
                                        <p:tgtEl>
                                          <p:spTgt spid="5795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9595"/>
                                        </p:tgtEl>
                                        <p:attrNameLst>
                                          <p:attrName>style.visibility</p:attrName>
                                        </p:attrNameLst>
                                      </p:cBhvr>
                                      <p:to>
                                        <p:strVal val="visible"/>
                                      </p:to>
                                    </p:set>
                                    <p:animEffect transition="in" filter="wipe(left)">
                                      <p:cBhvr>
                                        <p:cTn id="27" dur="500"/>
                                        <p:tgtEl>
                                          <p:spTgt spid="57959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79596"/>
                                        </p:tgtEl>
                                        <p:attrNameLst>
                                          <p:attrName>style.visibility</p:attrName>
                                        </p:attrNameLst>
                                      </p:cBhvr>
                                      <p:to>
                                        <p:strVal val="visible"/>
                                      </p:to>
                                    </p:set>
                                    <p:animEffect transition="in" filter="wipe(left)">
                                      <p:cBhvr>
                                        <p:cTn id="32" dur="500"/>
                                        <p:tgtEl>
                                          <p:spTgt spid="57959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79598"/>
                                        </p:tgtEl>
                                        <p:attrNameLst>
                                          <p:attrName>style.visibility</p:attrName>
                                        </p:attrNameLst>
                                      </p:cBhvr>
                                      <p:to>
                                        <p:strVal val="visible"/>
                                      </p:to>
                                    </p:set>
                                    <p:animEffect transition="in" filter="wipe(left)">
                                      <p:cBhvr>
                                        <p:cTn id="37" dur="500"/>
                                        <p:tgtEl>
                                          <p:spTgt spid="579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p:bldP spid="579592" grpId="0"/>
      <p:bldP spid="579593" grpId="0"/>
      <p:bldP spid="579594" grpId="0"/>
      <p:bldP spid="579595" grpId="0"/>
      <p:bldP spid="57959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Text Box 2"/>
          <p:cNvSpPr txBox="1">
            <a:spLocks noChangeArrowheads="1"/>
          </p:cNvSpPr>
          <p:nvPr/>
        </p:nvSpPr>
        <p:spPr bwMode="auto">
          <a:xfrm>
            <a:off x="683444" y="2564904"/>
            <a:ext cx="788511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nSpc>
                <a:spcPct val="110000"/>
              </a:lnSpc>
              <a:spcBef>
                <a:spcPct val="20000"/>
              </a:spcBef>
              <a:spcAft>
                <a:spcPct val="20000"/>
              </a:spcAft>
            </a:pPr>
            <a:r>
              <a:rPr kumimoji="1" lang="zh-CN" altLang="en-US" sz="3200" baseline="0" dirty="0" smtClean="0">
                <a:solidFill>
                  <a:srgbClr val="000000"/>
                </a:solidFill>
                <a:latin typeface="Times New Roman" panose="02020603050405020304" pitchFamily="18" charset="0"/>
                <a:ea typeface="楷体" panose="02010609060101010101" pitchFamily="49" charset="-122"/>
              </a:rPr>
              <a:t>解：溶液出现紫色是因为</a:t>
            </a:r>
            <a:r>
              <a:rPr kumimoji="1" lang="en-US" altLang="zh-CN" sz="3200" baseline="0" dirty="0" smtClean="0">
                <a:solidFill>
                  <a:srgbClr val="000000"/>
                </a:solidFill>
                <a:latin typeface="Times New Roman" panose="02020603050405020304" pitchFamily="18" charset="0"/>
                <a:ea typeface="楷体" panose="02010609060101010101" pitchFamily="49" charset="-122"/>
              </a:rPr>
              <a:t>Mn</a:t>
            </a:r>
            <a:r>
              <a:rPr kumimoji="1" lang="en-US" altLang="zh-CN" sz="3200" dirty="0" smtClean="0">
                <a:solidFill>
                  <a:srgbClr val="000000"/>
                </a:solidFill>
                <a:latin typeface="Times New Roman" panose="02020603050405020304" pitchFamily="18" charset="0"/>
                <a:ea typeface="楷体" panose="02010609060101010101" pitchFamily="49" charset="-122"/>
              </a:rPr>
              <a:t>2+</a:t>
            </a:r>
            <a:r>
              <a:rPr kumimoji="1" lang="zh-CN" altLang="en-US" sz="3200" baseline="0" dirty="0" smtClean="0">
                <a:solidFill>
                  <a:srgbClr val="000000"/>
                </a:solidFill>
                <a:latin typeface="Times New Roman" panose="02020603050405020304" pitchFamily="18" charset="0"/>
                <a:ea typeface="楷体" panose="02010609060101010101" pitchFamily="49" charset="-122"/>
              </a:rPr>
              <a:t>与</a:t>
            </a:r>
            <a:r>
              <a:rPr kumimoji="1" lang="en-US" altLang="zh-CN" sz="3200" baseline="0" dirty="0" smtClean="0">
                <a:solidFill>
                  <a:srgbClr val="000000"/>
                </a:solidFill>
                <a:latin typeface="Times New Roman" panose="02020603050405020304" pitchFamily="18" charset="0"/>
                <a:ea typeface="楷体" panose="02010609060101010101" pitchFamily="49" charset="-122"/>
              </a:rPr>
              <a:t>NaBiO</a:t>
            </a:r>
            <a:r>
              <a:rPr kumimoji="1" lang="en-US" altLang="zh-CN" sz="3200" baseline="-25000" dirty="0" smtClean="0">
                <a:solidFill>
                  <a:srgbClr val="000000"/>
                </a:solidFill>
                <a:latin typeface="Times New Roman" panose="02020603050405020304" pitchFamily="18" charset="0"/>
                <a:ea typeface="楷体" panose="02010609060101010101" pitchFamily="49" charset="-122"/>
              </a:rPr>
              <a:t>3</a:t>
            </a:r>
            <a:r>
              <a:rPr kumimoji="1" lang="zh-CN" altLang="en-US" sz="3200" baseline="0" dirty="0" smtClean="0">
                <a:solidFill>
                  <a:srgbClr val="000000"/>
                </a:solidFill>
                <a:latin typeface="Times New Roman" panose="02020603050405020304" pitchFamily="18" charset="0"/>
                <a:ea typeface="楷体" panose="02010609060101010101" pitchFamily="49" charset="-122"/>
              </a:rPr>
              <a:t>反应生成了</a:t>
            </a:r>
            <a:r>
              <a:rPr kumimoji="1" lang="en-US" altLang="zh-CN" sz="3200" baseline="0" dirty="0" smtClean="0">
                <a:solidFill>
                  <a:srgbClr val="000000"/>
                </a:solidFill>
                <a:latin typeface="Times New Roman" panose="02020603050405020304" pitchFamily="18" charset="0"/>
                <a:ea typeface="楷体" panose="02010609060101010101" pitchFamily="49" charset="-122"/>
              </a:rPr>
              <a:t>MnO</a:t>
            </a:r>
            <a:r>
              <a:rPr kumimoji="1" lang="en-US" altLang="zh-CN" sz="32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3200" dirty="0" smtClean="0">
                <a:solidFill>
                  <a:srgbClr val="000000"/>
                </a:solidFill>
                <a:latin typeface="Times New Roman" panose="02020603050405020304" pitchFamily="18" charset="0"/>
                <a:ea typeface="楷体" panose="02010609060101010101" pitchFamily="49" charset="-122"/>
              </a:rPr>
              <a:t>-</a:t>
            </a:r>
            <a:r>
              <a:rPr kumimoji="1" lang="en-US" altLang="zh-CN" sz="3200" baseline="0" dirty="0" smtClean="0">
                <a:solidFill>
                  <a:srgbClr val="000000"/>
                </a:solidFill>
                <a:latin typeface="Times New Roman" panose="02020603050405020304" pitchFamily="18" charset="0"/>
                <a:ea typeface="楷体" panose="02010609060101010101" pitchFamily="49" charset="-122"/>
              </a:rPr>
              <a:t>.</a:t>
            </a:r>
            <a:r>
              <a:rPr kumimoji="1" lang="zh-CN" altLang="en-US" sz="3200" baseline="0" dirty="0" smtClean="0">
                <a:solidFill>
                  <a:srgbClr val="000000"/>
                </a:solidFill>
                <a:latin typeface="Times New Roman" panose="02020603050405020304" pitchFamily="18" charset="0"/>
                <a:ea typeface="楷体" panose="02010609060101010101" pitchFamily="49" charset="-122"/>
              </a:rPr>
              <a:t>如果反应物</a:t>
            </a:r>
            <a:r>
              <a:rPr kumimoji="1" lang="en-US" altLang="zh-CN" sz="3200" baseline="0" dirty="0" smtClean="0">
                <a:solidFill>
                  <a:srgbClr val="000000"/>
                </a:solidFill>
                <a:latin typeface="Times New Roman" panose="02020603050405020304" pitchFamily="18" charset="0"/>
                <a:ea typeface="楷体" panose="02010609060101010101" pitchFamily="49" charset="-122"/>
              </a:rPr>
              <a:t>Mn</a:t>
            </a:r>
            <a:r>
              <a:rPr kumimoji="1" lang="en-US" altLang="zh-CN" sz="3200" dirty="0" smtClean="0">
                <a:solidFill>
                  <a:srgbClr val="000000"/>
                </a:solidFill>
                <a:latin typeface="Times New Roman" panose="02020603050405020304" pitchFamily="18" charset="0"/>
                <a:ea typeface="楷体" panose="02010609060101010101" pitchFamily="49" charset="-122"/>
              </a:rPr>
              <a:t>2+</a:t>
            </a:r>
            <a:r>
              <a:rPr kumimoji="1" lang="zh-CN" altLang="en-US" sz="3200" baseline="0" dirty="0" smtClean="0">
                <a:solidFill>
                  <a:srgbClr val="000000"/>
                </a:solidFill>
                <a:latin typeface="Times New Roman" panose="02020603050405020304" pitchFamily="18" charset="0"/>
                <a:ea typeface="楷体" panose="02010609060101010101" pitchFamily="49" charset="-122"/>
              </a:rPr>
              <a:t>过量</a:t>
            </a:r>
            <a:r>
              <a:rPr kumimoji="1" lang="en-US" altLang="zh-CN" sz="3200" baseline="0" dirty="0" smtClean="0">
                <a:solidFill>
                  <a:srgbClr val="000000"/>
                </a:solidFill>
                <a:latin typeface="Times New Roman" panose="02020603050405020304" pitchFamily="18" charset="0"/>
                <a:ea typeface="楷体" panose="02010609060101010101" pitchFamily="49" charset="-122"/>
              </a:rPr>
              <a:t>,</a:t>
            </a:r>
            <a:r>
              <a:rPr kumimoji="1" lang="zh-CN" altLang="en-US" sz="3200" baseline="0" dirty="0" smtClean="0">
                <a:solidFill>
                  <a:srgbClr val="000000"/>
                </a:solidFill>
                <a:latin typeface="Times New Roman" panose="02020603050405020304" pitchFamily="18" charset="0"/>
                <a:ea typeface="楷体" panose="02010609060101010101" pitchFamily="49" charset="-122"/>
              </a:rPr>
              <a:t>则还会与产物</a:t>
            </a:r>
            <a:r>
              <a:rPr kumimoji="1" lang="en-US" altLang="zh-CN" sz="3200" baseline="0" dirty="0" smtClean="0">
                <a:solidFill>
                  <a:srgbClr val="000000"/>
                </a:solidFill>
                <a:latin typeface="Times New Roman" panose="02020603050405020304" pitchFamily="18" charset="0"/>
                <a:ea typeface="楷体" panose="02010609060101010101" pitchFamily="49" charset="-122"/>
              </a:rPr>
              <a:t>MnO</a:t>
            </a:r>
            <a:r>
              <a:rPr kumimoji="1" lang="en-US" altLang="zh-CN" sz="32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3200" dirty="0" smtClean="0">
                <a:solidFill>
                  <a:srgbClr val="000000"/>
                </a:solidFill>
                <a:latin typeface="Times New Roman" panose="02020603050405020304" pitchFamily="18" charset="0"/>
                <a:ea typeface="楷体" panose="02010609060101010101" pitchFamily="49" charset="-122"/>
              </a:rPr>
              <a:t>-</a:t>
            </a:r>
            <a:r>
              <a:rPr kumimoji="1" lang="zh-CN" altLang="en-US" sz="3200" baseline="0" dirty="0" smtClean="0">
                <a:solidFill>
                  <a:srgbClr val="000000"/>
                </a:solidFill>
                <a:latin typeface="Times New Roman" panose="02020603050405020304" pitchFamily="18" charset="0"/>
                <a:ea typeface="楷体" panose="02010609060101010101" pitchFamily="49" charset="-122"/>
              </a:rPr>
              <a:t>反应产生</a:t>
            </a:r>
            <a:r>
              <a:rPr kumimoji="1" lang="en-US" altLang="zh-CN" sz="3200" baseline="0" dirty="0" smtClean="0">
                <a:solidFill>
                  <a:srgbClr val="000000"/>
                </a:solidFill>
                <a:latin typeface="Times New Roman" panose="02020603050405020304" pitchFamily="18" charset="0"/>
                <a:ea typeface="楷体" panose="02010609060101010101" pitchFamily="49" charset="-122"/>
              </a:rPr>
              <a:t>MnO</a:t>
            </a:r>
            <a:r>
              <a:rPr kumimoji="1" lang="en-US" altLang="zh-CN" sz="3200" baseline="-25000" dirty="0" smtClean="0">
                <a:solidFill>
                  <a:srgbClr val="000000"/>
                </a:solidFill>
                <a:latin typeface="Times New Roman" panose="02020603050405020304" pitchFamily="18" charset="0"/>
                <a:ea typeface="楷体" panose="02010609060101010101" pitchFamily="49" charset="-122"/>
              </a:rPr>
              <a:t>2</a:t>
            </a:r>
            <a:r>
              <a:rPr kumimoji="1" lang="zh-CN" altLang="en-US" sz="3200" baseline="0" dirty="0" smtClean="0">
                <a:solidFill>
                  <a:srgbClr val="000000"/>
                </a:solidFill>
                <a:latin typeface="Times New Roman" panose="02020603050405020304" pitchFamily="18" charset="0"/>
                <a:ea typeface="楷体" panose="02010609060101010101" pitchFamily="49" charset="-122"/>
              </a:rPr>
              <a:t>棕色沉淀</a:t>
            </a:r>
            <a:r>
              <a:rPr kumimoji="1" lang="en-US" altLang="zh-CN" sz="3200" baseline="0" dirty="0" smtClean="0">
                <a:solidFill>
                  <a:srgbClr val="000000"/>
                </a:solidFill>
                <a:latin typeface="Times New Roman" panose="02020603050405020304" pitchFamily="18" charset="0"/>
                <a:ea typeface="楷体" panose="02010609060101010101" pitchFamily="49" charset="-122"/>
              </a:rPr>
              <a:t>.</a:t>
            </a:r>
            <a:endParaRPr kumimoji="1" lang="en-US" altLang="zh-CN" sz="3200" baseline="0" dirty="0" smtClean="0">
              <a:solidFill>
                <a:srgbClr val="000000"/>
              </a:solidFill>
              <a:latin typeface="Times New Roman" panose="02020603050405020304" pitchFamily="18" charset="0"/>
              <a:ea typeface="楷体" panose="02010609060101010101" pitchFamily="49" charset="-122"/>
            </a:endParaRPr>
          </a:p>
          <a:p>
            <a:pPr>
              <a:lnSpc>
                <a:spcPct val="110000"/>
              </a:lnSpc>
              <a:spcBef>
                <a:spcPct val="20000"/>
              </a:spcBef>
              <a:spcAft>
                <a:spcPct val="20000"/>
              </a:spcAft>
            </a:pPr>
            <a:r>
              <a:rPr kumimoji="1" lang="en-US" altLang="zh-CN" sz="3200" baseline="0" dirty="0" smtClean="0">
                <a:solidFill>
                  <a:srgbClr val="000000"/>
                </a:solidFill>
                <a:latin typeface="Times New Roman" panose="02020603050405020304" pitchFamily="18" charset="0"/>
                <a:ea typeface="楷体" panose="02010609060101010101" pitchFamily="49" charset="-122"/>
              </a:rPr>
              <a:t>2Mn</a:t>
            </a:r>
            <a:r>
              <a:rPr kumimoji="1" lang="en-US" altLang="zh-CN" sz="3200" dirty="0" smtClean="0">
                <a:solidFill>
                  <a:srgbClr val="000000"/>
                </a:solidFill>
                <a:latin typeface="Times New Roman" panose="02020603050405020304" pitchFamily="18" charset="0"/>
                <a:ea typeface="楷体" panose="02010609060101010101" pitchFamily="49" charset="-122"/>
              </a:rPr>
              <a:t>2+</a:t>
            </a:r>
            <a:r>
              <a:rPr kumimoji="1" lang="en-US" altLang="zh-CN" sz="3200" baseline="0" dirty="0" smtClean="0">
                <a:solidFill>
                  <a:srgbClr val="000000"/>
                </a:solidFill>
                <a:latin typeface="Times New Roman" panose="02020603050405020304" pitchFamily="18" charset="0"/>
                <a:ea typeface="楷体" panose="02010609060101010101" pitchFamily="49" charset="-122"/>
              </a:rPr>
              <a:t>+5BiO</a:t>
            </a:r>
            <a:r>
              <a:rPr kumimoji="1" lang="en-US" altLang="zh-CN" sz="3200" baseline="-25000" dirty="0" smtClean="0">
                <a:solidFill>
                  <a:srgbClr val="000000"/>
                </a:solidFill>
                <a:latin typeface="Times New Roman" panose="02020603050405020304" pitchFamily="18" charset="0"/>
                <a:ea typeface="楷体" panose="02010609060101010101" pitchFamily="49" charset="-122"/>
              </a:rPr>
              <a:t>3</a:t>
            </a:r>
            <a:r>
              <a:rPr kumimoji="1" lang="en-US" altLang="zh-CN" sz="3200" dirty="0" smtClean="0">
                <a:solidFill>
                  <a:srgbClr val="000000"/>
                </a:solidFill>
                <a:latin typeface="Times New Roman" panose="02020603050405020304" pitchFamily="18" charset="0"/>
                <a:ea typeface="楷体" panose="02010609060101010101" pitchFamily="49" charset="-122"/>
              </a:rPr>
              <a:t>-</a:t>
            </a:r>
            <a:r>
              <a:rPr kumimoji="1" lang="en-US" altLang="zh-CN" sz="3200" baseline="0" dirty="0" smtClean="0">
                <a:solidFill>
                  <a:srgbClr val="000000"/>
                </a:solidFill>
                <a:latin typeface="Times New Roman" panose="02020603050405020304" pitchFamily="18" charset="0"/>
                <a:ea typeface="楷体" panose="02010609060101010101" pitchFamily="49" charset="-122"/>
              </a:rPr>
              <a:t>+14H</a:t>
            </a:r>
            <a:r>
              <a:rPr kumimoji="1" lang="en-US" altLang="zh-CN" sz="3200" dirty="0" smtClean="0">
                <a:solidFill>
                  <a:srgbClr val="000000"/>
                </a:solidFill>
                <a:latin typeface="Times New Roman" panose="02020603050405020304" pitchFamily="18" charset="0"/>
                <a:ea typeface="楷体" panose="02010609060101010101" pitchFamily="49" charset="-122"/>
              </a:rPr>
              <a:t>+</a:t>
            </a:r>
            <a:r>
              <a:rPr kumimoji="1" lang="en-US" altLang="zh-CN" sz="3200" baseline="0" dirty="0" smtClean="0">
                <a:solidFill>
                  <a:srgbClr val="000000"/>
                </a:solidFill>
                <a:latin typeface="Times New Roman" panose="02020603050405020304" pitchFamily="18" charset="0"/>
                <a:ea typeface="楷体" panose="02010609060101010101" pitchFamily="49" charset="-122"/>
              </a:rPr>
              <a:t>==7H</a:t>
            </a:r>
            <a:r>
              <a:rPr kumimoji="1" lang="en-US" altLang="zh-CN" sz="32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200" baseline="0" dirty="0" smtClean="0">
                <a:solidFill>
                  <a:srgbClr val="000000"/>
                </a:solidFill>
                <a:latin typeface="Times New Roman" panose="02020603050405020304" pitchFamily="18" charset="0"/>
                <a:ea typeface="楷体" panose="02010609060101010101" pitchFamily="49" charset="-122"/>
              </a:rPr>
              <a:t>O+5Bi</a:t>
            </a:r>
            <a:r>
              <a:rPr kumimoji="1" lang="en-US" altLang="zh-CN" sz="3200" dirty="0" smtClean="0">
                <a:solidFill>
                  <a:srgbClr val="000000"/>
                </a:solidFill>
                <a:latin typeface="Times New Roman" panose="02020603050405020304" pitchFamily="18" charset="0"/>
                <a:ea typeface="楷体" panose="02010609060101010101" pitchFamily="49" charset="-122"/>
              </a:rPr>
              <a:t>3+</a:t>
            </a:r>
            <a:r>
              <a:rPr kumimoji="1" lang="en-US" altLang="zh-CN" sz="3200" baseline="0" dirty="0" smtClean="0">
                <a:solidFill>
                  <a:srgbClr val="000000"/>
                </a:solidFill>
                <a:latin typeface="Times New Roman" panose="02020603050405020304" pitchFamily="18" charset="0"/>
                <a:ea typeface="楷体" panose="02010609060101010101" pitchFamily="49" charset="-122"/>
              </a:rPr>
              <a:t>+2MnO</a:t>
            </a:r>
            <a:r>
              <a:rPr kumimoji="1" lang="en-US" altLang="zh-CN" sz="32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3200" dirty="0" smtClean="0">
                <a:solidFill>
                  <a:srgbClr val="000000"/>
                </a:solidFill>
                <a:latin typeface="Times New Roman" panose="02020603050405020304" pitchFamily="18" charset="0"/>
                <a:ea typeface="楷体" panose="02010609060101010101" pitchFamily="49" charset="-122"/>
              </a:rPr>
              <a:t>-</a:t>
            </a:r>
            <a:br>
              <a:rPr kumimoji="1" lang="en-US" altLang="zh-CN" sz="3200" baseline="0" dirty="0" smtClean="0">
                <a:solidFill>
                  <a:srgbClr val="000000"/>
                </a:solidFill>
                <a:latin typeface="Times New Roman" panose="02020603050405020304" pitchFamily="18" charset="0"/>
                <a:ea typeface="楷体" panose="02010609060101010101" pitchFamily="49" charset="-122"/>
              </a:rPr>
            </a:br>
            <a:r>
              <a:rPr kumimoji="1" lang="en-US" altLang="zh-CN" sz="3200" baseline="0" dirty="0" smtClean="0">
                <a:solidFill>
                  <a:srgbClr val="000000"/>
                </a:solidFill>
                <a:latin typeface="Times New Roman" panose="02020603050405020304" pitchFamily="18" charset="0"/>
                <a:ea typeface="楷体" panose="02010609060101010101" pitchFamily="49" charset="-122"/>
              </a:rPr>
              <a:t>  2MnO</a:t>
            </a:r>
            <a:r>
              <a:rPr kumimoji="1" lang="en-US" altLang="zh-CN" sz="32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3200" dirty="0" smtClean="0">
                <a:solidFill>
                  <a:srgbClr val="000000"/>
                </a:solidFill>
                <a:latin typeface="Times New Roman" panose="02020603050405020304" pitchFamily="18" charset="0"/>
                <a:ea typeface="楷体" panose="02010609060101010101" pitchFamily="49" charset="-122"/>
              </a:rPr>
              <a:t>-</a:t>
            </a:r>
            <a:r>
              <a:rPr kumimoji="1" lang="en-US" altLang="zh-CN" sz="3200" baseline="0" dirty="0" smtClean="0">
                <a:solidFill>
                  <a:srgbClr val="000000"/>
                </a:solidFill>
                <a:latin typeface="Times New Roman" panose="02020603050405020304" pitchFamily="18" charset="0"/>
                <a:ea typeface="楷体" panose="02010609060101010101" pitchFamily="49" charset="-122"/>
              </a:rPr>
              <a:t>+3Mn</a:t>
            </a:r>
            <a:r>
              <a:rPr kumimoji="1" lang="en-US" altLang="zh-CN" sz="3200" dirty="0" smtClean="0">
                <a:solidFill>
                  <a:srgbClr val="000000"/>
                </a:solidFill>
                <a:latin typeface="Times New Roman" panose="02020603050405020304" pitchFamily="18" charset="0"/>
                <a:ea typeface="楷体" panose="02010609060101010101" pitchFamily="49" charset="-122"/>
              </a:rPr>
              <a:t>2+</a:t>
            </a:r>
            <a:r>
              <a:rPr kumimoji="1" lang="en-US" altLang="zh-CN" sz="3200" baseline="0" dirty="0" smtClean="0">
                <a:solidFill>
                  <a:srgbClr val="000000"/>
                </a:solidFill>
                <a:latin typeface="Times New Roman" panose="02020603050405020304" pitchFamily="18" charset="0"/>
                <a:ea typeface="楷体" panose="02010609060101010101" pitchFamily="49" charset="-122"/>
              </a:rPr>
              <a:t>+2H</a:t>
            </a:r>
            <a:r>
              <a:rPr kumimoji="1" lang="en-US" altLang="zh-CN" sz="32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200" baseline="0" dirty="0" smtClean="0">
                <a:solidFill>
                  <a:srgbClr val="000000"/>
                </a:solidFill>
                <a:latin typeface="Times New Roman" panose="02020603050405020304" pitchFamily="18" charset="0"/>
                <a:ea typeface="楷体" panose="02010609060101010101" pitchFamily="49" charset="-122"/>
              </a:rPr>
              <a:t>O==5MnO</a:t>
            </a:r>
            <a:r>
              <a:rPr kumimoji="1" lang="en-US" altLang="zh-CN" sz="32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200" baseline="0" dirty="0" smtClean="0">
                <a:solidFill>
                  <a:srgbClr val="000000"/>
                </a:solidFill>
                <a:latin typeface="Times New Roman" panose="02020603050405020304" pitchFamily="18" charset="0"/>
                <a:ea typeface="楷体" panose="02010609060101010101" pitchFamily="49" charset="-122"/>
              </a:rPr>
              <a:t>+4H</a:t>
            </a:r>
            <a:r>
              <a:rPr kumimoji="1" lang="en-US" altLang="zh-CN" sz="3200" dirty="0" smtClean="0">
                <a:solidFill>
                  <a:srgbClr val="000000"/>
                </a:solidFill>
                <a:latin typeface="Times New Roman" panose="02020603050405020304" pitchFamily="18" charset="0"/>
                <a:ea typeface="楷体" panose="02010609060101010101" pitchFamily="49" charset="-122"/>
              </a:rPr>
              <a:t>+</a:t>
            </a:r>
            <a:r>
              <a:rPr kumimoji="1" lang="en-US" altLang="zh-CN" sz="3200" baseline="0" dirty="0" smtClean="0">
                <a:solidFill>
                  <a:srgbClr val="000000"/>
                </a:solidFill>
                <a:latin typeface="Times New Roman" panose="02020603050405020304" pitchFamily="18" charset="0"/>
                <a:ea typeface="楷体" panose="02010609060101010101" pitchFamily="49" charset="-122"/>
              </a:rPr>
              <a:t> </a:t>
            </a:r>
            <a:endParaRPr kumimoji="1" lang="en-US" altLang="zh-CN" sz="3200" baseline="0" dirty="0" smtClean="0">
              <a:solidFill>
                <a:srgbClr val="000000"/>
              </a:solidFill>
              <a:latin typeface="Times New Roman" panose="02020603050405020304" pitchFamily="18" charset="0"/>
              <a:ea typeface="楷体" panose="02010609060101010101" pitchFamily="49" charset="-122"/>
            </a:endParaRPr>
          </a:p>
        </p:txBody>
      </p:sp>
      <p:sp>
        <p:nvSpPr>
          <p:cNvPr id="97283" name="Text Box 3"/>
          <p:cNvSpPr txBox="1">
            <a:spLocks noChangeArrowheads="1"/>
          </p:cNvSpPr>
          <p:nvPr/>
        </p:nvSpPr>
        <p:spPr bwMode="auto">
          <a:xfrm>
            <a:off x="467544" y="692696"/>
            <a:ext cx="8101012"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nSpc>
                <a:spcPct val="110000"/>
              </a:lnSpc>
              <a:spcBef>
                <a:spcPct val="50000"/>
              </a:spcBef>
            </a:pPr>
            <a:r>
              <a:rPr kumimoji="1" lang="zh-CN" altLang="en-US" sz="3200" baseline="0" dirty="0" smtClean="0">
                <a:solidFill>
                  <a:srgbClr val="000000"/>
                </a:solidFill>
                <a:latin typeface="Times New Roman" panose="02020603050405020304" pitchFamily="18" charset="0"/>
                <a:ea typeface="楷体" panose="02010609060101010101" pitchFamily="49" charset="-122"/>
              </a:rPr>
              <a:t>在</a:t>
            </a:r>
            <a:r>
              <a:rPr kumimoji="1" lang="en-US" altLang="zh-CN" sz="3200" baseline="0" dirty="0" smtClean="0">
                <a:solidFill>
                  <a:srgbClr val="000000"/>
                </a:solidFill>
                <a:latin typeface="Times New Roman" panose="02020603050405020304" pitchFamily="18" charset="0"/>
                <a:ea typeface="楷体" panose="02010609060101010101" pitchFamily="49" charset="-122"/>
              </a:rPr>
              <a:t>MnCl</a:t>
            </a:r>
            <a:r>
              <a:rPr kumimoji="1" lang="en-US" altLang="zh-CN" sz="3200" baseline="-25000" dirty="0" smtClean="0">
                <a:solidFill>
                  <a:srgbClr val="000000"/>
                </a:solidFill>
                <a:latin typeface="Times New Roman" panose="02020603050405020304" pitchFamily="18" charset="0"/>
                <a:ea typeface="楷体" panose="02010609060101010101" pitchFamily="49" charset="-122"/>
              </a:rPr>
              <a:t>2</a:t>
            </a:r>
            <a:r>
              <a:rPr kumimoji="1" lang="zh-CN" altLang="en-US" sz="3200" baseline="0" dirty="0" smtClean="0">
                <a:solidFill>
                  <a:srgbClr val="000000"/>
                </a:solidFill>
                <a:latin typeface="Times New Roman" panose="02020603050405020304" pitchFamily="18" charset="0"/>
                <a:ea typeface="楷体" panose="02010609060101010101" pitchFamily="49" charset="-122"/>
              </a:rPr>
              <a:t>溶液中加入过量硝酸</a:t>
            </a:r>
            <a:r>
              <a:rPr kumimoji="1" lang="en-US" altLang="zh-CN" sz="3200" baseline="0" dirty="0" smtClean="0">
                <a:solidFill>
                  <a:srgbClr val="000000"/>
                </a:solidFill>
                <a:latin typeface="Times New Roman" panose="02020603050405020304" pitchFamily="18" charset="0"/>
                <a:ea typeface="楷体" panose="02010609060101010101" pitchFamily="49" charset="-122"/>
              </a:rPr>
              <a:t>,</a:t>
            </a:r>
            <a:r>
              <a:rPr kumimoji="1" lang="zh-CN" altLang="en-US" sz="3200" baseline="0" dirty="0" smtClean="0">
                <a:solidFill>
                  <a:srgbClr val="000000"/>
                </a:solidFill>
                <a:latin typeface="Times New Roman" panose="02020603050405020304" pitchFamily="18" charset="0"/>
                <a:ea typeface="楷体" panose="02010609060101010101" pitchFamily="49" charset="-122"/>
              </a:rPr>
              <a:t>再加入</a:t>
            </a:r>
            <a:r>
              <a:rPr kumimoji="1" lang="en-US" altLang="zh-CN" sz="3200" baseline="0" dirty="0" smtClean="0">
                <a:solidFill>
                  <a:srgbClr val="000000"/>
                </a:solidFill>
                <a:latin typeface="Times New Roman" panose="02020603050405020304" pitchFamily="18" charset="0"/>
                <a:ea typeface="楷体" panose="02010609060101010101" pitchFamily="49" charset="-122"/>
              </a:rPr>
              <a:t>NaBiO</a:t>
            </a:r>
            <a:r>
              <a:rPr kumimoji="1" lang="en-US" altLang="zh-CN" sz="3200" baseline="-25000" dirty="0" smtClean="0">
                <a:solidFill>
                  <a:srgbClr val="000000"/>
                </a:solidFill>
                <a:latin typeface="Times New Roman" panose="02020603050405020304" pitchFamily="18" charset="0"/>
                <a:ea typeface="楷体" panose="02010609060101010101" pitchFamily="49" charset="-122"/>
              </a:rPr>
              <a:t>3</a:t>
            </a:r>
            <a:r>
              <a:rPr kumimoji="1" lang="en-US" altLang="zh-CN" sz="3200" baseline="0" dirty="0" smtClean="0">
                <a:solidFill>
                  <a:srgbClr val="000000"/>
                </a:solidFill>
                <a:latin typeface="Times New Roman" panose="02020603050405020304" pitchFamily="18" charset="0"/>
                <a:ea typeface="楷体" panose="02010609060101010101" pitchFamily="49" charset="-122"/>
              </a:rPr>
              <a:t>,</a:t>
            </a:r>
            <a:r>
              <a:rPr kumimoji="1" lang="zh-CN" altLang="en-US" sz="3200" baseline="0" dirty="0" smtClean="0">
                <a:solidFill>
                  <a:srgbClr val="000000"/>
                </a:solidFill>
                <a:latin typeface="Times New Roman" panose="02020603050405020304" pitchFamily="18" charset="0"/>
                <a:ea typeface="楷体" panose="02010609060101010101" pitchFamily="49" charset="-122"/>
              </a:rPr>
              <a:t>溶液出现紫色后又消失</a:t>
            </a:r>
            <a:r>
              <a:rPr kumimoji="1" lang="en-US" altLang="zh-CN" sz="3200" baseline="0" dirty="0" smtClean="0">
                <a:solidFill>
                  <a:srgbClr val="000000"/>
                </a:solidFill>
                <a:latin typeface="Times New Roman" panose="02020603050405020304" pitchFamily="18" charset="0"/>
                <a:ea typeface="楷体" panose="02010609060101010101" pitchFamily="49" charset="-122"/>
              </a:rPr>
              <a:t>,</a:t>
            </a:r>
            <a:r>
              <a:rPr kumimoji="1" lang="zh-CN" altLang="en-US" sz="3200" baseline="0" dirty="0" smtClean="0">
                <a:solidFill>
                  <a:srgbClr val="000000"/>
                </a:solidFill>
                <a:latin typeface="Times New Roman" panose="02020603050405020304" pitchFamily="18" charset="0"/>
                <a:ea typeface="楷体" panose="02010609060101010101" pitchFamily="49" charset="-122"/>
              </a:rPr>
              <a:t>同时有棕色沉淀析出</a:t>
            </a:r>
            <a:r>
              <a:rPr kumimoji="1" lang="en-US" altLang="zh-CN" sz="3200" baseline="0" dirty="0" smtClean="0">
                <a:solidFill>
                  <a:srgbClr val="000000"/>
                </a:solidFill>
                <a:latin typeface="Times New Roman" panose="02020603050405020304" pitchFamily="18" charset="0"/>
                <a:ea typeface="楷体" panose="02010609060101010101" pitchFamily="49" charset="-122"/>
              </a:rPr>
              <a:t>.</a:t>
            </a:r>
            <a:r>
              <a:rPr kumimoji="1" lang="zh-CN" altLang="en-US" sz="3200" baseline="0" dirty="0" smtClean="0">
                <a:solidFill>
                  <a:srgbClr val="000000"/>
                </a:solidFill>
                <a:latin typeface="Times New Roman" panose="02020603050405020304" pitchFamily="18" charset="0"/>
                <a:ea typeface="楷体" panose="02010609060101010101" pitchFamily="49" charset="-122"/>
              </a:rPr>
              <a:t>请解释现象</a:t>
            </a:r>
            <a:r>
              <a:rPr kumimoji="1" lang="en-US" altLang="zh-CN" sz="3200" baseline="0" dirty="0" smtClean="0">
                <a:solidFill>
                  <a:srgbClr val="000000"/>
                </a:solidFill>
                <a:latin typeface="Times New Roman" panose="02020603050405020304" pitchFamily="18" charset="0"/>
                <a:ea typeface="楷体" panose="02010609060101010101" pitchFamily="49" charset="-122"/>
              </a:rPr>
              <a:t>,</a:t>
            </a:r>
            <a:r>
              <a:rPr kumimoji="1" lang="zh-CN" altLang="en-US" sz="3200" baseline="0" dirty="0" smtClean="0">
                <a:solidFill>
                  <a:srgbClr val="000000"/>
                </a:solidFill>
                <a:latin typeface="Times New Roman" panose="02020603050405020304" pitchFamily="18" charset="0"/>
                <a:ea typeface="楷体" panose="02010609060101010101" pitchFamily="49" charset="-122"/>
              </a:rPr>
              <a:t>并写出方程式</a:t>
            </a:r>
            <a:r>
              <a:rPr kumimoji="1" lang="en-US" altLang="zh-CN" sz="3200" baseline="0" dirty="0" smtClean="0">
                <a:solidFill>
                  <a:srgbClr val="000000"/>
                </a:solidFill>
                <a:latin typeface="Times New Roman" panose="02020603050405020304" pitchFamily="18" charset="0"/>
                <a:ea typeface="楷体" panose="02010609060101010101" pitchFamily="49" charset="-122"/>
              </a:rPr>
              <a:t>. </a:t>
            </a:r>
            <a:endParaRPr kumimoji="1" lang="en-US" altLang="zh-CN" sz="3200" baseline="0" dirty="0" smtClean="0">
              <a:solidFill>
                <a:srgbClr val="000000"/>
              </a:solidFill>
              <a:latin typeface="Times New Roman" panose="02020603050405020304" pitchFamily="18" charset="0"/>
              <a:ea typeface="楷体" panose="02010609060101010101" pitchFamily="49" charset="-122"/>
            </a:endParaRPr>
          </a:p>
        </p:txBody>
      </p:sp>
      <p:sp>
        <p:nvSpPr>
          <p:cNvPr id="97284"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20A80C0E-A2F1-425F-9977-85CB0F0FAC59}" type="slidenum">
              <a:rPr lang="en-US" altLang="zh-CN" sz="1400" baseline="0" smtClean="0">
                <a:solidFill>
                  <a:srgbClr val="000000"/>
                </a:solidFill>
              </a:rPr>
            </a:fld>
            <a:endParaRPr lang="en-US" altLang="zh-CN" sz="1400" baseline="0" smtClean="0">
              <a:solidFill>
                <a:srgbClr val="000000"/>
              </a:solidFill>
            </a:endParaRPr>
          </a:p>
        </p:txBody>
      </p:sp>
      <p:sp>
        <p:nvSpPr>
          <p:cNvPr id="5" name="AutoShape 4"/>
          <p:cNvSpPr>
            <a:spLocks noChangeArrowheads="1"/>
          </p:cNvSpPr>
          <p:nvPr/>
        </p:nvSpPr>
        <p:spPr bwMode="auto">
          <a:xfrm>
            <a:off x="107504" y="1"/>
            <a:ext cx="2016224" cy="620688"/>
          </a:xfrm>
          <a:prstGeom prst="cloudCallout">
            <a:avLst>
              <a:gd name="adj1" fmla="val 37431"/>
              <a:gd name="adj2" fmla="val 72028"/>
            </a:avLst>
          </a:prstGeom>
          <a:solidFill>
            <a:srgbClr val="FF3399"/>
          </a:solidFill>
          <a:ln w="9525">
            <a:noFill/>
            <a:round/>
          </a:ln>
        </p:spPr>
        <p:txBody>
          <a:bodyPr/>
          <a:lstStyle/>
          <a:p>
            <a:pPr algn="ctr"/>
            <a:r>
              <a:rPr lang="zh-CN" altLang="en-US" dirty="0">
                <a:ea typeface="楷体_GB2312" pitchFamily="49" charset="-122"/>
              </a:rPr>
              <a:t>问题</a:t>
            </a:r>
            <a:endParaRPr lang="zh-CN" altLang="en-US" dirty="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8082"/>
                                        </p:tgtEl>
                                        <p:attrNameLst>
                                          <p:attrName>style.visibility</p:attrName>
                                        </p:attrNameLst>
                                      </p:cBhvr>
                                      <p:to>
                                        <p:strVal val="visible"/>
                                      </p:to>
                                    </p:set>
                                    <p:animEffect transition="in" filter="wipe(left)">
                                      <p:cBhvr>
                                        <p:cTn id="7" dur="500"/>
                                        <p:tgtEl>
                                          <p:spTgt spid="558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2" grpId="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6"/>
          <p:cNvSpPr>
            <a:spLocks noChangeArrowheads="1"/>
          </p:cNvSpPr>
          <p:nvPr/>
        </p:nvSpPr>
        <p:spPr bwMode="auto">
          <a:xfrm>
            <a:off x="684213" y="1265744"/>
            <a:ext cx="27911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r>
              <a:rPr lang="en-US" altLang="zh-CN" sz="3200" baseline="0" dirty="0" smtClean="0">
                <a:solidFill>
                  <a:srgbClr val="000000"/>
                </a:solidFill>
                <a:latin typeface="Times New Roman" panose="02020603050405020304" pitchFamily="18" charset="0"/>
                <a:ea typeface="楷体" panose="02010609060101010101" pitchFamily="49" charset="-122"/>
              </a:rPr>
              <a:t>1) </a:t>
            </a:r>
            <a:r>
              <a:rPr lang="zh-CN" altLang="en-US" sz="3200" baseline="0" dirty="0" smtClean="0">
                <a:solidFill>
                  <a:srgbClr val="000000"/>
                </a:solidFill>
                <a:latin typeface="Times New Roman" panose="02020603050405020304" pitchFamily="18" charset="0"/>
                <a:ea typeface="楷体" panose="02010609060101010101" pitchFamily="49" charset="-122"/>
              </a:rPr>
              <a:t>常见氧化态 </a:t>
            </a:r>
            <a:endParaRPr lang="zh-CN" altLang="en-US" sz="3200" baseline="0" dirty="0" smtClean="0">
              <a:solidFill>
                <a:srgbClr val="000000"/>
              </a:solidFill>
              <a:latin typeface="Times New Roman" panose="02020603050405020304" pitchFamily="18" charset="0"/>
              <a:ea typeface="楷体" panose="02010609060101010101" pitchFamily="49" charset="-122"/>
            </a:endParaRPr>
          </a:p>
        </p:txBody>
      </p:sp>
      <p:graphicFrame>
        <p:nvGraphicFramePr>
          <p:cNvPr id="291905" name="Group 65"/>
          <p:cNvGraphicFramePr>
            <a:graphicFrameLocks noGrp="1"/>
          </p:cNvGraphicFramePr>
          <p:nvPr>
            <p:ph/>
          </p:nvPr>
        </p:nvGraphicFramePr>
        <p:xfrm>
          <a:off x="684213" y="1960563"/>
          <a:ext cx="7956550" cy="1736886"/>
        </p:xfrm>
        <a:graphic>
          <a:graphicData uri="http://schemas.openxmlformats.org/drawingml/2006/table">
            <a:tbl>
              <a:tblPr/>
              <a:tblGrid>
                <a:gridCol w="1206500"/>
                <a:gridCol w="6750050"/>
              </a:tblGrid>
              <a:tr h="578908">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Fe</a:t>
                      </a:r>
                      <a:endParaRPr kumimoji="0" lang="en-US" altLang="zh-CN"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41" marB="45641"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3200" b="1" i="0" u="sng"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+Ⅱ</a:t>
                      </a: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a:t>
                      </a:r>
                      <a:r>
                        <a:rPr kumimoji="0" lang="en-US" altLang="zh-CN" sz="3200" b="1" i="0" u="sng"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+Ⅲ</a:t>
                      </a: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a:t>
                      </a: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+Ⅵ(FeO</a:t>
                      </a:r>
                      <a:r>
                        <a:rPr kumimoji="0" lang="en-US" altLang="zh-CN" sz="32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4</a:t>
                      </a:r>
                      <a:r>
                        <a:rPr kumimoji="0" lang="en-US" altLang="zh-CN" sz="32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2-</a:t>
                      </a: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a:t>
                      </a: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强氧化剂</a:t>
                      </a: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a:t>
                      </a:r>
                      <a:endParaRPr kumimoji="0" lang="en-US" altLang="zh-CN"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41" marB="45641"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r h="578908">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Co</a:t>
                      </a:r>
                      <a:endParaRPr kumimoji="0" lang="en-US" altLang="zh-CN" sz="3200" b="0" i="0" u="none" strike="noStrike" cap="none" normalizeH="0" baseline="0">
                        <a:ln>
                          <a:noFill/>
                        </a:ln>
                        <a:solidFill>
                          <a:srgbClr val="000000"/>
                        </a:solidFill>
                        <a:effectLst/>
                        <a:latin typeface="Times New Roman" panose="02020603050405020304" pitchFamily="18" charset="0"/>
                        <a:ea typeface="楷体" panose="02010609060101010101" pitchFamily="49" charset="-122"/>
                      </a:endParaRPr>
                    </a:p>
                  </a:txBody>
                  <a:tcPr marT="45641" marB="45641"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3200" b="1" i="0" u="sng"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+Ⅱ</a:t>
                      </a: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a:t>
                      </a: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+Ⅲ(</a:t>
                      </a: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强氧化剂</a:t>
                      </a: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a:t>
                      </a:r>
                      <a:endParaRPr kumimoji="0" lang="en-US" altLang="zh-CN"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41" marB="45641"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r h="578908">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a:ln>
                            <a:noFill/>
                          </a:ln>
                          <a:solidFill>
                            <a:srgbClr val="000000"/>
                          </a:solidFill>
                          <a:effectLst/>
                          <a:latin typeface="Times New Roman" panose="02020603050405020304" pitchFamily="18" charset="0"/>
                          <a:ea typeface="楷体" panose="02010609060101010101" pitchFamily="49" charset="-122"/>
                        </a:rPr>
                        <a:t>Ni</a:t>
                      </a:r>
                      <a:endParaRPr kumimoji="0" lang="en-US" altLang="zh-CN" sz="3200" b="0" i="0" u="none" strike="noStrike" cap="none" normalizeH="0" baseline="0">
                        <a:ln>
                          <a:noFill/>
                        </a:ln>
                        <a:solidFill>
                          <a:srgbClr val="000000"/>
                        </a:solidFill>
                        <a:effectLst/>
                        <a:latin typeface="Times New Roman" panose="02020603050405020304" pitchFamily="18" charset="0"/>
                        <a:ea typeface="楷体" panose="02010609060101010101" pitchFamily="49" charset="-122"/>
                      </a:endParaRPr>
                    </a:p>
                  </a:txBody>
                  <a:tcPr marT="45641" marB="45641"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3200" b="1" i="0" u="sng"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+Ⅱ</a:t>
                      </a: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a:t>
                      </a: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+Ⅲ(</a:t>
                      </a: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强氧化剂</a:t>
                      </a: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a:t>
                      </a:r>
                      <a:endParaRPr kumimoji="0" lang="en-US" altLang="zh-CN"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41" marB="45641"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bl>
          </a:graphicData>
        </a:graphic>
      </p:graphicFrame>
      <p:sp>
        <p:nvSpPr>
          <p:cNvPr id="291898" name="Rectangle 58"/>
          <p:cNvSpPr>
            <a:spLocks noChangeArrowheads="1"/>
          </p:cNvSpPr>
          <p:nvPr/>
        </p:nvSpPr>
        <p:spPr bwMode="auto">
          <a:xfrm>
            <a:off x="1476375" y="4086225"/>
            <a:ext cx="4968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r>
              <a:rPr lang="en-US" altLang="zh-CN" sz="3200" baseline="0" smtClean="0">
                <a:solidFill>
                  <a:srgbClr val="000000"/>
                </a:solidFill>
                <a:latin typeface="Times New Roman" panose="02020603050405020304" pitchFamily="18" charset="0"/>
                <a:ea typeface="楷体" panose="02010609060101010101" pitchFamily="49" charset="-122"/>
              </a:rPr>
              <a:t>Fe</a:t>
            </a:r>
            <a:r>
              <a:rPr lang="en-US" altLang="zh-CN" sz="3200" smtClean="0">
                <a:solidFill>
                  <a:srgbClr val="000000"/>
                </a:solidFill>
                <a:latin typeface="Times New Roman" panose="02020603050405020304" pitchFamily="18" charset="0"/>
                <a:ea typeface="楷体" panose="02010609060101010101" pitchFamily="49" charset="-122"/>
              </a:rPr>
              <a:t>2+</a:t>
            </a:r>
            <a:r>
              <a:rPr lang="en-US" altLang="zh-CN" sz="3200" baseline="0" smtClean="0">
                <a:solidFill>
                  <a:srgbClr val="000000"/>
                </a:solidFill>
                <a:latin typeface="Times New Roman" panose="02020603050405020304" pitchFamily="18" charset="0"/>
                <a:ea typeface="楷体" panose="02010609060101010101" pitchFamily="49" charset="-122"/>
              </a:rPr>
              <a:t>      Co</a:t>
            </a:r>
            <a:r>
              <a:rPr lang="en-US" altLang="zh-CN" sz="3200" smtClean="0">
                <a:solidFill>
                  <a:srgbClr val="000000"/>
                </a:solidFill>
                <a:latin typeface="Times New Roman" panose="02020603050405020304" pitchFamily="18" charset="0"/>
                <a:ea typeface="楷体" panose="02010609060101010101" pitchFamily="49" charset="-122"/>
              </a:rPr>
              <a:t>2+</a:t>
            </a:r>
            <a:r>
              <a:rPr lang="en-US" altLang="zh-CN" sz="3200" baseline="0" smtClean="0">
                <a:solidFill>
                  <a:srgbClr val="000000"/>
                </a:solidFill>
                <a:latin typeface="Times New Roman" panose="02020603050405020304" pitchFamily="18" charset="0"/>
                <a:ea typeface="楷体" panose="02010609060101010101" pitchFamily="49" charset="-122"/>
              </a:rPr>
              <a:t>      Ni</a:t>
            </a:r>
            <a:r>
              <a:rPr lang="en-US" altLang="zh-CN" sz="3200" smtClean="0">
                <a:solidFill>
                  <a:srgbClr val="000000"/>
                </a:solidFill>
                <a:latin typeface="Times New Roman" panose="02020603050405020304" pitchFamily="18" charset="0"/>
                <a:ea typeface="楷体" panose="02010609060101010101" pitchFamily="49" charset="-122"/>
              </a:rPr>
              <a:t>2+</a:t>
            </a:r>
            <a:r>
              <a:rPr lang="en-US" altLang="zh-CN" sz="3200" baseline="0" smtClean="0">
                <a:solidFill>
                  <a:srgbClr val="000000"/>
                </a:solidFill>
                <a:latin typeface="Times New Roman" panose="02020603050405020304" pitchFamily="18" charset="0"/>
                <a:ea typeface="楷体" panose="02010609060101010101" pitchFamily="49" charset="-122"/>
              </a:rPr>
              <a:t> </a:t>
            </a:r>
            <a:endParaRPr lang="en-US" altLang="zh-CN" sz="3200" baseline="0" smtClean="0">
              <a:solidFill>
                <a:srgbClr val="000000"/>
              </a:solidFill>
              <a:latin typeface="Times New Roman" panose="02020603050405020304" pitchFamily="18" charset="0"/>
              <a:ea typeface="楷体" panose="02010609060101010101" pitchFamily="49" charset="-122"/>
            </a:endParaRPr>
          </a:p>
        </p:txBody>
      </p:sp>
      <p:sp>
        <p:nvSpPr>
          <p:cNvPr id="291899" name="Rectangle 59"/>
          <p:cNvSpPr>
            <a:spLocks noChangeArrowheads="1"/>
          </p:cNvSpPr>
          <p:nvPr/>
        </p:nvSpPr>
        <p:spPr bwMode="auto">
          <a:xfrm>
            <a:off x="1476375" y="5321300"/>
            <a:ext cx="3775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r>
              <a:rPr lang="en-US" altLang="zh-CN" sz="3200" baseline="0" smtClean="0">
                <a:solidFill>
                  <a:srgbClr val="000000"/>
                </a:solidFill>
                <a:latin typeface="Times New Roman" panose="02020603050405020304" pitchFamily="18" charset="0"/>
                <a:ea typeface="楷体" panose="02010609060101010101" pitchFamily="49" charset="-122"/>
              </a:rPr>
              <a:t>Fe</a:t>
            </a:r>
            <a:r>
              <a:rPr lang="en-US" altLang="zh-CN" sz="3200" smtClean="0">
                <a:solidFill>
                  <a:srgbClr val="000000"/>
                </a:solidFill>
                <a:latin typeface="Times New Roman" panose="02020603050405020304" pitchFamily="18" charset="0"/>
                <a:ea typeface="楷体" panose="02010609060101010101" pitchFamily="49" charset="-122"/>
              </a:rPr>
              <a:t>3+</a:t>
            </a:r>
            <a:r>
              <a:rPr lang="en-US" altLang="zh-CN" sz="3200" baseline="0" smtClean="0">
                <a:solidFill>
                  <a:srgbClr val="000000"/>
                </a:solidFill>
                <a:latin typeface="Times New Roman" panose="02020603050405020304" pitchFamily="18" charset="0"/>
                <a:ea typeface="楷体" panose="02010609060101010101" pitchFamily="49" charset="-122"/>
              </a:rPr>
              <a:t>      Co</a:t>
            </a:r>
            <a:r>
              <a:rPr lang="en-US" altLang="zh-CN" sz="3200" smtClean="0">
                <a:solidFill>
                  <a:srgbClr val="000000"/>
                </a:solidFill>
                <a:latin typeface="Times New Roman" panose="02020603050405020304" pitchFamily="18" charset="0"/>
                <a:ea typeface="楷体" panose="02010609060101010101" pitchFamily="49" charset="-122"/>
              </a:rPr>
              <a:t>3+     </a:t>
            </a:r>
            <a:r>
              <a:rPr lang="en-US" altLang="zh-CN" sz="3200" baseline="0" smtClean="0">
                <a:solidFill>
                  <a:srgbClr val="000000"/>
                </a:solidFill>
                <a:latin typeface="Times New Roman" panose="02020603050405020304" pitchFamily="18" charset="0"/>
                <a:ea typeface="楷体" panose="02010609060101010101" pitchFamily="49" charset="-122"/>
              </a:rPr>
              <a:t>   Ni</a:t>
            </a:r>
            <a:r>
              <a:rPr lang="en-US" altLang="zh-CN" sz="3200" smtClean="0">
                <a:solidFill>
                  <a:srgbClr val="000000"/>
                </a:solidFill>
                <a:latin typeface="Times New Roman" panose="02020603050405020304" pitchFamily="18" charset="0"/>
                <a:ea typeface="楷体" panose="02010609060101010101" pitchFamily="49" charset="-122"/>
              </a:rPr>
              <a:t>3+</a:t>
            </a:r>
            <a:r>
              <a:rPr lang="en-US" altLang="zh-CN" sz="3200" baseline="0" smtClean="0">
                <a:solidFill>
                  <a:srgbClr val="000000"/>
                </a:solidFill>
                <a:latin typeface="Times New Roman" panose="02020603050405020304" pitchFamily="18" charset="0"/>
                <a:ea typeface="楷体" panose="02010609060101010101" pitchFamily="49" charset="-122"/>
              </a:rPr>
              <a:t> </a:t>
            </a:r>
            <a:endParaRPr lang="en-US" altLang="zh-CN" sz="3200" baseline="0" smtClean="0">
              <a:solidFill>
                <a:srgbClr val="000000"/>
              </a:solidFill>
              <a:latin typeface="Times New Roman" panose="02020603050405020304" pitchFamily="18" charset="0"/>
              <a:ea typeface="楷体" panose="02010609060101010101" pitchFamily="49" charset="-122"/>
            </a:endParaRPr>
          </a:p>
        </p:txBody>
      </p:sp>
      <p:sp>
        <p:nvSpPr>
          <p:cNvPr id="291900" name="Rectangle 60"/>
          <p:cNvSpPr>
            <a:spLocks noChangeArrowheads="1"/>
          </p:cNvSpPr>
          <p:nvPr/>
        </p:nvSpPr>
        <p:spPr bwMode="auto">
          <a:xfrm>
            <a:off x="2051050" y="4652963"/>
            <a:ext cx="28082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r>
              <a:rPr lang="zh-CN" altLang="en-US" sz="3200" baseline="0" smtClean="0">
                <a:solidFill>
                  <a:srgbClr val="000000"/>
                </a:solidFill>
                <a:latin typeface="Times New Roman" panose="02020603050405020304" pitchFamily="18" charset="0"/>
                <a:ea typeface="楷体" panose="02010609060101010101" pitchFamily="49" charset="-122"/>
              </a:rPr>
              <a:t>还原性减弱 </a:t>
            </a:r>
            <a:endParaRPr lang="zh-CN" altLang="en-US" sz="3200" baseline="0" smtClean="0">
              <a:solidFill>
                <a:srgbClr val="000000"/>
              </a:solidFill>
              <a:latin typeface="Times New Roman" panose="02020603050405020304" pitchFamily="18" charset="0"/>
              <a:ea typeface="楷体" panose="02010609060101010101" pitchFamily="49" charset="-122"/>
            </a:endParaRPr>
          </a:p>
        </p:txBody>
      </p:sp>
      <p:sp>
        <p:nvSpPr>
          <p:cNvPr id="291901" name="Rectangle 61"/>
          <p:cNvSpPr>
            <a:spLocks noChangeArrowheads="1"/>
          </p:cNvSpPr>
          <p:nvPr/>
        </p:nvSpPr>
        <p:spPr bwMode="auto">
          <a:xfrm>
            <a:off x="2124075" y="5876925"/>
            <a:ext cx="28813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r>
              <a:rPr lang="zh-CN" altLang="en-US" sz="3200" baseline="0" smtClean="0">
                <a:solidFill>
                  <a:srgbClr val="000000"/>
                </a:solidFill>
                <a:latin typeface="Times New Roman" panose="02020603050405020304" pitchFamily="18" charset="0"/>
                <a:ea typeface="楷体" panose="02010609060101010101" pitchFamily="49" charset="-122"/>
              </a:rPr>
              <a:t>氧化性增强 </a:t>
            </a:r>
            <a:endParaRPr lang="zh-CN" altLang="en-US" sz="3200" baseline="0" smtClean="0">
              <a:solidFill>
                <a:srgbClr val="000000"/>
              </a:solidFill>
              <a:latin typeface="Times New Roman" panose="02020603050405020304" pitchFamily="18" charset="0"/>
              <a:ea typeface="楷体" panose="02010609060101010101" pitchFamily="49" charset="-122"/>
            </a:endParaRPr>
          </a:p>
        </p:txBody>
      </p:sp>
      <p:sp>
        <p:nvSpPr>
          <p:cNvPr id="291902" name="Line 62"/>
          <p:cNvSpPr>
            <a:spLocks noChangeShapeType="1"/>
          </p:cNvSpPr>
          <p:nvPr/>
        </p:nvSpPr>
        <p:spPr bwMode="auto">
          <a:xfrm>
            <a:off x="1476375" y="4652963"/>
            <a:ext cx="3959225" cy="0"/>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spAutoFit/>
          </a:bodyP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291903" name="Line 63"/>
          <p:cNvSpPr>
            <a:spLocks noChangeShapeType="1"/>
          </p:cNvSpPr>
          <p:nvPr/>
        </p:nvSpPr>
        <p:spPr bwMode="auto">
          <a:xfrm>
            <a:off x="1403350" y="5876925"/>
            <a:ext cx="4319588" cy="0"/>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spAutoFit/>
          </a:bodyP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98328"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77EA2F85-C459-489F-9D75-4E8385F3CEE7}" type="slidenum">
              <a:rPr lang="en-US" altLang="zh-CN" sz="1400" baseline="0" smtClean="0">
                <a:solidFill>
                  <a:srgbClr val="000000"/>
                </a:solidFill>
              </a:rPr>
            </a:fld>
            <a:endParaRPr lang="en-US" altLang="zh-CN" sz="1400" baseline="0" smtClean="0">
              <a:solidFill>
                <a:srgbClr val="000000"/>
              </a:solidFill>
            </a:endParaRPr>
          </a:p>
        </p:txBody>
      </p:sp>
      <p:sp>
        <p:nvSpPr>
          <p:cNvPr id="2" name="矩形 1"/>
          <p:cNvSpPr/>
          <p:nvPr/>
        </p:nvSpPr>
        <p:spPr>
          <a:xfrm>
            <a:off x="631430" y="332656"/>
            <a:ext cx="2954655" cy="646331"/>
          </a:xfrm>
          <a:prstGeom prst="rect">
            <a:avLst/>
          </a:prstGeom>
        </p:spPr>
        <p:txBody>
          <a:bodyPr wrap="none">
            <a:spAutoFit/>
          </a:bodyPr>
          <a:lstStyle/>
          <a:p>
            <a:pPr lvl="0">
              <a:defRPr/>
            </a:pPr>
            <a:r>
              <a:rPr lang="en-US" altLang="zh-CN" sz="3600" dirty="0" smtClean="0">
                <a:solidFill>
                  <a:srgbClr val="0000FF"/>
                </a:solidFill>
                <a:latin typeface="Times New Roman" panose="02020603050405020304"/>
                <a:ea typeface="华文楷体" panose="02010600040101010101" pitchFamily="2" charset="-122"/>
              </a:rPr>
              <a:t>5</a:t>
            </a:r>
            <a:r>
              <a:rPr lang="en-US" altLang="zh-CN" sz="3600" dirty="0">
                <a:solidFill>
                  <a:srgbClr val="0000FF"/>
                </a:solidFill>
                <a:latin typeface="Times New Roman" panose="02020603050405020304"/>
                <a:ea typeface="华文楷体" panose="02010600040101010101" pitchFamily="2" charset="-122"/>
              </a:rPr>
              <a:t>.</a:t>
            </a:r>
            <a:r>
              <a:rPr lang="en-US" altLang="zh-CN" sz="3600" dirty="0" smtClean="0">
                <a:solidFill>
                  <a:srgbClr val="0000FF"/>
                </a:solidFill>
                <a:latin typeface="Times New Roman" panose="02020603050405020304"/>
                <a:ea typeface="华文楷体" panose="02010600040101010101" pitchFamily="2" charset="-122"/>
              </a:rPr>
              <a:t> </a:t>
            </a:r>
            <a:r>
              <a:rPr lang="zh-CN" altLang="en-US" sz="3600" dirty="0">
                <a:solidFill>
                  <a:srgbClr val="0000FF"/>
                </a:solidFill>
                <a:latin typeface="Times New Roman" panose="02020603050405020304"/>
                <a:ea typeface="华文楷体" panose="02010600040101010101" pitchFamily="2" charset="-122"/>
              </a:rPr>
              <a:t>铁、钴、镍</a:t>
            </a:r>
            <a:endParaRPr lang="zh-CN" altLang="en-US" sz="3600" dirty="0">
              <a:solidFill>
                <a:srgbClr val="0000FF"/>
              </a:solidFill>
              <a:latin typeface="Times New Roman" panose="02020603050405020304"/>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1905"/>
                                        </p:tgtEl>
                                        <p:attrNameLst>
                                          <p:attrName>style.visibility</p:attrName>
                                        </p:attrNameLst>
                                      </p:cBhvr>
                                      <p:to>
                                        <p:strVal val="visible"/>
                                      </p:to>
                                    </p:set>
                                    <p:animEffect transition="in" filter="blinds(horizontal)">
                                      <p:cBhvr>
                                        <p:cTn id="7" dur="500"/>
                                        <p:tgtEl>
                                          <p:spTgt spid="2919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1898"/>
                                        </p:tgtEl>
                                        <p:attrNameLst>
                                          <p:attrName>style.visibility</p:attrName>
                                        </p:attrNameLst>
                                      </p:cBhvr>
                                      <p:to>
                                        <p:strVal val="visible"/>
                                      </p:to>
                                    </p:set>
                                    <p:animEffect transition="in" filter="wipe(left)">
                                      <p:cBhvr>
                                        <p:cTn id="12" dur="500"/>
                                        <p:tgtEl>
                                          <p:spTgt spid="2918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1902"/>
                                        </p:tgtEl>
                                        <p:attrNameLst>
                                          <p:attrName>style.visibility</p:attrName>
                                        </p:attrNameLst>
                                      </p:cBhvr>
                                      <p:to>
                                        <p:strVal val="visible"/>
                                      </p:to>
                                    </p:set>
                                    <p:animEffect transition="in" filter="wipe(left)">
                                      <p:cBhvr>
                                        <p:cTn id="17" dur="500"/>
                                        <p:tgtEl>
                                          <p:spTgt spid="29190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91900"/>
                                        </p:tgtEl>
                                        <p:attrNameLst>
                                          <p:attrName>style.visibility</p:attrName>
                                        </p:attrNameLst>
                                      </p:cBhvr>
                                      <p:to>
                                        <p:strVal val="visible"/>
                                      </p:to>
                                    </p:set>
                                    <p:animEffect transition="in" filter="wipe(left)">
                                      <p:cBhvr>
                                        <p:cTn id="20" dur="500"/>
                                        <p:tgtEl>
                                          <p:spTgt spid="29190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91899"/>
                                        </p:tgtEl>
                                        <p:attrNameLst>
                                          <p:attrName>style.visibility</p:attrName>
                                        </p:attrNameLst>
                                      </p:cBhvr>
                                      <p:to>
                                        <p:strVal val="visible"/>
                                      </p:to>
                                    </p:set>
                                    <p:animEffect transition="in" filter="wipe(left)">
                                      <p:cBhvr>
                                        <p:cTn id="25" dur="500"/>
                                        <p:tgtEl>
                                          <p:spTgt spid="29189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91903"/>
                                        </p:tgtEl>
                                        <p:attrNameLst>
                                          <p:attrName>style.visibility</p:attrName>
                                        </p:attrNameLst>
                                      </p:cBhvr>
                                      <p:to>
                                        <p:strVal val="visible"/>
                                      </p:to>
                                    </p:set>
                                    <p:animEffect transition="in" filter="wipe(left)">
                                      <p:cBhvr>
                                        <p:cTn id="30" dur="500"/>
                                        <p:tgtEl>
                                          <p:spTgt spid="29190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91901"/>
                                        </p:tgtEl>
                                        <p:attrNameLst>
                                          <p:attrName>style.visibility</p:attrName>
                                        </p:attrNameLst>
                                      </p:cBhvr>
                                      <p:to>
                                        <p:strVal val="visible"/>
                                      </p:to>
                                    </p:set>
                                    <p:animEffect transition="in" filter="wipe(left)">
                                      <p:cBhvr>
                                        <p:cTn id="33" dur="500"/>
                                        <p:tgtEl>
                                          <p:spTgt spid="291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98" grpId="0" autoUpdateAnimBg="0"/>
      <p:bldP spid="291899" grpId="0" autoUpdateAnimBg="0"/>
      <p:bldP spid="291900" grpId="0" autoUpdateAnimBg="0"/>
      <p:bldP spid="291901" grpId="0" autoUpdateAnimBg="0"/>
      <p:bldP spid="291902" grpId="0" animBg="1"/>
      <p:bldP spid="29190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4"/>
          <p:cNvSpPr txBox="1">
            <a:spLocks noChangeArrowheads="1"/>
          </p:cNvSpPr>
          <p:nvPr/>
        </p:nvSpPr>
        <p:spPr bwMode="auto">
          <a:xfrm>
            <a:off x="971600" y="1406524"/>
            <a:ext cx="748818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50000"/>
              </a:spcBef>
            </a:pPr>
            <a:r>
              <a:rPr kumimoji="1" lang="zh-CN" altLang="en-US" sz="3200" b="1" baseline="0" dirty="0" smtClean="0">
                <a:solidFill>
                  <a:srgbClr val="000000"/>
                </a:solidFill>
                <a:latin typeface="Times New Roman" panose="02020603050405020304" pitchFamily="18" charset="0"/>
                <a:ea typeface="楷体" panose="02010609060101010101" pitchFamily="49" charset="-122"/>
              </a:rPr>
              <a:t>为什么</a:t>
            </a:r>
            <a:r>
              <a:rPr kumimoji="1" lang="en-US" altLang="zh-CN" sz="3200" b="1" baseline="0" dirty="0">
                <a:solidFill>
                  <a:srgbClr val="000000"/>
                </a:solidFill>
                <a:latin typeface="Times New Roman" panose="02020603050405020304" pitchFamily="18" charset="0"/>
                <a:ea typeface="楷体" panose="02010609060101010101" pitchFamily="49" charset="-122"/>
              </a:rPr>
              <a:t>Fe</a:t>
            </a:r>
            <a:r>
              <a:rPr kumimoji="1" lang="zh-CN" altLang="en-US" sz="3200" b="1" baseline="0" dirty="0">
                <a:solidFill>
                  <a:srgbClr val="000000"/>
                </a:solidFill>
                <a:latin typeface="Times New Roman" panose="02020603050405020304" pitchFamily="18" charset="0"/>
                <a:ea typeface="楷体" panose="02010609060101010101" pitchFamily="49" charset="-122"/>
              </a:rPr>
              <a:t>、</a:t>
            </a:r>
            <a:r>
              <a:rPr kumimoji="1" lang="en-US" altLang="zh-CN" sz="3200" b="1" baseline="0" dirty="0">
                <a:solidFill>
                  <a:srgbClr val="000000"/>
                </a:solidFill>
                <a:latin typeface="Times New Roman" panose="02020603050405020304" pitchFamily="18" charset="0"/>
                <a:ea typeface="楷体" panose="02010609060101010101" pitchFamily="49" charset="-122"/>
              </a:rPr>
              <a:t>Co</a:t>
            </a:r>
            <a:r>
              <a:rPr kumimoji="1" lang="zh-CN" altLang="en-US" sz="3200" b="1" baseline="0" dirty="0">
                <a:solidFill>
                  <a:srgbClr val="000000"/>
                </a:solidFill>
                <a:latin typeface="Times New Roman" panose="02020603050405020304" pitchFamily="18" charset="0"/>
                <a:ea typeface="楷体" panose="02010609060101010101" pitchFamily="49" charset="-122"/>
              </a:rPr>
              <a:t>、</a:t>
            </a:r>
            <a:r>
              <a:rPr kumimoji="1" lang="en-US" altLang="zh-CN" sz="3200" b="1" baseline="0" dirty="0">
                <a:solidFill>
                  <a:srgbClr val="000000"/>
                </a:solidFill>
                <a:latin typeface="Times New Roman" panose="02020603050405020304" pitchFamily="18" charset="0"/>
                <a:ea typeface="楷体" panose="02010609060101010101" pitchFamily="49" charset="-122"/>
              </a:rPr>
              <a:t>Ni</a:t>
            </a:r>
            <a:r>
              <a:rPr kumimoji="1" lang="zh-CN" altLang="en-US" sz="3200" b="1" baseline="0" dirty="0">
                <a:solidFill>
                  <a:srgbClr val="000000"/>
                </a:solidFill>
                <a:latin typeface="Times New Roman" panose="02020603050405020304" pitchFamily="18" charset="0"/>
                <a:ea typeface="楷体" panose="02010609060101010101" pitchFamily="49" charset="-122"/>
              </a:rPr>
              <a:t>的最高氧化态均达不到族数</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p:txBody>
      </p:sp>
      <p:sp>
        <p:nvSpPr>
          <p:cNvPr id="292869" name="Text Box 5"/>
          <p:cNvSpPr txBox="1">
            <a:spLocks noChangeArrowheads="1"/>
          </p:cNvSpPr>
          <p:nvPr/>
        </p:nvSpPr>
        <p:spPr bwMode="auto">
          <a:xfrm>
            <a:off x="1115616" y="2924944"/>
            <a:ext cx="7488832"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50000"/>
              </a:spcBef>
            </a:pPr>
            <a:r>
              <a:rPr kumimoji="1" lang="zh-CN" altLang="en-US" sz="3200" b="1" baseline="0" dirty="0">
                <a:solidFill>
                  <a:srgbClr val="000000"/>
                </a:solidFill>
                <a:latin typeface="Times New Roman" panose="02020603050405020304" pitchFamily="18" charset="0"/>
                <a:ea typeface="楷体" panose="02010609060101010101" pitchFamily="49" charset="-122"/>
              </a:rPr>
              <a:t>解</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因次外层</a:t>
            </a:r>
            <a:r>
              <a:rPr kumimoji="1" lang="en-US" altLang="zh-CN" sz="3200" b="1" baseline="0" dirty="0">
                <a:solidFill>
                  <a:srgbClr val="000000"/>
                </a:solidFill>
                <a:latin typeface="Times New Roman" panose="02020603050405020304" pitchFamily="18" charset="0"/>
                <a:ea typeface="楷体" panose="02010609060101010101" pitchFamily="49" charset="-122"/>
              </a:rPr>
              <a:t>d</a:t>
            </a:r>
            <a:r>
              <a:rPr kumimoji="1" lang="zh-CN" altLang="en-US" sz="3200" b="1" baseline="0" dirty="0">
                <a:solidFill>
                  <a:srgbClr val="000000"/>
                </a:solidFill>
                <a:latin typeface="Times New Roman" panose="02020603050405020304" pitchFamily="18" charset="0"/>
                <a:ea typeface="楷体" panose="02010609060101010101" pitchFamily="49" charset="-122"/>
              </a:rPr>
              <a:t>电子数超过</a:t>
            </a:r>
            <a:r>
              <a:rPr kumimoji="1" lang="en-US" altLang="zh-CN" sz="3200" b="1" baseline="0" dirty="0">
                <a:solidFill>
                  <a:srgbClr val="000000"/>
                </a:solidFill>
                <a:latin typeface="Times New Roman" panose="02020603050405020304" pitchFamily="18" charset="0"/>
                <a:ea typeface="楷体" panose="02010609060101010101" pitchFamily="49" charset="-122"/>
              </a:rPr>
              <a:t>5</a:t>
            </a:r>
            <a:r>
              <a:rPr kumimoji="1" lang="zh-CN" altLang="en-US" sz="3200" b="1" baseline="0" dirty="0">
                <a:solidFill>
                  <a:srgbClr val="000000"/>
                </a:solidFill>
                <a:latin typeface="Times New Roman" panose="02020603050405020304" pitchFamily="18" charset="0"/>
                <a:ea typeface="楷体" panose="02010609060101010101" pitchFamily="49" charset="-122"/>
              </a:rPr>
              <a:t>后</a:t>
            </a:r>
            <a:r>
              <a:rPr kumimoji="1" lang="en-US" altLang="zh-CN" sz="3200" b="1" baseline="0" dirty="0">
                <a:solidFill>
                  <a:srgbClr val="000000"/>
                </a:solidFill>
                <a:latin typeface="Times New Roman" panose="02020603050405020304" pitchFamily="18" charset="0"/>
                <a:ea typeface="楷体" panose="02010609060101010101" pitchFamily="49" charset="-122"/>
              </a:rPr>
              <a:t>,d</a:t>
            </a:r>
            <a:r>
              <a:rPr kumimoji="1" lang="zh-CN" altLang="en-US" sz="3200" b="1" baseline="0" dirty="0">
                <a:solidFill>
                  <a:srgbClr val="000000"/>
                </a:solidFill>
                <a:latin typeface="Times New Roman" panose="02020603050405020304" pitchFamily="18" charset="0"/>
                <a:ea typeface="楷体" panose="02010609060101010101" pitchFamily="49" charset="-122"/>
              </a:rPr>
              <a:t>电子就不可能全部参与成键</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且</a:t>
            </a:r>
            <a:r>
              <a:rPr kumimoji="1" lang="en-US" altLang="zh-CN" sz="3200" b="1" baseline="0" dirty="0">
                <a:solidFill>
                  <a:srgbClr val="000000"/>
                </a:solidFill>
                <a:latin typeface="Times New Roman" panose="02020603050405020304" pitchFamily="18" charset="0"/>
                <a:ea typeface="楷体" panose="02010609060101010101" pitchFamily="49" charset="-122"/>
              </a:rPr>
              <a:t>d</a:t>
            </a:r>
            <a:r>
              <a:rPr kumimoji="1" lang="zh-CN" altLang="en-US" sz="3200" b="1" baseline="0" dirty="0">
                <a:solidFill>
                  <a:srgbClr val="000000"/>
                </a:solidFill>
                <a:latin typeface="Times New Roman" panose="02020603050405020304" pitchFamily="18" charset="0"/>
                <a:ea typeface="楷体" panose="02010609060101010101" pitchFamily="49" charset="-122"/>
              </a:rPr>
              <a:t>电子数越接近</a:t>
            </a:r>
            <a:r>
              <a:rPr kumimoji="1" lang="en-US" altLang="zh-CN" sz="3200" b="1" baseline="0" dirty="0">
                <a:solidFill>
                  <a:srgbClr val="000000"/>
                </a:solidFill>
                <a:latin typeface="Times New Roman" panose="02020603050405020304" pitchFamily="18" charset="0"/>
                <a:ea typeface="楷体" panose="02010609060101010101" pitchFamily="49" charset="-122"/>
              </a:rPr>
              <a:t>10,</a:t>
            </a:r>
            <a:r>
              <a:rPr kumimoji="1" lang="zh-CN" altLang="en-US" sz="3200" b="1" baseline="0" dirty="0">
                <a:solidFill>
                  <a:srgbClr val="000000"/>
                </a:solidFill>
                <a:latin typeface="Times New Roman" panose="02020603050405020304" pitchFamily="18" charset="0"/>
                <a:ea typeface="楷体" panose="02010609060101010101" pitchFamily="49" charset="-122"/>
              </a:rPr>
              <a:t>参与成键的</a:t>
            </a:r>
            <a:r>
              <a:rPr kumimoji="1" lang="en-US" altLang="zh-CN" sz="3200" b="1" baseline="0" dirty="0">
                <a:solidFill>
                  <a:srgbClr val="000000"/>
                </a:solidFill>
                <a:latin typeface="Times New Roman" panose="02020603050405020304" pitchFamily="18" charset="0"/>
                <a:ea typeface="楷体" panose="02010609060101010101" pitchFamily="49" charset="-122"/>
              </a:rPr>
              <a:t>d</a:t>
            </a:r>
            <a:r>
              <a:rPr kumimoji="1" lang="zh-CN" altLang="en-US" sz="3200" b="1" baseline="0" dirty="0">
                <a:solidFill>
                  <a:srgbClr val="000000"/>
                </a:solidFill>
                <a:latin typeface="Times New Roman" panose="02020603050405020304" pitchFamily="18" charset="0"/>
                <a:ea typeface="楷体" panose="02010609060101010101" pitchFamily="49" charset="-122"/>
              </a:rPr>
              <a:t>电子就越少</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所以三者的最高氧化态均达不到族数</a:t>
            </a:r>
            <a:r>
              <a:rPr kumimoji="1" lang="en-US" altLang="zh-CN" sz="3200" b="1" baseline="0" dirty="0">
                <a:solidFill>
                  <a:srgbClr val="000000"/>
                </a:solidFill>
                <a:latin typeface="Times New Roman" panose="02020603050405020304" pitchFamily="18" charset="0"/>
                <a:ea typeface="楷体" panose="02010609060101010101" pitchFamily="49" charset="-122"/>
              </a:rPr>
              <a:t>. </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p:txBody>
      </p:sp>
      <p:sp>
        <p:nvSpPr>
          <p:cNvPr id="99332" name="AutoShape 7"/>
          <p:cNvSpPr>
            <a:spLocks noChangeArrowheads="1"/>
          </p:cNvSpPr>
          <p:nvPr/>
        </p:nvSpPr>
        <p:spPr bwMode="auto">
          <a:xfrm>
            <a:off x="541338" y="260350"/>
            <a:ext cx="1582737" cy="792163"/>
          </a:xfrm>
          <a:prstGeom prst="cloudCallout">
            <a:avLst>
              <a:gd name="adj1" fmla="val 29440"/>
              <a:gd name="adj2" fmla="val 76051"/>
            </a:avLst>
          </a:prstGeom>
          <a:solidFill>
            <a:srgbClr val="FF3399"/>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gn="ctr"/>
            <a:r>
              <a:rPr lang="zh-CN" altLang="en-US" sz="3200" b="1" baseline="0" dirty="0">
                <a:solidFill>
                  <a:srgbClr val="000000"/>
                </a:solidFill>
                <a:latin typeface="Times New Roman" panose="02020603050405020304" pitchFamily="18" charset="0"/>
                <a:ea typeface="楷体_GB2312" pitchFamily="49" charset="-122"/>
              </a:rPr>
              <a:t>问题</a:t>
            </a:r>
            <a:endParaRPr lang="zh-CN" altLang="en-US" sz="3200" b="1" baseline="0" dirty="0">
              <a:solidFill>
                <a:srgbClr val="000000"/>
              </a:solidFill>
              <a:latin typeface="Times New Roman" panose="02020603050405020304" pitchFamily="18" charset="0"/>
              <a:ea typeface="楷体_GB2312" pitchFamily="49" charset="-122"/>
            </a:endParaRPr>
          </a:p>
        </p:txBody>
      </p:sp>
      <p:sp>
        <p:nvSpPr>
          <p:cNvPr id="99333"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2755A463-61ED-4F9B-A0FE-CE92519B904E}" type="slidenum">
              <a:rPr lang="en-US" altLang="zh-CN" sz="1400" baseline="0" smtClean="0"/>
            </a:fld>
            <a:endParaRPr lang="en-US" altLang="zh-CN" sz="1400" baseline="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2869"/>
                                        </p:tgtEl>
                                        <p:attrNameLst>
                                          <p:attrName>style.visibility</p:attrName>
                                        </p:attrNameLst>
                                      </p:cBhvr>
                                      <p:to>
                                        <p:strVal val="visible"/>
                                      </p:to>
                                    </p:set>
                                    <p:animEffect transition="in" filter="wipe(left)">
                                      <p:cBhvr>
                                        <p:cTn id="7" dur="500"/>
                                        <p:tgtEl>
                                          <p:spTgt spid="292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9" grpId="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468313" y="195263"/>
            <a:ext cx="37449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r>
              <a:rPr lang="en-US" altLang="zh-CN" sz="3600" baseline="0" dirty="0" smtClean="0">
                <a:solidFill>
                  <a:srgbClr val="0000CC"/>
                </a:solidFill>
                <a:latin typeface="Times New Roman" panose="02020603050405020304" pitchFamily="18" charset="0"/>
                <a:ea typeface="楷体" panose="02010609060101010101" pitchFamily="49" charset="-122"/>
              </a:rPr>
              <a:t>2) +Ⅱ</a:t>
            </a:r>
            <a:r>
              <a:rPr lang="zh-CN" altLang="en-US" sz="3600" baseline="0" dirty="0" smtClean="0">
                <a:solidFill>
                  <a:srgbClr val="0000CC"/>
                </a:solidFill>
                <a:latin typeface="Times New Roman" panose="02020603050405020304" pitchFamily="18" charset="0"/>
                <a:ea typeface="楷体" panose="02010609060101010101" pitchFamily="49" charset="-122"/>
              </a:rPr>
              <a:t>氧化态 </a:t>
            </a:r>
            <a:endParaRPr lang="zh-CN" altLang="en-US" sz="3600" baseline="0" dirty="0" smtClean="0">
              <a:solidFill>
                <a:srgbClr val="0000CC"/>
              </a:solidFill>
              <a:latin typeface="Times New Roman" panose="02020603050405020304" pitchFamily="18" charset="0"/>
              <a:ea typeface="楷体" panose="02010609060101010101" pitchFamily="49" charset="-122"/>
            </a:endParaRPr>
          </a:p>
        </p:txBody>
      </p:sp>
      <p:sp>
        <p:nvSpPr>
          <p:cNvPr id="448515" name="Rectangle 3"/>
          <p:cNvSpPr>
            <a:spLocks noChangeArrowheads="1"/>
          </p:cNvSpPr>
          <p:nvPr/>
        </p:nvSpPr>
        <p:spPr bwMode="auto">
          <a:xfrm>
            <a:off x="539750" y="977900"/>
            <a:ext cx="7632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r>
              <a:rPr lang="en-US" altLang="zh-CN" sz="3200" baseline="0" dirty="0" smtClean="0">
                <a:solidFill>
                  <a:srgbClr val="000000"/>
                </a:solidFill>
                <a:latin typeface="Times New Roman" panose="02020603050405020304" pitchFamily="18" charset="0"/>
                <a:ea typeface="楷体" panose="02010609060101010101" pitchFamily="49" charset="-122"/>
              </a:rPr>
              <a:t>(1). </a:t>
            </a:r>
            <a:r>
              <a:rPr lang="zh-CN" altLang="en-US" sz="3200" baseline="0" dirty="0" smtClean="0">
                <a:solidFill>
                  <a:srgbClr val="000000"/>
                </a:solidFill>
                <a:latin typeface="Times New Roman" panose="02020603050405020304" pitchFamily="18" charset="0"/>
                <a:ea typeface="楷体" panose="02010609060101010101" pitchFamily="49" charset="-122"/>
              </a:rPr>
              <a:t>铁系元素</a:t>
            </a:r>
            <a:r>
              <a:rPr lang="en-US" altLang="zh-CN" sz="3200" baseline="0" dirty="0" smtClean="0">
                <a:solidFill>
                  <a:srgbClr val="000000"/>
                </a:solidFill>
                <a:latin typeface="Times New Roman" panose="02020603050405020304" pitchFamily="18" charset="0"/>
                <a:ea typeface="楷体" panose="02010609060101010101" pitchFamily="49" charset="-122"/>
              </a:rPr>
              <a:t>+Ⅱ</a:t>
            </a:r>
            <a:r>
              <a:rPr lang="zh-CN" altLang="en-US" sz="3200" baseline="0" dirty="0" smtClean="0">
                <a:solidFill>
                  <a:srgbClr val="000000"/>
                </a:solidFill>
                <a:latin typeface="Times New Roman" panose="02020603050405020304" pitchFamily="18" charset="0"/>
                <a:ea typeface="楷体" panose="02010609060101010101" pitchFamily="49" charset="-122"/>
              </a:rPr>
              <a:t>无水离子和水合离子颜色 </a:t>
            </a:r>
            <a:endParaRPr lang="zh-CN" altLang="en-US" sz="3200" baseline="0" dirty="0" smtClean="0">
              <a:solidFill>
                <a:srgbClr val="000000"/>
              </a:solidFill>
              <a:latin typeface="Times New Roman" panose="02020603050405020304" pitchFamily="18" charset="0"/>
              <a:ea typeface="楷体" panose="02010609060101010101" pitchFamily="49" charset="-122"/>
            </a:endParaRPr>
          </a:p>
        </p:txBody>
      </p:sp>
      <p:graphicFrame>
        <p:nvGraphicFramePr>
          <p:cNvPr id="448545" name="Group 33"/>
          <p:cNvGraphicFramePr>
            <a:graphicFrameLocks noGrp="1"/>
          </p:cNvGraphicFramePr>
          <p:nvPr>
            <p:ph/>
          </p:nvPr>
        </p:nvGraphicFramePr>
        <p:xfrm>
          <a:off x="0" y="1773238"/>
          <a:ext cx="9144000" cy="2316240"/>
        </p:xfrm>
        <a:graphic>
          <a:graphicData uri="http://schemas.openxmlformats.org/drawingml/2006/table">
            <a:tbl>
              <a:tblPr/>
              <a:tblGrid>
                <a:gridCol w="1619250"/>
                <a:gridCol w="2447925"/>
                <a:gridCol w="2592388"/>
                <a:gridCol w="2484437"/>
              </a:tblGrid>
              <a:tr h="579041">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无水盐</a:t>
                      </a:r>
                      <a:endParaRPr kumimoji="0" lang="zh-CN" altLang="en-US"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90" marB="45690"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Fe</a:t>
                      </a:r>
                      <a:r>
                        <a:rPr kumimoji="0" lang="en-US" altLang="zh-CN" sz="32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2+</a:t>
                      </a: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盐</a:t>
                      </a:r>
                      <a:endParaRPr kumimoji="0" lang="zh-CN" altLang="en-US"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90" marB="45690"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Co</a:t>
                      </a:r>
                      <a:r>
                        <a:rPr kumimoji="0" lang="en-US" altLang="zh-CN" sz="32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2+</a:t>
                      </a: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盐</a:t>
                      </a:r>
                      <a:endParaRPr kumimoji="0" lang="zh-CN" altLang="en-US"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90" marB="45690"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Ni</a:t>
                      </a:r>
                      <a:r>
                        <a:rPr kumimoji="0" lang="en-US" altLang="zh-CN" sz="32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2+</a:t>
                      </a: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盐</a:t>
                      </a:r>
                      <a:endParaRPr kumimoji="0" lang="zh-CN" altLang="en-US"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90" marB="45690"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bg1"/>
                    </a:solidFill>
                  </a:tcPr>
                </a:tc>
              </a:tr>
              <a:tr h="579041">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颜色</a:t>
                      </a:r>
                      <a:endParaRPr kumimoji="0" lang="zh-CN" altLang="en-US"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90" marB="45690"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白色</a:t>
                      </a:r>
                      <a:endParaRPr kumimoji="0" lang="zh-CN" altLang="en-US" sz="3200" b="0"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endParaRPr>
                    </a:p>
                  </a:txBody>
                  <a:tcPr marT="45690" marB="45690"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蓝色</a:t>
                      </a:r>
                      <a:endParaRPr kumimoji="0" lang="zh-CN" altLang="en-US" sz="3200" b="0"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endParaRPr>
                    </a:p>
                  </a:txBody>
                  <a:tcPr marT="45690" marB="45690"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黄色</a:t>
                      </a:r>
                      <a:endParaRPr kumimoji="0" lang="zh-CN" altLang="en-US" sz="3200" b="0"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endParaRPr>
                    </a:p>
                  </a:txBody>
                  <a:tcPr marT="45690" marB="45690"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bg1"/>
                    </a:solidFill>
                  </a:tcPr>
                </a:tc>
              </a:tr>
              <a:tr h="579041">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水合盐</a:t>
                      </a:r>
                      <a:endParaRPr kumimoji="0" lang="zh-CN" altLang="en-US"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90" marB="45690"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Fe(H</a:t>
                      </a:r>
                      <a:r>
                        <a:rPr kumimoji="0" lang="en-US" altLang="zh-CN" sz="32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2</a:t>
                      </a: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O)</a:t>
                      </a:r>
                      <a:r>
                        <a:rPr kumimoji="0" lang="en-US" altLang="zh-CN" sz="32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6</a:t>
                      </a:r>
                      <a:r>
                        <a:rPr kumimoji="0" lang="en-US" altLang="zh-CN" sz="32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2+</a:t>
                      </a:r>
                      <a:endParaRPr kumimoji="0" lang="en-US" altLang="zh-CN"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90" marB="45690"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Co(H</a:t>
                      </a:r>
                      <a:r>
                        <a:rPr kumimoji="0" lang="en-US" altLang="zh-CN" sz="32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2</a:t>
                      </a: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O)</a:t>
                      </a:r>
                      <a:r>
                        <a:rPr kumimoji="0" lang="en-US" altLang="zh-CN" sz="32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6</a:t>
                      </a:r>
                      <a:r>
                        <a:rPr kumimoji="0" lang="en-US" altLang="zh-CN" sz="32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2+</a:t>
                      </a:r>
                      <a:endParaRPr kumimoji="0" lang="en-US" altLang="zh-CN"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90" marB="45690"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Ni(H</a:t>
                      </a:r>
                      <a:r>
                        <a:rPr kumimoji="0" lang="en-US" altLang="zh-CN" sz="32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2</a:t>
                      </a:r>
                      <a:r>
                        <a:rPr kumimoji="0" lang="en-US" altLang="zh-CN"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O)</a:t>
                      </a:r>
                      <a:r>
                        <a:rPr kumimoji="0" lang="en-US" altLang="zh-CN" sz="32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6</a:t>
                      </a:r>
                      <a:r>
                        <a:rPr kumimoji="0" lang="en-US" altLang="zh-CN" sz="3200" b="1" i="0" u="none" strike="noStrike" cap="none" normalizeH="0" baseline="30000" dirty="0">
                          <a:ln>
                            <a:noFill/>
                          </a:ln>
                          <a:solidFill>
                            <a:srgbClr val="000000"/>
                          </a:solidFill>
                          <a:effectLst/>
                          <a:latin typeface="Times New Roman" panose="02020603050405020304" pitchFamily="18" charset="0"/>
                          <a:ea typeface="楷体" panose="02010609060101010101" pitchFamily="49" charset="-122"/>
                        </a:rPr>
                        <a:t>2+</a:t>
                      </a:r>
                      <a:endParaRPr kumimoji="0" lang="en-US" altLang="zh-CN"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90" marB="45690"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bg1"/>
                    </a:solidFill>
                  </a:tcPr>
                </a:tc>
              </a:tr>
              <a:tr h="579041">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颜色</a:t>
                      </a:r>
                      <a:endParaRPr kumimoji="0" lang="zh-CN" altLang="en-US" sz="32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90" marB="45690"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浅绿</a:t>
                      </a:r>
                      <a:endParaRPr kumimoji="0" lang="zh-CN" altLang="en-US" sz="3200" b="0"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endParaRPr>
                    </a:p>
                  </a:txBody>
                  <a:tcPr marT="45690" marB="45690"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粉红</a:t>
                      </a:r>
                      <a:endParaRPr kumimoji="0" lang="zh-CN" altLang="en-US" sz="3200" b="0"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endParaRPr>
                    </a:p>
                  </a:txBody>
                  <a:tcPr marT="45690" marB="45690"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亮绿</a:t>
                      </a:r>
                      <a:endParaRPr kumimoji="0" lang="zh-CN" altLang="en-US" sz="3200" b="0"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endParaRPr>
                    </a:p>
                  </a:txBody>
                  <a:tcPr marT="45690" marB="45690"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bg1"/>
                    </a:solidFill>
                  </a:tcPr>
                </a:tc>
              </a:tr>
            </a:tbl>
          </a:graphicData>
        </a:graphic>
      </p:graphicFrame>
      <p:sp>
        <p:nvSpPr>
          <p:cNvPr id="448543" name="Rectangle 31"/>
          <p:cNvSpPr>
            <a:spLocks noChangeArrowheads="1"/>
          </p:cNvSpPr>
          <p:nvPr/>
        </p:nvSpPr>
        <p:spPr bwMode="auto">
          <a:xfrm>
            <a:off x="623888" y="4393119"/>
            <a:ext cx="4814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r>
              <a:rPr lang="en-US" altLang="zh-CN" sz="3200" baseline="0" dirty="0" smtClean="0">
                <a:solidFill>
                  <a:srgbClr val="000000"/>
                </a:solidFill>
                <a:latin typeface="Times New Roman" panose="02020603050405020304" pitchFamily="18" charset="0"/>
                <a:ea typeface="楷体" panose="02010609060101010101" pitchFamily="49" charset="-122"/>
              </a:rPr>
              <a:t>(2). </a:t>
            </a:r>
            <a:r>
              <a:rPr lang="zh-CN" altLang="en-US" sz="3200" baseline="0" dirty="0" smtClean="0">
                <a:solidFill>
                  <a:srgbClr val="000000"/>
                </a:solidFill>
                <a:latin typeface="Times New Roman" panose="02020603050405020304" pitchFamily="18" charset="0"/>
                <a:ea typeface="楷体" panose="02010609060101010101" pitchFamily="49" charset="-122"/>
              </a:rPr>
              <a:t>铁系元素</a:t>
            </a:r>
            <a:r>
              <a:rPr lang="en-US" altLang="zh-CN" sz="3200" baseline="0" dirty="0" smtClean="0">
                <a:solidFill>
                  <a:srgbClr val="000000"/>
                </a:solidFill>
                <a:latin typeface="Times New Roman" panose="02020603050405020304" pitchFamily="18" charset="0"/>
                <a:ea typeface="楷体" panose="02010609060101010101" pitchFamily="49" charset="-122"/>
              </a:rPr>
              <a:t>+Ⅱ</a:t>
            </a:r>
            <a:r>
              <a:rPr lang="zh-CN" altLang="en-US" sz="3200" baseline="0" dirty="0" smtClean="0">
                <a:solidFill>
                  <a:srgbClr val="000000"/>
                </a:solidFill>
                <a:latin typeface="Times New Roman" panose="02020603050405020304" pitchFamily="18" charset="0"/>
                <a:ea typeface="楷体" panose="02010609060101010101" pitchFamily="49" charset="-122"/>
              </a:rPr>
              <a:t>盐的通性 </a:t>
            </a:r>
            <a:endParaRPr lang="zh-CN" altLang="en-US" sz="3200" baseline="0" dirty="0" smtClean="0">
              <a:solidFill>
                <a:srgbClr val="000000"/>
              </a:solidFill>
              <a:latin typeface="Times New Roman" panose="02020603050405020304" pitchFamily="18" charset="0"/>
              <a:ea typeface="楷体" panose="02010609060101010101" pitchFamily="49" charset="-122"/>
            </a:endParaRPr>
          </a:p>
        </p:txBody>
      </p:sp>
      <p:sp>
        <p:nvSpPr>
          <p:cNvPr id="448544" name="Text Box 32"/>
          <p:cNvSpPr txBox="1">
            <a:spLocks noChangeArrowheads="1"/>
          </p:cNvSpPr>
          <p:nvPr/>
        </p:nvSpPr>
        <p:spPr bwMode="auto">
          <a:xfrm>
            <a:off x="395288" y="5099050"/>
            <a:ext cx="8532812"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nSpc>
                <a:spcPct val="110000"/>
              </a:lnSpc>
              <a:spcBef>
                <a:spcPct val="50000"/>
              </a:spcBef>
            </a:pPr>
            <a:r>
              <a:rPr kumimoji="1" lang="en-US" altLang="zh-CN" sz="3200" baseline="0" dirty="0" smtClean="0">
                <a:solidFill>
                  <a:srgbClr val="000000"/>
                </a:solidFill>
                <a:latin typeface="Times New Roman" panose="02020603050405020304" pitchFamily="18" charset="0"/>
                <a:ea typeface="楷体" panose="02010609060101010101" pitchFamily="49" charset="-122"/>
              </a:rPr>
              <a:t>a) </a:t>
            </a:r>
            <a:r>
              <a:rPr kumimoji="1" lang="zh-CN" altLang="en-US" sz="3200" baseline="0" dirty="0" smtClean="0">
                <a:solidFill>
                  <a:srgbClr val="000000"/>
                </a:solidFill>
                <a:latin typeface="Times New Roman" panose="02020603050405020304" pitchFamily="18" charset="0"/>
                <a:ea typeface="楷体" panose="02010609060101010101" pitchFamily="49" charset="-122"/>
              </a:rPr>
              <a:t>溶解性</a:t>
            </a:r>
            <a:r>
              <a:rPr kumimoji="1" lang="en-US" altLang="zh-CN" sz="3200" baseline="0" dirty="0" smtClean="0">
                <a:solidFill>
                  <a:srgbClr val="000000"/>
                </a:solidFill>
                <a:latin typeface="Times New Roman" panose="02020603050405020304" pitchFamily="18" charset="0"/>
                <a:ea typeface="楷体" panose="02010609060101010101" pitchFamily="49" charset="-122"/>
              </a:rPr>
              <a:t>:</a:t>
            </a:r>
            <a:r>
              <a:rPr kumimoji="1" lang="zh-CN" altLang="en-US" sz="3200" baseline="0" dirty="0" smtClean="0">
                <a:solidFill>
                  <a:srgbClr val="000000"/>
                </a:solidFill>
                <a:latin typeface="Times New Roman" panose="02020603050405020304" pitchFamily="18" charset="0"/>
                <a:ea typeface="楷体" panose="02010609060101010101" pitchFamily="49" charset="-122"/>
              </a:rPr>
              <a:t>它们的强酸盐都易溶于水</a:t>
            </a:r>
            <a:r>
              <a:rPr kumimoji="1" lang="en-US" altLang="zh-CN" sz="3200" baseline="0" dirty="0" smtClean="0">
                <a:solidFill>
                  <a:srgbClr val="000000"/>
                </a:solidFill>
                <a:latin typeface="Times New Roman" panose="02020603050405020304" pitchFamily="18" charset="0"/>
                <a:ea typeface="楷体" panose="02010609060101010101" pitchFamily="49" charset="-122"/>
              </a:rPr>
              <a:t>,</a:t>
            </a:r>
            <a:r>
              <a:rPr kumimoji="1" lang="zh-CN" altLang="en-US" sz="3200" baseline="0" dirty="0" smtClean="0">
                <a:solidFill>
                  <a:srgbClr val="000000"/>
                </a:solidFill>
                <a:latin typeface="Times New Roman" panose="02020603050405020304" pitchFamily="18" charset="0"/>
                <a:ea typeface="楷体" panose="02010609060101010101" pitchFamily="49" charset="-122"/>
              </a:rPr>
              <a:t>而</a:t>
            </a:r>
            <a:r>
              <a:rPr kumimoji="1" lang="zh-CN" altLang="en-US" sz="3200" baseline="0" dirty="0" smtClean="0">
                <a:solidFill>
                  <a:srgbClr val="FF0000"/>
                </a:solidFill>
                <a:latin typeface="Times New Roman" panose="02020603050405020304" pitchFamily="18" charset="0"/>
                <a:ea typeface="楷体" panose="02010609060101010101" pitchFamily="49" charset="-122"/>
              </a:rPr>
              <a:t>碳酸盐</a:t>
            </a:r>
            <a:r>
              <a:rPr kumimoji="1" lang="en-US" altLang="zh-CN" sz="3200" baseline="0" dirty="0" smtClean="0">
                <a:solidFill>
                  <a:srgbClr val="FF0000"/>
                </a:solidFill>
                <a:latin typeface="Times New Roman" panose="02020603050405020304" pitchFamily="18" charset="0"/>
                <a:ea typeface="楷体" panose="02010609060101010101" pitchFamily="49" charset="-122"/>
              </a:rPr>
              <a:t>,</a:t>
            </a:r>
            <a:r>
              <a:rPr kumimoji="1" lang="zh-CN" altLang="en-US" sz="3200" baseline="0" dirty="0" smtClean="0">
                <a:solidFill>
                  <a:srgbClr val="FF0000"/>
                </a:solidFill>
                <a:latin typeface="Times New Roman" panose="02020603050405020304" pitchFamily="18" charset="0"/>
                <a:ea typeface="楷体" panose="02010609060101010101" pitchFamily="49" charset="-122"/>
              </a:rPr>
              <a:t>磷酸盐</a:t>
            </a:r>
            <a:r>
              <a:rPr kumimoji="1" lang="en-US" altLang="zh-CN" sz="3200" baseline="0" dirty="0" smtClean="0">
                <a:solidFill>
                  <a:srgbClr val="FF0000"/>
                </a:solidFill>
                <a:latin typeface="Times New Roman" panose="02020603050405020304" pitchFamily="18" charset="0"/>
                <a:ea typeface="楷体" panose="02010609060101010101" pitchFamily="49" charset="-122"/>
              </a:rPr>
              <a:t>,</a:t>
            </a:r>
            <a:r>
              <a:rPr kumimoji="1" lang="zh-CN" altLang="en-US" sz="3200" baseline="0" dirty="0" smtClean="0">
                <a:solidFill>
                  <a:srgbClr val="FF0000"/>
                </a:solidFill>
                <a:latin typeface="Times New Roman" panose="02020603050405020304" pitchFamily="18" charset="0"/>
                <a:ea typeface="楷体" panose="02010609060101010101" pitchFamily="49" charset="-122"/>
              </a:rPr>
              <a:t>硫化物</a:t>
            </a:r>
            <a:r>
              <a:rPr kumimoji="1" lang="zh-CN" altLang="en-US" sz="3200" baseline="0" dirty="0" smtClean="0">
                <a:solidFill>
                  <a:srgbClr val="000000"/>
                </a:solidFill>
                <a:latin typeface="Times New Roman" panose="02020603050405020304" pitchFamily="18" charset="0"/>
                <a:ea typeface="楷体" panose="02010609060101010101" pitchFamily="49" charset="-122"/>
              </a:rPr>
              <a:t>等弱酸盐都难溶于水</a:t>
            </a:r>
            <a:r>
              <a:rPr kumimoji="1" lang="en-US" altLang="zh-CN" sz="3200" baseline="0" dirty="0" smtClean="0">
                <a:solidFill>
                  <a:srgbClr val="000000"/>
                </a:solidFill>
                <a:latin typeface="Times New Roman" panose="02020603050405020304" pitchFamily="18" charset="0"/>
                <a:ea typeface="楷体" panose="02010609060101010101" pitchFamily="49" charset="-122"/>
              </a:rPr>
              <a:t>. </a:t>
            </a:r>
            <a:endParaRPr kumimoji="1" lang="en-US" altLang="zh-CN" sz="3200" baseline="0" dirty="0" smtClean="0">
              <a:solidFill>
                <a:srgbClr val="000000"/>
              </a:solidFill>
              <a:latin typeface="Times New Roman" panose="02020603050405020304" pitchFamily="18" charset="0"/>
              <a:ea typeface="楷体" panose="02010609060101010101" pitchFamily="49" charset="-122"/>
            </a:endParaRPr>
          </a:p>
        </p:txBody>
      </p:sp>
      <p:sp>
        <p:nvSpPr>
          <p:cNvPr id="100385"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61D5D700-1B18-467B-A8D2-2C477CB3ECB0}" type="slidenum">
              <a:rPr lang="en-US" altLang="zh-CN" sz="1400" baseline="0" smtClean="0">
                <a:solidFill>
                  <a:srgbClr val="000000"/>
                </a:solidFill>
              </a:rPr>
            </a:fld>
            <a:endParaRPr lang="en-US" altLang="zh-CN" sz="1400" baseline="0"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8515"/>
                                        </p:tgtEl>
                                        <p:attrNameLst>
                                          <p:attrName>style.visibility</p:attrName>
                                        </p:attrNameLst>
                                      </p:cBhvr>
                                      <p:to>
                                        <p:strVal val="visible"/>
                                      </p:to>
                                    </p:set>
                                    <p:animEffect transition="in" filter="wipe(left)">
                                      <p:cBhvr>
                                        <p:cTn id="7" dur="500"/>
                                        <p:tgtEl>
                                          <p:spTgt spid="4485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8545"/>
                                        </p:tgtEl>
                                        <p:attrNameLst>
                                          <p:attrName>style.visibility</p:attrName>
                                        </p:attrNameLst>
                                      </p:cBhvr>
                                      <p:to>
                                        <p:strVal val="visible"/>
                                      </p:to>
                                    </p:set>
                                    <p:animEffect transition="in" filter="blinds(horizontal)">
                                      <p:cBhvr>
                                        <p:cTn id="12" dur="500"/>
                                        <p:tgtEl>
                                          <p:spTgt spid="4485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8543"/>
                                        </p:tgtEl>
                                        <p:attrNameLst>
                                          <p:attrName>style.visibility</p:attrName>
                                        </p:attrNameLst>
                                      </p:cBhvr>
                                      <p:to>
                                        <p:strVal val="visible"/>
                                      </p:to>
                                    </p:set>
                                    <p:animEffect transition="in" filter="wipe(left)">
                                      <p:cBhvr>
                                        <p:cTn id="17" dur="500"/>
                                        <p:tgtEl>
                                          <p:spTgt spid="4485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8544"/>
                                        </p:tgtEl>
                                        <p:attrNameLst>
                                          <p:attrName>style.visibility</p:attrName>
                                        </p:attrNameLst>
                                      </p:cBhvr>
                                      <p:to>
                                        <p:strVal val="visible"/>
                                      </p:to>
                                    </p:set>
                                    <p:animEffect transition="in" filter="wipe(left)">
                                      <p:cBhvr>
                                        <p:cTn id="22" dur="500"/>
                                        <p:tgtEl>
                                          <p:spTgt spid="448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autoUpdateAnimBg="0"/>
      <p:bldP spid="448543" grpId="0" autoUpdateAnimBg="0"/>
      <p:bldP spid="448544" grpId="0"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449538" name="Text Box 2"/>
          <p:cNvSpPr txBox="1">
            <a:spLocks noChangeArrowheads="1"/>
          </p:cNvSpPr>
          <p:nvPr/>
        </p:nvSpPr>
        <p:spPr bwMode="auto">
          <a:xfrm>
            <a:off x="539750" y="764704"/>
            <a:ext cx="8027988" cy="485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nSpc>
                <a:spcPct val="130000"/>
              </a:lnSpc>
              <a:spcBef>
                <a:spcPct val="20000"/>
              </a:spcBef>
              <a:spcAft>
                <a:spcPct val="20000"/>
              </a:spcAft>
            </a:pPr>
            <a:r>
              <a:rPr kumimoji="1" lang="en-US" altLang="zh-CN" sz="3600" baseline="0" dirty="0" smtClean="0">
                <a:solidFill>
                  <a:srgbClr val="000000"/>
                </a:solidFill>
                <a:latin typeface="Times New Roman" panose="02020603050405020304" pitchFamily="18" charset="0"/>
                <a:ea typeface="楷体" panose="02010609060101010101" pitchFamily="49" charset="-122"/>
              </a:rPr>
              <a:t>b)</a:t>
            </a:r>
            <a:r>
              <a:rPr kumimoji="1" lang="zh-CN" altLang="en-US" sz="3600" baseline="0" dirty="0" smtClean="0">
                <a:solidFill>
                  <a:srgbClr val="000000"/>
                </a:solidFill>
                <a:latin typeface="Times New Roman" panose="02020603050405020304" pitchFamily="18" charset="0"/>
                <a:ea typeface="楷体" panose="02010609060101010101" pitchFamily="49" charset="-122"/>
              </a:rPr>
              <a:t>可溶性盐常带有相同数目的结晶水</a:t>
            </a:r>
            <a:r>
              <a:rPr kumimoji="1" lang="en-US" altLang="zh-CN" sz="3600" baseline="0" dirty="0" smtClean="0">
                <a:solidFill>
                  <a:srgbClr val="000000"/>
                </a:solidFill>
                <a:latin typeface="Times New Roman" panose="02020603050405020304" pitchFamily="18" charset="0"/>
                <a:ea typeface="楷体" panose="02010609060101010101" pitchFamily="49" charset="-122"/>
              </a:rPr>
              <a:t>,</a:t>
            </a:r>
            <a:r>
              <a:rPr kumimoji="1" lang="zh-CN" altLang="en-US" sz="3600" baseline="0" dirty="0" smtClean="0">
                <a:solidFill>
                  <a:srgbClr val="000000"/>
                </a:solidFill>
                <a:latin typeface="Times New Roman" panose="02020603050405020304" pitchFamily="18" charset="0"/>
                <a:ea typeface="楷体" panose="02010609060101010101" pitchFamily="49" charset="-122"/>
              </a:rPr>
              <a:t>如</a:t>
            </a:r>
            <a:r>
              <a:rPr kumimoji="1" lang="en-US" altLang="zh-CN" sz="3600" baseline="0" dirty="0" smtClean="0">
                <a:solidFill>
                  <a:srgbClr val="000000"/>
                </a:solidFill>
                <a:latin typeface="Times New Roman" panose="02020603050405020304" pitchFamily="18" charset="0"/>
                <a:ea typeface="楷体" panose="02010609060101010101" pitchFamily="49" charset="-122"/>
              </a:rPr>
              <a:t>MSO</a:t>
            </a:r>
            <a:r>
              <a:rPr kumimoji="1" lang="en-US" altLang="zh-CN" sz="36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3600" baseline="0" dirty="0" smtClean="0">
                <a:solidFill>
                  <a:srgbClr val="000000"/>
                </a:solidFill>
                <a:latin typeface="Times New Roman" panose="02020603050405020304" pitchFamily="18" charset="0"/>
                <a:ea typeface="楷体" panose="02010609060101010101" pitchFamily="49" charset="-122"/>
              </a:rPr>
              <a:t>·7H</a:t>
            </a:r>
            <a:r>
              <a:rPr kumimoji="1" lang="en-US" altLang="zh-CN" sz="36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600" baseline="0" dirty="0" smtClean="0">
                <a:solidFill>
                  <a:srgbClr val="000000"/>
                </a:solidFill>
                <a:latin typeface="Times New Roman" panose="02020603050405020304" pitchFamily="18" charset="0"/>
                <a:ea typeface="楷体" panose="02010609060101010101" pitchFamily="49" charset="-122"/>
              </a:rPr>
              <a:t>O.</a:t>
            </a:r>
            <a:endParaRPr kumimoji="1" lang="en-US" altLang="zh-CN" sz="3600" baseline="0" dirty="0" smtClean="0">
              <a:solidFill>
                <a:srgbClr val="000000"/>
              </a:solidFill>
              <a:latin typeface="Times New Roman" panose="02020603050405020304" pitchFamily="18" charset="0"/>
              <a:ea typeface="楷体" panose="02010609060101010101" pitchFamily="49" charset="-122"/>
            </a:endParaRPr>
          </a:p>
          <a:p>
            <a:pPr>
              <a:lnSpc>
                <a:spcPct val="130000"/>
              </a:lnSpc>
              <a:spcBef>
                <a:spcPct val="20000"/>
              </a:spcBef>
              <a:spcAft>
                <a:spcPct val="20000"/>
              </a:spcAft>
            </a:pPr>
            <a:r>
              <a:rPr kumimoji="1" lang="en-US" altLang="zh-CN" sz="3600" baseline="0" dirty="0" smtClean="0">
                <a:solidFill>
                  <a:srgbClr val="000000"/>
                </a:solidFill>
                <a:latin typeface="Times New Roman" panose="02020603050405020304" pitchFamily="18" charset="0"/>
                <a:ea typeface="楷体" panose="02010609060101010101" pitchFamily="49" charset="-122"/>
              </a:rPr>
              <a:t>c)</a:t>
            </a:r>
            <a:r>
              <a:rPr kumimoji="1" lang="zh-CN" altLang="en-US" sz="3600" baseline="0" dirty="0" smtClean="0">
                <a:solidFill>
                  <a:srgbClr val="000000"/>
                </a:solidFill>
                <a:latin typeface="Times New Roman" panose="02020603050405020304" pitchFamily="18" charset="0"/>
                <a:ea typeface="楷体" panose="02010609060101010101" pitchFamily="49" charset="-122"/>
              </a:rPr>
              <a:t>无水离子和水合离子都有特殊颜色</a:t>
            </a:r>
            <a:endParaRPr kumimoji="1" lang="zh-CN" altLang="en-US" sz="3600" baseline="0" dirty="0" smtClean="0">
              <a:solidFill>
                <a:srgbClr val="000000"/>
              </a:solidFill>
              <a:latin typeface="Times New Roman" panose="02020603050405020304" pitchFamily="18" charset="0"/>
              <a:ea typeface="楷体" panose="02010609060101010101" pitchFamily="49" charset="-122"/>
            </a:endParaRPr>
          </a:p>
          <a:p>
            <a:pPr>
              <a:lnSpc>
                <a:spcPct val="130000"/>
              </a:lnSpc>
              <a:spcBef>
                <a:spcPct val="20000"/>
              </a:spcBef>
              <a:spcAft>
                <a:spcPct val="20000"/>
              </a:spcAft>
            </a:pPr>
            <a:r>
              <a:rPr kumimoji="1" lang="en-US" altLang="zh-CN" sz="3600" baseline="0" dirty="0" smtClean="0">
                <a:solidFill>
                  <a:srgbClr val="000000"/>
                </a:solidFill>
                <a:latin typeface="Times New Roman" panose="02020603050405020304" pitchFamily="18" charset="0"/>
                <a:ea typeface="楷体" panose="02010609060101010101" pitchFamily="49" charset="-122"/>
              </a:rPr>
              <a:t>d)</a:t>
            </a:r>
            <a:r>
              <a:rPr kumimoji="1" lang="zh-CN" altLang="en-US" sz="3600" baseline="0" dirty="0" smtClean="0">
                <a:solidFill>
                  <a:srgbClr val="000000"/>
                </a:solidFill>
                <a:latin typeface="Times New Roman" panose="02020603050405020304" pitchFamily="18" charset="0"/>
                <a:ea typeface="楷体" panose="02010609060101010101" pitchFamily="49" charset="-122"/>
              </a:rPr>
              <a:t>它们的硫酸盐都能与碱金属或铵的硫酸盐形成复盐</a:t>
            </a:r>
            <a:r>
              <a:rPr kumimoji="1" lang="en-US" altLang="zh-CN" sz="3600" baseline="0" dirty="0" smtClean="0">
                <a:solidFill>
                  <a:srgbClr val="000000"/>
                </a:solidFill>
                <a:latin typeface="Times New Roman" panose="02020603050405020304" pitchFamily="18" charset="0"/>
                <a:ea typeface="楷体" panose="02010609060101010101" pitchFamily="49" charset="-122"/>
              </a:rPr>
              <a:t>,</a:t>
            </a:r>
            <a:r>
              <a:rPr kumimoji="1" lang="zh-CN" altLang="en-US" sz="3600" baseline="0" dirty="0" smtClean="0">
                <a:solidFill>
                  <a:srgbClr val="000000"/>
                </a:solidFill>
                <a:latin typeface="Times New Roman" panose="02020603050405020304" pitchFamily="18" charset="0"/>
                <a:ea typeface="楷体" panose="02010609060101010101" pitchFamily="49" charset="-122"/>
              </a:rPr>
              <a:t>如</a:t>
            </a:r>
            <a:r>
              <a:rPr kumimoji="1" lang="en-US" altLang="zh-CN" sz="3600" baseline="0" dirty="0" smtClean="0">
                <a:solidFill>
                  <a:srgbClr val="000000"/>
                </a:solidFill>
                <a:latin typeface="Times New Roman" panose="02020603050405020304" pitchFamily="18" charset="0"/>
                <a:ea typeface="楷体" panose="02010609060101010101" pitchFamily="49" charset="-122"/>
              </a:rPr>
              <a:t>(NH</a:t>
            </a:r>
            <a:r>
              <a:rPr kumimoji="1" lang="en-US" altLang="zh-CN" sz="36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3600" baseline="0" dirty="0" smtClean="0">
                <a:solidFill>
                  <a:srgbClr val="000000"/>
                </a:solidFill>
                <a:latin typeface="Times New Roman" panose="02020603050405020304" pitchFamily="18" charset="0"/>
                <a:ea typeface="楷体" panose="02010609060101010101" pitchFamily="49" charset="-122"/>
              </a:rPr>
              <a:t>)</a:t>
            </a:r>
            <a:r>
              <a:rPr kumimoji="1" lang="en-US" altLang="zh-CN" sz="36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600" baseline="0" dirty="0" smtClean="0">
                <a:solidFill>
                  <a:srgbClr val="000000"/>
                </a:solidFill>
                <a:latin typeface="Times New Roman" panose="02020603050405020304" pitchFamily="18" charset="0"/>
                <a:ea typeface="楷体" panose="02010609060101010101" pitchFamily="49" charset="-122"/>
              </a:rPr>
              <a:t>SO</a:t>
            </a:r>
            <a:r>
              <a:rPr kumimoji="1" lang="en-US" altLang="zh-CN" sz="36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3600" baseline="0" dirty="0" smtClean="0">
                <a:solidFill>
                  <a:srgbClr val="000000"/>
                </a:solidFill>
                <a:latin typeface="Times New Roman" panose="02020603050405020304" pitchFamily="18" charset="0"/>
                <a:ea typeface="楷体" panose="02010609060101010101" pitchFamily="49" charset="-122"/>
              </a:rPr>
              <a:t>·FeSO</a:t>
            </a:r>
            <a:r>
              <a:rPr kumimoji="1" lang="en-US" altLang="zh-CN" sz="36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3600" baseline="0" dirty="0" smtClean="0">
                <a:solidFill>
                  <a:srgbClr val="000000"/>
                </a:solidFill>
                <a:latin typeface="Times New Roman" panose="02020603050405020304" pitchFamily="18" charset="0"/>
                <a:ea typeface="楷体" panose="02010609060101010101" pitchFamily="49" charset="-122"/>
              </a:rPr>
              <a:t>·6H</a:t>
            </a:r>
            <a:r>
              <a:rPr kumimoji="1" lang="en-US" altLang="zh-CN" sz="36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600" baseline="0" dirty="0" smtClean="0">
                <a:solidFill>
                  <a:srgbClr val="000000"/>
                </a:solidFill>
                <a:latin typeface="Times New Roman" panose="02020603050405020304" pitchFamily="18" charset="0"/>
                <a:ea typeface="楷体" panose="02010609060101010101" pitchFamily="49" charset="-122"/>
              </a:rPr>
              <a:t>O.</a:t>
            </a:r>
            <a:endParaRPr kumimoji="1" lang="en-US" altLang="zh-CN" sz="3600" baseline="0" dirty="0" smtClean="0">
              <a:solidFill>
                <a:srgbClr val="000000"/>
              </a:solidFill>
              <a:latin typeface="Times New Roman" panose="02020603050405020304" pitchFamily="18" charset="0"/>
              <a:ea typeface="楷体" panose="02010609060101010101" pitchFamily="49" charset="-122"/>
            </a:endParaRPr>
          </a:p>
        </p:txBody>
      </p:sp>
      <p:sp>
        <p:nvSpPr>
          <p:cNvPr id="101381"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3D4A5075-23F9-4D28-83D9-38F180A1E3A0}" type="slidenum">
              <a:rPr lang="en-US" altLang="zh-CN" sz="1400" baseline="0" smtClean="0">
                <a:solidFill>
                  <a:srgbClr val="000000"/>
                </a:solidFill>
              </a:rPr>
            </a:fld>
            <a:endParaRPr lang="en-US" altLang="zh-CN" sz="1400" baseline="0"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9538">
                                            <p:txEl>
                                              <p:pRg st="1" end="1"/>
                                            </p:txEl>
                                          </p:spTgt>
                                        </p:tgtEl>
                                        <p:attrNameLst>
                                          <p:attrName>style.visibility</p:attrName>
                                        </p:attrNameLst>
                                      </p:cBhvr>
                                      <p:to>
                                        <p:strVal val="visible"/>
                                      </p:to>
                                    </p:set>
                                    <p:animEffect transition="in" filter="wipe(left)">
                                      <p:cBhvr>
                                        <p:cTn id="7" dur="500"/>
                                        <p:tgtEl>
                                          <p:spTgt spid="44953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9538">
                                            <p:txEl>
                                              <p:pRg st="2" end="2"/>
                                            </p:txEl>
                                          </p:spTgt>
                                        </p:tgtEl>
                                        <p:attrNameLst>
                                          <p:attrName>style.visibility</p:attrName>
                                        </p:attrNameLst>
                                      </p:cBhvr>
                                      <p:to>
                                        <p:strVal val="visible"/>
                                      </p:to>
                                    </p:set>
                                    <p:animEffect transition="in" filter="wipe(left)">
                                      <p:cBhvr>
                                        <p:cTn id="12" dur="500"/>
                                        <p:tgtEl>
                                          <p:spTgt spid="4495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6" name="Rectangle 4"/>
          <p:cNvSpPr>
            <a:spLocks noChangeArrowheads="1"/>
          </p:cNvSpPr>
          <p:nvPr/>
        </p:nvSpPr>
        <p:spPr bwMode="auto">
          <a:xfrm>
            <a:off x="971550" y="617538"/>
            <a:ext cx="57880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rPr>
              <a:t>[PtBrCl(NH</a:t>
            </a:r>
            <a:r>
              <a:rPr lang="en-US" altLang="zh-CN" baseline="-25000">
                <a:ea typeface="华文楷体" panose="02010600040101010101" pitchFamily="2" charset="-122"/>
              </a:rPr>
              <a:t>3</a:t>
            </a:r>
            <a:r>
              <a:rPr lang="en-US" altLang="zh-CN">
                <a:ea typeface="华文楷体" panose="02010600040101010101" pitchFamily="2" charset="-122"/>
              </a:rPr>
              <a:t>)Py]</a:t>
            </a:r>
            <a:r>
              <a:rPr lang="zh-CN" altLang="en-US">
                <a:ea typeface="华文楷体" panose="02010600040101010101" pitchFamily="2" charset="-122"/>
              </a:rPr>
              <a:t>的几何异构体</a:t>
            </a:r>
            <a:r>
              <a:rPr lang="en-US" altLang="zh-CN">
                <a:ea typeface="华文楷体" panose="02010600040101010101" pitchFamily="2" charset="-122"/>
              </a:rPr>
              <a:t>:</a:t>
            </a:r>
            <a:endParaRPr lang="zh-CN" altLang="en-US">
              <a:ea typeface="华文楷体" panose="02010600040101010101" pitchFamily="2" charset="-122"/>
            </a:endParaRPr>
          </a:p>
        </p:txBody>
      </p:sp>
      <p:pic>
        <p:nvPicPr>
          <p:cNvPr id="4"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31913" y="3716338"/>
            <a:ext cx="67691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8"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578D4720-A0F8-4C8F-B8E7-563A197E125D}"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graphicFrame>
        <p:nvGraphicFramePr>
          <p:cNvPr id="17425" name="Object 17"/>
          <p:cNvGraphicFramePr>
            <a:graphicFrameLocks noChangeAspect="1"/>
          </p:cNvGraphicFramePr>
          <p:nvPr/>
        </p:nvGraphicFramePr>
        <p:xfrm>
          <a:off x="2330450" y="1557338"/>
          <a:ext cx="1512888" cy="1817687"/>
        </p:xfrm>
        <a:graphic>
          <a:graphicData uri="http://schemas.openxmlformats.org/presentationml/2006/ole">
            <mc:AlternateContent xmlns:mc="http://schemas.openxmlformats.org/markup-compatibility/2006">
              <mc:Choice xmlns:v="urn:schemas-microsoft-com:vml" Requires="v">
                <p:oleObj spid="_x0000_s1034" name="CS ChemDraw Drawing" r:id="rId2" imgW="1485900" imgH="1790700" progId="ChemDraw.Document.6.0">
                  <p:embed/>
                </p:oleObj>
              </mc:Choice>
              <mc:Fallback>
                <p:oleObj name="CS ChemDraw Drawing" r:id="rId2" imgW="1485900" imgH="1790700" progId="ChemDraw.Document.6.0">
                  <p:embed/>
                  <p:pic>
                    <p:nvPicPr>
                      <p:cNvPr id="0" name="图片 1024"/>
                      <p:cNvPicPr>
                        <a:picLocks noChangeAspect="1"/>
                      </p:cNvPicPr>
                      <p:nvPr/>
                    </p:nvPicPr>
                    <p:blipFill>
                      <a:blip r:embed="rId3"/>
                      <a:stretch>
                        <a:fillRect/>
                      </a:stretch>
                    </p:blipFill>
                    <p:spPr>
                      <a:xfrm>
                        <a:off x="2330450" y="1557338"/>
                        <a:ext cx="1512888" cy="1817687"/>
                      </a:xfrm>
                      <a:prstGeom prst="rect">
                        <a:avLst/>
                      </a:prstGeom>
                      <a:noFill/>
                      <a:ln w="9525">
                        <a:noFill/>
                      </a:ln>
                    </p:spPr>
                  </p:pic>
                </p:oleObj>
              </mc:Fallback>
            </mc:AlternateContent>
          </a:graphicData>
        </a:graphic>
      </p:graphicFrame>
      <p:sp>
        <p:nvSpPr>
          <p:cNvPr id="17429" name="TextBox 5"/>
          <p:cNvSpPr txBox="1">
            <a:spLocks noChangeArrowheads="1"/>
          </p:cNvSpPr>
          <p:nvPr/>
        </p:nvSpPr>
        <p:spPr bwMode="auto">
          <a:xfrm>
            <a:off x="4281488" y="1931988"/>
            <a:ext cx="30892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rPr>
              <a:t>Py == pyridine</a:t>
            </a:r>
            <a:endParaRPr lang="en-US" altLang="zh-CN">
              <a:ea typeface="华文楷体" panose="02010600040101010101" pitchFamily="2" charset="-122"/>
            </a:endParaRPr>
          </a:p>
          <a:p>
            <a:r>
              <a:rPr lang="en-US" altLang="zh-CN">
                <a:ea typeface="华文楷体" panose="02010600040101010101" pitchFamily="2" charset="-122"/>
              </a:rPr>
              <a:t>(</a:t>
            </a:r>
            <a:r>
              <a:rPr lang="zh-CN" altLang="en-US">
                <a:ea typeface="华文楷体" panose="02010600040101010101" pitchFamily="2" charset="-122"/>
              </a:rPr>
              <a:t>吡啶</a:t>
            </a:r>
            <a:r>
              <a:rPr lang="en-US" altLang="zh-CN">
                <a:ea typeface="华文楷体" panose="02010600040101010101" pitchFamily="2" charset="-122"/>
              </a:rPr>
              <a:t>)</a:t>
            </a:r>
            <a:endParaRPr lang="zh-CN" altLang="en-US">
              <a:ea typeface="华文楷体" panose="02010600040101010101"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8" name="Text Box 6"/>
          <p:cNvSpPr txBox="1">
            <a:spLocks noChangeArrowheads="1"/>
          </p:cNvSpPr>
          <p:nvPr/>
        </p:nvSpPr>
        <p:spPr bwMode="auto">
          <a:xfrm>
            <a:off x="982712" y="333523"/>
            <a:ext cx="4475162" cy="579437"/>
          </a:xfrm>
          <a:prstGeom prst="rect">
            <a:avLst/>
          </a:prstGeom>
          <a:noFill/>
          <a:ln>
            <a:noFill/>
          </a:ln>
          <a:effectLst/>
        </p:spPr>
        <p:txBody>
          <a:bodyPr>
            <a:spAutoFit/>
          </a:bodyPr>
          <a:lstStyle/>
          <a:p>
            <a:pPr>
              <a:spcBef>
                <a:spcPct val="50000"/>
              </a:spcBef>
              <a:defRPr/>
            </a:pPr>
            <a:r>
              <a:rPr kumimoji="1" lang="en-US" altLang="zh-CN" dirty="0">
                <a:solidFill>
                  <a:srgbClr val="0000CC"/>
                </a:solidFill>
                <a:latin typeface="+mn-lt"/>
                <a:ea typeface="+mn-ea"/>
                <a:sym typeface="Wingdings" panose="05000000000000000000" pitchFamily="2" charset="2"/>
              </a:rPr>
              <a:t>Fe</a:t>
            </a:r>
            <a:r>
              <a:rPr kumimoji="1" lang="en-US" altLang="zh-CN" baseline="30000" dirty="0">
                <a:solidFill>
                  <a:srgbClr val="0000CC"/>
                </a:solidFill>
                <a:latin typeface="+mn-lt"/>
                <a:ea typeface="+mn-ea"/>
                <a:sym typeface="Wingdings" panose="05000000000000000000" pitchFamily="2" charset="2"/>
              </a:rPr>
              <a:t>2+</a:t>
            </a:r>
            <a:r>
              <a:rPr kumimoji="1" lang="zh-CN" altLang="en-US" dirty="0">
                <a:solidFill>
                  <a:srgbClr val="0000CC"/>
                </a:solidFill>
                <a:latin typeface="+mn-lt"/>
                <a:ea typeface="+mn-ea"/>
                <a:sym typeface="Wingdings" panose="05000000000000000000" pitchFamily="2" charset="2"/>
              </a:rPr>
              <a:t>表现出强还原性：</a:t>
            </a:r>
            <a:endParaRPr kumimoji="1" lang="en-US" altLang="zh-CN" dirty="0">
              <a:solidFill>
                <a:srgbClr val="0000CC"/>
              </a:solidFill>
              <a:latin typeface="+mn-lt"/>
              <a:ea typeface="+mn-ea"/>
              <a:sym typeface="Wingdings" panose="05000000000000000000" pitchFamily="2" charset="2"/>
            </a:endParaRPr>
          </a:p>
        </p:txBody>
      </p:sp>
      <p:graphicFrame>
        <p:nvGraphicFramePr>
          <p:cNvPr id="289799" name="Object 68"/>
          <p:cNvGraphicFramePr>
            <a:graphicFrameLocks noChangeAspect="1"/>
          </p:cNvGraphicFramePr>
          <p:nvPr/>
        </p:nvGraphicFramePr>
        <p:xfrm>
          <a:off x="982712" y="1335035"/>
          <a:ext cx="6473825" cy="608012"/>
        </p:xfrm>
        <a:graphic>
          <a:graphicData uri="http://schemas.openxmlformats.org/presentationml/2006/ole">
            <mc:AlternateContent xmlns:mc="http://schemas.openxmlformats.org/markup-compatibility/2006">
              <mc:Choice xmlns:v="urn:schemas-microsoft-com:vml" Requires="v">
                <p:oleObj spid="_x0000_s9236" name="公式" r:id="rId1" imgW="56083200" imgH="5486400" progId="Equation.3">
                  <p:embed/>
                </p:oleObj>
              </mc:Choice>
              <mc:Fallback>
                <p:oleObj name="公式" r:id="rId1" imgW="56083200" imgH="5486400" progId="Equation.3">
                  <p:embed/>
                  <p:pic>
                    <p:nvPicPr>
                      <p:cNvPr id="0" name="图片 9216"/>
                      <p:cNvPicPr>
                        <a:picLocks noChangeAspect="1"/>
                      </p:cNvPicPr>
                      <p:nvPr/>
                    </p:nvPicPr>
                    <p:blipFill>
                      <a:blip r:embed="rId2"/>
                      <a:stretch>
                        <a:fillRect/>
                      </a:stretch>
                    </p:blipFill>
                    <p:spPr>
                      <a:xfrm>
                        <a:off x="982712" y="1335035"/>
                        <a:ext cx="6473825" cy="608012"/>
                      </a:xfrm>
                      <a:prstGeom prst="rect">
                        <a:avLst/>
                      </a:prstGeom>
                      <a:noFill/>
                      <a:ln w="9525">
                        <a:noFill/>
                      </a:ln>
                    </p:spPr>
                  </p:pic>
                </p:oleObj>
              </mc:Fallback>
            </mc:AlternateContent>
          </a:graphicData>
        </a:graphic>
      </p:graphicFrame>
      <p:graphicFrame>
        <p:nvGraphicFramePr>
          <p:cNvPr id="289800" name="Object 69"/>
          <p:cNvGraphicFramePr>
            <a:graphicFrameLocks noChangeAspect="1"/>
          </p:cNvGraphicFramePr>
          <p:nvPr/>
        </p:nvGraphicFramePr>
        <p:xfrm>
          <a:off x="782687" y="3453284"/>
          <a:ext cx="7924800" cy="601662"/>
        </p:xfrm>
        <a:graphic>
          <a:graphicData uri="http://schemas.openxmlformats.org/presentationml/2006/ole">
            <mc:AlternateContent xmlns:mc="http://schemas.openxmlformats.org/markup-compatibility/2006">
              <mc:Choice xmlns:v="urn:schemas-microsoft-com:vml" Requires="v">
                <p:oleObj spid="_x0000_s9237" name="公式" r:id="rId3" imgW="72542400" imgH="5486400" progId="Equation.3">
                  <p:embed/>
                </p:oleObj>
              </mc:Choice>
              <mc:Fallback>
                <p:oleObj name="公式" r:id="rId3" imgW="72542400" imgH="5486400" progId="Equation.3">
                  <p:embed/>
                  <p:pic>
                    <p:nvPicPr>
                      <p:cNvPr id="0" name="图片 9217"/>
                      <p:cNvPicPr>
                        <a:picLocks noChangeAspect="1"/>
                      </p:cNvPicPr>
                      <p:nvPr/>
                    </p:nvPicPr>
                    <p:blipFill>
                      <a:blip r:embed="rId4"/>
                      <a:stretch>
                        <a:fillRect/>
                      </a:stretch>
                    </p:blipFill>
                    <p:spPr>
                      <a:xfrm>
                        <a:off x="782687" y="3453284"/>
                        <a:ext cx="7924800" cy="601662"/>
                      </a:xfrm>
                      <a:prstGeom prst="rect">
                        <a:avLst/>
                      </a:prstGeom>
                      <a:noFill/>
                      <a:ln w="9525">
                        <a:noFill/>
                      </a:ln>
                    </p:spPr>
                  </p:pic>
                </p:oleObj>
              </mc:Fallback>
            </mc:AlternateContent>
          </a:graphicData>
        </a:graphic>
      </p:graphicFrame>
      <p:graphicFrame>
        <p:nvGraphicFramePr>
          <p:cNvPr id="289801" name="Object 70"/>
          <p:cNvGraphicFramePr>
            <a:graphicFrameLocks noChangeAspect="1"/>
          </p:cNvGraphicFramePr>
          <p:nvPr/>
        </p:nvGraphicFramePr>
        <p:xfrm>
          <a:off x="782687" y="2361911"/>
          <a:ext cx="8275638" cy="636588"/>
        </p:xfrm>
        <a:graphic>
          <a:graphicData uri="http://schemas.openxmlformats.org/presentationml/2006/ole">
            <mc:AlternateContent xmlns:mc="http://schemas.openxmlformats.org/markup-compatibility/2006">
              <mc:Choice xmlns:v="urn:schemas-microsoft-com:vml" Requires="v">
                <p:oleObj spid="_x0000_s9238" name="公式" r:id="rId5" imgW="75285600" imgH="5791200" progId="Equation.3">
                  <p:embed/>
                </p:oleObj>
              </mc:Choice>
              <mc:Fallback>
                <p:oleObj name="公式" r:id="rId5" imgW="75285600" imgH="5791200" progId="Equation.3">
                  <p:embed/>
                  <p:pic>
                    <p:nvPicPr>
                      <p:cNvPr id="0" name="图片 9218"/>
                      <p:cNvPicPr>
                        <a:picLocks noChangeAspect="1"/>
                      </p:cNvPicPr>
                      <p:nvPr/>
                    </p:nvPicPr>
                    <p:blipFill>
                      <a:blip r:embed="rId6"/>
                      <a:stretch>
                        <a:fillRect/>
                      </a:stretch>
                    </p:blipFill>
                    <p:spPr>
                      <a:xfrm>
                        <a:off x="782687" y="2361911"/>
                        <a:ext cx="8275638" cy="636588"/>
                      </a:xfrm>
                      <a:prstGeom prst="rect">
                        <a:avLst/>
                      </a:prstGeom>
                      <a:noFill/>
                      <a:ln w="9525">
                        <a:noFill/>
                      </a:ln>
                    </p:spPr>
                  </p:pic>
                </p:oleObj>
              </mc:Fallback>
            </mc:AlternateContent>
          </a:graphicData>
        </a:graphic>
      </p:graphicFrame>
      <p:sp>
        <p:nvSpPr>
          <p:cNvPr id="102478"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6786D5D7-8A3B-4572-985D-2E58C976F1A4}"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9799"/>
                                        </p:tgtEl>
                                        <p:attrNameLst>
                                          <p:attrName>style.visibility</p:attrName>
                                        </p:attrNameLst>
                                      </p:cBhvr>
                                      <p:to>
                                        <p:strVal val="visible"/>
                                      </p:to>
                                    </p:set>
                                    <p:animEffect transition="in" filter="wipe(left)">
                                      <p:cBhvr>
                                        <p:cTn id="7" dur="500"/>
                                        <p:tgtEl>
                                          <p:spTgt spid="2897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9801"/>
                                        </p:tgtEl>
                                        <p:attrNameLst>
                                          <p:attrName>style.visibility</p:attrName>
                                        </p:attrNameLst>
                                      </p:cBhvr>
                                      <p:to>
                                        <p:strVal val="visible"/>
                                      </p:to>
                                    </p:set>
                                    <p:animEffect transition="in" filter="wipe(left)">
                                      <p:cBhvr>
                                        <p:cTn id="12" dur="500"/>
                                        <p:tgtEl>
                                          <p:spTgt spid="2898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9800"/>
                                        </p:tgtEl>
                                        <p:attrNameLst>
                                          <p:attrName>style.visibility</p:attrName>
                                        </p:attrNameLst>
                                      </p:cBhvr>
                                      <p:to>
                                        <p:strVal val="visible"/>
                                      </p:to>
                                    </p:set>
                                    <p:animEffect transition="in" filter="wipe(left)">
                                      <p:cBhvr>
                                        <p:cTn id="17" dur="500"/>
                                        <p:tgtEl>
                                          <p:spTgt spid="289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755650" y="113219"/>
            <a:ext cx="14927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r>
              <a:rPr lang="en-US" altLang="zh-CN" sz="3200" baseline="0" dirty="0" smtClean="0">
                <a:solidFill>
                  <a:srgbClr val="0000CC"/>
                </a:solidFill>
                <a:latin typeface="Times New Roman" panose="02020603050405020304" pitchFamily="18" charset="0"/>
                <a:ea typeface="楷体" panose="02010609060101010101" pitchFamily="49" charset="-122"/>
              </a:rPr>
              <a:t>Co</a:t>
            </a:r>
            <a:r>
              <a:rPr lang="en-US" altLang="zh-CN" sz="3200" dirty="0" smtClean="0">
                <a:solidFill>
                  <a:srgbClr val="0000CC"/>
                </a:solidFill>
                <a:latin typeface="Times New Roman" panose="02020603050405020304" pitchFamily="18" charset="0"/>
                <a:ea typeface="楷体" panose="02010609060101010101" pitchFamily="49" charset="-122"/>
              </a:rPr>
              <a:t>2+</a:t>
            </a:r>
            <a:r>
              <a:rPr lang="zh-CN" altLang="en-US" sz="3200" baseline="0" dirty="0" smtClean="0">
                <a:solidFill>
                  <a:srgbClr val="0000CC"/>
                </a:solidFill>
                <a:latin typeface="Times New Roman" panose="02020603050405020304" pitchFamily="18" charset="0"/>
                <a:ea typeface="楷体" panose="02010609060101010101" pitchFamily="49" charset="-122"/>
              </a:rPr>
              <a:t>盐 </a:t>
            </a:r>
            <a:endParaRPr lang="zh-CN" altLang="en-US" sz="3200" baseline="0" dirty="0" smtClean="0">
              <a:solidFill>
                <a:srgbClr val="0000CC"/>
              </a:solidFill>
              <a:latin typeface="Times New Roman" panose="02020603050405020304" pitchFamily="18" charset="0"/>
              <a:ea typeface="楷体" panose="02010609060101010101" pitchFamily="49" charset="-122"/>
            </a:endParaRPr>
          </a:p>
        </p:txBody>
      </p:sp>
      <p:sp>
        <p:nvSpPr>
          <p:cNvPr id="538627" name="Text Box 3"/>
          <p:cNvSpPr txBox="1">
            <a:spLocks noChangeArrowheads="1"/>
          </p:cNvSpPr>
          <p:nvPr/>
        </p:nvSpPr>
        <p:spPr bwMode="auto">
          <a:xfrm>
            <a:off x="611188" y="765175"/>
            <a:ext cx="85328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spcBef>
                <a:spcPct val="50000"/>
              </a:spcBef>
            </a:pPr>
            <a:r>
              <a:rPr kumimoji="1" lang="en-US" altLang="zh-CN" sz="3200" baseline="0" smtClean="0">
                <a:solidFill>
                  <a:srgbClr val="000000"/>
                </a:solidFill>
                <a:latin typeface="Times New Roman" panose="02020603050405020304" pitchFamily="18" charset="0"/>
                <a:ea typeface="楷体" panose="02010609060101010101" pitchFamily="49" charset="-122"/>
              </a:rPr>
              <a:t>  Co</a:t>
            </a:r>
            <a:r>
              <a:rPr kumimoji="1" lang="en-US" altLang="zh-CN" sz="3200" smtClean="0">
                <a:solidFill>
                  <a:srgbClr val="000000"/>
                </a:solidFill>
                <a:latin typeface="Times New Roman" panose="02020603050405020304" pitchFamily="18" charset="0"/>
                <a:ea typeface="楷体" panose="02010609060101010101" pitchFamily="49" charset="-122"/>
              </a:rPr>
              <a:t>2+</a:t>
            </a:r>
            <a:r>
              <a:rPr kumimoji="1" lang="zh-CN" altLang="en-US" sz="3200" baseline="0" smtClean="0">
                <a:solidFill>
                  <a:srgbClr val="000000"/>
                </a:solidFill>
                <a:latin typeface="Times New Roman" panose="02020603050405020304" pitchFamily="18" charset="0"/>
                <a:ea typeface="楷体" panose="02010609060101010101" pitchFamily="49" charset="-122"/>
              </a:rPr>
              <a:t>含水盐随着水分的失去</a:t>
            </a:r>
            <a:r>
              <a:rPr kumimoji="1" lang="en-US" altLang="zh-CN" sz="3200" baseline="0" smtClean="0">
                <a:solidFill>
                  <a:srgbClr val="000000"/>
                </a:solidFill>
                <a:latin typeface="Times New Roman" panose="02020603050405020304" pitchFamily="18" charset="0"/>
                <a:ea typeface="楷体" panose="02010609060101010101" pitchFamily="49" charset="-122"/>
              </a:rPr>
              <a:t>,</a:t>
            </a:r>
            <a:r>
              <a:rPr kumimoji="1" lang="zh-CN" altLang="en-US" sz="3200" baseline="0" smtClean="0">
                <a:solidFill>
                  <a:srgbClr val="000000"/>
                </a:solidFill>
                <a:latin typeface="Times New Roman" panose="02020603050405020304" pitchFamily="18" charset="0"/>
                <a:ea typeface="楷体" panose="02010609060101010101" pitchFamily="49" charset="-122"/>
              </a:rPr>
              <a:t>其颜色随之改变</a:t>
            </a:r>
            <a:endParaRPr kumimoji="1" lang="zh-CN" altLang="en-US" sz="3200" baseline="0" smtClean="0">
              <a:solidFill>
                <a:srgbClr val="000000"/>
              </a:solidFill>
              <a:latin typeface="Times New Roman" panose="02020603050405020304" pitchFamily="18" charset="0"/>
              <a:ea typeface="楷体" panose="02010609060101010101" pitchFamily="49" charset="-122"/>
            </a:endParaRPr>
          </a:p>
        </p:txBody>
      </p:sp>
      <p:sp>
        <p:nvSpPr>
          <p:cNvPr id="102404" name="AutoShape 4" descr="know_31"/>
          <p:cNvSpPr>
            <a:spLocks noChangeAspect="1" noChangeArrowheads="1"/>
          </p:cNvSpPr>
          <p:nvPr/>
        </p:nvSpPr>
        <p:spPr bwMode="auto">
          <a:xfrm>
            <a:off x="1925638" y="3017838"/>
            <a:ext cx="3333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endParaRPr lang="zh-CN" altLang="en-US" b="0" smtClean="0">
              <a:solidFill>
                <a:srgbClr val="000000"/>
              </a:solidFill>
            </a:endParaRPr>
          </a:p>
        </p:txBody>
      </p:sp>
      <p:sp>
        <p:nvSpPr>
          <p:cNvPr id="102405" name="AutoShape 5" descr="know_33"/>
          <p:cNvSpPr>
            <a:spLocks noChangeAspect="1" noChangeArrowheads="1"/>
          </p:cNvSpPr>
          <p:nvPr/>
        </p:nvSpPr>
        <p:spPr bwMode="auto">
          <a:xfrm>
            <a:off x="6623050" y="3017838"/>
            <a:ext cx="3333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endParaRPr lang="zh-CN" altLang="en-US" b="0" smtClean="0">
              <a:solidFill>
                <a:srgbClr val="000000"/>
              </a:solidFill>
            </a:endParaRPr>
          </a:p>
        </p:txBody>
      </p:sp>
      <p:grpSp>
        <p:nvGrpSpPr>
          <p:cNvPr id="2" name="Group 6"/>
          <p:cNvGrpSpPr/>
          <p:nvPr/>
        </p:nvGrpSpPr>
        <p:grpSpPr bwMode="auto">
          <a:xfrm>
            <a:off x="0" y="1500188"/>
            <a:ext cx="9144000" cy="1066800"/>
            <a:chOff x="0" y="1480"/>
            <a:chExt cx="5760" cy="672"/>
          </a:xfrm>
        </p:grpSpPr>
        <p:sp>
          <p:nvSpPr>
            <p:cNvPr id="102409" name="Text Box 7"/>
            <p:cNvSpPr txBox="1">
              <a:spLocks noChangeArrowheads="1"/>
            </p:cNvSpPr>
            <p:nvPr/>
          </p:nvSpPr>
          <p:spPr bwMode="auto">
            <a:xfrm>
              <a:off x="0" y="1480"/>
              <a:ext cx="5760" cy="67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r>
                <a:rPr lang="en-US" altLang="zh-CN" sz="3200" baseline="0" smtClean="0">
                  <a:solidFill>
                    <a:srgbClr val="000000"/>
                  </a:solidFill>
                  <a:latin typeface="楷体_GB2312" pitchFamily="49" charset="-122"/>
                  <a:ea typeface="楷体_GB2312" pitchFamily="49" charset="-122"/>
                </a:rPr>
                <a:t>CoCl</a:t>
              </a:r>
              <a:r>
                <a:rPr lang="en-US" altLang="zh-CN" sz="3200" baseline="-25000" smtClean="0">
                  <a:solidFill>
                    <a:srgbClr val="000000"/>
                  </a:solidFill>
                  <a:latin typeface="楷体_GB2312" pitchFamily="49" charset="-122"/>
                  <a:ea typeface="楷体_GB2312" pitchFamily="49" charset="-122"/>
                </a:rPr>
                <a:t>2</a:t>
              </a:r>
              <a:r>
                <a:rPr lang="en-US" altLang="zh-CN" sz="3200" baseline="0" smtClean="0">
                  <a:solidFill>
                    <a:srgbClr val="000000"/>
                  </a:solidFill>
                  <a:ea typeface="楷体_GB2312" pitchFamily="49" charset="-122"/>
                </a:rPr>
                <a:t>·</a:t>
              </a:r>
              <a:r>
                <a:rPr lang="en-US" altLang="zh-CN" sz="3200" baseline="0" smtClean="0">
                  <a:solidFill>
                    <a:srgbClr val="000000"/>
                  </a:solidFill>
                  <a:latin typeface="楷体_GB2312" pitchFamily="49" charset="-122"/>
                  <a:ea typeface="楷体_GB2312" pitchFamily="49" charset="-122"/>
                </a:rPr>
                <a:t>6H</a:t>
              </a:r>
              <a:r>
                <a:rPr lang="en-US" altLang="zh-CN" sz="3200" baseline="-25000" smtClean="0">
                  <a:solidFill>
                    <a:srgbClr val="000000"/>
                  </a:solidFill>
                  <a:latin typeface="楷体_GB2312" pitchFamily="49" charset="-122"/>
                  <a:ea typeface="楷体_GB2312" pitchFamily="49" charset="-122"/>
                </a:rPr>
                <a:t>2</a:t>
              </a:r>
              <a:r>
                <a:rPr lang="en-US" altLang="zh-CN" sz="3200" baseline="0" smtClean="0">
                  <a:solidFill>
                    <a:srgbClr val="000000"/>
                  </a:solidFill>
                  <a:latin typeface="楷体_GB2312" pitchFamily="49" charset="-122"/>
                  <a:ea typeface="楷体_GB2312" pitchFamily="49" charset="-122"/>
                </a:rPr>
                <a:t>O    CoCl</a:t>
              </a:r>
              <a:r>
                <a:rPr lang="en-US" altLang="zh-CN" sz="3200" baseline="-25000" smtClean="0">
                  <a:solidFill>
                    <a:srgbClr val="000000"/>
                  </a:solidFill>
                  <a:latin typeface="楷体_GB2312" pitchFamily="49" charset="-122"/>
                  <a:ea typeface="楷体_GB2312" pitchFamily="49" charset="-122"/>
                </a:rPr>
                <a:t>2</a:t>
              </a:r>
              <a:r>
                <a:rPr lang="en-US" altLang="zh-CN" sz="3200" baseline="0" smtClean="0">
                  <a:solidFill>
                    <a:srgbClr val="000000"/>
                  </a:solidFill>
                  <a:ea typeface="楷体_GB2312" pitchFamily="49" charset="-122"/>
                </a:rPr>
                <a:t>·</a:t>
              </a:r>
              <a:r>
                <a:rPr lang="en-US" altLang="zh-CN" sz="3200" baseline="0" smtClean="0">
                  <a:solidFill>
                    <a:srgbClr val="000000"/>
                  </a:solidFill>
                  <a:latin typeface="楷体_GB2312" pitchFamily="49" charset="-122"/>
                  <a:ea typeface="楷体_GB2312" pitchFamily="49" charset="-122"/>
                </a:rPr>
                <a:t>2H</a:t>
              </a:r>
              <a:r>
                <a:rPr lang="en-US" altLang="zh-CN" sz="3200" baseline="-25000" smtClean="0">
                  <a:solidFill>
                    <a:srgbClr val="000000"/>
                  </a:solidFill>
                  <a:latin typeface="楷体_GB2312" pitchFamily="49" charset="-122"/>
                  <a:ea typeface="楷体_GB2312" pitchFamily="49" charset="-122"/>
                </a:rPr>
                <a:t>2</a:t>
              </a:r>
              <a:r>
                <a:rPr lang="en-US" altLang="zh-CN" sz="3200" baseline="0" smtClean="0">
                  <a:solidFill>
                    <a:srgbClr val="000000"/>
                  </a:solidFill>
                  <a:latin typeface="楷体_GB2312" pitchFamily="49" charset="-122"/>
                  <a:ea typeface="楷体_GB2312" pitchFamily="49" charset="-122"/>
                </a:rPr>
                <a:t>O    CoCl</a:t>
              </a:r>
              <a:r>
                <a:rPr lang="en-US" altLang="zh-CN" sz="3200" baseline="-25000" smtClean="0">
                  <a:solidFill>
                    <a:srgbClr val="000000"/>
                  </a:solidFill>
                  <a:latin typeface="楷体_GB2312" pitchFamily="49" charset="-122"/>
                  <a:ea typeface="楷体_GB2312" pitchFamily="49" charset="-122"/>
                </a:rPr>
                <a:t>2</a:t>
              </a:r>
              <a:r>
                <a:rPr lang="en-US" altLang="zh-CN" sz="3200" baseline="0" smtClean="0">
                  <a:solidFill>
                    <a:srgbClr val="000000"/>
                  </a:solidFill>
                  <a:ea typeface="楷体_GB2312" pitchFamily="49" charset="-122"/>
                </a:rPr>
                <a:t>·</a:t>
              </a:r>
              <a:r>
                <a:rPr lang="en-US" altLang="zh-CN" sz="3200" baseline="0" smtClean="0">
                  <a:solidFill>
                    <a:srgbClr val="000000"/>
                  </a:solidFill>
                  <a:latin typeface="楷体_GB2312" pitchFamily="49" charset="-122"/>
                  <a:ea typeface="楷体_GB2312" pitchFamily="49" charset="-122"/>
                </a:rPr>
                <a:t>H</a:t>
              </a:r>
              <a:r>
                <a:rPr lang="en-US" altLang="zh-CN" sz="3200" baseline="-25000" smtClean="0">
                  <a:solidFill>
                    <a:srgbClr val="000000"/>
                  </a:solidFill>
                  <a:latin typeface="楷体_GB2312" pitchFamily="49" charset="-122"/>
                  <a:ea typeface="楷体_GB2312" pitchFamily="49" charset="-122"/>
                </a:rPr>
                <a:t>2</a:t>
              </a:r>
              <a:r>
                <a:rPr lang="en-US" altLang="zh-CN" sz="3200" baseline="0" smtClean="0">
                  <a:solidFill>
                    <a:srgbClr val="000000"/>
                  </a:solidFill>
                  <a:latin typeface="楷体_GB2312" pitchFamily="49" charset="-122"/>
                  <a:ea typeface="楷体_GB2312" pitchFamily="49" charset="-122"/>
                </a:rPr>
                <a:t>O    CoCl</a:t>
              </a:r>
              <a:r>
                <a:rPr lang="en-US" altLang="zh-CN" sz="3200" baseline="-25000" smtClean="0">
                  <a:solidFill>
                    <a:srgbClr val="000000"/>
                  </a:solidFill>
                  <a:latin typeface="楷体_GB2312" pitchFamily="49" charset="-122"/>
                  <a:ea typeface="楷体_GB2312" pitchFamily="49" charset="-122"/>
                </a:rPr>
                <a:t>2</a:t>
              </a:r>
              <a:endParaRPr lang="en-US" altLang="zh-CN" sz="3200" b="0" baseline="-25000" smtClean="0">
                <a:solidFill>
                  <a:srgbClr val="000000"/>
                </a:solidFill>
                <a:latin typeface="楷体_GB2312" pitchFamily="49" charset="-122"/>
                <a:ea typeface="楷体_GB2312" pitchFamily="49" charset="-122"/>
              </a:endParaRPr>
            </a:p>
            <a:p>
              <a:r>
                <a:rPr lang="en-US" altLang="zh-CN" sz="3200" baseline="0" smtClean="0">
                  <a:solidFill>
                    <a:srgbClr val="000000"/>
                  </a:solidFill>
                  <a:latin typeface="楷体_GB2312" pitchFamily="49" charset="-122"/>
                  <a:ea typeface="楷体_GB2312" pitchFamily="49" charset="-122"/>
                </a:rPr>
                <a:t> (</a:t>
              </a:r>
              <a:r>
                <a:rPr lang="zh-CN" altLang="en-US" sz="3200" baseline="0" smtClean="0">
                  <a:solidFill>
                    <a:srgbClr val="000000"/>
                  </a:solidFill>
                  <a:latin typeface="楷体_GB2312" pitchFamily="49" charset="-122"/>
                  <a:ea typeface="楷体_GB2312" pitchFamily="49" charset="-122"/>
                </a:rPr>
                <a:t>粉红</a:t>
              </a:r>
              <a:r>
                <a:rPr lang="en-US" altLang="zh-CN" sz="3200" baseline="0" smtClean="0">
                  <a:solidFill>
                    <a:srgbClr val="000000"/>
                  </a:solidFill>
                  <a:latin typeface="楷体_GB2312" pitchFamily="49" charset="-122"/>
                  <a:ea typeface="楷体_GB2312" pitchFamily="49" charset="-122"/>
                </a:rPr>
                <a:t>)       (</a:t>
              </a:r>
              <a:r>
                <a:rPr lang="zh-CN" altLang="en-US" sz="3200" baseline="0" smtClean="0">
                  <a:solidFill>
                    <a:srgbClr val="000000"/>
                  </a:solidFill>
                  <a:latin typeface="楷体_GB2312" pitchFamily="49" charset="-122"/>
                  <a:ea typeface="楷体_GB2312" pitchFamily="49" charset="-122"/>
                </a:rPr>
                <a:t>紫红</a:t>
              </a:r>
              <a:r>
                <a:rPr lang="en-US" altLang="zh-CN" sz="3200" baseline="0" smtClean="0">
                  <a:solidFill>
                    <a:srgbClr val="000000"/>
                  </a:solidFill>
                  <a:latin typeface="楷体_GB2312" pitchFamily="49" charset="-122"/>
                  <a:ea typeface="楷体_GB2312" pitchFamily="49" charset="-122"/>
                </a:rPr>
                <a:t>)       (</a:t>
              </a:r>
              <a:r>
                <a:rPr lang="zh-CN" altLang="en-US" sz="3200" baseline="0" smtClean="0">
                  <a:solidFill>
                    <a:srgbClr val="000000"/>
                  </a:solidFill>
                  <a:latin typeface="楷体_GB2312" pitchFamily="49" charset="-122"/>
                  <a:ea typeface="楷体_GB2312" pitchFamily="49" charset="-122"/>
                </a:rPr>
                <a:t>蓝紫</a:t>
              </a:r>
              <a:r>
                <a:rPr lang="en-US" altLang="zh-CN" sz="3200" baseline="0" smtClean="0">
                  <a:solidFill>
                    <a:srgbClr val="000000"/>
                  </a:solidFill>
                  <a:latin typeface="楷体_GB2312" pitchFamily="49" charset="-122"/>
                  <a:ea typeface="楷体_GB2312" pitchFamily="49" charset="-122"/>
                </a:rPr>
                <a:t>)    (</a:t>
              </a:r>
              <a:r>
                <a:rPr lang="zh-CN" altLang="en-US" sz="3200" baseline="0" smtClean="0">
                  <a:solidFill>
                    <a:srgbClr val="000000"/>
                  </a:solidFill>
                  <a:latin typeface="楷体_GB2312" pitchFamily="49" charset="-122"/>
                  <a:ea typeface="楷体_GB2312" pitchFamily="49" charset="-122"/>
                </a:rPr>
                <a:t>蓝色</a:t>
              </a:r>
              <a:r>
                <a:rPr lang="en-US" altLang="zh-CN" sz="3200" baseline="0" smtClean="0">
                  <a:solidFill>
                    <a:srgbClr val="000000"/>
                  </a:solidFill>
                  <a:latin typeface="楷体_GB2312" pitchFamily="49" charset="-122"/>
                  <a:ea typeface="楷体_GB2312" pitchFamily="49" charset="-122"/>
                </a:rPr>
                <a:t>)</a:t>
              </a:r>
              <a:endParaRPr lang="en-US" altLang="zh-CN" sz="3200" baseline="0" smtClean="0">
                <a:solidFill>
                  <a:srgbClr val="000000"/>
                </a:solidFill>
                <a:latin typeface="楷体_GB2312" pitchFamily="49" charset="-122"/>
                <a:ea typeface="楷体_GB2312" pitchFamily="49" charset="-122"/>
              </a:endParaRPr>
            </a:p>
          </p:txBody>
        </p:sp>
        <p:pic>
          <p:nvPicPr>
            <p:cNvPr id="102410" name="Picture 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7" y="1480"/>
              <a:ext cx="4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1" name="Picture 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5" y="1480"/>
              <a:ext cx="4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2" name="Picture 1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2" y="1480"/>
              <a:ext cx="49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8635" name="Text Box 11"/>
          <p:cNvSpPr txBox="1">
            <a:spLocks noChangeArrowheads="1"/>
          </p:cNvSpPr>
          <p:nvPr/>
        </p:nvSpPr>
        <p:spPr bwMode="auto">
          <a:xfrm>
            <a:off x="377825" y="2708275"/>
            <a:ext cx="853281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nSpc>
                <a:spcPct val="110000"/>
              </a:lnSpc>
              <a:spcBef>
                <a:spcPct val="50000"/>
              </a:spcBef>
            </a:pPr>
            <a:r>
              <a:rPr kumimoji="1" lang="en-US" altLang="zh-CN" sz="3200" baseline="0" smtClean="0">
                <a:solidFill>
                  <a:srgbClr val="000000"/>
                </a:solidFill>
                <a:latin typeface="楷体" panose="02010609060101010101" pitchFamily="49" charset="-122"/>
                <a:ea typeface="楷体" panose="02010609060101010101" pitchFamily="49" charset="-122"/>
              </a:rPr>
              <a:t>  </a:t>
            </a:r>
            <a:r>
              <a:rPr kumimoji="1" lang="zh-CN" altLang="en-US" sz="3200" baseline="0" smtClean="0">
                <a:solidFill>
                  <a:srgbClr val="000000"/>
                </a:solidFill>
                <a:latin typeface="楷体" panose="02010609060101010101" pitchFamily="49" charset="-122"/>
                <a:ea typeface="楷体" panose="02010609060101010101" pitchFamily="49" charset="-122"/>
              </a:rPr>
              <a:t>利用它在吸水</a:t>
            </a:r>
            <a:r>
              <a:rPr kumimoji="1" lang="en-US" altLang="zh-CN" sz="3200" baseline="0" smtClean="0">
                <a:solidFill>
                  <a:srgbClr val="000000"/>
                </a:solidFill>
                <a:latin typeface="楷体" panose="02010609060101010101" pitchFamily="49" charset="-122"/>
                <a:ea typeface="楷体" panose="02010609060101010101" pitchFamily="49" charset="-122"/>
              </a:rPr>
              <a:t>(</a:t>
            </a:r>
            <a:r>
              <a:rPr kumimoji="1" lang="zh-CN" altLang="en-US" sz="3200" baseline="0" smtClean="0">
                <a:solidFill>
                  <a:srgbClr val="000000"/>
                </a:solidFill>
                <a:latin typeface="楷体" panose="02010609060101010101" pitchFamily="49" charset="-122"/>
                <a:ea typeface="楷体" panose="02010609060101010101" pitchFamily="49" charset="-122"/>
              </a:rPr>
              <a:t>粉红色</a:t>
            </a:r>
            <a:r>
              <a:rPr kumimoji="1" lang="en-US" altLang="zh-CN" sz="3200" baseline="0" smtClean="0">
                <a:solidFill>
                  <a:srgbClr val="000000"/>
                </a:solidFill>
                <a:latin typeface="楷体" panose="02010609060101010101" pitchFamily="49" charset="-122"/>
                <a:ea typeface="楷体" panose="02010609060101010101" pitchFamily="49" charset="-122"/>
              </a:rPr>
              <a:t>)</a:t>
            </a:r>
            <a:r>
              <a:rPr kumimoji="1" lang="zh-CN" altLang="en-US" sz="3200" baseline="0" smtClean="0">
                <a:solidFill>
                  <a:srgbClr val="000000"/>
                </a:solidFill>
                <a:latin typeface="楷体" panose="02010609060101010101" pitchFamily="49" charset="-122"/>
                <a:ea typeface="楷体" panose="02010609060101010101" pitchFamily="49" charset="-122"/>
              </a:rPr>
              <a:t>和脱水</a:t>
            </a:r>
            <a:r>
              <a:rPr kumimoji="1" lang="en-US" altLang="zh-CN" sz="3200" baseline="0" smtClean="0">
                <a:solidFill>
                  <a:srgbClr val="000000"/>
                </a:solidFill>
                <a:latin typeface="楷体" panose="02010609060101010101" pitchFamily="49" charset="-122"/>
                <a:ea typeface="楷体" panose="02010609060101010101" pitchFamily="49" charset="-122"/>
              </a:rPr>
              <a:t>(</a:t>
            </a:r>
            <a:r>
              <a:rPr kumimoji="1" lang="zh-CN" altLang="en-US" sz="3200" baseline="0" smtClean="0">
                <a:solidFill>
                  <a:srgbClr val="000000"/>
                </a:solidFill>
                <a:latin typeface="楷体" panose="02010609060101010101" pitchFamily="49" charset="-122"/>
                <a:ea typeface="楷体" panose="02010609060101010101" pitchFamily="49" charset="-122"/>
              </a:rPr>
              <a:t>蓝色</a:t>
            </a:r>
            <a:r>
              <a:rPr kumimoji="1" lang="en-US" altLang="zh-CN" sz="3200" baseline="0" smtClean="0">
                <a:solidFill>
                  <a:srgbClr val="000000"/>
                </a:solidFill>
                <a:latin typeface="楷体" panose="02010609060101010101" pitchFamily="49" charset="-122"/>
                <a:ea typeface="楷体" panose="02010609060101010101" pitchFamily="49" charset="-122"/>
              </a:rPr>
              <a:t>)</a:t>
            </a:r>
            <a:r>
              <a:rPr kumimoji="1" lang="zh-CN" altLang="en-US" sz="3200" baseline="0" smtClean="0">
                <a:solidFill>
                  <a:srgbClr val="000000"/>
                </a:solidFill>
                <a:latin typeface="楷体" panose="02010609060101010101" pitchFamily="49" charset="-122"/>
                <a:ea typeface="楷体" panose="02010609060101010101" pitchFamily="49" charset="-122"/>
              </a:rPr>
              <a:t>时发生颜色的变化来指示硅胶的吸湿情况和有效性</a:t>
            </a:r>
            <a:r>
              <a:rPr kumimoji="1" lang="en-US" altLang="zh-CN" sz="3200" baseline="0" smtClean="0">
                <a:solidFill>
                  <a:srgbClr val="000000"/>
                </a:solidFill>
                <a:latin typeface="楷体" panose="02010609060101010101" pitchFamily="49" charset="-122"/>
                <a:ea typeface="楷体" panose="02010609060101010101" pitchFamily="49" charset="-122"/>
              </a:rPr>
              <a:t>. </a:t>
            </a:r>
            <a:endParaRPr kumimoji="1" lang="en-US" altLang="zh-CN" sz="3200" baseline="0" smtClean="0">
              <a:solidFill>
                <a:srgbClr val="000000"/>
              </a:solidFill>
              <a:latin typeface="楷体" panose="02010609060101010101" pitchFamily="49" charset="-122"/>
              <a:ea typeface="楷体" panose="02010609060101010101" pitchFamily="49" charset="-122"/>
            </a:endParaRPr>
          </a:p>
        </p:txBody>
      </p:sp>
      <p:sp>
        <p:nvSpPr>
          <p:cNvPr id="102408"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69649F6F-3F64-462D-AF53-0FD388F47696}" type="slidenum">
              <a:rPr lang="en-US" altLang="zh-CN" sz="1400" baseline="0" smtClean="0">
                <a:solidFill>
                  <a:srgbClr val="000000"/>
                </a:solidFill>
              </a:rPr>
            </a:fld>
            <a:endParaRPr lang="en-US" altLang="zh-CN" sz="1400" baseline="0"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8627"/>
                                        </p:tgtEl>
                                        <p:attrNameLst>
                                          <p:attrName>style.visibility</p:attrName>
                                        </p:attrNameLst>
                                      </p:cBhvr>
                                      <p:to>
                                        <p:strVal val="visible"/>
                                      </p:to>
                                    </p:set>
                                    <p:animEffect transition="in" filter="wipe(left)">
                                      <p:cBhvr>
                                        <p:cTn id="7" dur="500"/>
                                        <p:tgtEl>
                                          <p:spTgt spid="5386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8635"/>
                                        </p:tgtEl>
                                        <p:attrNameLst>
                                          <p:attrName>style.visibility</p:attrName>
                                        </p:attrNameLst>
                                      </p:cBhvr>
                                      <p:to>
                                        <p:strVal val="visible"/>
                                      </p:to>
                                    </p:set>
                                    <p:animEffect transition="in" filter="wipe(left)">
                                      <p:cBhvr>
                                        <p:cTn id="17" dur="500"/>
                                        <p:tgtEl>
                                          <p:spTgt spid="538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7" grpId="0"/>
      <p:bldP spid="53863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3659" name="Group 11"/>
          <p:cNvGrpSpPr/>
          <p:nvPr/>
        </p:nvGrpSpPr>
        <p:grpSpPr bwMode="auto">
          <a:xfrm>
            <a:off x="892175" y="949325"/>
            <a:ext cx="5999163" cy="825500"/>
            <a:chOff x="760" y="439"/>
            <a:chExt cx="3779" cy="520"/>
          </a:xfrm>
        </p:grpSpPr>
        <p:sp>
          <p:nvSpPr>
            <p:cNvPr id="101503" name="Rectangle 12"/>
            <p:cNvSpPr>
              <a:spLocks noChangeArrowheads="1"/>
            </p:cNvSpPr>
            <p:nvPr/>
          </p:nvSpPr>
          <p:spPr bwMode="auto">
            <a:xfrm>
              <a:off x="4451" y="617"/>
              <a:ext cx="8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300" b="0">
                  <a:ea typeface="华文楷体" panose="02010600040101010101" pitchFamily="2" charset="-122"/>
                </a:rPr>
                <a:t>)</a:t>
              </a:r>
              <a:endParaRPr lang="en-US" altLang="zh-CN" sz="1800">
                <a:ea typeface="华文楷体" panose="02010600040101010101" pitchFamily="2" charset="-122"/>
              </a:endParaRPr>
            </a:p>
          </p:txBody>
        </p:sp>
        <p:sp>
          <p:nvSpPr>
            <p:cNvPr id="101504" name="Rectangle 13"/>
            <p:cNvSpPr>
              <a:spLocks noChangeArrowheads="1"/>
            </p:cNvSpPr>
            <p:nvPr/>
          </p:nvSpPr>
          <p:spPr bwMode="auto">
            <a:xfrm>
              <a:off x="4393" y="617"/>
              <a:ext cx="6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300" b="0">
                  <a:ea typeface="华文楷体" panose="02010600040101010101" pitchFamily="2" charset="-122"/>
                </a:rPr>
                <a:t> </a:t>
              </a:r>
              <a:endParaRPr lang="en-US" altLang="zh-CN" sz="1800">
                <a:ea typeface="华文楷体" panose="02010600040101010101" pitchFamily="2" charset="-122"/>
              </a:endParaRPr>
            </a:p>
          </p:txBody>
        </p:sp>
        <p:sp>
          <p:nvSpPr>
            <p:cNvPr id="101505" name="Rectangle 14"/>
            <p:cNvSpPr>
              <a:spLocks noChangeArrowheads="1"/>
            </p:cNvSpPr>
            <p:nvPr/>
          </p:nvSpPr>
          <p:spPr bwMode="auto">
            <a:xfrm>
              <a:off x="4223" y="625"/>
              <a:ext cx="26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sz="3300" b="0">
                  <a:ea typeface="华文楷体" panose="02010600040101010101" pitchFamily="2" charset="-122"/>
                </a:rPr>
                <a:t>白</a:t>
              </a:r>
              <a:endParaRPr lang="zh-CN" altLang="en-US" sz="1800">
                <a:ea typeface="华文楷体" panose="02010600040101010101" pitchFamily="2" charset="-122"/>
              </a:endParaRPr>
            </a:p>
          </p:txBody>
        </p:sp>
        <p:sp>
          <p:nvSpPr>
            <p:cNvPr id="101506" name="Rectangle 15"/>
            <p:cNvSpPr>
              <a:spLocks noChangeArrowheads="1"/>
            </p:cNvSpPr>
            <p:nvPr/>
          </p:nvSpPr>
          <p:spPr bwMode="auto">
            <a:xfrm>
              <a:off x="3965" y="617"/>
              <a:ext cx="25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300" b="0">
                  <a:ea typeface="华文楷体" panose="02010600040101010101" pitchFamily="2" charset="-122"/>
                </a:rPr>
                <a:t>(s,</a:t>
              </a:r>
              <a:endParaRPr lang="en-US" altLang="zh-CN" sz="1800">
                <a:ea typeface="华文楷体" panose="02010600040101010101" pitchFamily="2" charset="-122"/>
              </a:endParaRPr>
            </a:p>
          </p:txBody>
        </p:sp>
        <p:sp>
          <p:nvSpPr>
            <p:cNvPr id="101507" name="Rectangle 16"/>
            <p:cNvSpPr>
              <a:spLocks noChangeArrowheads="1"/>
            </p:cNvSpPr>
            <p:nvPr/>
          </p:nvSpPr>
          <p:spPr bwMode="auto">
            <a:xfrm>
              <a:off x="3024" y="617"/>
              <a:ext cx="82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300" b="0">
                  <a:ea typeface="华文楷体" panose="02010600040101010101" pitchFamily="2" charset="-122"/>
                </a:rPr>
                <a:t>Fe(OH)</a:t>
              </a:r>
              <a:endParaRPr lang="en-US" altLang="zh-CN" sz="1800">
                <a:ea typeface="华文楷体" panose="02010600040101010101" pitchFamily="2" charset="-122"/>
              </a:endParaRPr>
            </a:p>
          </p:txBody>
        </p:sp>
        <p:sp>
          <p:nvSpPr>
            <p:cNvPr id="101508" name="Rectangle 17"/>
            <p:cNvSpPr>
              <a:spLocks noChangeArrowheads="1"/>
            </p:cNvSpPr>
            <p:nvPr/>
          </p:nvSpPr>
          <p:spPr bwMode="auto">
            <a:xfrm>
              <a:off x="1478" y="617"/>
              <a:ext cx="51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300" b="0" dirty="0">
                  <a:ea typeface="华文楷体" panose="02010600040101010101" pitchFamily="2" charset="-122"/>
                </a:rPr>
                <a:t>2OH</a:t>
              </a:r>
              <a:endParaRPr lang="en-US" altLang="zh-CN" sz="1800" dirty="0">
                <a:ea typeface="华文楷体" panose="02010600040101010101" pitchFamily="2" charset="-122"/>
              </a:endParaRPr>
            </a:p>
          </p:txBody>
        </p:sp>
        <p:sp>
          <p:nvSpPr>
            <p:cNvPr id="101509" name="Rectangle 18"/>
            <p:cNvSpPr>
              <a:spLocks noChangeArrowheads="1"/>
            </p:cNvSpPr>
            <p:nvPr/>
          </p:nvSpPr>
          <p:spPr bwMode="auto">
            <a:xfrm>
              <a:off x="760" y="617"/>
              <a:ext cx="26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300" b="0">
                  <a:ea typeface="华文楷体" panose="02010600040101010101" pitchFamily="2" charset="-122"/>
                </a:rPr>
                <a:t>Fe</a:t>
              </a:r>
              <a:endParaRPr lang="en-US" altLang="zh-CN" sz="1800">
                <a:ea typeface="华文楷体" panose="02010600040101010101" pitchFamily="2" charset="-122"/>
              </a:endParaRPr>
            </a:p>
          </p:txBody>
        </p:sp>
        <p:sp>
          <p:nvSpPr>
            <p:cNvPr id="101510" name="Rectangle 19"/>
            <p:cNvSpPr>
              <a:spLocks noChangeArrowheads="1"/>
            </p:cNvSpPr>
            <p:nvPr/>
          </p:nvSpPr>
          <p:spPr bwMode="auto">
            <a:xfrm>
              <a:off x="3858" y="777"/>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1900" b="0">
                  <a:ea typeface="华文楷体" panose="02010600040101010101" pitchFamily="2" charset="-122"/>
                </a:rPr>
                <a:t>2</a:t>
              </a:r>
              <a:endParaRPr lang="en-US" altLang="zh-CN" sz="1800">
                <a:ea typeface="华文楷体" panose="02010600040101010101" pitchFamily="2" charset="-122"/>
              </a:endParaRPr>
            </a:p>
          </p:txBody>
        </p:sp>
        <p:sp>
          <p:nvSpPr>
            <p:cNvPr id="101511" name="Rectangle 20"/>
            <p:cNvSpPr>
              <a:spLocks noChangeArrowheads="1"/>
            </p:cNvSpPr>
            <p:nvPr/>
          </p:nvSpPr>
          <p:spPr bwMode="auto">
            <a:xfrm>
              <a:off x="1037" y="596"/>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1900" b="0">
                  <a:ea typeface="华文楷体" panose="02010600040101010101" pitchFamily="2" charset="-122"/>
                </a:rPr>
                <a:t>2</a:t>
              </a:r>
              <a:endParaRPr lang="en-US" altLang="zh-CN" sz="1800">
                <a:ea typeface="华文楷体" panose="02010600040101010101" pitchFamily="2" charset="-122"/>
              </a:endParaRPr>
            </a:p>
          </p:txBody>
        </p:sp>
        <p:grpSp>
          <p:nvGrpSpPr>
            <p:cNvPr id="101512" name="Group 21"/>
            <p:cNvGrpSpPr/>
            <p:nvPr/>
          </p:nvGrpSpPr>
          <p:grpSpPr bwMode="auto">
            <a:xfrm>
              <a:off x="2257" y="439"/>
              <a:ext cx="544" cy="329"/>
              <a:chOff x="2303" y="484"/>
              <a:chExt cx="544" cy="329"/>
            </a:xfrm>
          </p:grpSpPr>
          <p:sp>
            <p:nvSpPr>
              <p:cNvPr id="101517" name="Rectangle 22"/>
              <p:cNvSpPr>
                <a:spLocks noChangeArrowheads="1"/>
              </p:cNvSpPr>
              <p:nvPr/>
            </p:nvSpPr>
            <p:spPr bwMode="auto">
              <a:xfrm>
                <a:off x="2771" y="631"/>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1900" b="0">
                    <a:ea typeface="华文楷体" panose="02010600040101010101" pitchFamily="2" charset="-122"/>
                  </a:rPr>
                  <a:t>2</a:t>
                </a:r>
                <a:endParaRPr lang="en-US" altLang="zh-CN" sz="1800">
                  <a:ea typeface="华文楷体" panose="02010600040101010101" pitchFamily="2" charset="-122"/>
                </a:endParaRPr>
              </a:p>
            </p:txBody>
          </p:sp>
          <p:sp>
            <p:nvSpPr>
              <p:cNvPr id="101518" name="Rectangle 23"/>
              <p:cNvSpPr>
                <a:spLocks noChangeArrowheads="1"/>
              </p:cNvSpPr>
              <p:nvPr/>
            </p:nvSpPr>
            <p:spPr bwMode="auto">
              <a:xfrm>
                <a:off x="2589" y="484"/>
                <a:ext cx="1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000" b="0">
                    <a:ea typeface="华文楷体" panose="02010600040101010101" pitchFamily="2" charset="-122"/>
                  </a:rPr>
                  <a:t>O</a:t>
                </a:r>
                <a:endParaRPr lang="en-US" altLang="zh-CN" sz="1800">
                  <a:ea typeface="华文楷体" panose="02010600040101010101" pitchFamily="2" charset="-122"/>
                </a:endParaRPr>
              </a:p>
            </p:txBody>
          </p:sp>
          <p:sp>
            <p:nvSpPr>
              <p:cNvPr id="101519" name="Rectangle 24"/>
              <p:cNvSpPr>
                <a:spLocks noChangeArrowheads="1"/>
              </p:cNvSpPr>
              <p:nvPr/>
            </p:nvSpPr>
            <p:spPr bwMode="auto">
              <a:xfrm>
                <a:off x="2303" y="491"/>
                <a:ext cx="2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a:ea typeface="华文楷体" panose="02010600040101010101" pitchFamily="2" charset="-122"/>
                  </a:rPr>
                  <a:t>无</a:t>
                </a:r>
                <a:r>
                  <a:rPr lang="zh-CN" altLang="en-US" sz="3000" b="0">
                    <a:ea typeface="华文楷体" panose="02010600040101010101" pitchFamily="2" charset="-122"/>
                  </a:rPr>
                  <a:t> </a:t>
                </a:r>
                <a:endParaRPr lang="zh-CN" altLang="en-US" sz="1800">
                  <a:ea typeface="华文楷体" panose="02010600040101010101" pitchFamily="2" charset="-122"/>
                </a:endParaRPr>
              </a:p>
            </p:txBody>
          </p:sp>
        </p:grpSp>
        <p:sp>
          <p:nvSpPr>
            <p:cNvPr id="101513" name="Rectangle 25"/>
            <p:cNvSpPr>
              <a:spLocks noChangeArrowheads="1"/>
            </p:cNvSpPr>
            <p:nvPr/>
          </p:nvSpPr>
          <p:spPr bwMode="auto">
            <a:xfrm>
              <a:off x="1282" y="587"/>
              <a:ext cx="145"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300" b="0">
                  <a:latin typeface="Symbol" panose="05050102010706020507" pitchFamily="18" charset="2"/>
                  <a:ea typeface="华文楷体" panose="02010600040101010101" pitchFamily="2" charset="-122"/>
                </a:rPr>
                <a:t>+</a:t>
              </a:r>
              <a:endParaRPr lang="en-US" altLang="zh-CN" sz="1800">
                <a:ea typeface="华文楷体" panose="02010600040101010101" pitchFamily="2" charset="-122"/>
              </a:endParaRPr>
            </a:p>
          </p:txBody>
        </p:sp>
        <p:sp>
          <p:nvSpPr>
            <p:cNvPr id="101514" name="Rectangle 26"/>
            <p:cNvSpPr>
              <a:spLocks noChangeArrowheads="1"/>
            </p:cNvSpPr>
            <p:nvPr/>
          </p:nvSpPr>
          <p:spPr bwMode="auto">
            <a:xfrm>
              <a:off x="2012" y="580"/>
              <a:ext cx="8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1900" b="0">
                  <a:latin typeface="Symbol" panose="05050102010706020507" pitchFamily="18" charset="2"/>
                  <a:ea typeface="华文楷体" panose="02010600040101010101" pitchFamily="2" charset="-122"/>
                </a:rPr>
                <a:t>-</a:t>
              </a:r>
              <a:endParaRPr lang="en-US" altLang="zh-CN" sz="1800">
                <a:ea typeface="华文楷体" panose="02010600040101010101" pitchFamily="2" charset="-122"/>
              </a:endParaRPr>
            </a:p>
          </p:txBody>
        </p:sp>
        <p:sp>
          <p:nvSpPr>
            <p:cNvPr id="101515" name="Rectangle 27"/>
            <p:cNvSpPr>
              <a:spLocks noChangeArrowheads="1"/>
            </p:cNvSpPr>
            <p:nvPr/>
          </p:nvSpPr>
          <p:spPr bwMode="auto">
            <a:xfrm>
              <a:off x="1121" y="580"/>
              <a:ext cx="8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1900" b="0">
                  <a:latin typeface="Symbol" panose="05050102010706020507" pitchFamily="18" charset="2"/>
                  <a:ea typeface="华文楷体" panose="02010600040101010101" pitchFamily="2" charset="-122"/>
                </a:rPr>
                <a:t>+</a:t>
              </a:r>
              <a:endParaRPr lang="en-US" altLang="zh-CN" sz="1800">
                <a:ea typeface="华文楷体" panose="02010600040101010101" pitchFamily="2" charset="-122"/>
              </a:endParaRPr>
            </a:p>
          </p:txBody>
        </p:sp>
        <p:sp>
          <p:nvSpPr>
            <p:cNvPr id="101516" name="Line 28"/>
            <p:cNvSpPr>
              <a:spLocks noChangeShapeType="1"/>
            </p:cNvSpPr>
            <p:nvPr/>
          </p:nvSpPr>
          <p:spPr bwMode="auto">
            <a:xfrm>
              <a:off x="2160" y="768"/>
              <a:ext cx="816" cy="0"/>
            </a:xfrm>
            <a:prstGeom prst="line">
              <a:avLst/>
            </a:prstGeom>
            <a:noFill/>
            <a:ln w="28575">
              <a:solidFill>
                <a:srgbClr val="000000"/>
              </a:solidFill>
              <a:round/>
              <a:tailEnd type="stealth" w="med" len="lg"/>
            </a:ln>
            <a:extLst>
              <a:ext uri="{909E8E84-426E-40DD-AFC4-6F175D3DCCD1}">
                <a14:hiddenFill xmlns:a14="http://schemas.microsoft.com/office/drawing/2010/main">
                  <a:noFill/>
                </a14:hiddenFill>
              </a:ext>
            </a:extLst>
          </p:spPr>
          <p:txBody>
            <a:bodyPr/>
            <a:lstStyle/>
            <a:p>
              <a:endParaRPr lang="zh-CN" altLang="en-US"/>
            </a:p>
          </p:txBody>
        </p:sp>
      </p:grpSp>
      <p:grpSp>
        <p:nvGrpSpPr>
          <p:cNvPr id="283677" name="Group 29"/>
          <p:cNvGrpSpPr/>
          <p:nvPr/>
        </p:nvGrpSpPr>
        <p:grpSpPr bwMode="auto">
          <a:xfrm>
            <a:off x="4551363" y="1670050"/>
            <a:ext cx="4197350" cy="750888"/>
            <a:chOff x="2832" y="1015"/>
            <a:chExt cx="2644" cy="473"/>
          </a:xfrm>
        </p:grpSpPr>
        <p:sp>
          <p:nvSpPr>
            <p:cNvPr id="101493" name="Rectangle 30"/>
            <p:cNvSpPr>
              <a:spLocks noChangeArrowheads="1"/>
            </p:cNvSpPr>
            <p:nvPr/>
          </p:nvSpPr>
          <p:spPr bwMode="auto">
            <a:xfrm>
              <a:off x="5388" y="1146"/>
              <a:ext cx="8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300" b="0">
                  <a:ea typeface="华文楷体" panose="02010600040101010101" pitchFamily="2" charset="-122"/>
                </a:rPr>
                <a:t>)</a:t>
              </a:r>
              <a:endParaRPr lang="en-US" altLang="zh-CN" sz="1800">
                <a:ea typeface="华文楷体" panose="02010600040101010101" pitchFamily="2" charset="-122"/>
              </a:endParaRPr>
            </a:p>
          </p:txBody>
        </p:sp>
        <p:sp>
          <p:nvSpPr>
            <p:cNvPr id="101494" name="Rectangle 31"/>
            <p:cNvSpPr>
              <a:spLocks noChangeArrowheads="1"/>
            </p:cNvSpPr>
            <p:nvPr/>
          </p:nvSpPr>
          <p:spPr bwMode="auto">
            <a:xfrm>
              <a:off x="5263" y="1146"/>
              <a:ext cx="13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300" b="0">
                  <a:ea typeface="华文楷体" panose="02010600040101010101" pitchFamily="2" charset="-122"/>
                </a:rPr>
                <a:t>  </a:t>
              </a:r>
              <a:endParaRPr lang="en-US" altLang="zh-CN" sz="1800">
                <a:ea typeface="华文楷体" panose="02010600040101010101" pitchFamily="2" charset="-122"/>
              </a:endParaRPr>
            </a:p>
          </p:txBody>
        </p:sp>
        <p:sp>
          <p:nvSpPr>
            <p:cNvPr id="101495" name="Rectangle 32"/>
            <p:cNvSpPr>
              <a:spLocks noChangeArrowheads="1"/>
            </p:cNvSpPr>
            <p:nvPr/>
          </p:nvSpPr>
          <p:spPr bwMode="auto">
            <a:xfrm>
              <a:off x="4885" y="1154"/>
              <a:ext cx="52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sz="3300" b="0">
                  <a:ea typeface="华文楷体" panose="02010600040101010101" pitchFamily="2" charset="-122"/>
                </a:rPr>
                <a:t>红棕</a:t>
              </a:r>
              <a:endParaRPr lang="zh-CN" altLang="en-US" sz="1800">
                <a:ea typeface="华文楷体" panose="02010600040101010101" pitchFamily="2" charset="-122"/>
              </a:endParaRPr>
            </a:p>
          </p:txBody>
        </p:sp>
        <p:sp>
          <p:nvSpPr>
            <p:cNvPr id="101496" name="Rectangle 33"/>
            <p:cNvSpPr>
              <a:spLocks noChangeArrowheads="1"/>
            </p:cNvSpPr>
            <p:nvPr/>
          </p:nvSpPr>
          <p:spPr bwMode="auto">
            <a:xfrm>
              <a:off x="4627" y="1146"/>
              <a:ext cx="25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300" b="0">
                  <a:ea typeface="华文楷体" panose="02010600040101010101" pitchFamily="2" charset="-122"/>
                </a:rPr>
                <a:t>(s,</a:t>
              </a:r>
              <a:endParaRPr lang="en-US" altLang="zh-CN" sz="1800">
                <a:ea typeface="华文楷体" panose="02010600040101010101" pitchFamily="2" charset="-122"/>
              </a:endParaRPr>
            </a:p>
          </p:txBody>
        </p:sp>
        <p:sp>
          <p:nvSpPr>
            <p:cNvPr id="101497" name="Rectangle 34"/>
            <p:cNvSpPr>
              <a:spLocks noChangeArrowheads="1"/>
            </p:cNvSpPr>
            <p:nvPr/>
          </p:nvSpPr>
          <p:spPr bwMode="auto">
            <a:xfrm>
              <a:off x="3696" y="1146"/>
              <a:ext cx="82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300" b="0">
                  <a:ea typeface="华文楷体" panose="02010600040101010101" pitchFamily="2" charset="-122"/>
                </a:rPr>
                <a:t>Fe(OH)</a:t>
              </a:r>
              <a:endParaRPr lang="en-US" altLang="zh-CN" sz="1800">
                <a:ea typeface="华文楷体" panose="02010600040101010101" pitchFamily="2" charset="-122"/>
              </a:endParaRPr>
            </a:p>
          </p:txBody>
        </p:sp>
        <p:sp>
          <p:nvSpPr>
            <p:cNvPr id="101498" name="Rectangle 35"/>
            <p:cNvSpPr>
              <a:spLocks noChangeArrowheads="1"/>
            </p:cNvSpPr>
            <p:nvPr/>
          </p:nvSpPr>
          <p:spPr bwMode="auto">
            <a:xfrm>
              <a:off x="4524" y="1306"/>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1900" b="0">
                  <a:ea typeface="华文楷体" panose="02010600040101010101" pitchFamily="2" charset="-122"/>
                </a:rPr>
                <a:t>3</a:t>
              </a:r>
              <a:endParaRPr lang="en-US" altLang="zh-CN" sz="1800">
                <a:ea typeface="华文楷体" panose="02010600040101010101" pitchFamily="2" charset="-122"/>
              </a:endParaRPr>
            </a:p>
          </p:txBody>
        </p:sp>
        <p:grpSp>
          <p:nvGrpSpPr>
            <p:cNvPr id="101499" name="Group 36"/>
            <p:cNvGrpSpPr/>
            <p:nvPr/>
          </p:nvGrpSpPr>
          <p:grpSpPr bwMode="auto">
            <a:xfrm>
              <a:off x="3082" y="1015"/>
              <a:ext cx="258" cy="329"/>
              <a:chOff x="3082" y="967"/>
              <a:chExt cx="258" cy="329"/>
            </a:xfrm>
          </p:grpSpPr>
          <p:sp>
            <p:nvSpPr>
              <p:cNvPr id="101501" name="Rectangle 37"/>
              <p:cNvSpPr>
                <a:spLocks noChangeArrowheads="1"/>
              </p:cNvSpPr>
              <p:nvPr/>
            </p:nvSpPr>
            <p:spPr bwMode="auto">
              <a:xfrm>
                <a:off x="3264" y="1114"/>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1900" b="0">
                    <a:ea typeface="华文楷体" panose="02010600040101010101" pitchFamily="2" charset="-122"/>
                  </a:rPr>
                  <a:t>2</a:t>
                </a:r>
                <a:endParaRPr lang="en-US" altLang="zh-CN" sz="1800">
                  <a:ea typeface="华文楷体" panose="02010600040101010101" pitchFamily="2" charset="-122"/>
                </a:endParaRPr>
              </a:p>
            </p:txBody>
          </p:sp>
          <p:sp>
            <p:nvSpPr>
              <p:cNvPr id="101502" name="Rectangle 38"/>
              <p:cNvSpPr>
                <a:spLocks noChangeArrowheads="1"/>
              </p:cNvSpPr>
              <p:nvPr/>
            </p:nvSpPr>
            <p:spPr bwMode="auto">
              <a:xfrm>
                <a:off x="3082" y="967"/>
                <a:ext cx="1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000" b="0">
                    <a:ea typeface="华文楷体" panose="02010600040101010101" pitchFamily="2" charset="-122"/>
                  </a:rPr>
                  <a:t>O</a:t>
                </a:r>
                <a:endParaRPr lang="en-US" altLang="zh-CN" sz="1800">
                  <a:ea typeface="华文楷体" panose="02010600040101010101" pitchFamily="2" charset="-122"/>
                </a:endParaRPr>
              </a:p>
            </p:txBody>
          </p:sp>
        </p:grpSp>
        <p:sp>
          <p:nvSpPr>
            <p:cNvPr id="101500" name="Line 39"/>
            <p:cNvSpPr>
              <a:spLocks noChangeShapeType="1"/>
            </p:cNvSpPr>
            <p:nvPr/>
          </p:nvSpPr>
          <p:spPr bwMode="auto">
            <a:xfrm>
              <a:off x="2832" y="1320"/>
              <a:ext cx="816" cy="0"/>
            </a:xfrm>
            <a:prstGeom prst="line">
              <a:avLst/>
            </a:prstGeom>
            <a:noFill/>
            <a:ln w="28575">
              <a:solidFill>
                <a:schemeClr val="tx1"/>
              </a:solidFill>
              <a:round/>
              <a:tailEnd type="stealth" w="med" len="lg"/>
            </a:ln>
            <a:extLst>
              <a:ext uri="{909E8E84-426E-40DD-AFC4-6F175D3DCCD1}">
                <a14:hiddenFill xmlns:a14="http://schemas.microsoft.com/office/drawing/2010/main">
                  <a:noFill/>
                </a14:hiddenFill>
              </a:ext>
            </a:extLst>
          </p:spPr>
          <p:txBody>
            <a:bodyPr/>
            <a:lstStyle/>
            <a:p>
              <a:endParaRPr lang="zh-CN" altLang="en-US"/>
            </a:p>
          </p:txBody>
        </p:sp>
      </p:grpSp>
      <p:sp>
        <p:nvSpPr>
          <p:cNvPr id="283688" name="AutoShape 40"/>
          <p:cNvSpPr>
            <a:spLocks noChangeArrowheads="1"/>
          </p:cNvSpPr>
          <p:nvPr/>
        </p:nvSpPr>
        <p:spPr bwMode="auto">
          <a:xfrm rot="-2193699">
            <a:off x="7292975" y="984250"/>
            <a:ext cx="728663" cy="938213"/>
          </a:xfrm>
          <a:prstGeom prst="curvedLeftArrow">
            <a:avLst>
              <a:gd name="adj1" fmla="val 15958"/>
              <a:gd name="adj2" fmla="val 44332"/>
              <a:gd name="adj3" fmla="val 17944"/>
            </a:avLst>
          </a:prstGeom>
          <a:solidFill>
            <a:srgbClr val="FF0000"/>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283689" name="Rectangle 41"/>
          <p:cNvSpPr>
            <a:spLocks noChangeArrowheads="1"/>
          </p:cNvSpPr>
          <p:nvPr/>
        </p:nvSpPr>
        <p:spPr bwMode="auto">
          <a:xfrm>
            <a:off x="6929438" y="1309688"/>
            <a:ext cx="12969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a:solidFill>
                  <a:srgbClr val="009999"/>
                </a:solidFill>
                <a:ea typeface="华文楷体" panose="02010600040101010101" pitchFamily="2" charset="-122"/>
              </a:rPr>
              <a:t>灰绿</a:t>
            </a:r>
            <a:endParaRPr lang="zh-CN" altLang="en-US">
              <a:solidFill>
                <a:srgbClr val="009999"/>
              </a:solidFill>
              <a:ea typeface="华文楷体" panose="02010600040101010101" pitchFamily="2" charset="-122"/>
            </a:endParaRPr>
          </a:p>
        </p:txBody>
      </p:sp>
      <p:sp>
        <p:nvSpPr>
          <p:cNvPr id="283690" name="Rectangle 42"/>
          <p:cNvSpPr>
            <a:spLocks noChangeArrowheads="1"/>
          </p:cNvSpPr>
          <p:nvPr/>
        </p:nvSpPr>
        <p:spPr bwMode="auto">
          <a:xfrm>
            <a:off x="6738938" y="569913"/>
            <a:ext cx="18700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rPr>
              <a:t>Fe</a:t>
            </a:r>
            <a:r>
              <a:rPr lang="en-US" altLang="zh-CN" baseline="-25000">
                <a:ea typeface="华文楷体" panose="02010600040101010101" pitchFamily="2" charset="-122"/>
              </a:rPr>
              <a:t>3</a:t>
            </a:r>
            <a:r>
              <a:rPr lang="en-US" altLang="zh-CN">
                <a:ea typeface="华文楷体" panose="02010600040101010101" pitchFamily="2" charset="-122"/>
              </a:rPr>
              <a:t>(OH)</a:t>
            </a:r>
            <a:r>
              <a:rPr lang="en-US" altLang="zh-CN" baseline="-25000">
                <a:ea typeface="华文楷体" panose="02010600040101010101" pitchFamily="2" charset="-122"/>
              </a:rPr>
              <a:t>8</a:t>
            </a:r>
            <a:endParaRPr lang="en-US" altLang="zh-CN">
              <a:ea typeface="华文楷体" panose="02010600040101010101" pitchFamily="2" charset="-122"/>
            </a:endParaRPr>
          </a:p>
        </p:txBody>
      </p:sp>
      <p:sp>
        <p:nvSpPr>
          <p:cNvPr id="283691" name="Line 43"/>
          <p:cNvSpPr>
            <a:spLocks noChangeShapeType="1"/>
          </p:cNvSpPr>
          <p:nvPr/>
        </p:nvSpPr>
        <p:spPr bwMode="auto">
          <a:xfrm>
            <a:off x="4584700" y="1651000"/>
            <a:ext cx="0" cy="503238"/>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283692" name="Object 96"/>
          <p:cNvGraphicFramePr>
            <a:graphicFrameLocks noChangeAspect="1"/>
          </p:cNvGraphicFramePr>
          <p:nvPr/>
        </p:nvGraphicFramePr>
        <p:xfrm>
          <a:off x="796925" y="2549525"/>
          <a:ext cx="6400800" cy="650875"/>
        </p:xfrm>
        <a:graphic>
          <a:graphicData uri="http://schemas.openxmlformats.org/presentationml/2006/ole">
            <mc:AlternateContent xmlns:mc="http://schemas.openxmlformats.org/markup-compatibility/2006">
              <mc:Choice xmlns:v="urn:schemas-microsoft-com:vml" Requires="v">
                <p:oleObj spid="_x0000_s10270" name="公式" r:id="rId1" imgW="55778400" imgH="5486400" progId="Equation.3">
                  <p:embed/>
                </p:oleObj>
              </mc:Choice>
              <mc:Fallback>
                <p:oleObj name="公式" r:id="rId1" imgW="55778400" imgH="5486400" progId="Equation.3">
                  <p:embed/>
                  <p:pic>
                    <p:nvPicPr>
                      <p:cNvPr id="0" name="图片 10240"/>
                      <p:cNvPicPr>
                        <a:picLocks noChangeAspect="1"/>
                      </p:cNvPicPr>
                      <p:nvPr/>
                    </p:nvPicPr>
                    <p:blipFill>
                      <a:blip r:embed="rId2"/>
                      <a:stretch>
                        <a:fillRect/>
                      </a:stretch>
                    </p:blipFill>
                    <p:spPr>
                      <a:xfrm>
                        <a:off x="796925" y="2549525"/>
                        <a:ext cx="6400800" cy="650875"/>
                      </a:xfrm>
                      <a:prstGeom prst="rect">
                        <a:avLst/>
                      </a:prstGeom>
                      <a:noFill/>
                      <a:ln w="9525">
                        <a:noFill/>
                      </a:ln>
                    </p:spPr>
                  </p:pic>
                </p:oleObj>
              </mc:Fallback>
            </mc:AlternateContent>
          </a:graphicData>
        </a:graphic>
      </p:graphicFrame>
      <p:grpSp>
        <p:nvGrpSpPr>
          <p:cNvPr id="283693" name="Group 45"/>
          <p:cNvGrpSpPr/>
          <p:nvPr/>
        </p:nvGrpSpPr>
        <p:grpSpPr bwMode="auto">
          <a:xfrm>
            <a:off x="1403350" y="3933825"/>
            <a:ext cx="7010400" cy="617538"/>
            <a:chOff x="960" y="192"/>
            <a:chExt cx="4464" cy="394"/>
          </a:xfrm>
        </p:grpSpPr>
        <p:graphicFrame>
          <p:nvGraphicFramePr>
            <p:cNvPr id="101473" name="Object 97"/>
            <p:cNvGraphicFramePr>
              <a:graphicFrameLocks noChangeAspect="1"/>
            </p:cNvGraphicFramePr>
            <p:nvPr/>
          </p:nvGraphicFramePr>
          <p:xfrm>
            <a:off x="960" y="192"/>
            <a:ext cx="1872" cy="394"/>
          </p:xfrm>
          <a:graphic>
            <a:graphicData uri="http://schemas.openxmlformats.org/presentationml/2006/ole">
              <mc:AlternateContent xmlns:mc="http://schemas.openxmlformats.org/markup-compatibility/2006">
                <mc:Choice xmlns:v="urn:schemas-microsoft-com:vml" Requires="v">
                  <p:oleObj spid="_x0000_s10271" name="公式" r:id="rId3" imgW="25298400" imgH="5181600" progId="Equation.3">
                    <p:embed/>
                  </p:oleObj>
                </mc:Choice>
                <mc:Fallback>
                  <p:oleObj name="公式" r:id="rId3" imgW="25298400" imgH="5181600" progId="Equation.3">
                    <p:embed/>
                    <p:pic>
                      <p:nvPicPr>
                        <p:cNvPr id="0" name="图片 10241"/>
                        <p:cNvPicPr>
                          <a:picLocks noChangeAspect="1"/>
                        </p:cNvPicPr>
                        <p:nvPr/>
                      </p:nvPicPr>
                      <p:blipFill>
                        <a:blip r:embed="rId4"/>
                        <a:stretch>
                          <a:fillRect/>
                        </a:stretch>
                      </p:blipFill>
                      <p:spPr>
                        <a:xfrm>
                          <a:off x="960" y="192"/>
                          <a:ext cx="1872" cy="394"/>
                        </a:xfrm>
                        <a:prstGeom prst="rect">
                          <a:avLst/>
                        </a:prstGeom>
                        <a:noFill/>
                        <a:ln w="9525">
                          <a:noFill/>
                        </a:ln>
                      </p:spPr>
                    </p:pic>
                  </p:oleObj>
                </mc:Fallback>
              </mc:AlternateContent>
            </a:graphicData>
          </a:graphic>
        </p:graphicFrame>
        <p:sp>
          <p:nvSpPr>
            <p:cNvPr id="101492" name="Text Box 47"/>
            <p:cNvSpPr txBox="1">
              <a:spLocks noChangeArrowheads="1"/>
            </p:cNvSpPr>
            <p:nvPr/>
          </p:nvSpPr>
          <p:spPr bwMode="auto">
            <a:xfrm>
              <a:off x="2765" y="211"/>
              <a:ext cx="26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kumimoji="1" lang="en-US" altLang="zh-CN">
                  <a:ea typeface="华文楷体" panose="02010600040101010101" pitchFamily="2" charset="-122"/>
                </a:rPr>
                <a:t> (</a:t>
              </a:r>
              <a:r>
                <a:rPr kumimoji="1" lang="zh-CN" altLang="en-US">
                  <a:ea typeface="华文楷体" panose="02010600040101010101" pitchFamily="2" charset="-122"/>
                </a:rPr>
                <a:t>碱式氯化钴</a:t>
              </a:r>
              <a:r>
                <a:rPr kumimoji="1" lang="en-US" altLang="zh-CN">
                  <a:ea typeface="华文楷体" panose="02010600040101010101" pitchFamily="2" charset="-122"/>
                </a:rPr>
                <a:t>)</a:t>
              </a:r>
              <a:endParaRPr kumimoji="1" lang="en-US" altLang="zh-CN">
                <a:ea typeface="华文楷体" panose="02010600040101010101" pitchFamily="2" charset="-122"/>
              </a:endParaRPr>
            </a:p>
          </p:txBody>
        </p:sp>
      </p:grpSp>
      <p:graphicFrame>
        <p:nvGraphicFramePr>
          <p:cNvPr id="283699" name="Object 98"/>
          <p:cNvGraphicFramePr>
            <a:graphicFrameLocks noChangeAspect="1"/>
          </p:cNvGraphicFramePr>
          <p:nvPr/>
        </p:nvGraphicFramePr>
        <p:xfrm>
          <a:off x="4067175" y="3141663"/>
          <a:ext cx="4876800" cy="812800"/>
        </p:xfrm>
        <a:graphic>
          <a:graphicData uri="http://schemas.openxmlformats.org/presentationml/2006/ole">
            <mc:AlternateContent xmlns:mc="http://schemas.openxmlformats.org/markup-compatibility/2006">
              <mc:Choice xmlns:v="urn:schemas-microsoft-com:vml" Requires="v">
                <p:oleObj spid="_x0000_s10272" name="公式" r:id="rId5" imgW="42062400" imgH="7010400" progId="Equation.3">
                  <p:embed/>
                </p:oleObj>
              </mc:Choice>
              <mc:Fallback>
                <p:oleObj name="公式" r:id="rId5" imgW="42062400" imgH="7010400" progId="Equation.3">
                  <p:embed/>
                  <p:pic>
                    <p:nvPicPr>
                      <p:cNvPr id="0" name="图片 10242"/>
                      <p:cNvPicPr>
                        <a:picLocks noChangeAspect="1"/>
                      </p:cNvPicPr>
                      <p:nvPr/>
                    </p:nvPicPr>
                    <p:blipFill>
                      <a:blip r:embed="rId6"/>
                      <a:stretch>
                        <a:fillRect/>
                      </a:stretch>
                    </p:blipFill>
                    <p:spPr>
                      <a:xfrm>
                        <a:off x="4067175" y="3141663"/>
                        <a:ext cx="4876800" cy="812800"/>
                      </a:xfrm>
                      <a:prstGeom prst="rect">
                        <a:avLst/>
                      </a:prstGeom>
                      <a:noFill/>
                      <a:ln w="9525">
                        <a:noFill/>
                      </a:ln>
                    </p:spPr>
                  </p:pic>
                </p:oleObj>
              </mc:Fallback>
            </mc:AlternateContent>
          </a:graphicData>
        </a:graphic>
      </p:graphicFrame>
      <p:sp>
        <p:nvSpPr>
          <p:cNvPr id="283700" name="Line 52"/>
          <p:cNvSpPr>
            <a:spLocks noChangeShapeType="1"/>
          </p:cNvSpPr>
          <p:nvPr/>
        </p:nvSpPr>
        <p:spPr bwMode="auto">
          <a:xfrm flipH="1">
            <a:off x="4132263" y="3141663"/>
            <a:ext cx="0" cy="504825"/>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283701" name="Object 99"/>
          <p:cNvGraphicFramePr>
            <a:graphicFrameLocks noChangeAspect="1"/>
          </p:cNvGraphicFramePr>
          <p:nvPr/>
        </p:nvGraphicFramePr>
        <p:xfrm>
          <a:off x="931863" y="4670425"/>
          <a:ext cx="5854700" cy="642938"/>
        </p:xfrm>
        <a:graphic>
          <a:graphicData uri="http://schemas.openxmlformats.org/presentationml/2006/ole">
            <mc:AlternateContent xmlns:mc="http://schemas.openxmlformats.org/markup-compatibility/2006">
              <mc:Choice xmlns:v="urn:schemas-microsoft-com:vml" Requires="v">
                <p:oleObj spid="_x0000_s10273" name="公式" r:id="rId7" imgW="51206400" imgH="5486400" progId="Equation.3">
                  <p:embed/>
                </p:oleObj>
              </mc:Choice>
              <mc:Fallback>
                <p:oleObj name="公式" r:id="rId7" imgW="51206400" imgH="5486400" progId="Equation.3">
                  <p:embed/>
                  <p:pic>
                    <p:nvPicPr>
                      <p:cNvPr id="0" name="图片 10243"/>
                      <p:cNvPicPr>
                        <a:picLocks noChangeAspect="1"/>
                      </p:cNvPicPr>
                      <p:nvPr/>
                    </p:nvPicPr>
                    <p:blipFill>
                      <a:blip r:embed="rId8"/>
                      <a:stretch>
                        <a:fillRect/>
                      </a:stretch>
                    </p:blipFill>
                    <p:spPr>
                      <a:xfrm>
                        <a:off x="931863" y="4670425"/>
                        <a:ext cx="5854700" cy="642938"/>
                      </a:xfrm>
                      <a:prstGeom prst="rect">
                        <a:avLst/>
                      </a:prstGeom>
                      <a:noFill/>
                      <a:ln w="9525">
                        <a:noFill/>
                      </a:ln>
                    </p:spPr>
                  </p:pic>
                </p:oleObj>
              </mc:Fallback>
            </mc:AlternateContent>
          </a:graphicData>
        </a:graphic>
      </p:graphicFrame>
      <p:graphicFrame>
        <p:nvGraphicFramePr>
          <p:cNvPr id="283702" name="Object 100"/>
          <p:cNvGraphicFramePr>
            <a:graphicFrameLocks noChangeAspect="1"/>
          </p:cNvGraphicFramePr>
          <p:nvPr/>
        </p:nvGraphicFramePr>
        <p:xfrm>
          <a:off x="3932238" y="5229225"/>
          <a:ext cx="4643437" cy="857250"/>
        </p:xfrm>
        <a:graphic>
          <a:graphicData uri="http://schemas.openxmlformats.org/presentationml/2006/ole">
            <mc:AlternateContent xmlns:mc="http://schemas.openxmlformats.org/markup-compatibility/2006">
              <mc:Choice xmlns:v="urn:schemas-microsoft-com:vml" Requires="v">
                <p:oleObj spid="_x0000_s10274" name="公式" r:id="rId9" imgW="39624000" imgH="7315200" progId="Equation.3">
                  <p:embed/>
                </p:oleObj>
              </mc:Choice>
              <mc:Fallback>
                <p:oleObj name="公式" r:id="rId9" imgW="39624000" imgH="7315200" progId="Equation.3">
                  <p:embed/>
                  <p:pic>
                    <p:nvPicPr>
                      <p:cNvPr id="0" name="图片 10244"/>
                      <p:cNvPicPr>
                        <a:picLocks noChangeAspect="1"/>
                      </p:cNvPicPr>
                      <p:nvPr/>
                    </p:nvPicPr>
                    <p:blipFill>
                      <a:blip r:embed="rId10"/>
                      <a:stretch>
                        <a:fillRect/>
                      </a:stretch>
                    </p:blipFill>
                    <p:spPr>
                      <a:xfrm>
                        <a:off x="3932238" y="5229225"/>
                        <a:ext cx="4643437" cy="857250"/>
                      </a:xfrm>
                      <a:prstGeom prst="rect">
                        <a:avLst/>
                      </a:prstGeom>
                      <a:noFill/>
                      <a:ln w="9525">
                        <a:noFill/>
                      </a:ln>
                    </p:spPr>
                  </p:pic>
                </p:oleObj>
              </mc:Fallback>
            </mc:AlternateContent>
          </a:graphicData>
        </a:graphic>
      </p:graphicFrame>
      <p:grpSp>
        <p:nvGrpSpPr>
          <p:cNvPr id="283703" name="Group 55"/>
          <p:cNvGrpSpPr/>
          <p:nvPr/>
        </p:nvGrpSpPr>
        <p:grpSpPr bwMode="auto">
          <a:xfrm>
            <a:off x="4356100" y="5589588"/>
            <a:ext cx="457200" cy="449262"/>
            <a:chOff x="2784" y="2640"/>
            <a:chExt cx="288" cy="283"/>
          </a:xfrm>
        </p:grpSpPr>
        <p:sp>
          <p:nvSpPr>
            <p:cNvPr id="101490" name="Line 56"/>
            <p:cNvSpPr>
              <a:spLocks noChangeShapeType="1"/>
            </p:cNvSpPr>
            <p:nvPr/>
          </p:nvSpPr>
          <p:spPr bwMode="auto">
            <a:xfrm>
              <a:off x="2784" y="2640"/>
              <a:ext cx="288" cy="283"/>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sp>
          <p:nvSpPr>
            <p:cNvPr id="101491" name="Line 57"/>
            <p:cNvSpPr>
              <a:spLocks noChangeShapeType="1"/>
            </p:cNvSpPr>
            <p:nvPr/>
          </p:nvSpPr>
          <p:spPr bwMode="auto">
            <a:xfrm flipH="1">
              <a:off x="2784" y="2640"/>
              <a:ext cx="288" cy="283"/>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wrap="none" anchor="ctr">
              <a:spAutoFit/>
            </a:bodyPr>
            <a:lstStyle/>
            <a:p>
              <a:endParaRPr lang="zh-CN" altLang="en-US"/>
            </a:p>
          </p:txBody>
        </p:sp>
      </p:grpSp>
      <p:sp>
        <p:nvSpPr>
          <p:cNvPr id="283706" name="Text Box 58"/>
          <p:cNvSpPr txBox="1">
            <a:spLocks noChangeArrowheads="1"/>
          </p:cNvSpPr>
          <p:nvPr/>
        </p:nvSpPr>
        <p:spPr bwMode="auto">
          <a:xfrm>
            <a:off x="1270000" y="6103938"/>
            <a:ext cx="5654675" cy="579437"/>
          </a:xfrm>
          <a:prstGeom prst="rect">
            <a:avLst/>
          </a:prstGeom>
          <a:noFill/>
          <a:ln>
            <a:noFill/>
          </a:ln>
          <a:effectLst/>
        </p:spPr>
        <p:txBody>
          <a:bodyPr>
            <a:spAutoFit/>
          </a:bodyPr>
          <a:lstStyle/>
          <a:p>
            <a:pPr>
              <a:spcBef>
                <a:spcPct val="50000"/>
              </a:spcBef>
              <a:defRPr/>
            </a:pPr>
            <a:r>
              <a:rPr kumimoji="1" lang="zh-CN" altLang="en-US" dirty="0">
                <a:solidFill>
                  <a:srgbClr val="FF0000"/>
                </a:solidFill>
                <a:latin typeface="Times New Roman" panose="02020603050405020304"/>
                <a:ea typeface="华文楷体" panose="02010600040101010101" pitchFamily="2" charset="-122"/>
              </a:rPr>
              <a:t>还原性：</a:t>
            </a:r>
            <a:r>
              <a:rPr kumimoji="1" lang="en-US" altLang="en-US" dirty="0">
                <a:solidFill>
                  <a:srgbClr val="FF0000"/>
                </a:solidFill>
                <a:latin typeface="Times New Roman" panose="02020603050405020304"/>
                <a:ea typeface="华文楷体" panose="02010600040101010101" pitchFamily="2" charset="-122"/>
              </a:rPr>
              <a:t>Fe(</a:t>
            </a:r>
            <a:r>
              <a:rPr lang="en-US" altLang="zh-CN" dirty="0">
                <a:solidFill>
                  <a:srgbClr val="FF0000"/>
                </a:solidFill>
                <a:latin typeface="Times New Roman" panose="02020603050405020304"/>
                <a:ea typeface="华文楷体" panose="02010600040101010101" pitchFamily="2" charset="-122"/>
              </a:rPr>
              <a:t>II</a:t>
            </a:r>
            <a:r>
              <a:rPr kumimoji="1" lang="en-US" altLang="en-US" dirty="0">
                <a:solidFill>
                  <a:srgbClr val="FF0000"/>
                </a:solidFill>
                <a:latin typeface="Times New Roman" panose="02020603050405020304"/>
                <a:ea typeface="华文楷体" panose="02010600040101010101" pitchFamily="2" charset="-122"/>
              </a:rPr>
              <a:t>)&gt;Co(</a:t>
            </a:r>
            <a:r>
              <a:rPr lang="en-US" altLang="zh-CN" dirty="0">
                <a:solidFill>
                  <a:srgbClr val="FF0000"/>
                </a:solidFill>
                <a:latin typeface="Times New Roman" panose="02020603050405020304"/>
                <a:ea typeface="华文楷体" panose="02010600040101010101" pitchFamily="2" charset="-122"/>
              </a:rPr>
              <a:t>II</a:t>
            </a:r>
            <a:r>
              <a:rPr kumimoji="1" lang="en-US" altLang="en-US" dirty="0">
                <a:solidFill>
                  <a:srgbClr val="FF0000"/>
                </a:solidFill>
                <a:latin typeface="Times New Roman" panose="02020603050405020304"/>
                <a:ea typeface="华文楷体" panose="02010600040101010101" pitchFamily="2" charset="-122"/>
              </a:rPr>
              <a:t>)&gt;Ni(</a:t>
            </a:r>
            <a:r>
              <a:rPr lang="en-US" altLang="zh-CN" dirty="0">
                <a:solidFill>
                  <a:srgbClr val="FF0000"/>
                </a:solidFill>
                <a:latin typeface="Times New Roman" panose="02020603050405020304"/>
                <a:ea typeface="华文楷体" panose="02010600040101010101" pitchFamily="2" charset="-122"/>
              </a:rPr>
              <a:t>II</a:t>
            </a:r>
            <a:r>
              <a:rPr kumimoji="1" lang="en-US" altLang="en-US" dirty="0">
                <a:solidFill>
                  <a:srgbClr val="FF0000"/>
                </a:solidFill>
                <a:latin typeface="Times New Roman" panose="02020603050405020304"/>
                <a:ea typeface="华文楷体" panose="02010600040101010101" pitchFamily="2" charset="-122"/>
              </a:rPr>
              <a:t>)</a:t>
            </a:r>
            <a:endParaRPr kumimoji="1" lang="en-US" altLang="zh-CN" dirty="0">
              <a:solidFill>
                <a:srgbClr val="FF0000"/>
              </a:solidFill>
              <a:latin typeface="Times New Roman" panose="02020603050405020304"/>
              <a:ea typeface="华文楷体" panose="02010600040101010101" pitchFamily="2" charset="-122"/>
            </a:endParaRPr>
          </a:p>
        </p:txBody>
      </p:sp>
      <p:sp>
        <p:nvSpPr>
          <p:cNvPr id="101489"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D9543539-F1A3-4411-97C0-D223CE4611FD}"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3659"/>
                                        </p:tgtEl>
                                        <p:attrNameLst>
                                          <p:attrName>style.visibility</p:attrName>
                                        </p:attrNameLst>
                                      </p:cBhvr>
                                      <p:to>
                                        <p:strVal val="visible"/>
                                      </p:to>
                                    </p:set>
                                    <p:animEffect transition="in" filter="wipe(left)">
                                      <p:cBhvr>
                                        <p:cTn id="7" dur="500"/>
                                        <p:tgtEl>
                                          <p:spTgt spid="283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3691"/>
                                        </p:tgtEl>
                                        <p:attrNameLst>
                                          <p:attrName>style.visibility</p:attrName>
                                        </p:attrNameLst>
                                      </p:cBhvr>
                                      <p:to>
                                        <p:strVal val="visible"/>
                                      </p:to>
                                    </p:set>
                                    <p:animEffect transition="in" filter="wipe(left)">
                                      <p:cBhvr>
                                        <p:cTn id="12" dur="500"/>
                                        <p:tgtEl>
                                          <p:spTgt spid="283691"/>
                                        </p:tgtEl>
                                      </p:cBhvr>
                                    </p:animEffect>
                                  </p:childTnLst>
                                </p:cTn>
                              </p:par>
                              <p:par>
                                <p:cTn id="13" presetID="22" presetClass="entr" presetSubtype="8" fill="hold" nodeType="withEffect">
                                  <p:stCondLst>
                                    <p:cond delay="0"/>
                                  </p:stCondLst>
                                  <p:childTnLst>
                                    <p:set>
                                      <p:cBhvr>
                                        <p:cTn id="14" dur="1" fill="hold">
                                          <p:stCondLst>
                                            <p:cond delay="0"/>
                                          </p:stCondLst>
                                        </p:cTn>
                                        <p:tgtEl>
                                          <p:spTgt spid="283677"/>
                                        </p:tgtEl>
                                        <p:attrNameLst>
                                          <p:attrName>style.visibility</p:attrName>
                                        </p:attrNameLst>
                                      </p:cBhvr>
                                      <p:to>
                                        <p:strVal val="visible"/>
                                      </p:to>
                                    </p:set>
                                    <p:animEffect transition="in" filter="wipe(left)">
                                      <p:cBhvr>
                                        <p:cTn id="15" dur="500"/>
                                        <p:tgtEl>
                                          <p:spTgt spid="28367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3688"/>
                                        </p:tgtEl>
                                        <p:attrNameLst>
                                          <p:attrName>style.visibility</p:attrName>
                                        </p:attrNameLst>
                                      </p:cBhvr>
                                      <p:to>
                                        <p:strVal val="visible"/>
                                      </p:to>
                                    </p:set>
                                    <p:animEffect transition="in" filter="wipe(left)">
                                      <p:cBhvr>
                                        <p:cTn id="20" dur="500"/>
                                        <p:tgtEl>
                                          <p:spTgt spid="28368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3689"/>
                                        </p:tgtEl>
                                        <p:attrNameLst>
                                          <p:attrName>style.visibility</p:attrName>
                                        </p:attrNameLst>
                                      </p:cBhvr>
                                      <p:to>
                                        <p:strVal val="visible"/>
                                      </p:to>
                                    </p:set>
                                    <p:animEffect transition="in" filter="wipe(left)">
                                      <p:cBhvr>
                                        <p:cTn id="25" dur="500"/>
                                        <p:tgtEl>
                                          <p:spTgt spid="28368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3690"/>
                                        </p:tgtEl>
                                        <p:attrNameLst>
                                          <p:attrName>style.visibility</p:attrName>
                                        </p:attrNameLst>
                                      </p:cBhvr>
                                      <p:to>
                                        <p:strVal val="visible"/>
                                      </p:to>
                                    </p:set>
                                    <p:animEffect transition="in" filter="wipe(left)">
                                      <p:cBhvr>
                                        <p:cTn id="30" dur="500"/>
                                        <p:tgtEl>
                                          <p:spTgt spid="28369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83692"/>
                                        </p:tgtEl>
                                        <p:attrNameLst>
                                          <p:attrName>style.visibility</p:attrName>
                                        </p:attrNameLst>
                                      </p:cBhvr>
                                      <p:to>
                                        <p:strVal val="visible"/>
                                      </p:to>
                                    </p:set>
                                    <p:animEffect transition="in" filter="wipe(left)">
                                      <p:cBhvr>
                                        <p:cTn id="35" dur="500"/>
                                        <p:tgtEl>
                                          <p:spTgt spid="28369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83700"/>
                                        </p:tgtEl>
                                        <p:attrNameLst>
                                          <p:attrName>style.visibility</p:attrName>
                                        </p:attrNameLst>
                                      </p:cBhvr>
                                      <p:to>
                                        <p:strVal val="visible"/>
                                      </p:to>
                                    </p:set>
                                    <p:animEffect transition="in" filter="wipe(left)">
                                      <p:cBhvr>
                                        <p:cTn id="40" dur="500"/>
                                        <p:tgtEl>
                                          <p:spTgt spid="283700"/>
                                        </p:tgtEl>
                                      </p:cBhvr>
                                    </p:animEffect>
                                  </p:childTnLst>
                                </p:cTn>
                              </p:par>
                              <p:par>
                                <p:cTn id="41" presetID="22" presetClass="entr" presetSubtype="8" fill="hold" nodeType="withEffect">
                                  <p:stCondLst>
                                    <p:cond delay="0"/>
                                  </p:stCondLst>
                                  <p:childTnLst>
                                    <p:set>
                                      <p:cBhvr>
                                        <p:cTn id="42" dur="1" fill="hold">
                                          <p:stCondLst>
                                            <p:cond delay="0"/>
                                          </p:stCondLst>
                                        </p:cTn>
                                        <p:tgtEl>
                                          <p:spTgt spid="283699"/>
                                        </p:tgtEl>
                                        <p:attrNameLst>
                                          <p:attrName>style.visibility</p:attrName>
                                        </p:attrNameLst>
                                      </p:cBhvr>
                                      <p:to>
                                        <p:strVal val="visible"/>
                                      </p:to>
                                    </p:set>
                                    <p:animEffect transition="in" filter="wipe(left)">
                                      <p:cBhvr>
                                        <p:cTn id="43" dur="500"/>
                                        <p:tgtEl>
                                          <p:spTgt spid="28369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83693"/>
                                        </p:tgtEl>
                                        <p:attrNameLst>
                                          <p:attrName>style.visibility</p:attrName>
                                        </p:attrNameLst>
                                      </p:cBhvr>
                                      <p:to>
                                        <p:strVal val="visible"/>
                                      </p:to>
                                    </p:set>
                                    <p:animEffect transition="in" filter="wipe(left)">
                                      <p:cBhvr>
                                        <p:cTn id="48" dur="500"/>
                                        <p:tgtEl>
                                          <p:spTgt spid="28369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83701"/>
                                        </p:tgtEl>
                                        <p:attrNameLst>
                                          <p:attrName>style.visibility</p:attrName>
                                        </p:attrNameLst>
                                      </p:cBhvr>
                                      <p:to>
                                        <p:strVal val="visible"/>
                                      </p:to>
                                    </p:set>
                                    <p:animEffect transition="in" filter="wipe(left)">
                                      <p:cBhvr>
                                        <p:cTn id="53" dur="500"/>
                                        <p:tgtEl>
                                          <p:spTgt spid="28370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83702"/>
                                        </p:tgtEl>
                                        <p:attrNameLst>
                                          <p:attrName>style.visibility</p:attrName>
                                        </p:attrNameLst>
                                      </p:cBhvr>
                                      <p:to>
                                        <p:strVal val="visible"/>
                                      </p:to>
                                    </p:set>
                                    <p:animEffect transition="in" filter="wipe(left)">
                                      <p:cBhvr>
                                        <p:cTn id="58" dur="500"/>
                                        <p:tgtEl>
                                          <p:spTgt spid="28370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83703"/>
                                        </p:tgtEl>
                                        <p:attrNameLst>
                                          <p:attrName>style.visibility</p:attrName>
                                        </p:attrNameLst>
                                      </p:cBhvr>
                                      <p:to>
                                        <p:strVal val="visible"/>
                                      </p:to>
                                    </p:set>
                                    <p:animEffect transition="in" filter="wipe(left)">
                                      <p:cBhvr>
                                        <p:cTn id="63" dur="500"/>
                                        <p:tgtEl>
                                          <p:spTgt spid="28370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83706"/>
                                        </p:tgtEl>
                                        <p:attrNameLst>
                                          <p:attrName>style.visibility</p:attrName>
                                        </p:attrNameLst>
                                      </p:cBhvr>
                                      <p:to>
                                        <p:strVal val="visible"/>
                                      </p:to>
                                    </p:set>
                                    <p:animEffect transition="in" filter="wipe(left)">
                                      <p:cBhvr>
                                        <p:cTn id="68" dur="500"/>
                                        <p:tgtEl>
                                          <p:spTgt spid="283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88" grpId="0" animBg="1"/>
      <p:bldP spid="283689" grpId="0"/>
      <p:bldP spid="283690" grpId="0"/>
      <p:bldP spid="283691" grpId="0" animBg="1"/>
      <p:bldP spid="283700" grpId="0" animBg="1"/>
      <p:bldP spid="283706" grpId="0"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395288" y="0"/>
            <a:ext cx="43926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r>
              <a:rPr lang="en-US" altLang="zh-CN" sz="3600" baseline="0" dirty="0" smtClean="0">
                <a:solidFill>
                  <a:srgbClr val="0000CC"/>
                </a:solidFill>
                <a:latin typeface="Times New Roman" panose="02020603050405020304" pitchFamily="18" charset="0"/>
                <a:ea typeface="楷体" panose="02010609060101010101" pitchFamily="49" charset="-122"/>
              </a:rPr>
              <a:t>3)</a:t>
            </a:r>
            <a:r>
              <a:rPr lang="zh-CN" altLang="en-US" sz="3600" baseline="0" dirty="0" smtClean="0">
                <a:solidFill>
                  <a:srgbClr val="0000CC"/>
                </a:solidFill>
                <a:latin typeface="Times New Roman" panose="02020603050405020304" pitchFamily="18" charset="0"/>
                <a:ea typeface="楷体" panose="02010609060101010101" pitchFamily="49" charset="-122"/>
              </a:rPr>
              <a:t>、</a:t>
            </a:r>
            <a:r>
              <a:rPr lang="en-US" altLang="zh-CN" sz="3600" baseline="0" dirty="0" smtClean="0">
                <a:solidFill>
                  <a:srgbClr val="0000CC"/>
                </a:solidFill>
                <a:latin typeface="Times New Roman" panose="02020603050405020304" pitchFamily="18" charset="0"/>
                <a:ea typeface="楷体" panose="02010609060101010101" pitchFamily="49" charset="-122"/>
              </a:rPr>
              <a:t>+Ⅲ</a:t>
            </a:r>
            <a:r>
              <a:rPr lang="zh-CN" altLang="en-US" sz="3600" baseline="0" dirty="0" smtClean="0">
                <a:solidFill>
                  <a:srgbClr val="0000CC"/>
                </a:solidFill>
                <a:latin typeface="Times New Roman" panose="02020603050405020304" pitchFamily="18" charset="0"/>
                <a:ea typeface="楷体" panose="02010609060101010101" pitchFamily="49" charset="-122"/>
              </a:rPr>
              <a:t>氧化态 </a:t>
            </a:r>
            <a:endParaRPr lang="zh-CN" altLang="en-US" sz="3600" baseline="0" dirty="0" smtClean="0">
              <a:solidFill>
                <a:srgbClr val="0000CC"/>
              </a:solidFill>
              <a:latin typeface="Times New Roman" panose="02020603050405020304" pitchFamily="18" charset="0"/>
              <a:ea typeface="楷体" panose="02010609060101010101" pitchFamily="49" charset="-122"/>
            </a:endParaRPr>
          </a:p>
        </p:txBody>
      </p:sp>
      <p:sp>
        <p:nvSpPr>
          <p:cNvPr id="455683" name="Text Box 3"/>
          <p:cNvSpPr txBox="1">
            <a:spLocks noChangeArrowheads="1"/>
          </p:cNvSpPr>
          <p:nvPr/>
        </p:nvSpPr>
        <p:spPr bwMode="auto">
          <a:xfrm>
            <a:off x="395288" y="692150"/>
            <a:ext cx="8748712"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nSpc>
                <a:spcPct val="110000"/>
              </a:lnSpc>
              <a:spcBef>
                <a:spcPct val="20000"/>
              </a:spcBef>
              <a:spcAft>
                <a:spcPct val="10000"/>
              </a:spcAft>
              <a:buFontTx/>
              <a:buAutoNum type="arabicPeriod"/>
            </a:pPr>
            <a:r>
              <a:rPr kumimoji="1" lang="zh-CN" altLang="en-US" sz="3200" baseline="0" dirty="0" smtClean="0">
                <a:solidFill>
                  <a:srgbClr val="000000"/>
                </a:solidFill>
                <a:latin typeface="Times New Roman" panose="02020603050405020304" pitchFamily="18" charset="0"/>
                <a:ea typeface="楷体" panose="02010609060101010101" pitchFamily="49" charset="-122"/>
              </a:rPr>
              <a:t>自由的</a:t>
            </a:r>
            <a:r>
              <a:rPr kumimoji="1" lang="en-US" altLang="zh-CN" sz="3200" baseline="0" dirty="0" smtClean="0">
                <a:solidFill>
                  <a:srgbClr val="000000"/>
                </a:solidFill>
                <a:latin typeface="Times New Roman" panose="02020603050405020304" pitchFamily="18" charset="0"/>
                <a:ea typeface="楷体" panose="02010609060101010101" pitchFamily="49" charset="-122"/>
              </a:rPr>
              <a:t>Co</a:t>
            </a:r>
            <a:r>
              <a:rPr kumimoji="1" lang="en-US" altLang="zh-CN" sz="3200" dirty="0" smtClean="0">
                <a:solidFill>
                  <a:srgbClr val="000000"/>
                </a:solidFill>
                <a:latin typeface="Times New Roman" panose="02020603050405020304" pitchFamily="18" charset="0"/>
                <a:ea typeface="楷体" panose="02010609060101010101" pitchFamily="49" charset="-122"/>
              </a:rPr>
              <a:t>3+</a:t>
            </a:r>
            <a:r>
              <a:rPr kumimoji="1" lang="zh-CN" altLang="en-US" sz="3200" baseline="0" dirty="0" smtClean="0">
                <a:solidFill>
                  <a:srgbClr val="000000"/>
                </a:solidFill>
                <a:latin typeface="Times New Roman" panose="02020603050405020304" pitchFamily="18" charset="0"/>
                <a:ea typeface="楷体" panose="02010609060101010101" pitchFamily="49" charset="-122"/>
              </a:rPr>
              <a:t>和</a:t>
            </a:r>
            <a:r>
              <a:rPr kumimoji="1" lang="en-US" altLang="zh-CN" sz="3200" baseline="0" dirty="0" smtClean="0">
                <a:solidFill>
                  <a:srgbClr val="000000"/>
                </a:solidFill>
                <a:latin typeface="Times New Roman" panose="02020603050405020304" pitchFamily="18" charset="0"/>
                <a:ea typeface="楷体" panose="02010609060101010101" pitchFamily="49" charset="-122"/>
              </a:rPr>
              <a:t>Ni</a:t>
            </a:r>
            <a:r>
              <a:rPr kumimoji="1" lang="en-US" altLang="zh-CN" sz="3200" dirty="0" smtClean="0">
                <a:solidFill>
                  <a:srgbClr val="000000"/>
                </a:solidFill>
                <a:latin typeface="Times New Roman" panose="02020603050405020304" pitchFamily="18" charset="0"/>
                <a:ea typeface="楷体" panose="02010609060101010101" pitchFamily="49" charset="-122"/>
              </a:rPr>
              <a:t>3+</a:t>
            </a:r>
            <a:r>
              <a:rPr kumimoji="1" lang="zh-CN" altLang="en-US" sz="3200" baseline="0" dirty="0" smtClean="0">
                <a:solidFill>
                  <a:srgbClr val="000000"/>
                </a:solidFill>
                <a:latin typeface="Times New Roman" panose="02020603050405020304" pitchFamily="18" charset="0"/>
                <a:ea typeface="楷体" panose="02010609060101010101" pitchFamily="49" charset="-122"/>
              </a:rPr>
              <a:t>离子在水中是不能稳定存在的</a:t>
            </a:r>
            <a:r>
              <a:rPr kumimoji="1" lang="en-US" altLang="zh-CN" sz="3200" baseline="0" dirty="0" smtClean="0">
                <a:solidFill>
                  <a:srgbClr val="000000"/>
                </a:solidFill>
                <a:latin typeface="Times New Roman" panose="02020603050405020304" pitchFamily="18" charset="0"/>
                <a:ea typeface="楷体" panose="02010609060101010101" pitchFamily="49" charset="-122"/>
              </a:rPr>
              <a:t>(</a:t>
            </a:r>
            <a:r>
              <a:rPr kumimoji="1" lang="zh-CN" altLang="en-US" sz="3200" baseline="0" dirty="0" smtClean="0">
                <a:solidFill>
                  <a:srgbClr val="000000"/>
                </a:solidFill>
                <a:latin typeface="Times New Roman" panose="02020603050405020304" pitchFamily="18" charset="0"/>
                <a:ea typeface="楷体" panose="02010609060101010101" pitchFamily="49" charset="-122"/>
              </a:rPr>
              <a:t>只出现在难溶物或配合物中</a:t>
            </a:r>
            <a:r>
              <a:rPr kumimoji="1" lang="en-US" altLang="zh-CN" sz="3200" baseline="0" dirty="0" smtClean="0">
                <a:solidFill>
                  <a:srgbClr val="000000"/>
                </a:solidFill>
                <a:latin typeface="Times New Roman" panose="02020603050405020304" pitchFamily="18" charset="0"/>
                <a:ea typeface="楷体" panose="02010609060101010101" pitchFamily="49" charset="-122"/>
              </a:rPr>
              <a:t>),</a:t>
            </a:r>
            <a:r>
              <a:rPr kumimoji="1" lang="zh-CN" altLang="en-US" sz="3200" baseline="0" dirty="0" smtClean="0">
                <a:solidFill>
                  <a:srgbClr val="FF3399"/>
                </a:solidFill>
                <a:latin typeface="Times New Roman" panose="02020603050405020304" pitchFamily="18" charset="0"/>
                <a:ea typeface="楷体" panose="02010609060101010101" pitchFamily="49" charset="-122"/>
              </a:rPr>
              <a:t>而只有</a:t>
            </a:r>
            <a:r>
              <a:rPr kumimoji="1" lang="en-US" altLang="zh-CN" sz="3200" baseline="0" dirty="0" smtClean="0">
                <a:solidFill>
                  <a:srgbClr val="FF3399"/>
                </a:solidFill>
                <a:latin typeface="Times New Roman" panose="02020603050405020304" pitchFamily="18" charset="0"/>
                <a:ea typeface="楷体" panose="02010609060101010101" pitchFamily="49" charset="-122"/>
              </a:rPr>
              <a:t>Fe</a:t>
            </a:r>
            <a:r>
              <a:rPr kumimoji="1" lang="en-US" altLang="zh-CN" sz="3200" dirty="0" smtClean="0">
                <a:solidFill>
                  <a:srgbClr val="FF3399"/>
                </a:solidFill>
                <a:latin typeface="Times New Roman" panose="02020603050405020304" pitchFamily="18" charset="0"/>
                <a:ea typeface="楷体" panose="02010609060101010101" pitchFamily="49" charset="-122"/>
              </a:rPr>
              <a:t>3+</a:t>
            </a:r>
            <a:r>
              <a:rPr kumimoji="1" lang="zh-CN" altLang="en-US" sz="3200" baseline="0" dirty="0" smtClean="0">
                <a:solidFill>
                  <a:srgbClr val="FF3399"/>
                </a:solidFill>
                <a:latin typeface="Times New Roman" panose="02020603050405020304" pitchFamily="18" charset="0"/>
                <a:ea typeface="楷体" panose="02010609060101010101" pitchFamily="49" charset="-122"/>
              </a:rPr>
              <a:t>可稳定</a:t>
            </a:r>
            <a:r>
              <a:rPr kumimoji="1" lang="zh-CN" altLang="en-US" sz="3200" baseline="0" dirty="0" smtClean="0">
                <a:solidFill>
                  <a:srgbClr val="000000"/>
                </a:solidFill>
                <a:latin typeface="Times New Roman" panose="02020603050405020304" pitchFamily="18" charset="0"/>
                <a:ea typeface="楷体" panose="02010609060101010101" pitchFamily="49" charset="-122"/>
              </a:rPr>
              <a:t>。</a:t>
            </a:r>
            <a:endParaRPr kumimoji="1" lang="zh-CN" altLang="en-US" sz="3200" baseline="0" dirty="0" smtClean="0">
              <a:solidFill>
                <a:srgbClr val="000000"/>
              </a:solidFill>
              <a:latin typeface="Times New Roman" panose="02020603050405020304" pitchFamily="18" charset="0"/>
              <a:ea typeface="楷体" panose="02010609060101010101" pitchFamily="49" charset="-122"/>
            </a:endParaRPr>
          </a:p>
          <a:p>
            <a:pPr>
              <a:lnSpc>
                <a:spcPct val="110000"/>
              </a:lnSpc>
              <a:spcBef>
                <a:spcPct val="20000"/>
              </a:spcBef>
              <a:spcAft>
                <a:spcPct val="10000"/>
              </a:spcAft>
            </a:pPr>
            <a:r>
              <a:rPr kumimoji="1" lang="en-US" altLang="zh-CN" sz="3200" baseline="0" dirty="0" smtClean="0">
                <a:solidFill>
                  <a:srgbClr val="000000"/>
                </a:solidFill>
                <a:latin typeface="Times New Roman" panose="02020603050405020304" pitchFamily="18" charset="0"/>
                <a:ea typeface="楷体" panose="02010609060101010101" pitchFamily="49" charset="-122"/>
              </a:rPr>
              <a:t>2. Fe</a:t>
            </a:r>
            <a:r>
              <a:rPr kumimoji="1" lang="en-US" altLang="zh-CN" sz="3200" dirty="0" smtClean="0">
                <a:solidFill>
                  <a:srgbClr val="000000"/>
                </a:solidFill>
                <a:latin typeface="Times New Roman" panose="02020603050405020304" pitchFamily="18" charset="0"/>
                <a:ea typeface="楷体" panose="02010609060101010101" pitchFamily="49" charset="-122"/>
              </a:rPr>
              <a:t>3+</a:t>
            </a:r>
            <a:r>
              <a:rPr kumimoji="1" lang="zh-CN" altLang="en-US" sz="3200" baseline="0" dirty="0" smtClean="0">
                <a:solidFill>
                  <a:srgbClr val="000000"/>
                </a:solidFill>
                <a:latin typeface="Times New Roman" panose="02020603050405020304" pitchFamily="18" charset="0"/>
                <a:ea typeface="楷体" panose="02010609060101010101" pitchFamily="49" charset="-122"/>
              </a:rPr>
              <a:t>盐的性质</a:t>
            </a:r>
            <a:endParaRPr kumimoji="1" lang="zh-CN" altLang="en-US" sz="3200" baseline="0" dirty="0" smtClean="0">
              <a:solidFill>
                <a:srgbClr val="000000"/>
              </a:solidFill>
              <a:latin typeface="Times New Roman" panose="02020603050405020304" pitchFamily="18" charset="0"/>
              <a:ea typeface="楷体" panose="02010609060101010101" pitchFamily="49" charset="-122"/>
            </a:endParaRPr>
          </a:p>
          <a:p>
            <a:pPr>
              <a:lnSpc>
                <a:spcPct val="110000"/>
              </a:lnSpc>
              <a:spcBef>
                <a:spcPct val="20000"/>
              </a:spcBef>
              <a:spcAft>
                <a:spcPct val="10000"/>
              </a:spcAft>
            </a:pPr>
            <a:r>
              <a:rPr kumimoji="1" lang="zh-CN" altLang="en-US" sz="3200" baseline="0" dirty="0" smtClean="0">
                <a:solidFill>
                  <a:srgbClr val="000000"/>
                </a:solidFill>
                <a:latin typeface="Times New Roman" panose="02020603050405020304" pitchFamily="18" charset="0"/>
                <a:ea typeface="楷体" panose="02010609060101010101" pitchFamily="49" charset="-122"/>
              </a:rPr>
              <a:t>（</a:t>
            </a:r>
            <a:r>
              <a:rPr kumimoji="1" lang="en-US" altLang="zh-CN" sz="3200" baseline="0" dirty="0" smtClean="0">
                <a:solidFill>
                  <a:srgbClr val="000000"/>
                </a:solidFill>
                <a:latin typeface="Times New Roman" panose="02020603050405020304" pitchFamily="18" charset="0"/>
                <a:ea typeface="楷体" panose="02010609060101010101" pitchFamily="49" charset="-122"/>
              </a:rPr>
              <a:t>1</a:t>
            </a:r>
            <a:r>
              <a:rPr kumimoji="1" lang="zh-CN" altLang="en-US" sz="3200" baseline="0" dirty="0" smtClean="0">
                <a:solidFill>
                  <a:srgbClr val="000000"/>
                </a:solidFill>
                <a:latin typeface="Times New Roman" panose="02020603050405020304" pitchFamily="18" charset="0"/>
                <a:ea typeface="楷体" panose="02010609060101010101" pitchFamily="49" charset="-122"/>
              </a:rPr>
              <a:t>）</a:t>
            </a:r>
            <a:r>
              <a:rPr kumimoji="1" lang="en-US" altLang="zh-CN" sz="3200" baseline="0" dirty="0" smtClean="0">
                <a:solidFill>
                  <a:srgbClr val="000000"/>
                </a:solidFill>
                <a:latin typeface="Times New Roman" panose="02020603050405020304" pitchFamily="18" charset="0"/>
                <a:ea typeface="楷体" panose="02010609060101010101" pitchFamily="49" charset="-122"/>
              </a:rPr>
              <a:t>Fe</a:t>
            </a:r>
            <a:r>
              <a:rPr kumimoji="1" lang="en-US" altLang="zh-CN" sz="3200" dirty="0" smtClean="0">
                <a:solidFill>
                  <a:srgbClr val="000000"/>
                </a:solidFill>
                <a:latin typeface="Times New Roman" panose="02020603050405020304" pitchFamily="18" charset="0"/>
                <a:ea typeface="楷体" panose="02010609060101010101" pitchFamily="49" charset="-122"/>
              </a:rPr>
              <a:t>3+</a:t>
            </a:r>
            <a:r>
              <a:rPr kumimoji="1" lang="zh-CN" altLang="en-US" sz="3200" baseline="0" dirty="0" smtClean="0">
                <a:solidFill>
                  <a:srgbClr val="000000"/>
                </a:solidFill>
                <a:latin typeface="Times New Roman" panose="02020603050405020304" pitchFamily="18" charset="0"/>
                <a:ea typeface="楷体" panose="02010609060101010101" pitchFamily="49" charset="-122"/>
              </a:rPr>
              <a:t>盐在水中均水解显酸性</a:t>
            </a:r>
            <a:endParaRPr kumimoji="1" lang="zh-CN" altLang="en-US" sz="3200" baseline="0" dirty="0" smtClean="0">
              <a:solidFill>
                <a:srgbClr val="000000"/>
              </a:solidFill>
              <a:latin typeface="Times New Roman" panose="02020603050405020304" pitchFamily="18" charset="0"/>
              <a:ea typeface="楷体" panose="02010609060101010101" pitchFamily="49" charset="-122"/>
            </a:endParaRPr>
          </a:p>
          <a:p>
            <a:pPr>
              <a:lnSpc>
                <a:spcPct val="110000"/>
              </a:lnSpc>
              <a:spcBef>
                <a:spcPct val="20000"/>
              </a:spcBef>
              <a:spcAft>
                <a:spcPct val="10000"/>
              </a:spcAft>
            </a:pPr>
            <a:r>
              <a:rPr kumimoji="1" lang="zh-CN" altLang="en-US" sz="3200" baseline="0" dirty="0" smtClean="0">
                <a:solidFill>
                  <a:srgbClr val="000000"/>
                </a:solidFill>
                <a:latin typeface="Times New Roman" panose="02020603050405020304" pitchFamily="18" charset="0"/>
                <a:ea typeface="楷体" panose="02010609060101010101" pitchFamily="49" charset="-122"/>
              </a:rPr>
              <a:t>  </a:t>
            </a:r>
            <a:r>
              <a:rPr kumimoji="1" lang="en-US" altLang="zh-CN" sz="3000" baseline="0" dirty="0" smtClean="0">
                <a:solidFill>
                  <a:srgbClr val="000000"/>
                </a:solidFill>
                <a:latin typeface="Times New Roman" panose="02020603050405020304" pitchFamily="18" charset="0"/>
                <a:ea typeface="楷体" panose="02010609060101010101" pitchFamily="49" charset="-122"/>
              </a:rPr>
              <a:t>[Fe(H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6</a:t>
            </a:r>
            <a:r>
              <a:rPr kumimoji="1" lang="en-US" altLang="zh-CN" sz="3000" baseline="0" dirty="0" smtClean="0">
                <a:solidFill>
                  <a:srgbClr val="000000"/>
                </a:solidFill>
                <a:latin typeface="Times New Roman" panose="02020603050405020304" pitchFamily="18" charset="0"/>
                <a:ea typeface="楷体" panose="02010609060101010101" pitchFamily="49" charset="-122"/>
              </a:rPr>
              <a:t>]</a:t>
            </a:r>
            <a:r>
              <a:rPr kumimoji="1" lang="en-US" altLang="zh-CN" sz="3000" dirty="0" smtClean="0">
                <a:solidFill>
                  <a:srgbClr val="000000"/>
                </a:solidFill>
                <a:latin typeface="Times New Roman" panose="02020603050405020304" pitchFamily="18" charset="0"/>
                <a:ea typeface="楷体" panose="02010609060101010101" pitchFamily="49" charset="-122"/>
              </a:rPr>
              <a:t>3+</a:t>
            </a:r>
            <a:r>
              <a:rPr kumimoji="1" lang="en-US" altLang="zh-CN" sz="3000" baseline="0" dirty="0" smtClean="0">
                <a:solidFill>
                  <a:srgbClr val="000000"/>
                </a:solidFill>
                <a:latin typeface="Times New Roman" panose="02020603050405020304" pitchFamily="18" charset="0"/>
                <a:ea typeface="楷体" panose="02010609060101010101" pitchFamily="49" charset="-122"/>
              </a:rPr>
              <a:t>+H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O==[Fe(H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5</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(OH)]</a:t>
            </a:r>
            <a:r>
              <a:rPr kumimoji="1" lang="en-US" altLang="zh-CN" sz="3000" dirty="0" smtClean="0">
                <a:solidFill>
                  <a:srgbClr val="000000"/>
                </a:solidFill>
                <a:latin typeface="Times New Roman" panose="02020603050405020304" pitchFamily="18" charset="0"/>
                <a:ea typeface="楷体" panose="02010609060101010101" pitchFamily="49" charset="-122"/>
              </a:rPr>
              <a:t>2+</a:t>
            </a:r>
            <a:r>
              <a:rPr kumimoji="1" lang="en-US" altLang="zh-CN" sz="3000" baseline="0" dirty="0" smtClean="0">
                <a:solidFill>
                  <a:srgbClr val="000000"/>
                </a:solidFill>
                <a:latin typeface="Times New Roman" panose="02020603050405020304" pitchFamily="18" charset="0"/>
                <a:ea typeface="楷体" panose="02010609060101010101" pitchFamily="49" charset="-122"/>
              </a:rPr>
              <a:t>+H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3</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a:t>
            </a:r>
            <a:r>
              <a:rPr kumimoji="1" lang="en-US" altLang="zh-CN" sz="3000" dirty="0" smtClean="0">
                <a:solidFill>
                  <a:srgbClr val="000000"/>
                </a:solidFill>
                <a:latin typeface="Times New Roman" panose="02020603050405020304" pitchFamily="18" charset="0"/>
                <a:ea typeface="楷体" panose="02010609060101010101" pitchFamily="49" charset="-122"/>
              </a:rPr>
              <a:t>+</a:t>
            </a:r>
            <a:endParaRPr kumimoji="1" lang="en-US" altLang="zh-CN" sz="3000" dirty="0" smtClean="0">
              <a:solidFill>
                <a:srgbClr val="000000"/>
              </a:solidFill>
              <a:latin typeface="Times New Roman" panose="02020603050405020304" pitchFamily="18" charset="0"/>
              <a:ea typeface="楷体" panose="02010609060101010101" pitchFamily="49" charset="-122"/>
            </a:endParaRPr>
          </a:p>
          <a:p>
            <a:pPr>
              <a:lnSpc>
                <a:spcPct val="110000"/>
              </a:lnSpc>
              <a:spcBef>
                <a:spcPct val="20000"/>
              </a:spcBef>
              <a:spcAft>
                <a:spcPct val="10000"/>
              </a:spcAft>
            </a:pPr>
            <a:r>
              <a:rPr kumimoji="1" lang="en-US" altLang="zh-CN" sz="3000" baseline="0" dirty="0" smtClean="0">
                <a:solidFill>
                  <a:srgbClr val="000000"/>
                </a:solidFill>
                <a:latin typeface="Times New Roman" panose="02020603050405020304" pitchFamily="18" charset="0"/>
                <a:ea typeface="楷体" panose="02010609060101010101" pitchFamily="49" charset="-122"/>
              </a:rPr>
              <a:t>  [Fe(H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5</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(OH)]</a:t>
            </a:r>
            <a:r>
              <a:rPr kumimoji="1" lang="en-US" altLang="zh-CN" sz="3000" dirty="0" smtClean="0">
                <a:solidFill>
                  <a:srgbClr val="000000"/>
                </a:solidFill>
                <a:latin typeface="Times New Roman" panose="02020603050405020304" pitchFamily="18" charset="0"/>
                <a:ea typeface="楷体" panose="02010609060101010101" pitchFamily="49" charset="-122"/>
              </a:rPr>
              <a:t>2+</a:t>
            </a:r>
            <a:r>
              <a:rPr kumimoji="1" lang="en-US" altLang="zh-CN" sz="3000" baseline="0" dirty="0" smtClean="0">
                <a:solidFill>
                  <a:srgbClr val="000000"/>
                </a:solidFill>
                <a:latin typeface="Times New Roman" panose="02020603050405020304" pitchFamily="18" charset="0"/>
                <a:ea typeface="楷体" panose="02010609060101010101" pitchFamily="49" charset="-122"/>
              </a:rPr>
              <a:t>+H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O==[Fe(H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000" baseline="0" dirty="0" smtClean="0">
                <a:solidFill>
                  <a:srgbClr val="000000"/>
                </a:solidFill>
                <a:latin typeface="Times New Roman" panose="02020603050405020304" pitchFamily="18" charset="0"/>
                <a:ea typeface="楷体" panose="02010609060101010101" pitchFamily="49" charset="-122"/>
              </a:rPr>
              <a:t>]</a:t>
            </a:r>
            <a:r>
              <a:rPr kumimoji="1" lang="en-US" altLang="zh-CN" sz="3000" dirty="0" smtClean="0">
                <a:solidFill>
                  <a:srgbClr val="000000"/>
                </a:solidFill>
                <a:latin typeface="Times New Roman" panose="02020603050405020304" pitchFamily="18" charset="0"/>
                <a:ea typeface="楷体" panose="02010609060101010101" pitchFamily="49" charset="-122"/>
              </a:rPr>
              <a:t>+</a:t>
            </a:r>
            <a:r>
              <a:rPr kumimoji="1" lang="en-US" altLang="zh-CN" sz="3000" baseline="0" dirty="0" smtClean="0">
                <a:solidFill>
                  <a:srgbClr val="000000"/>
                </a:solidFill>
                <a:latin typeface="Times New Roman" panose="02020603050405020304" pitchFamily="18" charset="0"/>
                <a:ea typeface="楷体" panose="02010609060101010101" pitchFamily="49" charset="-122"/>
              </a:rPr>
              <a:t>+H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3</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a:t>
            </a:r>
            <a:r>
              <a:rPr kumimoji="1" lang="en-US" altLang="zh-CN" sz="3000" dirty="0" smtClean="0">
                <a:solidFill>
                  <a:srgbClr val="000000"/>
                </a:solidFill>
                <a:latin typeface="Times New Roman" panose="02020603050405020304" pitchFamily="18" charset="0"/>
                <a:ea typeface="楷体" panose="02010609060101010101" pitchFamily="49" charset="-122"/>
              </a:rPr>
              <a:t>+</a:t>
            </a:r>
            <a:endParaRPr kumimoji="1" lang="en-US" altLang="zh-CN" sz="3000" dirty="0" smtClean="0">
              <a:solidFill>
                <a:srgbClr val="000000"/>
              </a:solidFill>
              <a:latin typeface="Times New Roman" panose="02020603050405020304" pitchFamily="18" charset="0"/>
              <a:ea typeface="楷体" panose="02010609060101010101" pitchFamily="49" charset="-122"/>
            </a:endParaRPr>
          </a:p>
          <a:p>
            <a:pPr>
              <a:lnSpc>
                <a:spcPct val="110000"/>
              </a:lnSpc>
              <a:spcBef>
                <a:spcPct val="20000"/>
              </a:spcBef>
              <a:spcAft>
                <a:spcPct val="10000"/>
              </a:spcAft>
            </a:pPr>
            <a:r>
              <a:rPr kumimoji="1" lang="en-US" altLang="zh-CN" sz="3000" baseline="0" dirty="0" smtClean="0">
                <a:solidFill>
                  <a:srgbClr val="000000"/>
                </a:solidFill>
                <a:latin typeface="Times New Roman" panose="02020603050405020304" pitchFamily="18" charset="0"/>
                <a:ea typeface="楷体" panose="02010609060101010101" pitchFamily="49" charset="-122"/>
              </a:rPr>
              <a:t>  [Fe(H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000" baseline="0" dirty="0" smtClean="0">
                <a:solidFill>
                  <a:srgbClr val="000000"/>
                </a:solidFill>
                <a:latin typeface="Times New Roman" panose="02020603050405020304" pitchFamily="18" charset="0"/>
                <a:ea typeface="楷体" panose="02010609060101010101" pitchFamily="49" charset="-122"/>
              </a:rPr>
              <a:t>]</a:t>
            </a:r>
            <a:r>
              <a:rPr kumimoji="1" lang="en-US" altLang="zh-CN" sz="3000" dirty="0" smtClean="0">
                <a:solidFill>
                  <a:srgbClr val="000000"/>
                </a:solidFill>
                <a:latin typeface="Times New Roman" panose="02020603050405020304" pitchFamily="18" charset="0"/>
                <a:ea typeface="楷体" panose="02010609060101010101" pitchFamily="49" charset="-122"/>
              </a:rPr>
              <a:t>+</a:t>
            </a:r>
            <a:r>
              <a:rPr kumimoji="1" lang="en-US" altLang="zh-CN" sz="3000" baseline="0" dirty="0" smtClean="0">
                <a:solidFill>
                  <a:srgbClr val="000000"/>
                </a:solidFill>
                <a:latin typeface="Times New Roman" panose="02020603050405020304" pitchFamily="18" charset="0"/>
                <a:ea typeface="楷体" panose="02010609060101010101" pitchFamily="49" charset="-122"/>
              </a:rPr>
              <a:t>+H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O==[Fe(H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3</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3</a:t>
            </a:r>
            <a:r>
              <a:rPr kumimoji="1" lang="en-US" altLang="zh-CN" sz="3000" baseline="0" dirty="0" smtClean="0">
                <a:solidFill>
                  <a:srgbClr val="000000"/>
                </a:solidFill>
                <a:latin typeface="Times New Roman" panose="02020603050405020304" pitchFamily="18" charset="0"/>
                <a:ea typeface="楷体" panose="02010609060101010101" pitchFamily="49" charset="-122"/>
              </a:rPr>
              <a:t>]+H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3</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a:t>
            </a:r>
            <a:r>
              <a:rPr kumimoji="1" lang="en-US" altLang="zh-CN" sz="3000" dirty="0" smtClean="0">
                <a:solidFill>
                  <a:srgbClr val="000000"/>
                </a:solidFill>
                <a:latin typeface="Times New Roman" panose="02020603050405020304" pitchFamily="18" charset="0"/>
                <a:ea typeface="楷体" panose="02010609060101010101" pitchFamily="49" charset="-122"/>
              </a:rPr>
              <a:t>+</a:t>
            </a:r>
            <a:endParaRPr kumimoji="1" lang="en-US" altLang="zh-CN" sz="3000" baseline="0" dirty="0" smtClean="0">
              <a:solidFill>
                <a:srgbClr val="000000"/>
              </a:solidFill>
              <a:latin typeface="Times New Roman" panose="02020603050405020304" pitchFamily="18" charset="0"/>
              <a:ea typeface="楷体" panose="02010609060101010101" pitchFamily="49" charset="-122"/>
            </a:endParaRPr>
          </a:p>
          <a:p>
            <a:pPr>
              <a:lnSpc>
                <a:spcPct val="110000"/>
              </a:lnSpc>
              <a:spcBef>
                <a:spcPct val="20000"/>
              </a:spcBef>
              <a:spcAft>
                <a:spcPct val="10000"/>
              </a:spcAft>
            </a:pPr>
            <a:r>
              <a:rPr kumimoji="1" lang="en-US" altLang="zh-CN" sz="3000" baseline="0" dirty="0" smtClean="0">
                <a:solidFill>
                  <a:srgbClr val="000000"/>
                </a:solidFill>
                <a:latin typeface="Times New Roman" panose="02020603050405020304" pitchFamily="18" charset="0"/>
                <a:ea typeface="楷体" panose="02010609060101010101" pitchFamily="49" charset="-122"/>
              </a:rPr>
              <a:t>   2[Fe(H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6</a:t>
            </a:r>
            <a:r>
              <a:rPr kumimoji="1" lang="en-US" altLang="zh-CN" sz="3000" baseline="0" dirty="0" smtClean="0">
                <a:solidFill>
                  <a:srgbClr val="000000"/>
                </a:solidFill>
                <a:latin typeface="Times New Roman" panose="02020603050405020304" pitchFamily="18" charset="0"/>
                <a:ea typeface="楷体" panose="02010609060101010101" pitchFamily="49" charset="-122"/>
              </a:rPr>
              <a:t>]</a:t>
            </a:r>
            <a:r>
              <a:rPr kumimoji="1" lang="en-US" altLang="zh-CN" sz="3000" dirty="0" smtClean="0">
                <a:solidFill>
                  <a:srgbClr val="000000"/>
                </a:solidFill>
                <a:latin typeface="Times New Roman" panose="02020603050405020304" pitchFamily="18" charset="0"/>
                <a:ea typeface="楷体" panose="02010609060101010101" pitchFamily="49" charset="-122"/>
              </a:rPr>
              <a:t>3+</a:t>
            </a:r>
            <a:r>
              <a:rPr kumimoji="1" lang="en-US" altLang="zh-CN" sz="3000" baseline="0" dirty="0" smtClean="0">
                <a:solidFill>
                  <a:srgbClr val="000000"/>
                </a:solidFill>
                <a:latin typeface="Times New Roman" panose="02020603050405020304" pitchFamily="18" charset="0"/>
                <a:ea typeface="楷体" panose="02010609060101010101" pitchFamily="49" charset="-122"/>
              </a:rPr>
              <a:t>==[Fe</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000" baseline="0" dirty="0" smtClean="0">
                <a:solidFill>
                  <a:srgbClr val="000000"/>
                </a:solidFill>
                <a:latin typeface="Times New Roman" panose="02020603050405020304" pitchFamily="18" charset="0"/>
                <a:ea typeface="楷体" panose="02010609060101010101" pitchFamily="49" charset="-122"/>
              </a:rPr>
              <a:t>(H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8</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000" baseline="0" dirty="0" smtClean="0">
                <a:solidFill>
                  <a:srgbClr val="000000"/>
                </a:solidFill>
                <a:latin typeface="Times New Roman" panose="02020603050405020304" pitchFamily="18" charset="0"/>
                <a:ea typeface="楷体" panose="02010609060101010101" pitchFamily="49" charset="-122"/>
              </a:rPr>
              <a:t>]</a:t>
            </a:r>
            <a:r>
              <a:rPr kumimoji="1" lang="en-US" altLang="zh-CN" sz="3000" dirty="0" smtClean="0">
                <a:solidFill>
                  <a:srgbClr val="000000"/>
                </a:solidFill>
                <a:latin typeface="Times New Roman" panose="02020603050405020304" pitchFamily="18" charset="0"/>
                <a:ea typeface="楷体" panose="02010609060101010101" pitchFamily="49" charset="-122"/>
              </a:rPr>
              <a:t>4+</a:t>
            </a:r>
            <a:r>
              <a:rPr kumimoji="1" lang="en-US" altLang="zh-CN" sz="3000" baseline="0" dirty="0" smtClean="0">
                <a:solidFill>
                  <a:srgbClr val="000000"/>
                </a:solidFill>
                <a:latin typeface="Times New Roman" panose="02020603050405020304" pitchFamily="18" charset="0"/>
                <a:ea typeface="楷体" panose="02010609060101010101" pitchFamily="49" charset="-122"/>
              </a:rPr>
              <a:t>+2H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3</a:t>
            </a:r>
            <a:r>
              <a:rPr kumimoji="1" lang="en-US" altLang="zh-CN" sz="3000" baseline="0" dirty="0" smtClean="0">
                <a:solidFill>
                  <a:srgbClr val="000000"/>
                </a:solidFill>
                <a:latin typeface="Times New Roman" panose="02020603050405020304" pitchFamily="18" charset="0"/>
                <a:ea typeface="楷体" panose="02010609060101010101" pitchFamily="49" charset="-122"/>
              </a:rPr>
              <a:t>O</a:t>
            </a:r>
            <a:r>
              <a:rPr kumimoji="1" lang="en-US" altLang="zh-CN" sz="3000" dirty="0" smtClean="0">
                <a:solidFill>
                  <a:srgbClr val="000000"/>
                </a:solidFill>
                <a:latin typeface="Times New Roman" panose="02020603050405020304" pitchFamily="18" charset="0"/>
                <a:ea typeface="楷体" panose="02010609060101010101" pitchFamily="49" charset="-122"/>
              </a:rPr>
              <a:t>+</a:t>
            </a:r>
            <a:r>
              <a:rPr kumimoji="1" lang="en-US" altLang="zh-CN" sz="3000" baseline="0" dirty="0" smtClean="0">
                <a:solidFill>
                  <a:srgbClr val="000000"/>
                </a:solidFill>
                <a:latin typeface="Times New Roman" panose="02020603050405020304" pitchFamily="18" charset="0"/>
                <a:ea typeface="楷体" panose="02010609060101010101" pitchFamily="49" charset="-122"/>
              </a:rPr>
              <a:t> </a:t>
            </a:r>
            <a:endParaRPr kumimoji="1" lang="en-US" altLang="zh-CN" sz="3000" baseline="0" dirty="0" smtClean="0">
              <a:solidFill>
                <a:srgbClr val="000000"/>
              </a:solidFill>
              <a:latin typeface="Times New Roman" panose="02020603050405020304" pitchFamily="18" charset="0"/>
              <a:ea typeface="楷体" panose="02010609060101010101" pitchFamily="49" charset="-122"/>
            </a:endParaRPr>
          </a:p>
        </p:txBody>
      </p:sp>
      <p:sp>
        <p:nvSpPr>
          <p:cNvPr id="103428"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F37B8B43-EB06-4D5C-B4B7-386207A8B842}" type="slidenum">
              <a:rPr lang="en-US" altLang="zh-CN" sz="1400" baseline="0" smtClean="0">
                <a:solidFill>
                  <a:srgbClr val="000000"/>
                </a:solidFill>
              </a:rPr>
            </a:fld>
            <a:endParaRPr lang="en-US" altLang="zh-CN" sz="1400" baseline="0"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5683">
                                            <p:txEl>
                                              <p:pRg st="0" end="0"/>
                                            </p:txEl>
                                          </p:spTgt>
                                        </p:tgtEl>
                                        <p:attrNameLst>
                                          <p:attrName>style.visibility</p:attrName>
                                        </p:attrNameLst>
                                      </p:cBhvr>
                                      <p:to>
                                        <p:strVal val="visible"/>
                                      </p:to>
                                    </p:set>
                                    <p:animEffect transition="in" filter="wipe(left)">
                                      <p:cBhvr>
                                        <p:cTn id="7" dur="500"/>
                                        <p:tgtEl>
                                          <p:spTgt spid="455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5683">
                                            <p:txEl>
                                              <p:pRg st="1" end="1"/>
                                            </p:txEl>
                                          </p:spTgt>
                                        </p:tgtEl>
                                        <p:attrNameLst>
                                          <p:attrName>style.visibility</p:attrName>
                                        </p:attrNameLst>
                                      </p:cBhvr>
                                      <p:to>
                                        <p:strVal val="visible"/>
                                      </p:to>
                                    </p:set>
                                    <p:animEffect transition="in" filter="wipe(left)">
                                      <p:cBhvr>
                                        <p:cTn id="12" dur="500"/>
                                        <p:tgtEl>
                                          <p:spTgt spid="45568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455683">
                                            <p:txEl>
                                              <p:pRg st="2" end="2"/>
                                            </p:txEl>
                                          </p:spTgt>
                                        </p:tgtEl>
                                        <p:attrNameLst>
                                          <p:attrName>style.visibility</p:attrName>
                                        </p:attrNameLst>
                                      </p:cBhvr>
                                      <p:to>
                                        <p:strVal val="visible"/>
                                      </p:to>
                                    </p:set>
                                    <p:animEffect transition="in" filter="wipe(left)">
                                      <p:cBhvr>
                                        <p:cTn id="15" dur="500"/>
                                        <p:tgtEl>
                                          <p:spTgt spid="45568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55683">
                                            <p:txEl>
                                              <p:pRg st="3" end="3"/>
                                            </p:txEl>
                                          </p:spTgt>
                                        </p:tgtEl>
                                        <p:attrNameLst>
                                          <p:attrName>style.visibility</p:attrName>
                                        </p:attrNameLst>
                                      </p:cBhvr>
                                      <p:to>
                                        <p:strVal val="visible"/>
                                      </p:to>
                                    </p:set>
                                    <p:animEffect transition="in" filter="wipe(left)">
                                      <p:cBhvr>
                                        <p:cTn id="20" dur="500"/>
                                        <p:tgtEl>
                                          <p:spTgt spid="45568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55683">
                                            <p:txEl>
                                              <p:pRg st="4" end="4"/>
                                            </p:txEl>
                                          </p:spTgt>
                                        </p:tgtEl>
                                        <p:attrNameLst>
                                          <p:attrName>style.visibility</p:attrName>
                                        </p:attrNameLst>
                                      </p:cBhvr>
                                      <p:to>
                                        <p:strVal val="visible"/>
                                      </p:to>
                                    </p:set>
                                    <p:animEffect transition="in" filter="wipe(left)">
                                      <p:cBhvr>
                                        <p:cTn id="25" dur="500"/>
                                        <p:tgtEl>
                                          <p:spTgt spid="45568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55683">
                                            <p:txEl>
                                              <p:pRg st="5" end="5"/>
                                            </p:txEl>
                                          </p:spTgt>
                                        </p:tgtEl>
                                        <p:attrNameLst>
                                          <p:attrName>style.visibility</p:attrName>
                                        </p:attrNameLst>
                                      </p:cBhvr>
                                      <p:to>
                                        <p:strVal val="visible"/>
                                      </p:to>
                                    </p:set>
                                    <p:animEffect transition="in" filter="wipe(left)">
                                      <p:cBhvr>
                                        <p:cTn id="30" dur="500"/>
                                        <p:tgtEl>
                                          <p:spTgt spid="45568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55683">
                                            <p:txEl>
                                              <p:pRg st="6" end="6"/>
                                            </p:txEl>
                                          </p:spTgt>
                                        </p:tgtEl>
                                        <p:attrNameLst>
                                          <p:attrName>style.visibility</p:attrName>
                                        </p:attrNameLst>
                                      </p:cBhvr>
                                      <p:to>
                                        <p:strVal val="visible"/>
                                      </p:to>
                                    </p:set>
                                    <p:animEffect transition="in" filter="wipe(left)">
                                      <p:cBhvr>
                                        <p:cTn id="35" dur="500"/>
                                        <p:tgtEl>
                                          <p:spTgt spid="4556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1115616" y="697458"/>
            <a:ext cx="5832648" cy="646331"/>
          </a:xfrm>
          <a:prstGeom prst="rect">
            <a:avLst/>
          </a:prstGeom>
          <a:noFill/>
          <a:ln>
            <a:noFill/>
          </a:ln>
          <a:effectLst/>
        </p:spPr>
        <p:txBody>
          <a:bodyPr wrap="square">
            <a:spAutoFit/>
          </a:bodyPr>
          <a:lstStyle/>
          <a:p>
            <a:pPr>
              <a:spcBef>
                <a:spcPct val="50000"/>
              </a:spcBef>
              <a:defRPr/>
            </a:pPr>
            <a:r>
              <a:rPr kumimoji="1" lang="en-US" altLang="zh-CN" sz="3600" dirty="0">
                <a:solidFill>
                  <a:srgbClr val="FF0000"/>
                </a:solidFill>
                <a:latin typeface="+mn-lt"/>
                <a:ea typeface="+mn-ea"/>
                <a:sym typeface="Wingdings" panose="05000000000000000000" pitchFamily="2" charset="2"/>
              </a:rPr>
              <a:t>Fe</a:t>
            </a:r>
            <a:r>
              <a:rPr kumimoji="1" lang="en-US" altLang="zh-CN" sz="3600" baseline="30000" dirty="0">
                <a:solidFill>
                  <a:srgbClr val="FF0000"/>
                </a:solidFill>
                <a:latin typeface="+mn-lt"/>
                <a:ea typeface="+mn-ea"/>
                <a:sym typeface="Wingdings" panose="05000000000000000000" pitchFamily="2" charset="2"/>
              </a:rPr>
              <a:t>3+</a:t>
            </a:r>
            <a:r>
              <a:rPr kumimoji="1" lang="zh-CN" altLang="en-US" sz="3600" dirty="0">
                <a:solidFill>
                  <a:srgbClr val="FF0000"/>
                </a:solidFill>
                <a:latin typeface="+mn-lt"/>
                <a:ea typeface="+mn-ea"/>
                <a:sym typeface="Wingdings" panose="05000000000000000000" pitchFamily="2" charset="2"/>
              </a:rPr>
              <a:t>中等强度氧化剂</a:t>
            </a:r>
            <a:endParaRPr kumimoji="1" lang="zh-CN" altLang="en-US" sz="3600" dirty="0">
              <a:solidFill>
                <a:srgbClr val="FF0000"/>
              </a:solidFill>
              <a:latin typeface="+mn-lt"/>
              <a:ea typeface="+mn-ea"/>
            </a:endParaRPr>
          </a:p>
        </p:txBody>
      </p:sp>
      <p:graphicFrame>
        <p:nvGraphicFramePr>
          <p:cNvPr id="3" name="Object 71"/>
          <p:cNvGraphicFramePr>
            <a:graphicFrameLocks noChangeAspect="1"/>
          </p:cNvGraphicFramePr>
          <p:nvPr/>
        </p:nvGraphicFramePr>
        <p:xfrm>
          <a:off x="1115616" y="4005064"/>
          <a:ext cx="5607050" cy="646113"/>
        </p:xfrm>
        <a:graphic>
          <a:graphicData uri="http://schemas.openxmlformats.org/presentationml/2006/ole">
            <mc:AlternateContent xmlns:mc="http://schemas.openxmlformats.org/markup-compatibility/2006">
              <mc:Choice xmlns:v="urn:schemas-microsoft-com:vml" Requires="v">
                <p:oleObj spid="_x0000_s11284" name="公式" r:id="rId1" imgW="47548800" imgH="5486400" progId="Equation.3">
                  <p:embed/>
                </p:oleObj>
              </mc:Choice>
              <mc:Fallback>
                <p:oleObj name="公式" r:id="rId1" imgW="47548800" imgH="5486400" progId="Equation.3">
                  <p:embed/>
                  <p:pic>
                    <p:nvPicPr>
                      <p:cNvPr id="0" name="图片 11264"/>
                      <p:cNvPicPr>
                        <a:picLocks noChangeAspect="1"/>
                      </p:cNvPicPr>
                      <p:nvPr/>
                    </p:nvPicPr>
                    <p:blipFill>
                      <a:blip r:embed="rId2"/>
                      <a:stretch>
                        <a:fillRect/>
                      </a:stretch>
                    </p:blipFill>
                    <p:spPr>
                      <a:xfrm>
                        <a:off x="1115616" y="4005064"/>
                        <a:ext cx="5607050" cy="646113"/>
                      </a:xfrm>
                      <a:prstGeom prst="rect">
                        <a:avLst/>
                      </a:prstGeom>
                      <a:noFill/>
                      <a:ln w="9525">
                        <a:noFill/>
                      </a:ln>
                    </p:spPr>
                  </p:pic>
                </p:oleObj>
              </mc:Fallback>
            </mc:AlternateContent>
          </a:graphicData>
        </a:graphic>
      </p:graphicFrame>
      <p:graphicFrame>
        <p:nvGraphicFramePr>
          <p:cNvPr id="4" name="Object 72"/>
          <p:cNvGraphicFramePr>
            <a:graphicFrameLocks noChangeAspect="1"/>
          </p:cNvGraphicFramePr>
          <p:nvPr/>
        </p:nvGraphicFramePr>
        <p:xfrm>
          <a:off x="1137270" y="3140621"/>
          <a:ext cx="4857750" cy="574675"/>
        </p:xfrm>
        <a:graphic>
          <a:graphicData uri="http://schemas.openxmlformats.org/presentationml/2006/ole">
            <mc:AlternateContent xmlns:mc="http://schemas.openxmlformats.org/markup-compatibility/2006">
              <mc:Choice xmlns:v="urn:schemas-microsoft-com:vml" Requires="v">
                <p:oleObj spid="_x0000_s11285" name="公式" r:id="rId3" imgW="41148000" imgH="4876800" progId="Equation.3">
                  <p:embed/>
                </p:oleObj>
              </mc:Choice>
              <mc:Fallback>
                <p:oleObj name="公式" r:id="rId3" imgW="41148000" imgH="4876800" progId="Equation.3">
                  <p:embed/>
                  <p:pic>
                    <p:nvPicPr>
                      <p:cNvPr id="0" name="图片 11265"/>
                      <p:cNvPicPr>
                        <a:picLocks noChangeAspect="1"/>
                      </p:cNvPicPr>
                      <p:nvPr/>
                    </p:nvPicPr>
                    <p:blipFill>
                      <a:blip r:embed="rId4"/>
                      <a:stretch>
                        <a:fillRect/>
                      </a:stretch>
                    </p:blipFill>
                    <p:spPr>
                      <a:xfrm>
                        <a:off x="1137270" y="3140621"/>
                        <a:ext cx="4857750" cy="574675"/>
                      </a:xfrm>
                      <a:prstGeom prst="rect">
                        <a:avLst/>
                      </a:prstGeom>
                      <a:noFill/>
                      <a:ln w="9525">
                        <a:noFill/>
                      </a:ln>
                    </p:spPr>
                  </p:pic>
                </p:oleObj>
              </mc:Fallback>
            </mc:AlternateContent>
          </a:graphicData>
        </a:graphic>
      </p:graphicFrame>
      <p:graphicFrame>
        <p:nvGraphicFramePr>
          <p:cNvPr id="5" name="Object 73"/>
          <p:cNvGraphicFramePr>
            <a:graphicFrameLocks noChangeAspect="1"/>
          </p:cNvGraphicFramePr>
          <p:nvPr/>
        </p:nvGraphicFramePr>
        <p:xfrm>
          <a:off x="1269006" y="2480792"/>
          <a:ext cx="4641850" cy="574675"/>
        </p:xfrm>
        <a:graphic>
          <a:graphicData uri="http://schemas.openxmlformats.org/presentationml/2006/ole">
            <mc:AlternateContent xmlns:mc="http://schemas.openxmlformats.org/markup-compatibility/2006">
              <mc:Choice xmlns:v="urn:schemas-microsoft-com:vml" Requires="v">
                <p:oleObj spid="_x0000_s11286" name="公式" r:id="rId5" imgW="39319200" imgH="4876800" progId="Equation.3">
                  <p:embed/>
                </p:oleObj>
              </mc:Choice>
              <mc:Fallback>
                <p:oleObj name="公式" r:id="rId5" imgW="39319200" imgH="4876800" progId="Equation.3">
                  <p:embed/>
                  <p:pic>
                    <p:nvPicPr>
                      <p:cNvPr id="0" name="图片 11266"/>
                      <p:cNvPicPr>
                        <a:picLocks noChangeAspect="1"/>
                      </p:cNvPicPr>
                      <p:nvPr/>
                    </p:nvPicPr>
                    <p:blipFill>
                      <a:blip r:embed="rId6"/>
                      <a:stretch>
                        <a:fillRect/>
                      </a:stretch>
                    </p:blipFill>
                    <p:spPr>
                      <a:xfrm>
                        <a:off x="1269006" y="2480792"/>
                        <a:ext cx="4641850" cy="574675"/>
                      </a:xfrm>
                      <a:prstGeom prst="rect">
                        <a:avLst/>
                      </a:prstGeom>
                      <a:noFill/>
                      <a:ln w="9525">
                        <a:noFill/>
                      </a:ln>
                    </p:spPr>
                  </p:pic>
                </p:oleObj>
              </mc:Fallback>
            </mc:AlternateContent>
          </a:graphicData>
        </a:graphic>
      </p:graphicFrame>
      <p:sp>
        <p:nvSpPr>
          <p:cNvPr id="7" name="Rectangle 16"/>
          <p:cNvSpPr>
            <a:spLocks noChangeArrowheads="1"/>
          </p:cNvSpPr>
          <p:nvPr/>
        </p:nvSpPr>
        <p:spPr bwMode="auto">
          <a:xfrm>
            <a:off x="1265858" y="1881734"/>
            <a:ext cx="4391025" cy="579437"/>
          </a:xfrm>
          <a:prstGeom prst="rect">
            <a:avLst/>
          </a:prstGeom>
          <a:noFill/>
          <a:ln>
            <a:noFill/>
          </a:ln>
          <a:effectLst/>
        </p:spPr>
        <p:txBody>
          <a:bodyPr>
            <a:spAutoFit/>
          </a:bodyPr>
          <a:lstStyle/>
          <a:p>
            <a:pPr>
              <a:defRPr/>
            </a:pPr>
            <a:r>
              <a:rPr lang="en-US" altLang="zh-CN" dirty="0">
                <a:latin typeface="+mn-lt"/>
                <a:ea typeface="+mn-ea"/>
              </a:rPr>
              <a:t>2Fe</a:t>
            </a:r>
            <a:r>
              <a:rPr lang="en-US" altLang="zh-CN" baseline="30000" dirty="0">
                <a:latin typeface="+mn-lt"/>
                <a:ea typeface="+mn-ea"/>
              </a:rPr>
              <a:t>3+</a:t>
            </a:r>
            <a:r>
              <a:rPr lang="en-US" altLang="zh-CN" dirty="0">
                <a:latin typeface="+mn-lt"/>
                <a:ea typeface="+mn-ea"/>
              </a:rPr>
              <a:t> + 2I</a:t>
            </a:r>
            <a:r>
              <a:rPr lang="en-US" altLang="zh-CN" baseline="30000" dirty="0">
                <a:latin typeface="+mn-lt"/>
                <a:ea typeface="+mn-ea"/>
              </a:rPr>
              <a:t>-</a:t>
            </a:r>
            <a:r>
              <a:rPr lang="en-US" altLang="zh-CN" dirty="0">
                <a:latin typeface="+mn-lt"/>
                <a:ea typeface="+mn-ea"/>
              </a:rPr>
              <a:t> = 2Fe</a:t>
            </a:r>
            <a:r>
              <a:rPr lang="en-US" altLang="zh-CN" baseline="30000" dirty="0">
                <a:latin typeface="+mn-lt"/>
                <a:ea typeface="+mn-ea"/>
              </a:rPr>
              <a:t>2+</a:t>
            </a:r>
            <a:r>
              <a:rPr lang="en-US" altLang="zh-CN" dirty="0">
                <a:latin typeface="+mn-lt"/>
                <a:ea typeface="+mn-ea"/>
              </a:rPr>
              <a:t> + I</a:t>
            </a:r>
            <a:r>
              <a:rPr lang="en-US" altLang="zh-CN" baseline="-25000" dirty="0">
                <a:latin typeface="+mn-lt"/>
                <a:ea typeface="+mn-ea"/>
              </a:rPr>
              <a:t>2</a:t>
            </a:r>
            <a:endParaRPr lang="en-US" altLang="zh-CN" dirty="0">
              <a:latin typeface="+mn-lt"/>
              <a:ea typeface="+mn-ea"/>
            </a:endParaRPr>
          </a:p>
        </p:txBody>
      </p:sp>
      <p:sp>
        <p:nvSpPr>
          <p:cNvPr id="8" name="Rectangle 26"/>
          <p:cNvSpPr>
            <a:spLocks noChangeArrowheads="1"/>
          </p:cNvSpPr>
          <p:nvPr/>
        </p:nvSpPr>
        <p:spPr bwMode="auto">
          <a:xfrm>
            <a:off x="7956376" y="637395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6786D5D7-8A3B-4572-985D-2E58C976F1A4}" type="slidenum">
              <a:rPr kumimoji="1" lang="en-US" altLang="zh-CN" sz="1600">
                <a:ea typeface="ˎ̥"/>
                <a:cs typeface="ˎ̥"/>
              </a:rPr>
            </a:fld>
            <a:r>
              <a:rPr kumimoji="1" lang="en-US" altLang="zh-CN" sz="1600" dirty="0">
                <a:ea typeface="华文楷体" panose="02010600040101010101" pitchFamily="2" charset="-122"/>
              </a:rPr>
              <a:t> </a:t>
            </a:r>
            <a:endParaRPr kumimoji="1" lang="en-US" altLang="zh-CN" sz="1600" dirty="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11" name="Rectangle 7"/>
          <p:cNvSpPr>
            <a:spLocks noChangeArrowheads="1"/>
          </p:cNvSpPr>
          <p:nvPr/>
        </p:nvSpPr>
        <p:spPr bwMode="auto">
          <a:xfrm>
            <a:off x="683568" y="587242"/>
            <a:ext cx="5040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eaLnBrk="1" hangingPunct="1"/>
            <a:r>
              <a:rPr lang="zh-CN" altLang="en-US" sz="3200" b="1" baseline="0" dirty="0" smtClean="0">
                <a:latin typeface="Times New Roman" panose="02020603050405020304" pitchFamily="18" charset="0"/>
                <a:ea typeface="楷体" panose="02010609060101010101" pitchFamily="49" charset="-122"/>
              </a:rPr>
              <a:t>（</a:t>
            </a:r>
            <a:r>
              <a:rPr lang="en-US" altLang="zh-CN" sz="3600" b="1" baseline="0" dirty="0" smtClean="0">
                <a:solidFill>
                  <a:srgbClr val="FF0000"/>
                </a:solidFill>
                <a:latin typeface="Times New Roman" panose="02020603050405020304" pitchFamily="18" charset="0"/>
                <a:ea typeface="楷体" panose="02010609060101010101" pitchFamily="49" charset="-122"/>
              </a:rPr>
              <a:t>Fe</a:t>
            </a:r>
            <a:r>
              <a:rPr lang="en-US" altLang="zh-CN" sz="3600" b="1" dirty="0" smtClean="0">
                <a:solidFill>
                  <a:srgbClr val="FF0000"/>
                </a:solidFill>
                <a:latin typeface="Times New Roman" panose="02020603050405020304" pitchFamily="18" charset="0"/>
                <a:ea typeface="楷体" panose="02010609060101010101" pitchFamily="49" charset="-122"/>
              </a:rPr>
              <a:t>3</a:t>
            </a:r>
            <a:r>
              <a:rPr lang="en-US" altLang="zh-CN" sz="3600" b="1" dirty="0">
                <a:solidFill>
                  <a:srgbClr val="FF0000"/>
                </a:solidFill>
                <a:latin typeface="Times New Roman" panose="02020603050405020304" pitchFamily="18" charset="0"/>
                <a:ea typeface="楷体" panose="02010609060101010101" pitchFamily="49" charset="-122"/>
              </a:rPr>
              <a:t>+</a:t>
            </a:r>
            <a:r>
              <a:rPr lang="zh-CN" altLang="en-US" sz="3600" b="1" baseline="0" dirty="0">
                <a:solidFill>
                  <a:srgbClr val="FF0000"/>
                </a:solidFill>
                <a:latin typeface="Times New Roman" panose="02020603050405020304" pitchFamily="18" charset="0"/>
                <a:ea typeface="楷体" panose="02010609060101010101" pitchFamily="49" charset="-122"/>
              </a:rPr>
              <a:t>与</a:t>
            </a:r>
            <a:r>
              <a:rPr lang="en-US" altLang="zh-CN" sz="3600" b="1" baseline="0" dirty="0">
                <a:solidFill>
                  <a:srgbClr val="FF0000"/>
                </a:solidFill>
                <a:latin typeface="Times New Roman" panose="02020603050405020304" pitchFamily="18" charset="0"/>
                <a:ea typeface="楷体" panose="02010609060101010101" pitchFamily="49" charset="-122"/>
              </a:rPr>
              <a:t>S</a:t>
            </a:r>
            <a:r>
              <a:rPr lang="en-US" altLang="zh-CN" sz="3600" b="1" dirty="0">
                <a:solidFill>
                  <a:srgbClr val="FF0000"/>
                </a:solidFill>
                <a:latin typeface="Times New Roman" panose="02020603050405020304" pitchFamily="18" charset="0"/>
                <a:ea typeface="楷体" panose="02010609060101010101" pitchFamily="49" charset="-122"/>
              </a:rPr>
              <a:t>2-</a:t>
            </a:r>
            <a:r>
              <a:rPr lang="zh-CN" altLang="en-US" sz="3600" b="1" baseline="0" dirty="0">
                <a:solidFill>
                  <a:srgbClr val="FF0000"/>
                </a:solidFill>
                <a:latin typeface="Times New Roman" panose="02020603050405020304" pitchFamily="18" charset="0"/>
                <a:ea typeface="楷体" panose="02010609060101010101" pitchFamily="49" charset="-122"/>
              </a:rPr>
              <a:t>的反应 </a:t>
            </a:r>
            <a:endParaRPr lang="zh-CN" altLang="en-US" sz="3600" b="1" baseline="0" dirty="0">
              <a:solidFill>
                <a:srgbClr val="FF0000"/>
              </a:solidFill>
              <a:latin typeface="Times New Roman" panose="02020603050405020304" pitchFamily="18" charset="0"/>
              <a:ea typeface="楷体" panose="02010609060101010101" pitchFamily="49" charset="-122"/>
            </a:endParaRPr>
          </a:p>
        </p:txBody>
      </p:sp>
      <p:sp>
        <p:nvSpPr>
          <p:cNvPr id="456712" name="Text Box 8"/>
          <p:cNvSpPr txBox="1">
            <a:spLocks noChangeArrowheads="1"/>
          </p:cNvSpPr>
          <p:nvPr/>
        </p:nvSpPr>
        <p:spPr bwMode="auto">
          <a:xfrm>
            <a:off x="971600" y="1588689"/>
            <a:ext cx="7885112" cy="339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20000"/>
              </a:spcBef>
              <a:spcAft>
                <a:spcPct val="20000"/>
              </a:spcAft>
            </a:pPr>
            <a:r>
              <a:rPr kumimoji="1" lang="en-US" altLang="zh-CN" sz="3200" b="1" baseline="0" dirty="0">
                <a:solidFill>
                  <a:srgbClr val="000000"/>
                </a:solidFill>
                <a:latin typeface="Times New Roman" panose="02020603050405020304" pitchFamily="18" charset="0"/>
                <a:ea typeface="楷体" panose="02010609060101010101" pitchFamily="49" charset="-122"/>
              </a:rPr>
              <a:t>1)</a:t>
            </a:r>
            <a:r>
              <a:rPr kumimoji="1" lang="zh-CN" altLang="en-US" sz="3200" b="1" baseline="0" dirty="0">
                <a:solidFill>
                  <a:srgbClr val="000000"/>
                </a:solidFill>
                <a:latin typeface="Times New Roman" panose="02020603050405020304" pitchFamily="18" charset="0"/>
                <a:ea typeface="楷体" panose="02010609060101010101" pitchFamily="49" charset="-122"/>
              </a:rPr>
              <a:t>在碱性介质中与</a:t>
            </a:r>
            <a:r>
              <a:rPr kumimoji="1" lang="en-US" altLang="zh-CN" sz="3200" b="1" baseline="0" dirty="0">
                <a:solidFill>
                  <a:srgbClr val="000000"/>
                </a:solidFill>
                <a:latin typeface="Times New Roman" panose="02020603050405020304" pitchFamily="18" charset="0"/>
                <a:ea typeface="楷体" panose="02010609060101010101" pitchFamily="49" charset="-122"/>
              </a:rPr>
              <a:t>(NH</a:t>
            </a:r>
            <a:r>
              <a:rPr kumimoji="1" lang="en-US" altLang="zh-CN" sz="3200" b="1" baseline="-25000" dirty="0">
                <a:solidFill>
                  <a:srgbClr val="000000"/>
                </a:solidFill>
                <a:latin typeface="Times New Roman" panose="02020603050405020304" pitchFamily="18" charset="0"/>
                <a:ea typeface="楷体" panose="02010609060101010101" pitchFamily="49" charset="-122"/>
              </a:rPr>
              <a:t>4</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S(</a:t>
            </a:r>
            <a:r>
              <a:rPr kumimoji="1" lang="zh-CN" altLang="en-US" sz="3200" b="1" baseline="0" dirty="0">
                <a:solidFill>
                  <a:srgbClr val="000000"/>
                </a:solidFill>
                <a:latin typeface="Times New Roman" panose="02020603050405020304" pitchFamily="18" charset="0"/>
                <a:ea typeface="楷体" panose="02010609060101010101" pitchFamily="49" charset="-122"/>
              </a:rPr>
              <a:t>或</a:t>
            </a:r>
            <a:r>
              <a:rPr kumimoji="1" lang="en-US" altLang="zh-CN" sz="3200" b="1" baseline="0" dirty="0">
                <a:solidFill>
                  <a:srgbClr val="000000"/>
                </a:solidFill>
                <a:latin typeface="Times New Roman" panose="02020603050405020304" pitchFamily="18" charset="0"/>
                <a:ea typeface="楷体" panose="02010609060101010101" pitchFamily="49" charset="-122"/>
              </a:rPr>
              <a:t>Na</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S)</a:t>
            </a:r>
            <a:r>
              <a:rPr kumimoji="1" lang="zh-CN" altLang="en-US" sz="3200" b="1" baseline="0" dirty="0">
                <a:solidFill>
                  <a:srgbClr val="000000"/>
                </a:solidFill>
                <a:latin typeface="Times New Roman" panose="02020603050405020304" pitchFamily="18" charset="0"/>
                <a:ea typeface="楷体" panose="02010609060101010101" pitchFamily="49" charset="-122"/>
              </a:rPr>
              <a:t>作用时</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生成</a:t>
            </a:r>
            <a:r>
              <a:rPr kumimoji="1" lang="en-US" altLang="zh-CN" sz="3200" b="1" baseline="0" dirty="0">
                <a:solidFill>
                  <a:srgbClr val="000000"/>
                </a:solidFill>
                <a:latin typeface="Times New Roman" panose="02020603050405020304" pitchFamily="18" charset="0"/>
                <a:ea typeface="楷体" panose="02010609060101010101" pitchFamily="49" charset="-122"/>
              </a:rPr>
              <a:t>Fe</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S</a:t>
            </a:r>
            <a:r>
              <a:rPr kumimoji="1" lang="en-US" altLang="zh-CN" sz="3200" b="1" baseline="-25000"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黑色沉淀</a:t>
            </a:r>
            <a:endParaRPr kumimoji="1" lang="zh-CN" altLang="en-US"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20000"/>
              </a:spcBef>
              <a:spcAft>
                <a:spcPct val="20000"/>
              </a:spcAft>
            </a:pPr>
            <a:r>
              <a:rPr kumimoji="1" lang="zh-CN" altLang="en-US" sz="3200" b="1" baseline="0" dirty="0">
                <a:solidFill>
                  <a:srgbClr val="000000"/>
                </a:solidFill>
                <a:latin typeface="Times New Roman" panose="02020603050405020304" pitchFamily="18" charset="0"/>
                <a:ea typeface="楷体" panose="02010609060101010101" pitchFamily="49" charset="-122"/>
              </a:rPr>
              <a:t>      </a:t>
            </a:r>
            <a:r>
              <a:rPr kumimoji="1" lang="en-US" altLang="zh-CN" sz="3200" b="1" baseline="0" dirty="0">
                <a:solidFill>
                  <a:srgbClr val="000000"/>
                </a:solidFill>
                <a:latin typeface="Times New Roman" panose="02020603050405020304" pitchFamily="18" charset="0"/>
                <a:ea typeface="楷体" panose="02010609060101010101" pitchFamily="49" charset="-122"/>
              </a:rPr>
              <a:t>2Fe</a:t>
            </a:r>
            <a:r>
              <a:rPr kumimoji="1" lang="en-US" altLang="zh-CN" sz="3200" b="1" dirty="0">
                <a:solidFill>
                  <a:srgbClr val="000000"/>
                </a:solidFill>
                <a:latin typeface="Times New Roman" panose="02020603050405020304" pitchFamily="18" charset="0"/>
                <a:ea typeface="楷体" panose="02010609060101010101" pitchFamily="49" charset="-122"/>
              </a:rPr>
              <a:t>3+</a:t>
            </a:r>
            <a:r>
              <a:rPr kumimoji="1" lang="en-US" altLang="zh-CN" sz="3200" b="1" baseline="0" dirty="0">
                <a:solidFill>
                  <a:srgbClr val="000000"/>
                </a:solidFill>
                <a:latin typeface="Times New Roman" panose="02020603050405020304" pitchFamily="18" charset="0"/>
                <a:ea typeface="楷体" panose="02010609060101010101" pitchFamily="49" charset="-122"/>
              </a:rPr>
              <a:t> + 3S</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 == Fe</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S</a:t>
            </a:r>
            <a:r>
              <a:rPr kumimoji="1" lang="en-US" altLang="zh-CN" sz="3200" b="1" baseline="-25000" dirty="0">
                <a:solidFill>
                  <a:srgbClr val="000000"/>
                </a:solidFill>
                <a:latin typeface="Times New Roman" panose="02020603050405020304" pitchFamily="18" charset="0"/>
                <a:ea typeface="楷体" panose="02010609060101010101" pitchFamily="49" charset="-122"/>
              </a:rPr>
              <a:t>3</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20000"/>
              </a:spcBef>
              <a:spcAft>
                <a:spcPct val="20000"/>
              </a:spcAft>
            </a:pPr>
            <a:r>
              <a:rPr kumimoji="1" lang="en-US" altLang="zh-CN" sz="3200" b="1" baseline="0" dirty="0">
                <a:solidFill>
                  <a:srgbClr val="000000"/>
                </a:solidFill>
                <a:latin typeface="Times New Roman" panose="02020603050405020304" pitchFamily="18" charset="0"/>
                <a:ea typeface="楷体" panose="02010609060101010101" pitchFamily="49" charset="-122"/>
              </a:rPr>
              <a:t>2)</a:t>
            </a:r>
            <a:r>
              <a:rPr kumimoji="1" lang="zh-CN" altLang="en-US" sz="3200" b="1" baseline="0" dirty="0">
                <a:solidFill>
                  <a:srgbClr val="000000"/>
                </a:solidFill>
                <a:latin typeface="Times New Roman" panose="02020603050405020304" pitchFamily="18" charset="0"/>
                <a:ea typeface="楷体" panose="02010609060101010101" pitchFamily="49" charset="-122"/>
              </a:rPr>
              <a:t>在酸性介质中</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产生淡黄色沉淀</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因</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20000"/>
              </a:spcBef>
              <a:spcAft>
                <a:spcPct val="20000"/>
              </a:spcAft>
            </a:pPr>
            <a:r>
              <a:rPr kumimoji="1" lang="en-US" altLang="zh-CN" sz="3200" b="1" baseline="0" dirty="0">
                <a:solidFill>
                  <a:srgbClr val="000000"/>
                </a:solidFill>
                <a:latin typeface="Times New Roman" panose="02020603050405020304" pitchFamily="18" charset="0"/>
                <a:ea typeface="楷体" panose="02010609060101010101" pitchFamily="49" charset="-122"/>
              </a:rPr>
              <a:t>       Fe</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S</a:t>
            </a:r>
            <a:r>
              <a:rPr kumimoji="1" lang="en-US" altLang="zh-CN" sz="3200" b="1" baseline="-25000" dirty="0">
                <a:solidFill>
                  <a:srgbClr val="000000"/>
                </a:solidFill>
                <a:latin typeface="Times New Roman" panose="02020603050405020304" pitchFamily="18" charset="0"/>
                <a:ea typeface="楷体" panose="02010609060101010101" pitchFamily="49" charset="-122"/>
              </a:rPr>
              <a:t>3</a:t>
            </a:r>
            <a:r>
              <a:rPr kumimoji="1" lang="en-US" altLang="zh-CN" sz="3200" b="1" baseline="0" dirty="0">
                <a:solidFill>
                  <a:srgbClr val="000000"/>
                </a:solidFill>
                <a:latin typeface="Times New Roman" panose="02020603050405020304" pitchFamily="18" charset="0"/>
                <a:ea typeface="楷体" panose="02010609060101010101" pitchFamily="49" charset="-122"/>
              </a:rPr>
              <a:t>+4H</a:t>
            </a:r>
            <a:r>
              <a:rPr kumimoji="1" lang="en-US" altLang="zh-CN" sz="3200" b="1" dirty="0">
                <a:solidFill>
                  <a:srgbClr val="000000"/>
                </a:solidFill>
                <a:latin typeface="Times New Roman" panose="02020603050405020304" pitchFamily="18" charset="0"/>
                <a:ea typeface="楷体" panose="02010609060101010101" pitchFamily="49" charset="-122"/>
              </a:rPr>
              <a:t>+</a:t>
            </a:r>
            <a:r>
              <a:rPr kumimoji="1" lang="en-US" altLang="zh-CN" sz="3200" b="1" baseline="0" dirty="0">
                <a:solidFill>
                  <a:srgbClr val="000000"/>
                </a:solidFill>
                <a:latin typeface="Times New Roman" panose="02020603050405020304" pitchFamily="18" charset="0"/>
                <a:ea typeface="楷体" panose="02010609060101010101" pitchFamily="49" charset="-122"/>
              </a:rPr>
              <a:t>==2Fe</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+S↓+2H</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S </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p:txBody>
      </p:sp>
      <p:sp>
        <p:nvSpPr>
          <p:cNvPr id="105478"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49CC7761-8852-4D34-B3D1-D31EBAB5C212}" type="slidenum">
              <a:rPr lang="en-US" altLang="zh-CN" sz="1400" baseline="0" smtClean="0"/>
            </a:fld>
            <a:endParaRPr lang="en-US" altLang="zh-CN" sz="1400" baseline="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6711"/>
                                        </p:tgtEl>
                                        <p:attrNameLst>
                                          <p:attrName>style.visibility</p:attrName>
                                        </p:attrNameLst>
                                      </p:cBhvr>
                                      <p:to>
                                        <p:strVal val="visible"/>
                                      </p:to>
                                    </p:set>
                                    <p:animEffect transition="in" filter="wipe(left)">
                                      <p:cBhvr>
                                        <p:cTn id="7" dur="500"/>
                                        <p:tgtEl>
                                          <p:spTgt spid="4567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6712">
                                            <p:txEl>
                                              <p:pRg st="0" end="0"/>
                                            </p:txEl>
                                          </p:spTgt>
                                        </p:tgtEl>
                                        <p:attrNameLst>
                                          <p:attrName>style.visibility</p:attrName>
                                        </p:attrNameLst>
                                      </p:cBhvr>
                                      <p:to>
                                        <p:strVal val="visible"/>
                                      </p:to>
                                    </p:set>
                                    <p:animEffect transition="in" filter="wipe(left)">
                                      <p:cBhvr>
                                        <p:cTn id="12" dur="500"/>
                                        <p:tgtEl>
                                          <p:spTgt spid="4567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6712">
                                            <p:txEl>
                                              <p:pRg st="1" end="1"/>
                                            </p:txEl>
                                          </p:spTgt>
                                        </p:tgtEl>
                                        <p:attrNameLst>
                                          <p:attrName>style.visibility</p:attrName>
                                        </p:attrNameLst>
                                      </p:cBhvr>
                                      <p:to>
                                        <p:strVal val="visible"/>
                                      </p:to>
                                    </p:set>
                                    <p:animEffect transition="in" filter="wipe(left)">
                                      <p:cBhvr>
                                        <p:cTn id="17" dur="500"/>
                                        <p:tgtEl>
                                          <p:spTgt spid="4567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6712">
                                            <p:txEl>
                                              <p:pRg st="2" end="2"/>
                                            </p:txEl>
                                          </p:spTgt>
                                        </p:tgtEl>
                                        <p:attrNameLst>
                                          <p:attrName>style.visibility</p:attrName>
                                        </p:attrNameLst>
                                      </p:cBhvr>
                                      <p:to>
                                        <p:strVal val="visible"/>
                                      </p:to>
                                    </p:set>
                                    <p:animEffect transition="in" filter="wipe(left)">
                                      <p:cBhvr>
                                        <p:cTn id="22" dur="500"/>
                                        <p:tgtEl>
                                          <p:spTgt spid="4567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56712">
                                            <p:txEl>
                                              <p:pRg st="3" end="3"/>
                                            </p:txEl>
                                          </p:spTgt>
                                        </p:tgtEl>
                                        <p:attrNameLst>
                                          <p:attrName>style.visibility</p:attrName>
                                        </p:attrNameLst>
                                      </p:cBhvr>
                                      <p:to>
                                        <p:strVal val="visible"/>
                                      </p:to>
                                    </p:set>
                                    <p:animEffect transition="in" filter="wipe(left)">
                                      <p:cBhvr>
                                        <p:cTn id="27" dur="500"/>
                                        <p:tgtEl>
                                          <p:spTgt spid="4567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1"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971550" y="1196975"/>
            <a:ext cx="784860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kumimoji="1" lang="en-US" altLang="zh-CN">
                <a:solidFill>
                  <a:srgbClr val="080808"/>
                </a:solidFill>
                <a:ea typeface="华文楷体" panose="02010600040101010101" pitchFamily="2" charset="-122"/>
                <a:sym typeface="Wingdings" panose="05000000000000000000" pitchFamily="2" charset="2"/>
              </a:rPr>
              <a:t>Co(III)</a:t>
            </a:r>
            <a:r>
              <a:rPr kumimoji="1" lang="zh-CN" altLang="en-US">
                <a:solidFill>
                  <a:srgbClr val="080808"/>
                </a:solidFill>
                <a:ea typeface="华文楷体" panose="02010600040101010101" pitchFamily="2" charset="-122"/>
                <a:sym typeface="Wingdings" panose="05000000000000000000" pitchFamily="2" charset="2"/>
              </a:rPr>
              <a:t>、</a:t>
            </a:r>
            <a:r>
              <a:rPr kumimoji="1" lang="en-US" altLang="zh-CN">
                <a:solidFill>
                  <a:srgbClr val="080808"/>
                </a:solidFill>
                <a:ea typeface="华文楷体" panose="02010600040101010101" pitchFamily="2" charset="-122"/>
                <a:sym typeface="Wingdings" panose="05000000000000000000" pitchFamily="2" charset="2"/>
              </a:rPr>
              <a:t>Ni(III)</a:t>
            </a:r>
            <a:r>
              <a:rPr kumimoji="1" lang="zh-CN" altLang="en-US">
                <a:solidFill>
                  <a:srgbClr val="080808"/>
                </a:solidFill>
                <a:ea typeface="华文楷体" panose="02010600040101010101" pitchFamily="2" charset="-122"/>
                <a:sym typeface="Wingdings" panose="05000000000000000000" pitchFamily="2" charset="2"/>
              </a:rPr>
              <a:t>在水溶液中不存在简单的水合离子，表现出</a:t>
            </a:r>
            <a:r>
              <a:rPr kumimoji="1" lang="zh-CN" altLang="en-US">
                <a:solidFill>
                  <a:srgbClr val="0000CC"/>
                </a:solidFill>
                <a:ea typeface="华文楷体" panose="02010600040101010101" pitchFamily="2" charset="-122"/>
                <a:sym typeface="Wingdings" panose="05000000000000000000" pitchFamily="2" charset="2"/>
              </a:rPr>
              <a:t>强氧化性</a:t>
            </a:r>
            <a:endParaRPr kumimoji="1" lang="en-US" altLang="zh-CN">
              <a:solidFill>
                <a:srgbClr val="0000CC"/>
              </a:solidFill>
              <a:ea typeface="华文楷体" panose="02010600040101010101" pitchFamily="2" charset="-122"/>
              <a:sym typeface="Wingdings" panose="05000000000000000000" pitchFamily="2" charset="2"/>
            </a:endParaRPr>
          </a:p>
          <a:p>
            <a:pPr>
              <a:spcBef>
                <a:spcPct val="50000"/>
              </a:spcBef>
            </a:pPr>
            <a:r>
              <a:rPr kumimoji="1" lang="en-US" altLang="zh-CN">
                <a:solidFill>
                  <a:srgbClr val="080808"/>
                </a:solidFill>
                <a:ea typeface="华文楷体" panose="02010600040101010101" pitchFamily="2" charset="-122"/>
                <a:sym typeface="Wingdings" panose="05000000000000000000" pitchFamily="2" charset="2"/>
              </a:rPr>
              <a:t>4</a:t>
            </a:r>
            <a:r>
              <a:rPr kumimoji="1" lang="en-US" altLang="zh-CN">
                <a:solidFill>
                  <a:srgbClr val="0000CC"/>
                </a:solidFill>
                <a:ea typeface="华文楷体" panose="02010600040101010101" pitchFamily="2" charset="-122"/>
                <a:sym typeface="Wingdings" panose="05000000000000000000" pitchFamily="2" charset="2"/>
              </a:rPr>
              <a:t>Co</a:t>
            </a:r>
            <a:r>
              <a:rPr kumimoji="1" lang="en-US" altLang="zh-CN" baseline="30000">
                <a:solidFill>
                  <a:srgbClr val="0000CC"/>
                </a:solidFill>
                <a:ea typeface="华文楷体" panose="02010600040101010101" pitchFamily="2" charset="-122"/>
                <a:sym typeface="Wingdings" panose="05000000000000000000" pitchFamily="2" charset="2"/>
              </a:rPr>
              <a:t>3+</a:t>
            </a:r>
            <a:r>
              <a:rPr kumimoji="1" lang="en-US" altLang="zh-CN">
                <a:solidFill>
                  <a:srgbClr val="080808"/>
                </a:solidFill>
                <a:ea typeface="华文楷体" panose="02010600040101010101" pitchFamily="2" charset="-122"/>
                <a:sym typeface="Wingdings" panose="05000000000000000000" pitchFamily="2" charset="2"/>
              </a:rPr>
              <a:t> + 2H</a:t>
            </a:r>
            <a:r>
              <a:rPr kumimoji="1" lang="en-US" altLang="zh-CN" baseline="-25000">
                <a:solidFill>
                  <a:srgbClr val="080808"/>
                </a:solidFill>
                <a:ea typeface="华文楷体" panose="02010600040101010101" pitchFamily="2" charset="-122"/>
                <a:sym typeface="Wingdings" panose="05000000000000000000" pitchFamily="2" charset="2"/>
              </a:rPr>
              <a:t>2</a:t>
            </a:r>
            <a:r>
              <a:rPr kumimoji="1" lang="en-US" altLang="zh-CN">
                <a:solidFill>
                  <a:srgbClr val="080808"/>
                </a:solidFill>
                <a:ea typeface="华文楷体" panose="02010600040101010101" pitchFamily="2" charset="-122"/>
                <a:sym typeface="Wingdings" panose="05000000000000000000" pitchFamily="2" charset="2"/>
              </a:rPr>
              <a:t>O == 4Co</a:t>
            </a:r>
            <a:r>
              <a:rPr kumimoji="1" lang="en-US" altLang="zh-CN" baseline="30000">
                <a:solidFill>
                  <a:srgbClr val="080808"/>
                </a:solidFill>
                <a:ea typeface="华文楷体" panose="02010600040101010101" pitchFamily="2" charset="-122"/>
                <a:sym typeface="Wingdings" panose="05000000000000000000" pitchFamily="2" charset="2"/>
              </a:rPr>
              <a:t>2+</a:t>
            </a:r>
            <a:r>
              <a:rPr kumimoji="1" lang="en-US" altLang="zh-CN">
                <a:solidFill>
                  <a:srgbClr val="080808"/>
                </a:solidFill>
                <a:ea typeface="华文楷体" panose="02010600040101010101" pitchFamily="2" charset="-122"/>
                <a:sym typeface="Wingdings" panose="05000000000000000000" pitchFamily="2" charset="2"/>
              </a:rPr>
              <a:t> + O</a:t>
            </a:r>
            <a:r>
              <a:rPr kumimoji="1" lang="en-US" altLang="zh-CN" baseline="-25000">
                <a:solidFill>
                  <a:srgbClr val="080808"/>
                </a:solidFill>
                <a:ea typeface="华文楷体" panose="02010600040101010101" pitchFamily="2" charset="-122"/>
                <a:sym typeface="Wingdings" panose="05000000000000000000" pitchFamily="2" charset="2"/>
              </a:rPr>
              <a:t>2</a:t>
            </a:r>
            <a:r>
              <a:rPr kumimoji="1" lang="en-US" altLang="zh-CN">
                <a:solidFill>
                  <a:srgbClr val="080808"/>
                </a:solidFill>
                <a:ea typeface="华文楷体" panose="02010600040101010101" pitchFamily="2" charset="-122"/>
                <a:sym typeface="Symbol" panose="05050102010706020507" pitchFamily="18" charset="2"/>
              </a:rPr>
              <a:t></a:t>
            </a:r>
            <a:r>
              <a:rPr kumimoji="1" lang="en-US" altLang="zh-CN" baseline="-25000">
                <a:solidFill>
                  <a:srgbClr val="080808"/>
                </a:solidFill>
                <a:ea typeface="华文楷体" panose="02010600040101010101" pitchFamily="2" charset="-122"/>
                <a:sym typeface="Wingdings" panose="05000000000000000000" pitchFamily="2" charset="2"/>
              </a:rPr>
              <a:t> </a:t>
            </a:r>
            <a:r>
              <a:rPr kumimoji="1" lang="en-US" altLang="zh-CN">
                <a:solidFill>
                  <a:srgbClr val="080808"/>
                </a:solidFill>
                <a:ea typeface="华文楷体" panose="02010600040101010101" pitchFamily="2" charset="-122"/>
                <a:sym typeface="Wingdings" panose="05000000000000000000" pitchFamily="2" charset="2"/>
              </a:rPr>
              <a:t>+ 4H</a:t>
            </a:r>
            <a:r>
              <a:rPr kumimoji="1" lang="en-US" altLang="zh-CN" baseline="30000">
                <a:solidFill>
                  <a:srgbClr val="080808"/>
                </a:solidFill>
                <a:ea typeface="华文楷体" panose="02010600040101010101" pitchFamily="2" charset="-122"/>
                <a:sym typeface="Wingdings" panose="05000000000000000000" pitchFamily="2" charset="2"/>
              </a:rPr>
              <a:t>+</a:t>
            </a:r>
            <a:endParaRPr kumimoji="1" lang="en-US" altLang="zh-CN" baseline="30000">
              <a:solidFill>
                <a:srgbClr val="080808"/>
              </a:solidFill>
              <a:ea typeface="华文楷体" panose="02010600040101010101" pitchFamily="2" charset="-122"/>
              <a:sym typeface="Wingdings" panose="05000000000000000000" pitchFamily="2" charset="2"/>
            </a:endParaRPr>
          </a:p>
          <a:p>
            <a:pPr>
              <a:spcBef>
                <a:spcPct val="50000"/>
              </a:spcBef>
            </a:pPr>
            <a:r>
              <a:rPr kumimoji="1" lang="en-US" altLang="zh-CN">
                <a:solidFill>
                  <a:srgbClr val="080808"/>
                </a:solidFill>
                <a:ea typeface="华文楷体" panose="02010600040101010101" pitchFamily="2" charset="-122"/>
                <a:sym typeface="Wingdings" panose="05000000000000000000" pitchFamily="2" charset="2"/>
              </a:rPr>
              <a:t>4</a:t>
            </a:r>
            <a:r>
              <a:rPr kumimoji="1" lang="en-US" altLang="zh-CN">
                <a:solidFill>
                  <a:srgbClr val="0000CC"/>
                </a:solidFill>
                <a:ea typeface="华文楷体" panose="02010600040101010101" pitchFamily="2" charset="-122"/>
                <a:sym typeface="Wingdings" panose="05000000000000000000" pitchFamily="2" charset="2"/>
              </a:rPr>
              <a:t>Ni</a:t>
            </a:r>
            <a:r>
              <a:rPr kumimoji="1" lang="en-US" altLang="zh-CN" baseline="30000">
                <a:solidFill>
                  <a:srgbClr val="0000CC"/>
                </a:solidFill>
                <a:ea typeface="华文楷体" panose="02010600040101010101" pitchFamily="2" charset="-122"/>
                <a:sym typeface="Wingdings" panose="05000000000000000000" pitchFamily="2" charset="2"/>
              </a:rPr>
              <a:t>3+</a:t>
            </a:r>
            <a:r>
              <a:rPr kumimoji="1" lang="en-US" altLang="zh-CN">
                <a:solidFill>
                  <a:srgbClr val="080808"/>
                </a:solidFill>
                <a:ea typeface="华文楷体" panose="02010600040101010101" pitchFamily="2" charset="-122"/>
                <a:sym typeface="Wingdings" panose="05000000000000000000" pitchFamily="2" charset="2"/>
              </a:rPr>
              <a:t> + 2H</a:t>
            </a:r>
            <a:r>
              <a:rPr kumimoji="1" lang="en-US" altLang="zh-CN" baseline="-25000">
                <a:solidFill>
                  <a:srgbClr val="080808"/>
                </a:solidFill>
                <a:ea typeface="华文楷体" panose="02010600040101010101" pitchFamily="2" charset="-122"/>
                <a:sym typeface="Wingdings" panose="05000000000000000000" pitchFamily="2" charset="2"/>
              </a:rPr>
              <a:t>2</a:t>
            </a:r>
            <a:r>
              <a:rPr kumimoji="1" lang="en-US" altLang="zh-CN">
                <a:solidFill>
                  <a:srgbClr val="080808"/>
                </a:solidFill>
                <a:ea typeface="华文楷体" panose="02010600040101010101" pitchFamily="2" charset="-122"/>
                <a:sym typeface="Wingdings" panose="05000000000000000000" pitchFamily="2" charset="2"/>
              </a:rPr>
              <a:t>O == 4Ni</a:t>
            </a:r>
            <a:r>
              <a:rPr kumimoji="1" lang="en-US" altLang="zh-CN" baseline="30000">
                <a:solidFill>
                  <a:srgbClr val="080808"/>
                </a:solidFill>
                <a:ea typeface="华文楷体" panose="02010600040101010101" pitchFamily="2" charset="-122"/>
                <a:sym typeface="Wingdings" panose="05000000000000000000" pitchFamily="2" charset="2"/>
              </a:rPr>
              <a:t>2+</a:t>
            </a:r>
            <a:r>
              <a:rPr kumimoji="1" lang="en-US" altLang="zh-CN">
                <a:solidFill>
                  <a:srgbClr val="080808"/>
                </a:solidFill>
                <a:ea typeface="华文楷体" panose="02010600040101010101" pitchFamily="2" charset="-122"/>
                <a:sym typeface="Wingdings" panose="05000000000000000000" pitchFamily="2" charset="2"/>
              </a:rPr>
              <a:t> + O</a:t>
            </a:r>
            <a:r>
              <a:rPr kumimoji="1" lang="en-US" altLang="zh-CN" baseline="-25000">
                <a:solidFill>
                  <a:srgbClr val="080808"/>
                </a:solidFill>
                <a:ea typeface="华文楷体" panose="02010600040101010101" pitchFamily="2" charset="-122"/>
                <a:sym typeface="Wingdings" panose="05000000000000000000" pitchFamily="2" charset="2"/>
              </a:rPr>
              <a:t>2</a:t>
            </a:r>
            <a:r>
              <a:rPr kumimoji="1" lang="en-US" altLang="zh-CN">
                <a:solidFill>
                  <a:srgbClr val="080808"/>
                </a:solidFill>
                <a:ea typeface="华文楷体" panose="02010600040101010101" pitchFamily="2" charset="-122"/>
                <a:sym typeface="Symbol" panose="05050102010706020507" pitchFamily="18" charset="2"/>
              </a:rPr>
              <a:t></a:t>
            </a:r>
            <a:r>
              <a:rPr kumimoji="1" lang="en-US" altLang="zh-CN" baseline="-25000">
                <a:solidFill>
                  <a:srgbClr val="080808"/>
                </a:solidFill>
                <a:ea typeface="华文楷体" panose="02010600040101010101" pitchFamily="2" charset="-122"/>
                <a:sym typeface="Wingdings" panose="05000000000000000000" pitchFamily="2" charset="2"/>
              </a:rPr>
              <a:t> </a:t>
            </a:r>
            <a:r>
              <a:rPr kumimoji="1" lang="en-US" altLang="zh-CN">
                <a:solidFill>
                  <a:srgbClr val="080808"/>
                </a:solidFill>
                <a:ea typeface="华文楷体" panose="02010600040101010101" pitchFamily="2" charset="-122"/>
                <a:sym typeface="Wingdings" panose="05000000000000000000" pitchFamily="2" charset="2"/>
              </a:rPr>
              <a:t>+ 4H</a:t>
            </a:r>
            <a:r>
              <a:rPr kumimoji="1" lang="en-US" altLang="zh-CN" baseline="30000">
                <a:solidFill>
                  <a:srgbClr val="080808"/>
                </a:solidFill>
                <a:ea typeface="华文楷体" panose="02010600040101010101" pitchFamily="2" charset="-122"/>
                <a:sym typeface="Wingdings" panose="05000000000000000000" pitchFamily="2" charset="2"/>
              </a:rPr>
              <a:t>+</a:t>
            </a:r>
            <a:endParaRPr kumimoji="1" lang="en-US" altLang="zh-CN" baseline="30000">
              <a:solidFill>
                <a:srgbClr val="080808"/>
              </a:solidFill>
              <a:ea typeface="华文楷体" panose="02010600040101010101" pitchFamily="2" charset="-122"/>
              <a:sym typeface="Wingdings" panose="05000000000000000000" pitchFamily="2" charset="2"/>
            </a:endParaRPr>
          </a:p>
          <a:p>
            <a:pPr>
              <a:spcBef>
                <a:spcPct val="50000"/>
              </a:spcBef>
            </a:pPr>
            <a:r>
              <a:rPr kumimoji="1" lang="en-US" altLang="zh-CN">
                <a:solidFill>
                  <a:srgbClr val="080808"/>
                </a:solidFill>
                <a:ea typeface="华文楷体" panose="02010600040101010101" pitchFamily="2" charset="-122"/>
                <a:sym typeface="Wingdings" panose="05000000000000000000" pitchFamily="2" charset="2"/>
              </a:rPr>
              <a:t>2</a:t>
            </a:r>
            <a:r>
              <a:rPr kumimoji="1" lang="en-US" altLang="zh-CN">
                <a:solidFill>
                  <a:srgbClr val="FF0000"/>
                </a:solidFill>
                <a:ea typeface="华文楷体" panose="02010600040101010101" pitchFamily="2" charset="-122"/>
                <a:sym typeface="Wingdings" panose="05000000000000000000" pitchFamily="2" charset="2"/>
              </a:rPr>
              <a:t>Co(OH)</a:t>
            </a:r>
            <a:r>
              <a:rPr kumimoji="1" lang="en-US" altLang="zh-CN" baseline="-25000">
                <a:solidFill>
                  <a:srgbClr val="FF0000"/>
                </a:solidFill>
                <a:ea typeface="华文楷体" panose="02010600040101010101" pitchFamily="2" charset="-122"/>
                <a:sym typeface="Wingdings" panose="05000000000000000000" pitchFamily="2" charset="2"/>
              </a:rPr>
              <a:t>3</a:t>
            </a:r>
            <a:r>
              <a:rPr kumimoji="1" lang="en-US" altLang="zh-CN">
                <a:solidFill>
                  <a:srgbClr val="080808"/>
                </a:solidFill>
                <a:ea typeface="华文楷体" panose="02010600040101010101" pitchFamily="2" charset="-122"/>
                <a:sym typeface="Wingdings" panose="05000000000000000000" pitchFamily="2" charset="2"/>
              </a:rPr>
              <a:t> + 6HCl == 2CoCl</a:t>
            </a:r>
            <a:r>
              <a:rPr kumimoji="1" lang="en-US" altLang="zh-CN" baseline="-25000">
                <a:solidFill>
                  <a:srgbClr val="080808"/>
                </a:solidFill>
                <a:ea typeface="华文楷体" panose="02010600040101010101" pitchFamily="2" charset="-122"/>
                <a:sym typeface="Wingdings" panose="05000000000000000000" pitchFamily="2" charset="2"/>
              </a:rPr>
              <a:t>2</a:t>
            </a:r>
            <a:r>
              <a:rPr kumimoji="1" lang="en-US" altLang="zh-CN">
                <a:solidFill>
                  <a:srgbClr val="080808"/>
                </a:solidFill>
                <a:ea typeface="华文楷体" panose="02010600040101010101" pitchFamily="2" charset="-122"/>
                <a:sym typeface="Wingdings" panose="05000000000000000000" pitchFamily="2" charset="2"/>
              </a:rPr>
              <a:t> + Cl</a:t>
            </a:r>
            <a:r>
              <a:rPr kumimoji="1" lang="en-US" altLang="zh-CN" baseline="-25000">
                <a:solidFill>
                  <a:srgbClr val="080808"/>
                </a:solidFill>
                <a:ea typeface="华文楷体" panose="02010600040101010101" pitchFamily="2" charset="-122"/>
                <a:sym typeface="Wingdings" panose="05000000000000000000" pitchFamily="2" charset="2"/>
              </a:rPr>
              <a:t>2</a:t>
            </a:r>
            <a:r>
              <a:rPr kumimoji="1" lang="en-US" altLang="zh-CN">
                <a:solidFill>
                  <a:srgbClr val="080808"/>
                </a:solidFill>
                <a:ea typeface="华文楷体" panose="02010600040101010101" pitchFamily="2" charset="-122"/>
                <a:sym typeface="Symbol" panose="05050102010706020507" pitchFamily="18" charset="2"/>
              </a:rPr>
              <a:t></a:t>
            </a:r>
            <a:r>
              <a:rPr kumimoji="1" lang="en-US" altLang="zh-CN" baseline="-25000">
                <a:solidFill>
                  <a:srgbClr val="080808"/>
                </a:solidFill>
                <a:ea typeface="华文楷体" panose="02010600040101010101" pitchFamily="2" charset="-122"/>
                <a:sym typeface="Wingdings" panose="05000000000000000000" pitchFamily="2" charset="2"/>
              </a:rPr>
              <a:t> </a:t>
            </a:r>
            <a:r>
              <a:rPr kumimoji="1" lang="en-US" altLang="zh-CN">
                <a:solidFill>
                  <a:srgbClr val="080808"/>
                </a:solidFill>
                <a:ea typeface="华文楷体" panose="02010600040101010101" pitchFamily="2" charset="-122"/>
                <a:sym typeface="Wingdings" panose="05000000000000000000" pitchFamily="2" charset="2"/>
              </a:rPr>
              <a:t>+ 6H</a:t>
            </a:r>
            <a:r>
              <a:rPr kumimoji="1" lang="en-US" altLang="zh-CN" baseline="-25000">
                <a:solidFill>
                  <a:srgbClr val="080808"/>
                </a:solidFill>
                <a:ea typeface="华文楷体" panose="02010600040101010101" pitchFamily="2" charset="-122"/>
                <a:sym typeface="Wingdings" panose="05000000000000000000" pitchFamily="2" charset="2"/>
              </a:rPr>
              <a:t>2</a:t>
            </a:r>
            <a:r>
              <a:rPr kumimoji="1" lang="en-US" altLang="zh-CN">
                <a:solidFill>
                  <a:srgbClr val="080808"/>
                </a:solidFill>
                <a:ea typeface="华文楷体" panose="02010600040101010101" pitchFamily="2" charset="-122"/>
                <a:sym typeface="Wingdings" panose="05000000000000000000" pitchFamily="2" charset="2"/>
              </a:rPr>
              <a:t>O</a:t>
            </a:r>
            <a:endParaRPr kumimoji="1" lang="en-US" altLang="zh-CN">
              <a:solidFill>
                <a:srgbClr val="080808"/>
              </a:solidFill>
              <a:ea typeface="华文楷体" panose="02010600040101010101" pitchFamily="2" charset="-122"/>
              <a:sym typeface="Wingdings" panose="05000000000000000000" pitchFamily="2" charset="2"/>
            </a:endParaRPr>
          </a:p>
          <a:p>
            <a:pPr>
              <a:spcBef>
                <a:spcPct val="50000"/>
              </a:spcBef>
            </a:pPr>
            <a:r>
              <a:rPr kumimoji="1" lang="en-US" altLang="zh-CN">
                <a:solidFill>
                  <a:srgbClr val="080808"/>
                </a:solidFill>
                <a:ea typeface="华文楷体" panose="02010600040101010101" pitchFamily="2" charset="-122"/>
                <a:sym typeface="Wingdings" panose="05000000000000000000" pitchFamily="2" charset="2"/>
              </a:rPr>
              <a:t>2</a:t>
            </a:r>
            <a:r>
              <a:rPr kumimoji="1" lang="en-US" altLang="zh-CN">
                <a:solidFill>
                  <a:srgbClr val="FF0000"/>
                </a:solidFill>
                <a:ea typeface="华文楷体" panose="02010600040101010101" pitchFamily="2" charset="-122"/>
                <a:sym typeface="Wingdings" panose="05000000000000000000" pitchFamily="2" charset="2"/>
              </a:rPr>
              <a:t>Ni(OH)</a:t>
            </a:r>
            <a:r>
              <a:rPr kumimoji="1" lang="en-US" altLang="zh-CN" baseline="-25000">
                <a:solidFill>
                  <a:srgbClr val="FF0000"/>
                </a:solidFill>
                <a:ea typeface="华文楷体" panose="02010600040101010101" pitchFamily="2" charset="-122"/>
                <a:sym typeface="Wingdings" panose="05000000000000000000" pitchFamily="2" charset="2"/>
              </a:rPr>
              <a:t>3</a:t>
            </a:r>
            <a:r>
              <a:rPr kumimoji="1" lang="en-US" altLang="zh-CN">
                <a:solidFill>
                  <a:srgbClr val="080808"/>
                </a:solidFill>
                <a:ea typeface="华文楷体" panose="02010600040101010101" pitchFamily="2" charset="-122"/>
                <a:sym typeface="Wingdings" panose="05000000000000000000" pitchFamily="2" charset="2"/>
              </a:rPr>
              <a:t> + 6HCl == 2NiCl</a:t>
            </a:r>
            <a:r>
              <a:rPr kumimoji="1" lang="en-US" altLang="zh-CN" baseline="-25000">
                <a:solidFill>
                  <a:srgbClr val="080808"/>
                </a:solidFill>
                <a:ea typeface="华文楷体" panose="02010600040101010101" pitchFamily="2" charset="-122"/>
                <a:sym typeface="Wingdings" panose="05000000000000000000" pitchFamily="2" charset="2"/>
              </a:rPr>
              <a:t>2</a:t>
            </a:r>
            <a:r>
              <a:rPr kumimoji="1" lang="en-US" altLang="zh-CN">
                <a:solidFill>
                  <a:srgbClr val="080808"/>
                </a:solidFill>
                <a:ea typeface="华文楷体" panose="02010600040101010101" pitchFamily="2" charset="-122"/>
                <a:sym typeface="Wingdings" panose="05000000000000000000" pitchFamily="2" charset="2"/>
              </a:rPr>
              <a:t> + Cl</a:t>
            </a:r>
            <a:r>
              <a:rPr kumimoji="1" lang="en-US" altLang="zh-CN" baseline="-25000">
                <a:solidFill>
                  <a:srgbClr val="080808"/>
                </a:solidFill>
                <a:ea typeface="华文楷体" panose="02010600040101010101" pitchFamily="2" charset="-122"/>
                <a:sym typeface="Wingdings" panose="05000000000000000000" pitchFamily="2" charset="2"/>
              </a:rPr>
              <a:t>2</a:t>
            </a:r>
            <a:r>
              <a:rPr kumimoji="1" lang="en-US" altLang="zh-CN">
                <a:solidFill>
                  <a:srgbClr val="080808"/>
                </a:solidFill>
                <a:ea typeface="华文楷体" panose="02010600040101010101" pitchFamily="2" charset="-122"/>
                <a:sym typeface="Symbol" panose="05050102010706020507" pitchFamily="18" charset="2"/>
              </a:rPr>
              <a:t></a:t>
            </a:r>
            <a:r>
              <a:rPr kumimoji="1" lang="en-US" altLang="zh-CN" baseline="-25000">
                <a:solidFill>
                  <a:srgbClr val="080808"/>
                </a:solidFill>
                <a:ea typeface="华文楷体" panose="02010600040101010101" pitchFamily="2" charset="-122"/>
                <a:sym typeface="Wingdings" panose="05000000000000000000" pitchFamily="2" charset="2"/>
              </a:rPr>
              <a:t> </a:t>
            </a:r>
            <a:r>
              <a:rPr kumimoji="1" lang="en-US" altLang="zh-CN">
                <a:solidFill>
                  <a:srgbClr val="080808"/>
                </a:solidFill>
                <a:ea typeface="华文楷体" panose="02010600040101010101" pitchFamily="2" charset="-122"/>
                <a:sym typeface="Wingdings" panose="05000000000000000000" pitchFamily="2" charset="2"/>
              </a:rPr>
              <a:t>+ 6H</a:t>
            </a:r>
            <a:r>
              <a:rPr kumimoji="1" lang="en-US" altLang="zh-CN" baseline="-25000">
                <a:solidFill>
                  <a:srgbClr val="080808"/>
                </a:solidFill>
                <a:ea typeface="华文楷体" panose="02010600040101010101" pitchFamily="2" charset="-122"/>
                <a:sym typeface="Wingdings" panose="05000000000000000000" pitchFamily="2" charset="2"/>
              </a:rPr>
              <a:t>2</a:t>
            </a:r>
            <a:r>
              <a:rPr kumimoji="1" lang="en-US" altLang="zh-CN">
                <a:solidFill>
                  <a:srgbClr val="080808"/>
                </a:solidFill>
                <a:ea typeface="华文楷体" panose="02010600040101010101" pitchFamily="2" charset="-122"/>
                <a:sym typeface="Wingdings" panose="05000000000000000000" pitchFamily="2" charset="2"/>
              </a:rPr>
              <a:t>O</a:t>
            </a:r>
            <a:endParaRPr kumimoji="1" lang="en-US" altLang="zh-CN" baseline="30000">
              <a:solidFill>
                <a:srgbClr val="080808"/>
              </a:solidFill>
              <a:ea typeface="华文楷体" panose="02010600040101010101" pitchFamily="2" charset="-122"/>
              <a:sym typeface="Wingdings" panose="05000000000000000000" pitchFamily="2" charset="2"/>
            </a:endParaRPr>
          </a:p>
        </p:txBody>
      </p:sp>
      <p:sp>
        <p:nvSpPr>
          <p:cNvPr id="147459"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F4EA9CC3-80BE-45F0-AC0E-87C41EFA36CA}"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Text Box 2"/>
          <p:cNvSpPr txBox="1">
            <a:spLocks noChangeArrowheads="1"/>
          </p:cNvSpPr>
          <p:nvPr/>
        </p:nvSpPr>
        <p:spPr bwMode="auto">
          <a:xfrm>
            <a:off x="900113" y="2349500"/>
            <a:ext cx="7920037" cy="397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10000"/>
              </a:lnSpc>
              <a:spcBef>
                <a:spcPct val="50000"/>
              </a:spcBef>
            </a:pPr>
            <a:r>
              <a:rPr kumimoji="1" lang="en-US" altLang="zh-CN" dirty="0">
                <a:ea typeface="华文楷体" panose="02010600040101010101" pitchFamily="2" charset="-122"/>
              </a:rPr>
              <a:t>(1)</a:t>
            </a:r>
            <a:r>
              <a:rPr kumimoji="1" lang="zh-CN" altLang="en-US" dirty="0">
                <a:ea typeface="华文楷体" panose="02010600040101010101" pitchFamily="2" charset="-122"/>
              </a:rPr>
              <a:t>同一周期，过渡元素氧化物</a:t>
            </a:r>
            <a:r>
              <a:rPr kumimoji="1" lang="en-US" altLang="zh-CN" dirty="0">
                <a:ea typeface="华文楷体" panose="02010600040101010101" pitchFamily="2" charset="-122"/>
              </a:rPr>
              <a:t>(</a:t>
            </a:r>
            <a:r>
              <a:rPr kumimoji="1" lang="zh-CN" altLang="en-US" dirty="0">
                <a:ea typeface="华文楷体" panose="02010600040101010101" pitchFamily="2" charset="-122"/>
              </a:rPr>
              <a:t>或氢氧化物</a:t>
            </a:r>
            <a:r>
              <a:rPr kumimoji="1" lang="en-US" altLang="zh-CN" dirty="0">
                <a:ea typeface="华文楷体" panose="02010600040101010101" pitchFamily="2" charset="-122"/>
              </a:rPr>
              <a:t>)</a:t>
            </a:r>
            <a:r>
              <a:rPr kumimoji="1" lang="zh-CN" altLang="en-US" dirty="0">
                <a:ea typeface="华文楷体" panose="02010600040101010101" pitchFamily="2" charset="-122"/>
              </a:rPr>
              <a:t>的</a:t>
            </a:r>
            <a:r>
              <a:rPr kumimoji="1" lang="zh-CN" altLang="en-US" dirty="0">
                <a:solidFill>
                  <a:srgbClr val="0000CC"/>
                </a:solidFill>
                <a:ea typeface="华文楷体" panose="02010600040101010101" pitchFamily="2" charset="-122"/>
              </a:rPr>
              <a:t>碱性</a:t>
            </a:r>
            <a:r>
              <a:rPr kumimoji="1" lang="zh-CN" altLang="en-US" dirty="0">
                <a:ea typeface="华文楷体" panose="02010600040101010101" pitchFamily="2" charset="-122"/>
              </a:rPr>
              <a:t>，</a:t>
            </a:r>
            <a:r>
              <a:rPr kumimoji="1" lang="zh-CN" altLang="en-US" dirty="0">
                <a:solidFill>
                  <a:srgbClr val="0000CC"/>
                </a:solidFill>
                <a:ea typeface="华文楷体" panose="02010600040101010101" pitchFamily="2" charset="-122"/>
              </a:rPr>
              <a:t>从左到右逐渐减弱</a:t>
            </a:r>
            <a:r>
              <a:rPr kumimoji="1" lang="en-US" altLang="zh-CN" dirty="0">
                <a:solidFill>
                  <a:srgbClr val="0000CC"/>
                </a:solidFill>
                <a:ea typeface="华文楷体" panose="02010600040101010101" pitchFamily="2" charset="-122"/>
              </a:rPr>
              <a:t>(</a:t>
            </a:r>
            <a:r>
              <a:rPr kumimoji="1" lang="zh-CN" altLang="en-US" dirty="0">
                <a:solidFill>
                  <a:srgbClr val="0000CC"/>
                </a:solidFill>
                <a:ea typeface="华文楷体" panose="02010600040101010101" pitchFamily="2" charset="-122"/>
              </a:rPr>
              <a:t>见</a:t>
            </a:r>
            <a:r>
              <a:rPr kumimoji="1" lang="en-US" altLang="zh-CN" dirty="0">
                <a:solidFill>
                  <a:srgbClr val="0000CC"/>
                </a:solidFill>
                <a:ea typeface="华文楷体" panose="02010600040101010101" pitchFamily="2" charset="-122"/>
              </a:rPr>
              <a:t>p</a:t>
            </a:r>
            <a:r>
              <a:rPr kumimoji="1" lang="en-US" altLang="zh-CN" baseline="-25000" dirty="0">
                <a:solidFill>
                  <a:srgbClr val="0000CC"/>
                </a:solidFill>
                <a:ea typeface="华文楷体" panose="02010600040101010101" pitchFamily="2" charset="-122"/>
              </a:rPr>
              <a:t>392</a:t>
            </a:r>
            <a:r>
              <a:rPr kumimoji="1" lang="zh-CN" altLang="en-US" dirty="0">
                <a:solidFill>
                  <a:srgbClr val="0000CC"/>
                </a:solidFill>
                <a:ea typeface="华文楷体" panose="02010600040101010101" pitchFamily="2" charset="-122"/>
              </a:rPr>
              <a:t>表</a:t>
            </a:r>
            <a:r>
              <a:rPr kumimoji="1" lang="en-US" altLang="zh-CN" dirty="0">
                <a:solidFill>
                  <a:srgbClr val="0000CC"/>
                </a:solidFill>
                <a:ea typeface="华文楷体" panose="02010600040101010101" pitchFamily="2" charset="-122"/>
              </a:rPr>
              <a:t>10.8)</a:t>
            </a:r>
            <a:r>
              <a:rPr kumimoji="1" lang="zh-CN" altLang="en-US" dirty="0">
                <a:ea typeface="华文楷体" panose="02010600040101010101" pitchFamily="2" charset="-122"/>
              </a:rPr>
              <a:t>；</a:t>
            </a:r>
            <a:endParaRPr kumimoji="1" lang="en-US" altLang="zh-CN" dirty="0">
              <a:ea typeface="华文楷体" panose="02010600040101010101" pitchFamily="2" charset="-122"/>
            </a:endParaRPr>
          </a:p>
          <a:p>
            <a:pPr>
              <a:lnSpc>
                <a:spcPct val="110000"/>
              </a:lnSpc>
              <a:spcBef>
                <a:spcPct val="50000"/>
              </a:spcBef>
            </a:pPr>
            <a:r>
              <a:rPr kumimoji="1" lang="en-US" altLang="zh-CN" sz="2800" dirty="0">
                <a:ea typeface="华文楷体" panose="02010600040101010101" pitchFamily="2" charset="-122"/>
              </a:rPr>
              <a:t>   Sc</a:t>
            </a:r>
            <a:r>
              <a:rPr kumimoji="1" lang="en-US" altLang="zh-CN" sz="2800" baseline="-25000" dirty="0">
                <a:ea typeface="华文楷体" panose="02010600040101010101" pitchFamily="2" charset="-122"/>
              </a:rPr>
              <a:t>2</a:t>
            </a:r>
            <a:r>
              <a:rPr kumimoji="1" lang="en-US" altLang="zh-CN" sz="2800" dirty="0">
                <a:ea typeface="华文楷体" panose="02010600040101010101" pitchFamily="2" charset="-122"/>
              </a:rPr>
              <a:t>O</a:t>
            </a:r>
            <a:r>
              <a:rPr kumimoji="1" lang="en-US" altLang="zh-CN" sz="2800" baseline="-25000" dirty="0">
                <a:ea typeface="华文楷体" panose="02010600040101010101" pitchFamily="2" charset="-122"/>
              </a:rPr>
              <a:t>3</a:t>
            </a:r>
            <a:r>
              <a:rPr kumimoji="1" lang="en-US" altLang="zh-CN" sz="2800" dirty="0">
                <a:ea typeface="华文楷体" panose="02010600040101010101" pitchFamily="2" charset="-122"/>
              </a:rPr>
              <a:t>(</a:t>
            </a:r>
            <a:r>
              <a:rPr kumimoji="1" lang="zh-CN" altLang="en-US" sz="2800" dirty="0">
                <a:ea typeface="华文楷体" panose="02010600040101010101" pitchFamily="2" charset="-122"/>
              </a:rPr>
              <a:t>弱碱性</a:t>
            </a:r>
            <a:r>
              <a:rPr kumimoji="1" lang="en-US" altLang="zh-CN" sz="2800" dirty="0">
                <a:ea typeface="华文楷体" panose="02010600040101010101" pitchFamily="2" charset="-122"/>
              </a:rPr>
              <a:t>),  TiO</a:t>
            </a:r>
            <a:r>
              <a:rPr kumimoji="1" lang="en-US" altLang="zh-CN" sz="2800" baseline="-25000" dirty="0">
                <a:ea typeface="华文楷体" panose="02010600040101010101" pitchFamily="2" charset="-122"/>
              </a:rPr>
              <a:t>2</a:t>
            </a:r>
            <a:r>
              <a:rPr kumimoji="1" lang="zh-CN" altLang="en-US" sz="2800" dirty="0">
                <a:ea typeface="华文楷体" panose="02010600040101010101" pitchFamily="2" charset="-122"/>
              </a:rPr>
              <a:t>，</a:t>
            </a:r>
            <a:r>
              <a:rPr kumimoji="1" lang="en-US" altLang="zh-CN" sz="2800" dirty="0">
                <a:ea typeface="华文楷体" panose="02010600040101010101" pitchFamily="2" charset="-122"/>
              </a:rPr>
              <a:t>V</a:t>
            </a:r>
            <a:r>
              <a:rPr kumimoji="1" lang="en-US" altLang="zh-CN" sz="2800" baseline="-25000" dirty="0">
                <a:ea typeface="华文楷体" panose="02010600040101010101" pitchFamily="2" charset="-122"/>
              </a:rPr>
              <a:t>2</a:t>
            </a:r>
            <a:r>
              <a:rPr kumimoji="1" lang="en-US" altLang="zh-CN" sz="2800" dirty="0">
                <a:ea typeface="华文楷体" panose="02010600040101010101" pitchFamily="2" charset="-122"/>
              </a:rPr>
              <a:t>O</a:t>
            </a:r>
            <a:r>
              <a:rPr kumimoji="1" lang="en-US" altLang="zh-CN" sz="2800" baseline="-25000" dirty="0">
                <a:ea typeface="华文楷体" panose="02010600040101010101" pitchFamily="2" charset="-122"/>
              </a:rPr>
              <a:t>5</a:t>
            </a:r>
            <a:r>
              <a:rPr kumimoji="1" lang="zh-CN" altLang="en-US" sz="2800" dirty="0">
                <a:ea typeface="华文楷体" panose="02010600040101010101" pitchFamily="2" charset="-122"/>
              </a:rPr>
              <a:t>，</a:t>
            </a:r>
            <a:r>
              <a:rPr kumimoji="1" lang="en-US" altLang="zh-CN" sz="2800" dirty="0">
                <a:ea typeface="华文楷体" panose="02010600040101010101" pitchFamily="2" charset="-122"/>
              </a:rPr>
              <a:t>CrO</a:t>
            </a:r>
            <a:r>
              <a:rPr kumimoji="1" lang="en-US" altLang="zh-CN" sz="2800" baseline="-25000" dirty="0">
                <a:ea typeface="华文楷体" panose="02010600040101010101" pitchFamily="2" charset="-122"/>
              </a:rPr>
              <a:t>3</a:t>
            </a:r>
            <a:r>
              <a:rPr kumimoji="1" lang="zh-CN" altLang="en-US" sz="2800" dirty="0">
                <a:ea typeface="华文楷体" panose="02010600040101010101" pitchFamily="2" charset="-122"/>
              </a:rPr>
              <a:t>，</a:t>
            </a:r>
            <a:r>
              <a:rPr kumimoji="1" lang="en-US" altLang="zh-CN" sz="2800" dirty="0">
                <a:ea typeface="华文楷体" panose="02010600040101010101" pitchFamily="2" charset="-122"/>
              </a:rPr>
              <a:t>Mn</a:t>
            </a:r>
            <a:r>
              <a:rPr kumimoji="1" lang="en-US" altLang="zh-CN" sz="2800" baseline="-25000" dirty="0">
                <a:ea typeface="华文楷体" panose="02010600040101010101" pitchFamily="2" charset="-122"/>
              </a:rPr>
              <a:t>2</a:t>
            </a:r>
            <a:r>
              <a:rPr kumimoji="1" lang="en-US" altLang="zh-CN" sz="2800" dirty="0">
                <a:ea typeface="华文楷体" panose="02010600040101010101" pitchFamily="2" charset="-122"/>
              </a:rPr>
              <a:t>O</a:t>
            </a:r>
            <a:r>
              <a:rPr kumimoji="1" lang="en-US" altLang="zh-CN" sz="2800" baseline="-25000" dirty="0">
                <a:ea typeface="华文楷体" panose="02010600040101010101" pitchFamily="2" charset="-122"/>
              </a:rPr>
              <a:t>7</a:t>
            </a:r>
            <a:endParaRPr kumimoji="1" lang="zh-CN" altLang="en-US" sz="2800" dirty="0">
              <a:ea typeface="华文楷体" panose="02010600040101010101" pitchFamily="2" charset="-122"/>
            </a:endParaRPr>
          </a:p>
          <a:p>
            <a:pPr>
              <a:lnSpc>
                <a:spcPct val="110000"/>
              </a:lnSpc>
              <a:spcBef>
                <a:spcPct val="50000"/>
              </a:spcBef>
            </a:pPr>
            <a:r>
              <a:rPr kumimoji="1" lang="en-US" altLang="zh-CN" dirty="0">
                <a:ea typeface="华文楷体" panose="02010600040101010101" pitchFamily="2" charset="-122"/>
              </a:rPr>
              <a:t>(2) </a:t>
            </a:r>
            <a:r>
              <a:rPr kumimoji="1" lang="zh-CN" altLang="en-US" dirty="0">
                <a:ea typeface="华文楷体" panose="02010600040101010101" pitchFamily="2" charset="-122"/>
              </a:rPr>
              <a:t>同一元素，高氧化态</a:t>
            </a:r>
            <a:r>
              <a:rPr kumimoji="1" lang="zh-CN" altLang="en-US" dirty="0">
                <a:solidFill>
                  <a:srgbClr val="0000CC"/>
                </a:solidFill>
                <a:ea typeface="华文楷体" panose="02010600040101010101" pitchFamily="2" charset="-122"/>
              </a:rPr>
              <a:t>酸性较强，随着氧化态的降低，酸性减弱</a:t>
            </a:r>
            <a:r>
              <a:rPr kumimoji="1" lang="en-US" altLang="zh-CN" dirty="0">
                <a:solidFill>
                  <a:srgbClr val="0000CC"/>
                </a:solidFill>
                <a:ea typeface="华文楷体" panose="02010600040101010101" pitchFamily="2" charset="-122"/>
              </a:rPr>
              <a:t> (</a:t>
            </a:r>
            <a:r>
              <a:rPr kumimoji="1" lang="zh-CN" altLang="en-US" dirty="0">
                <a:solidFill>
                  <a:srgbClr val="0000CC"/>
                </a:solidFill>
                <a:ea typeface="华文楷体" panose="02010600040101010101" pitchFamily="2" charset="-122"/>
              </a:rPr>
              <a:t>见</a:t>
            </a:r>
            <a:r>
              <a:rPr kumimoji="1" lang="en-US" altLang="zh-CN" dirty="0">
                <a:solidFill>
                  <a:srgbClr val="0000CC"/>
                </a:solidFill>
                <a:ea typeface="华文楷体" panose="02010600040101010101" pitchFamily="2" charset="-122"/>
              </a:rPr>
              <a:t>p</a:t>
            </a:r>
            <a:r>
              <a:rPr kumimoji="1" lang="en-US" altLang="zh-CN" baseline="-25000" dirty="0">
                <a:solidFill>
                  <a:srgbClr val="0000CC"/>
                </a:solidFill>
                <a:ea typeface="华文楷体" panose="02010600040101010101" pitchFamily="2" charset="-122"/>
              </a:rPr>
              <a:t>393</a:t>
            </a:r>
            <a:r>
              <a:rPr kumimoji="1" lang="zh-CN" altLang="en-US" dirty="0">
                <a:solidFill>
                  <a:srgbClr val="0000CC"/>
                </a:solidFill>
                <a:ea typeface="华文楷体" panose="02010600040101010101" pitchFamily="2" charset="-122"/>
              </a:rPr>
              <a:t>表</a:t>
            </a:r>
            <a:r>
              <a:rPr kumimoji="1" lang="en-US" altLang="zh-CN" dirty="0">
                <a:solidFill>
                  <a:srgbClr val="0000CC"/>
                </a:solidFill>
                <a:ea typeface="华文楷体" panose="02010600040101010101" pitchFamily="2" charset="-122"/>
              </a:rPr>
              <a:t>10.9)  </a:t>
            </a:r>
            <a:r>
              <a:rPr kumimoji="1" lang="zh-CN" altLang="en-US" dirty="0">
                <a:solidFill>
                  <a:srgbClr val="0000CC"/>
                </a:solidFill>
                <a:ea typeface="华文楷体" panose="02010600040101010101" pitchFamily="2" charset="-122"/>
              </a:rPr>
              <a:t>   </a:t>
            </a:r>
            <a:endParaRPr kumimoji="1" lang="en-US" altLang="zh-CN" dirty="0">
              <a:solidFill>
                <a:srgbClr val="0000CC"/>
              </a:solidFill>
              <a:ea typeface="华文楷体" panose="02010600040101010101" pitchFamily="2" charset="-122"/>
            </a:endParaRPr>
          </a:p>
          <a:p>
            <a:pPr>
              <a:lnSpc>
                <a:spcPct val="110000"/>
              </a:lnSpc>
              <a:spcBef>
                <a:spcPct val="50000"/>
              </a:spcBef>
            </a:pPr>
            <a:r>
              <a:rPr kumimoji="1" lang="en-US" altLang="zh-CN" dirty="0">
                <a:solidFill>
                  <a:srgbClr val="0000CC"/>
                </a:solidFill>
                <a:ea typeface="华文楷体" panose="02010600040101010101" pitchFamily="2" charset="-122"/>
              </a:rPr>
              <a:t>   </a:t>
            </a:r>
            <a:r>
              <a:rPr kumimoji="1" lang="en-US" altLang="zh-CN" dirty="0" err="1">
                <a:solidFill>
                  <a:srgbClr val="080808"/>
                </a:solidFill>
                <a:ea typeface="华文楷体" panose="02010600040101010101" pitchFamily="2" charset="-122"/>
              </a:rPr>
              <a:t>MnO</a:t>
            </a:r>
            <a:r>
              <a:rPr kumimoji="1" lang="zh-CN" altLang="en-US" dirty="0">
                <a:solidFill>
                  <a:srgbClr val="080808"/>
                </a:solidFill>
                <a:ea typeface="华文楷体" panose="02010600040101010101" pitchFamily="2" charset="-122"/>
              </a:rPr>
              <a:t>，</a:t>
            </a:r>
            <a:r>
              <a:rPr kumimoji="1" lang="en-US" altLang="zh-CN" dirty="0">
                <a:solidFill>
                  <a:srgbClr val="080808"/>
                </a:solidFill>
                <a:ea typeface="华文楷体" panose="02010600040101010101" pitchFamily="2" charset="-122"/>
              </a:rPr>
              <a:t>Mn</a:t>
            </a:r>
            <a:r>
              <a:rPr kumimoji="1" lang="en-US" altLang="zh-CN" baseline="-25000" dirty="0">
                <a:solidFill>
                  <a:srgbClr val="080808"/>
                </a:solidFill>
                <a:ea typeface="华文楷体" panose="02010600040101010101" pitchFamily="2" charset="-122"/>
              </a:rPr>
              <a:t>2</a:t>
            </a:r>
            <a:r>
              <a:rPr kumimoji="1" lang="en-US" altLang="zh-CN" dirty="0">
                <a:solidFill>
                  <a:srgbClr val="080808"/>
                </a:solidFill>
                <a:ea typeface="华文楷体" panose="02010600040101010101" pitchFamily="2" charset="-122"/>
              </a:rPr>
              <a:t>O</a:t>
            </a:r>
            <a:r>
              <a:rPr kumimoji="1" lang="en-US" altLang="zh-CN" baseline="-25000" dirty="0">
                <a:solidFill>
                  <a:srgbClr val="080808"/>
                </a:solidFill>
                <a:ea typeface="华文楷体" panose="02010600040101010101" pitchFamily="2" charset="-122"/>
              </a:rPr>
              <a:t>3</a:t>
            </a:r>
            <a:r>
              <a:rPr kumimoji="1" lang="zh-CN" altLang="en-US" dirty="0">
                <a:solidFill>
                  <a:srgbClr val="080808"/>
                </a:solidFill>
                <a:ea typeface="华文楷体" panose="02010600040101010101" pitchFamily="2" charset="-122"/>
              </a:rPr>
              <a:t>，</a:t>
            </a:r>
            <a:r>
              <a:rPr kumimoji="1" lang="en-US" altLang="zh-CN" dirty="0">
                <a:solidFill>
                  <a:srgbClr val="080808"/>
                </a:solidFill>
                <a:ea typeface="华文楷体" panose="02010600040101010101" pitchFamily="2" charset="-122"/>
              </a:rPr>
              <a:t>MnO</a:t>
            </a:r>
            <a:r>
              <a:rPr kumimoji="1" lang="en-US" altLang="zh-CN" baseline="-25000" dirty="0">
                <a:solidFill>
                  <a:srgbClr val="080808"/>
                </a:solidFill>
                <a:ea typeface="华文楷体" panose="02010600040101010101" pitchFamily="2" charset="-122"/>
              </a:rPr>
              <a:t>2</a:t>
            </a:r>
            <a:r>
              <a:rPr kumimoji="1" lang="zh-CN" altLang="en-US" dirty="0">
                <a:solidFill>
                  <a:srgbClr val="080808"/>
                </a:solidFill>
                <a:ea typeface="华文楷体" panose="02010600040101010101" pitchFamily="2" charset="-122"/>
              </a:rPr>
              <a:t>，</a:t>
            </a:r>
            <a:r>
              <a:rPr kumimoji="1" lang="en-US" altLang="zh-CN" dirty="0">
                <a:solidFill>
                  <a:srgbClr val="080808"/>
                </a:solidFill>
                <a:ea typeface="华文楷体" panose="02010600040101010101" pitchFamily="2" charset="-122"/>
              </a:rPr>
              <a:t>Mn</a:t>
            </a:r>
            <a:r>
              <a:rPr kumimoji="1" lang="en-US" altLang="zh-CN" baseline="-25000" dirty="0">
                <a:solidFill>
                  <a:srgbClr val="080808"/>
                </a:solidFill>
                <a:ea typeface="华文楷体" panose="02010600040101010101" pitchFamily="2" charset="-122"/>
              </a:rPr>
              <a:t>2</a:t>
            </a:r>
            <a:r>
              <a:rPr kumimoji="1" lang="en-US" altLang="zh-CN" dirty="0">
                <a:solidFill>
                  <a:srgbClr val="080808"/>
                </a:solidFill>
                <a:ea typeface="华文楷体" panose="02010600040101010101" pitchFamily="2" charset="-122"/>
              </a:rPr>
              <a:t>O</a:t>
            </a:r>
            <a:r>
              <a:rPr kumimoji="1" lang="en-US" altLang="zh-CN" baseline="-25000" dirty="0">
                <a:solidFill>
                  <a:srgbClr val="080808"/>
                </a:solidFill>
                <a:ea typeface="华文楷体" panose="02010600040101010101" pitchFamily="2" charset="-122"/>
              </a:rPr>
              <a:t>7</a:t>
            </a:r>
            <a:endParaRPr kumimoji="1" lang="en-US" altLang="zh-CN" baseline="-25000" dirty="0">
              <a:solidFill>
                <a:srgbClr val="080808"/>
              </a:solidFill>
              <a:ea typeface="华文楷体" panose="02010600040101010101" pitchFamily="2" charset="-122"/>
            </a:endParaRPr>
          </a:p>
        </p:txBody>
      </p:sp>
      <p:sp>
        <p:nvSpPr>
          <p:cNvPr id="465924" name="Rectangle 4"/>
          <p:cNvSpPr>
            <a:spLocks noChangeArrowheads="1"/>
          </p:cNvSpPr>
          <p:nvPr/>
        </p:nvSpPr>
        <p:spPr bwMode="auto">
          <a:xfrm>
            <a:off x="846138" y="915988"/>
            <a:ext cx="4373562" cy="641350"/>
          </a:xfrm>
          <a:prstGeom prst="rect">
            <a:avLst/>
          </a:prstGeom>
          <a:noFill/>
          <a:ln>
            <a:noFill/>
          </a:ln>
          <a:effectLst/>
        </p:spPr>
        <p:txBody>
          <a:bodyPr anchor="ctr">
            <a:spAutoFit/>
          </a:bodyPr>
          <a:lstStyle/>
          <a:p>
            <a:pPr>
              <a:defRPr/>
            </a:pPr>
            <a:r>
              <a:rPr lang="en-US" altLang="zh-CN" sz="3600" dirty="0">
                <a:solidFill>
                  <a:srgbClr val="0000FF"/>
                </a:solidFill>
                <a:latin typeface="+mn-lt"/>
                <a:ea typeface="+mn-ea"/>
              </a:rPr>
              <a:t>1. </a:t>
            </a:r>
            <a:r>
              <a:rPr lang="zh-CN" altLang="en-US" sz="3600" dirty="0">
                <a:solidFill>
                  <a:srgbClr val="0000FF"/>
                </a:solidFill>
                <a:latin typeface="+mn-lt"/>
                <a:ea typeface="+mn-ea"/>
              </a:rPr>
              <a:t>氧化物和氢氧化物 </a:t>
            </a:r>
            <a:endParaRPr lang="zh-CN" altLang="en-US" sz="3600" dirty="0">
              <a:solidFill>
                <a:srgbClr val="0000FF"/>
              </a:solidFill>
              <a:latin typeface="+mn-lt"/>
              <a:ea typeface="+mn-ea"/>
            </a:endParaRPr>
          </a:p>
        </p:txBody>
      </p:sp>
      <p:sp>
        <p:nvSpPr>
          <p:cNvPr id="466011" name="Text Box 91"/>
          <p:cNvSpPr txBox="1">
            <a:spLocks noChangeArrowheads="1"/>
          </p:cNvSpPr>
          <p:nvPr/>
        </p:nvSpPr>
        <p:spPr bwMode="auto">
          <a:xfrm>
            <a:off x="1403350" y="1700213"/>
            <a:ext cx="3889375" cy="579437"/>
          </a:xfrm>
          <a:prstGeom prst="rect">
            <a:avLst/>
          </a:prstGeom>
          <a:noFill/>
          <a:ln>
            <a:noFill/>
          </a:ln>
          <a:effectLst/>
        </p:spPr>
        <p:txBody>
          <a:bodyPr>
            <a:spAutoFit/>
          </a:bodyPr>
          <a:lstStyle/>
          <a:p>
            <a:pPr>
              <a:spcBef>
                <a:spcPct val="50000"/>
              </a:spcBef>
              <a:defRPr/>
            </a:pPr>
            <a:r>
              <a:rPr lang="zh-CN" altLang="en-US" dirty="0">
                <a:solidFill>
                  <a:srgbClr val="FF0000"/>
                </a:solidFill>
                <a:latin typeface="+mn-lt"/>
                <a:ea typeface="+mn-ea"/>
              </a:rPr>
              <a:t>酸碱性变化规律：</a:t>
            </a:r>
            <a:endParaRPr lang="zh-CN" altLang="en-US" dirty="0">
              <a:solidFill>
                <a:srgbClr val="FF0000"/>
              </a:solidFill>
              <a:latin typeface="+mn-lt"/>
              <a:ea typeface="+mn-ea"/>
            </a:endParaRPr>
          </a:p>
        </p:txBody>
      </p:sp>
      <p:sp>
        <p:nvSpPr>
          <p:cNvPr id="6" name="Rectangle 102"/>
          <p:cNvSpPr>
            <a:spLocks noChangeArrowheads="1"/>
          </p:cNvSpPr>
          <p:nvPr/>
        </p:nvSpPr>
        <p:spPr bwMode="auto">
          <a:xfrm>
            <a:off x="876300" y="153988"/>
            <a:ext cx="7367588" cy="708025"/>
          </a:xfrm>
          <a:prstGeom prst="rect">
            <a:avLst/>
          </a:prstGeom>
          <a:noFill/>
          <a:ln>
            <a:noFill/>
          </a:ln>
          <a:effectLst/>
        </p:spPr>
        <p:txBody>
          <a:bodyPr anchor="ctr">
            <a:spAutoFit/>
          </a:bodyPr>
          <a:lstStyle/>
          <a:p>
            <a:pPr>
              <a:defRPr/>
            </a:pPr>
            <a:r>
              <a:rPr lang="en-US" altLang="zh-CN" sz="4000" dirty="0">
                <a:latin typeface="+mn-lt"/>
                <a:ea typeface="+mn-ea"/>
              </a:rPr>
              <a:t>10.4.4 3d</a:t>
            </a:r>
            <a:r>
              <a:rPr lang="zh-CN" altLang="en-US" sz="4000" dirty="0">
                <a:latin typeface="+mn-lt"/>
                <a:ea typeface="+mn-ea"/>
              </a:rPr>
              <a:t>过渡金属的重要化合物</a:t>
            </a:r>
            <a:endParaRPr lang="zh-CN" altLang="en-US" sz="4000" dirty="0">
              <a:latin typeface="+mn-lt"/>
              <a:ea typeface="+mn-ea"/>
            </a:endParaRPr>
          </a:p>
        </p:txBody>
      </p:sp>
      <p:sp>
        <p:nvSpPr>
          <p:cNvPr id="195589"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A1652445-51B7-4910-8002-AA2572EAA6CA}"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5924"/>
                                        </p:tgtEl>
                                        <p:attrNameLst>
                                          <p:attrName>style.visibility</p:attrName>
                                        </p:attrNameLst>
                                      </p:cBhvr>
                                      <p:to>
                                        <p:strVal val="visible"/>
                                      </p:to>
                                    </p:set>
                                    <p:animEffect transition="in" filter="wipe(left)">
                                      <p:cBhvr>
                                        <p:cTn id="7" dur="500"/>
                                        <p:tgtEl>
                                          <p:spTgt spid="4659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6011"/>
                                        </p:tgtEl>
                                        <p:attrNameLst>
                                          <p:attrName>style.visibility</p:attrName>
                                        </p:attrNameLst>
                                      </p:cBhvr>
                                      <p:to>
                                        <p:strVal val="visible"/>
                                      </p:to>
                                    </p:set>
                                    <p:animEffect transition="in" filter="wipe(left)">
                                      <p:cBhvr>
                                        <p:cTn id="12" dur="500"/>
                                        <p:tgtEl>
                                          <p:spTgt spid="4660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5922">
                                            <p:txEl>
                                              <p:pRg st="0" end="0"/>
                                            </p:txEl>
                                          </p:spTgt>
                                        </p:tgtEl>
                                        <p:attrNameLst>
                                          <p:attrName>style.visibility</p:attrName>
                                        </p:attrNameLst>
                                      </p:cBhvr>
                                      <p:to>
                                        <p:strVal val="visible"/>
                                      </p:to>
                                    </p:set>
                                    <p:animEffect transition="in" filter="wipe(left)">
                                      <p:cBhvr>
                                        <p:cTn id="17" dur="500"/>
                                        <p:tgtEl>
                                          <p:spTgt spid="4659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5922">
                                            <p:txEl>
                                              <p:pRg st="1" end="1"/>
                                            </p:txEl>
                                          </p:spTgt>
                                        </p:tgtEl>
                                        <p:attrNameLst>
                                          <p:attrName>style.visibility</p:attrName>
                                        </p:attrNameLst>
                                      </p:cBhvr>
                                      <p:to>
                                        <p:strVal val="visible"/>
                                      </p:to>
                                    </p:set>
                                    <p:animEffect transition="in" filter="wipe(left)">
                                      <p:cBhvr>
                                        <p:cTn id="22" dur="500"/>
                                        <p:tgtEl>
                                          <p:spTgt spid="4659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65922">
                                            <p:txEl>
                                              <p:pRg st="2" end="2"/>
                                            </p:txEl>
                                          </p:spTgt>
                                        </p:tgtEl>
                                        <p:attrNameLst>
                                          <p:attrName>style.visibility</p:attrName>
                                        </p:attrNameLst>
                                      </p:cBhvr>
                                      <p:to>
                                        <p:strVal val="visible"/>
                                      </p:to>
                                    </p:set>
                                    <p:animEffect transition="in" filter="wipe(left)">
                                      <p:cBhvr>
                                        <p:cTn id="27" dur="500"/>
                                        <p:tgtEl>
                                          <p:spTgt spid="4659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5922">
                                            <p:txEl>
                                              <p:pRg st="3" end="3"/>
                                            </p:txEl>
                                          </p:spTgt>
                                        </p:tgtEl>
                                        <p:attrNameLst>
                                          <p:attrName>style.visibility</p:attrName>
                                        </p:attrNameLst>
                                      </p:cBhvr>
                                      <p:to>
                                        <p:strVal val="visible"/>
                                      </p:to>
                                    </p:set>
                                    <p:animEffect transition="in" filter="wipe(left)">
                                      <p:cBhvr>
                                        <p:cTn id="32" dur="500"/>
                                        <p:tgtEl>
                                          <p:spTgt spid="4659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4" grpId="0"/>
      <p:bldP spid="466011"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ChangeArrowheads="1"/>
          </p:cNvSpPr>
          <p:nvPr/>
        </p:nvSpPr>
        <p:spPr bwMode="auto">
          <a:xfrm>
            <a:off x="930275" y="157163"/>
            <a:ext cx="2794000" cy="579437"/>
          </a:xfrm>
          <a:prstGeom prst="rect">
            <a:avLst/>
          </a:prstGeom>
          <a:noFill/>
          <a:ln>
            <a:noFill/>
          </a:ln>
          <a:effectLst/>
        </p:spPr>
        <p:txBody>
          <a:bodyPr anchor="ctr">
            <a:spAutoFit/>
          </a:bodyPr>
          <a:lstStyle/>
          <a:p>
            <a:pPr>
              <a:defRPr/>
            </a:pPr>
            <a:r>
              <a:rPr lang="en-US" altLang="zh-CN" dirty="0">
                <a:solidFill>
                  <a:srgbClr val="0000CC"/>
                </a:solidFill>
                <a:latin typeface="+mn-lt"/>
                <a:ea typeface="+mn-ea"/>
              </a:rPr>
              <a:t>1) </a:t>
            </a:r>
            <a:r>
              <a:rPr lang="zh-CN" altLang="en-US" dirty="0">
                <a:solidFill>
                  <a:srgbClr val="0000CC"/>
                </a:solidFill>
                <a:latin typeface="+mn-lt"/>
                <a:ea typeface="+mn-ea"/>
              </a:rPr>
              <a:t>钛的氧化物 </a:t>
            </a:r>
            <a:endParaRPr lang="zh-CN" altLang="en-US" dirty="0">
              <a:solidFill>
                <a:srgbClr val="0000CC"/>
              </a:solidFill>
              <a:latin typeface="+mn-lt"/>
              <a:ea typeface="+mn-ea"/>
            </a:endParaRPr>
          </a:p>
        </p:txBody>
      </p:sp>
      <p:sp>
        <p:nvSpPr>
          <p:cNvPr id="445443" name="Text Box 3"/>
          <p:cNvSpPr txBox="1">
            <a:spLocks noChangeArrowheads="1"/>
          </p:cNvSpPr>
          <p:nvPr/>
        </p:nvSpPr>
        <p:spPr bwMode="auto">
          <a:xfrm>
            <a:off x="930275" y="669925"/>
            <a:ext cx="7416800" cy="2455863"/>
          </a:xfrm>
          <a:prstGeom prst="rect">
            <a:avLst/>
          </a:prstGeom>
          <a:noFill/>
          <a:ln>
            <a:noFill/>
          </a:ln>
          <a:effectLst/>
        </p:spPr>
        <p:txBody>
          <a:bodyPr>
            <a:spAutoFit/>
          </a:bodyPr>
          <a:lstStyle/>
          <a:p>
            <a:pPr>
              <a:lnSpc>
                <a:spcPct val="120000"/>
              </a:lnSpc>
              <a:defRPr/>
            </a:pPr>
            <a:r>
              <a:rPr kumimoji="1" lang="en-US" altLang="zh-CN" dirty="0">
                <a:latin typeface="+mn-lt"/>
                <a:ea typeface="+mn-ea"/>
              </a:rPr>
              <a:t>    TiO</a:t>
            </a:r>
            <a:r>
              <a:rPr kumimoji="1" lang="en-US" altLang="zh-CN" baseline="-25000" dirty="0">
                <a:latin typeface="+mn-lt"/>
                <a:ea typeface="+mn-ea"/>
              </a:rPr>
              <a:t>2</a:t>
            </a:r>
            <a:r>
              <a:rPr kumimoji="1" lang="zh-CN" altLang="en-US" dirty="0">
                <a:latin typeface="+mn-lt"/>
                <a:ea typeface="+mn-ea"/>
              </a:rPr>
              <a:t>：白色粉末，难溶于水，能溶于</a:t>
            </a:r>
            <a:r>
              <a:rPr kumimoji="1" lang="en-US" altLang="zh-CN" dirty="0">
                <a:latin typeface="+mn-lt"/>
                <a:ea typeface="+mn-ea"/>
              </a:rPr>
              <a:t>HF</a:t>
            </a:r>
            <a:r>
              <a:rPr kumimoji="1" lang="zh-CN" altLang="en-US" dirty="0">
                <a:latin typeface="+mn-lt"/>
                <a:ea typeface="+mn-ea"/>
              </a:rPr>
              <a:t>和热的浓硫酸中。</a:t>
            </a:r>
            <a:endParaRPr kumimoji="1" lang="zh-CN" altLang="en-US" dirty="0">
              <a:latin typeface="+mn-lt"/>
              <a:ea typeface="+mn-ea"/>
            </a:endParaRPr>
          </a:p>
          <a:p>
            <a:pPr>
              <a:lnSpc>
                <a:spcPct val="120000"/>
              </a:lnSpc>
              <a:defRPr/>
            </a:pPr>
            <a:r>
              <a:rPr kumimoji="1" lang="pt-BR" altLang="zh-CN" dirty="0">
                <a:latin typeface="+mn-lt"/>
                <a:ea typeface="+mn-ea"/>
              </a:rPr>
              <a:t>      TiO</a:t>
            </a:r>
            <a:r>
              <a:rPr kumimoji="1" lang="pt-BR" altLang="zh-CN" baseline="-25000" dirty="0">
                <a:latin typeface="+mn-lt"/>
                <a:ea typeface="+mn-ea"/>
              </a:rPr>
              <a:t>2</a:t>
            </a:r>
            <a:r>
              <a:rPr kumimoji="1" lang="pt-BR" altLang="zh-CN" dirty="0">
                <a:latin typeface="+mn-lt"/>
                <a:ea typeface="+mn-ea"/>
              </a:rPr>
              <a:t>+6HF == H</a:t>
            </a:r>
            <a:r>
              <a:rPr kumimoji="1" lang="pt-BR" altLang="zh-CN" baseline="-25000" dirty="0">
                <a:latin typeface="+mn-lt"/>
                <a:ea typeface="+mn-ea"/>
              </a:rPr>
              <a:t>2</a:t>
            </a:r>
            <a:r>
              <a:rPr kumimoji="1" lang="en-US" altLang="zh-CN" dirty="0">
                <a:latin typeface="+mn-lt"/>
                <a:ea typeface="+mn-ea"/>
              </a:rPr>
              <a:t>[</a:t>
            </a:r>
            <a:r>
              <a:rPr kumimoji="1" lang="pt-BR" altLang="zh-CN" dirty="0">
                <a:latin typeface="+mn-lt"/>
                <a:ea typeface="+mn-ea"/>
              </a:rPr>
              <a:t>TiF</a:t>
            </a:r>
            <a:r>
              <a:rPr kumimoji="1" lang="pt-BR" altLang="zh-CN" baseline="-25000" dirty="0">
                <a:latin typeface="+mn-lt"/>
                <a:ea typeface="+mn-ea"/>
              </a:rPr>
              <a:t>6</a:t>
            </a:r>
            <a:r>
              <a:rPr kumimoji="1" lang="pt-BR" altLang="zh-CN" dirty="0">
                <a:latin typeface="+mn-lt"/>
                <a:ea typeface="+mn-ea"/>
              </a:rPr>
              <a:t>] + 2H</a:t>
            </a:r>
            <a:r>
              <a:rPr kumimoji="1" lang="pt-BR" altLang="zh-CN" baseline="-25000" dirty="0">
                <a:latin typeface="+mn-lt"/>
                <a:ea typeface="+mn-ea"/>
              </a:rPr>
              <a:t>2</a:t>
            </a:r>
            <a:r>
              <a:rPr kumimoji="1" lang="pt-BR" altLang="zh-CN" dirty="0">
                <a:latin typeface="+mn-lt"/>
                <a:ea typeface="+mn-ea"/>
              </a:rPr>
              <a:t>O</a:t>
            </a:r>
            <a:endParaRPr kumimoji="1" lang="pt-BR" altLang="zh-CN" dirty="0">
              <a:latin typeface="+mn-lt"/>
              <a:ea typeface="+mn-ea"/>
            </a:endParaRPr>
          </a:p>
          <a:p>
            <a:pPr>
              <a:lnSpc>
                <a:spcPct val="120000"/>
              </a:lnSpc>
              <a:defRPr/>
            </a:pPr>
            <a:r>
              <a:rPr kumimoji="1" lang="en-US" altLang="zh-CN" dirty="0">
                <a:ea typeface="华文楷体" panose="02010600040101010101" pitchFamily="2" charset="-122"/>
              </a:rPr>
              <a:t>      TiO</a:t>
            </a:r>
            <a:r>
              <a:rPr kumimoji="1" lang="en-US" altLang="zh-CN" baseline="-25000" dirty="0">
                <a:ea typeface="华文楷体" panose="02010600040101010101" pitchFamily="2" charset="-122"/>
              </a:rPr>
              <a:t>2</a:t>
            </a:r>
            <a:r>
              <a:rPr kumimoji="1" lang="zh-CN" altLang="en-US" dirty="0">
                <a:ea typeface="华文楷体" panose="02010600040101010101" pitchFamily="2" charset="-122"/>
              </a:rPr>
              <a:t>＋</a:t>
            </a:r>
            <a:r>
              <a:rPr kumimoji="1" lang="en-US" altLang="zh-CN" dirty="0">
                <a:ea typeface="华文楷体" panose="02010600040101010101" pitchFamily="2" charset="-122"/>
              </a:rPr>
              <a:t>H</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SO</a:t>
            </a:r>
            <a:r>
              <a:rPr kumimoji="1" lang="en-US" altLang="zh-CN" baseline="-25000" dirty="0">
                <a:ea typeface="华文楷体" panose="02010600040101010101" pitchFamily="2" charset="-122"/>
              </a:rPr>
              <a:t>4</a:t>
            </a:r>
            <a:r>
              <a:rPr kumimoji="1" lang="zh-CN" altLang="en-US" dirty="0" smtClean="0">
                <a:ea typeface="华文楷体" panose="02010600040101010101" pitchFamily="2" charset="-122"/>
              </a:rPr>
              <a:t>＝ </a:t>
            </a:r>
            <a:r>
              <a:rPr kumimoji="1" lang="en-US" altLang="zh-CN" dirty="0">
                <a:solidFill>
                  <a:srgbClr val="FF0000"/>
                </a:solidFill>
                <a:ea typeface="华文楷体" panose="02010600040101010101" pitchFamily="2" charset="-122"/>
              </a:rPr>
              <a:t>TiOSO</a:t>
            </a:r>
            <a:r>
              <a:rPr kumimoji="1" lang="en-US" altLang="zh-CN" baseline="-25000" dirty="0">
                <a:solidFill>
                  <a:srgbClr val="FF0000"/>
                </a:solidFill>
                <a:ea typeface="华文楷体" panose="02010600040101010101" pitchFamily="2" charset="-122"/>
              </a:rPr>
              <a:t>4</a:t>
            </a:r>
            <a:r>
              <a:rPr kumimoji="1" lang="zh-CN" altLang="en-US" dirty="0">
                <a:ea typeface="华文楷体" panose="02010600040101010101" pitchFamily="2" charset="-122"/>
              </a:rPr>
              <a:t>＋ </a:t>
            </a:r>
            <a:r>
              <a:rPr kumimoji="1" lang="en-US" altLang="zh-CN" dirty="0">
                <a:ea typeface="华文楷体" panose="02010600040101010101" pitchFamily="2" charset="-122"/>
              </a:rPr>
              <a:t>H</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O</a:t>
            </a:r>
            <a:r>
              <a:rPr kumimoji="1" lang="pt-BR" altLang="zh-CN" dirty="0">
                <a:latin typeface="+mn-lt"/>
                <a:ea typeface="+mn-ea"/>
              </a:rPr>
              <a:t> </a:t>
            </a:r>
            <a:endParaRPr kumimoji="1" lang="en-US" altLang="zh-CN" dirty="0">
              <a:latin typeface="+mn-lt"/>
              <a:ea typeface="+mn-ea"/>
            </a:endParaRPr>
          </a:p>
        </p:txBody>
      </p:sp>
      <p:sp>
        <p:nvSpPr>
          <p:cNvPr id="445451" name="Text Box 11"/>
          <p:cNvSpPr txBox="1">
            <a:spLocks noChangeArrowheads="1"/>
          </p:cNvSpPr>
          <p:nvPr/>
        </p:nvSpPr>
        <p:spPr bwMode="auto">
          <a:xfrm>
            <a:off x="4408488" y="3125788"/>
            <a:ext cx="4278312" cy="2455862"/>
          </a:xfrm>
          <a:prstGeom prst="rect">
            <a:avLst/>
          </a:prstGeom>
          <a:noFill/>
          <a:ln>
            <a:noFill/>
          </a:ln>
          <a:effectLst/>
        </p:spPr>
        <p:txBody>
          <a:bodyPr>
            <a:spAutoFit/>
          </a:bodyPr>
          <a:lstStyle/>
          <a:p>
            <a:pPr>
              <a:lnSpc>
                <a:spcPct val="120000"/>
              </a:lnSpc>
              <a:spcBef>
                <a:spcPct val="50000"/>
              </a:spcBef>
              <a:defRPr/>
            </a:pPr>
            <a:r>
              <a:rPr kumimoji="1" lang="zh-CN" altLang="en-US" dirty="0">
                <a:latin typeface="+mn-lt"/>
                <a:ea typeface="+mn-ea"/>
              </a:rPr>
              <a:t>在自然界中</a:t>
            </a:r>
            <a:r>
              <a:rPr kumimoji="1" lang="pt-BR" altLang="zh-CN" dirty="0">
                <a:latin typeface="+mn-lt"/>
                <a:ea typeface="+mn-ea"/>
              </a:rPr>
              <a:t>TiO</a:t>
            </a:r>
            <a:r>
              <a:rPr kumimoji="1" lang="pt-BR" altLang="zh-CN" baseline="-25000" dirty="0">
                <a:latin typeface="+mn-lt"/>
                <a:ea typeface="+mn-ea"/>
              </a:rPr>
              <a:t>2</a:t>
            </a:r>
            <a:r>
              <a:rPr kumimoji="1" lang="zh-CN" altLang="en-US" dirty="0">
                <a:latin typeface="+mn-lt"/>
                <a:ea typeface="+mn-ea"/>
              </a:rPr>
              <a:t>有</a:t>
            </a:r>
            <a:r>
              <a:rPr kumimoji="1" lang="zh-CN" altLang="en-US" dirty="0">
                <a:solidFill>
                  <a:srgbClr val="0000CC"/>
                </a:solidFill>
                <a:latin typeface="+mn-lt"/>
                <a:ea typeface="+mn-ea"/>
              </a:rPr>
              <a:t>金红石</a:t>
            </a:r>
            <a:r>
              <a:rPr kumimoji="1" lang="en-US" altLang="zh-CN" dirty="0">
                <a:solidFill>
                  <a:srgbClr val="0000CC"/>
                </a:solidFill>
                <a:latin typeface="+mn-lt"/>
                <a:ea typeface="+mn-ea"/>
              </a:rPr>
              <a:t>(</a:t>
            </a:r>
            <a:r>
              <a:rPr kumimoji="1" lang="zh-CN" altLang="en-US" dirty="0">
                <a:solidFill>
                  <a:srgbClr val="0000CC"/>
                </a:solidFill>
                <a:latin typeface="+mn-lt"/>
                <a:ea typeface="+mn-ea"/>
              </a:rPr>
              <a:t>主要</a:t>
            </a:r>
            <a:r>
              <a:rPr kumimoji="1" lang="en-US" altLang="zh-CN" dirty="0">
                <a:solidFill>
                  <a:srgbClr val="0000CC"/>
                </a:solidFill>
                <a:latin typeface="+mn-lt"/>
                <a:ea typeface="+mn-ea"/>
              </a:rPr>
              <a:t>)</a:t>
            </a:r>
            <a:r>
              <a:rPr kumimoji="1" lang="zh-CN" altLang="en-US" dirty="0">
                <a:solidFill>
                  <a:srgbClr val="0000CC"/>
                </a:solidFill>
                <a:latin typeface="+mn-lt"/>
                <a:ea typeface="+mn-ea"/>
              </a:rPr>
              <a:t>、锐钛矿、板铁矿</a:t>
            </a:r>
            <a:r>
              <a:rPr kumimoji="1" lang="zh-CN" altLang="en-US" dirty="0">
                <a:latin typeface="+mn-lt"/>
                <a:ea typeface="+mn-ea"/>
              </a:rPr>
              <a:t>等晶型。优异的光催化剂、白色涂料等</a:t>
            </a:r>
            <a:endParaRPr kumimoji="1" lang="zh-CN" altLang="en-US" dirty="0">
              <a:latin typeface="+mn-lt"/>
              <a:ea typeface="+mn-ea"/>
            </a:endParaRPr>
          </a:p>
        </p:txBody>
      </p:sp>
      <p:pic>
        <p:nvPicPr>
          <p:cNvPr id="9" name="Picture 5" descr="fig0216c"/>
          <p:cNvPicPr>
            <a:picLocks noChangeAspect="1" noChangeArrowheads="1"/>
          </p:cNvPicPr>
          <p:nvPr/>
        </p:nvPicPr>
        <p:blipFill>
          <a:blip r:embed="rId1" cstate="print"/>
          <a:srcRect/>
          <a:stretch>
            <a:fillRect/>
          </a:stretch>
        </p:blipFill>
        <p:spPr bwMode="auto">
          <a:xfrm>
            <a:off x="1152525" y="3225007"/>
            <a:ext cx="2887663" cy="2382838"/>
          </a:xfrm>
          <a:prstGeom prst="rect">
            <a:avLst/>
          </a:prstGeom>
          <a:noFill/>
          <a:ln>
            <a:noFill/>
          </a:ln>
          <a:effectLst>
            <a:outerShdw dist="107763" dir="18900000" algn="ctr" rotWithShape="0">
              <a:srgbClr val="808080"/>
            </a:outerShdw>
          </a:effectLst>
        </p:spPr>
      </p:pic>
      <p:sp>
        <p:nvSpPr>
          <p:cNvPr id="2" name="矩形 1"/>
          <p:cNvSpPr>
            <a:spLocks noChangeArrowheads="1"/>
          </p:cNvSpPr>
          <p:nvPr/>
        </p:nvSpPr>
        <p:spPr bwMode="auto">
          <a:xfrm>
            <a:off x="1014838" y="5609620"/>
            <a:ext cx="7860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dirty="0">
                <a:ea typeface="楷体" panose="02010609060101010101" pitchFamily="49" charset="-122"/>
              </a:rPr>
              <a:t> TiO</a:t>
            </a:r>
            <a:r>
              <a:rPr kumimoji="1" lang="en-US" altLang="zh-CN" baseline="-25000" dirty="0">
                <a:ea typeface="楷体" panose="02010609060101010101" pitchFamily="49" charset="-122"/>
              </a:rPr>
              <a:t>2</a:t>
            </a:r>
            <a:r>
              <a:rPr kumimoji="1" lang="zh-CN" altLang="en-US" dirty="0">
                <a:ea typeface="楷体" panose="02010609060101010101" pitchFamily="49" charset="-122"/>
              </a:rPr>
              <a:t>最有前途的应用</a:t>
            </a:r>
            <a:r>
              <a:rPr kumimoji="1" lang="en-US" altLang="zh-CN" dirty="0">
                <a:ea typeface="楷体" panose="02010609060101010101" pitchFamily="49" charset="-122"/>
              </a:rPr>
              <a:t>:</a:t>
            </a:r>
            <a:r>
              <a:rPr kumimoji="1" lang="zh-CN" altLang="en-US" dirty="0">
                <a:ea typeface="楷体" panose="02010609060101010101" pitchFamily="49" charset="-122"/>
              </a:rPr>
              <a:t>做</a:t>
            </a:r>
            <a:r>
              <a:rPr kumimoji="1" lang="zh-CN" altLang="en-US" dirty="0">
                <a:solidFill>
                  <a:srgbClr val="FF0000"/>
                </a:solidFill>
                <a:ea typeface="楷体" panose="02010609060101010101" pitchFamily="49" charset="-122"/>
              </a:rPr>
              <a:t>光催化剂</a:t>
            </a:r>
            <a:r>
              <a:rPr kumimoji="1" lang="en-US" altLang="zh-CN" dirty="0">
                <a:ea typeface="楷体" panose="02010609060101010101" pitchFamily="49" charset="-122"/>
              </a:rPr>
              <a:t>(</a:t>
            </a:r>
            <a:r>
              <a:rPr kumimoji="1" lang="zh-CN" altLang="en-US" dirty="0">
                <a:ea typeface="楷体" panose="02010609060101010101" pitchFamily="49" charset="-122"/>
              </a:rPr>
              <a:t>又叫光触媒剂</a:t>
            </a:r>
            <a:r>
              <a:rPr kumimoji="1" lang="en-US" altLang="zh-CN" dirty="0">
                <a:ea typeface="楷体" panose="02010609060101010101" pitchFamily="49" charset="-122"/>
              </a:rPr>
              <a:t>)</a:t>
            </a:r>
            <a:r>
              <a:rPr kumimoji="1" lang="zh-CN" altLang="en-US" dirty="0">
                <a:ea typeface="楷体" panose="02010609060101010101" pitchFamily="49" charset="-122"/>
              </a:rPr>
              <a:t>用于净化大气和有机物污染</a:t>
            </a:r>
            <a:r>
              <a:rPr kumimoji="1" lang="en-US" altLang="zh-CN" dirty="0">
                <a:ea typeface="楷体" panose="02010609060101010101" pitchFamily="49" charset="-122"/>
              </a:rPr>
              <a:t>.</a:t>
            </a:r>
            <a:r>
              <a:rPr lang="zh-CN" altLang="en-US" dirty="0" smtClean="0">
                <a:ea typeface="华文楷体" panose="02010600040101010101" pitchFamily="2" charset="-122"/>
              </a:rPr>
              <a:t> </a:t>
            </a:r>
            <a:endParaRPr lang="zh-CN" altLang="en-US" dirty="0">
              <a:ea typeface="华文楷体" panose="02010600040101010101" pitchFamily="2" charset="-122"/>
            </a:endParaRPr>
          </a:p>
        </p:txBody>
      </p:sp>
      <p:sp>
        <p:nvSpPr>
          <p:cNvPr id="149510"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76523E52-6B08-42E1-B9FA-6DBA9E1CDC4F}"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animEffect transition="in" filter="wipe(left)">
                                      <p:cBhvr>
                                        <p:cTn id="7" dur="500"/>
                                        <p:tgtEl>
                                          <p:spTgt spid="445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5443">
                                            <p:txEl>
                                              <p:pRg st="1" end="1"/>
                                            </p:txEl>
                                          </p:spTgt>
                                        </p:tgtEl>
                                        <p:attrNameLst>
                                          <p:attrName>style.visibility</p:attrName>
                                        </p:attrNameLst>
                                      </p:cBhvr>
                                      <p:to>
                                        <p:strVal val="visible"/>
                                      </p:to>
                                    </p:set>
                                    <p:animEffect transition="in" filter="wipe(left)">
                                      <p:cBhvr>
                                        <p:cTn id="12" dur="500"/>
                                        <p:tgtEl>
                                          <p:spTgt spid="445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45443">
                                            <p:txEl>
                                              <p:pRg st="2" end="2"/>
                                            </p:txEl>
                                          </p:spTgt>
                                        </p:tgtEl>
                                        <p:attrNameLst>
                                          <p:attrName>style.visibility</p:attrName>
                                        </p:attrNameLst>
                                      </p:cBhvr>
                                      <p:to>
                                        <p:strVal val="visible"/>
                                      </p:to>
                                    </p:set>
                                    <p:animEffect transition="in" filter="wipe(left)">
                                      <p:cBhvr>
                                        <p:cTn id="17" dur="500"/>
                                        <p:tgtEl>
                                          <p:spTgt spid="445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5451"/>
                                        </p:tgtEl>
                                        <p:attrNameLst>
                                          <p:attrName>style.visibility</p:attrName>
                                        </p:attrNameLst>
                                      </p:cBhvr>
                                      <p:to>
                                        <p:strVal val="visible"/>
                                      </p:to>
                                    </p:set>
                                    <p:animEffect transition="in" filter="wipe(left)">
                                      <p:cBhvr>
                                        <p:cTn id="27" dur="500"/>
                                        <p:tgtEl>
                                          <p:spTgt spid="44545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51" grpId="0"/>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342390" y="650875"/>
            <a:ext cx="6943725" cy="5555615"/>
          </a:xfrm>
          <a:prstGeom prst="rect">
            <a:avLst/>
          </a:prstGeom>
        </p:spPr>
      </p:pic>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8"/>
          <p:cNvSpPr>
            <a:spLocks noChangeArrowheads="1"/>
          </p:cNvSpPr>
          <p:nvPr/>
        </p:nvSpPr>
        <p:spPr bwMode="auto">
          <a:xfrm>
            <a:off x="971550" y="869950"/>
            <a:ext cx="7345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zh-CN" altLang="en-US" sz="3600">
                <a:solidFill>
                  <a:srgbClr val="FF0000"/>
                </a:solidFill>
                <a:ea typeface="华文楷体" panose="02010600040101010101" pitchFamily="2" charset="-122"/>
              </a:rPr>
              <a:t>例：</a:t>
            </a:r>
            <a:r>
              <a:rPr kumimoji="1" lang="zh-CN" altLang="en-US" sz="3600">
                <a:ea typeface="华文楷体" panose="02010600040101010101" pitchFamily="2" charset="-122"/>
              </a:rPr>
              <a:t> 八面体配合物 </a:t>
            </a:r>
            <a:r>
              <a:rPr kumimoji="1" lang="en-US" altLang="zh-CN" sz="3600">
                <a:ea typeface="华文楷体" panose="02010600040101010101" pitchFamily="2" charset="-122"/>
              </a:rPr>
              <a:t>[CoCl</a:t>
            </a:r>
            <a:r>
              <a:rPr kumimoji="1" lang="en-US" altLang="zh-CN" sz="3600" baseline="-25000">
                <a:ea typeface="华文楷体" panose="02010600040101010101" pitchFamily="2" charset="-122"/>
              </a:rPr>
              <a:t>2</a:t>
            </a:r>
            <a:r>
              <a:rPr kumimoji="1" lang="en-US" altLang="zh-CN" sz="3600">
                <a:ea typeface="华文楷体" panose="02010600040101010101" pitchFamily="2" charset="-122"/>
              </a:rPr>
              <a:t>(NH</a:t>
            </a:r>
            <a:r>
              <a:rPr kumimoji="1" lang="en-US" altLang="zh-CN" sz="3600" baseline="-25000">
                <a:ea typeface="华文楷体" panose="02010600040101010101" pitchFamily="2" charset="-122"/>
              </a:rPr>
              <a:t>3</a:t>
            </a:r>
            <a:r>
              <a:rPr kumimoji="1" lang="en-US" altLang="zh-CN" sz="3600">
                <a:ea typeface="华文楷体" panose="02010600040101010101" pitchFamily="2" charset="-122"/>
              </a:rPr>
              <a:t>)</a:t>
            </a:r>
            <a:r>
              <a:rPr kumimoji="1" lang="en-US" altLang="zh-CN" sz="3600" baseline="-25000">
                <a:ea typeface="华文楷体" panose="02010600040101010101" pitchFamily="2" charset="-122"/>
              </a:rPr>
              <a:t>4</a:t>
            </a:r>
            <a:r>
              <a:rPr kumimoji="1" lang="en-US" altLang="zh-CN" sz="3600">
                <a:ea typeface="华文楷体" panose="02010600040101010101" pitchFamily="2" charset="-122"/>
              </a:rPr>
              <a:t>]</a:t>
            </a:r>
            <a:endParaRPr kumimoji="1" lang="en-US" altLang="zh-CN" sz="3600">
              <a:ea typeface="华文楷体" panose="02010600040101010101" pitchFamily="2" charset="-122"/>
            </a:endParaRPr>
          </a:p>
        </p:txBody>
      </p:sp>
      <p:grpSp>
        <p:nvGrpSpPr>
          <p:cNvPr id="355357" name="Group 29"/>
          <p:cNvGrpSpPr/>
          <p:nvPr/>
        </p:nvGrpSpPr>
        <p:grpSpPr bwMode="auto">
          <a:xfrm>
            <a:off x="1979712" y="1933134"/>
            <a:ext cx="2305050" cy="3322638"/>
            <a:chOff x="793" y="482"/>
            <a:chExt cx="1452" cy="2093"/>
          </a:xfrm>
        </p:grpSpPr>
        <p:pic>
          <p:nvPicPr>
            <p:cNvPr id="45063" name="Picture 30" descr="CoNH34Cl2-C"/>
            <p:cNvPicPr>
              <a:picLocks noChangeAspect="1" noChangeArrowheads="1"/>
            </p:cNvPicPr>
            <p:nvPr/>
          </p:nvPicPr>
          <p:blipFill>
            <a:blip r:embed="rId1" cstate="print">
              <a:extLst>
                <a:ext uri="{28A0092B-C50C-407E-A947-70E740481C1C}">
                  <a14:useLocalDpi xmlns:a14="http://schemas.microsoft.com/office/drawing/2010/main" val="0"/>
                </a:ext>
              </a:extLst>
            </a:blip>
            <a:srcRect l="13753" t="11351" r="9138" b="7817"/>
            <a:stretch>
              <a:fillRect/>
            </a:stretch>
          </p:blipFill>
          <p:spPr bwMode="auto">
            <a:xfrm>
              <a:off x="793" y="482"/>
              <a:ext cx="1381"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 Box 31"/>
            <p:cNvSpPr txBox="1">
              <a:spLocks noChangeArrowheads="1"/>
            </p:cNvSpPr>
            <p:nvPr/>
          </p:nvSpPr>
          <p:spPr bwMode="auto">
            <a:xfrm>
              <a:off x="793" y="1979"/>
              <a:ext cx="1452"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a:spcBef>
                  <a:spcPct val="50000"/>
                </a:spcBef>
              </a:pPr>
              <a:r>
                <a:rPr lang="en-US" altLang="zh-CN" sz="2800">
                  <a:ea typeface="华文楷体" panose="02010600040101010101" pitchFamily="2" charset="-122"/>
                </a:rPr>
                <a:t>[CoCl</a:t>
              </a:r>
              <a:r>
                <a:rPr lang="en-US" altLang="zh-CN" sz="2800" baseline="-25000">
                  <a:ea typeface="华文楷体" panose="02010600040101010101" pitchFamily="2" charset="-122"/>
                </a:rPr>
                <a:t>2</a:t>
              </a:r>
              <a:r>
                <a:rPr lang="en-US" altLang="zh-CN" sz="2800">
                  <a:ea typeface="华文楷体" panose="02010600040101010101" pitchFamily="2" charset="-122"/>
                </a:rPr>
                <a:t>(NH</a:t>
              </a:r>
              <a:r>
                <a:rPr lang="en-US" altLang="zh-CN" sz="2800" baseline="-25000">
                  <a:ea typeface="华文楷体" panose="02010600040101010101" pitchFamily="2" charset="-122"/>
                </a:rPr>
                <a:t>3</a:t>
              </a:r>
              <a:r>
                <a:rPr lang="en-US" altLang="zh-CN" sz="2800">
                  <a:ea typeface="华文楷体" panose="02010600040101010101" pitchFamily="2" charset="-122"/>
                </a:rPr>
                <a:t>)</a:t>
              </a:r>
              <a:r>
                <a:rPr lang="en-US" altLang="zh-CN" sz="2800" baseline="-25000">
                  <a:ea typeface="华文楷体" panose="02010600040101010101" pitchFamily="2" charset="-122"/>
                </a:rPr>
                <a:t>4</a:t>
              </a:r>
              <a:r>
                <a:rPr lang="en-US" altLang="zh-CN" sz="2800">
                  <a:ea typeface="华文楷体" panose="02010600040101010101" pitchFamily="2" charset="-122"/>
                </a:rPr>
                <a:t>]</a:t>
              </a:r>
              <a:br>
                <a:rPr lang="en-US" altLang="zh-CN" sz="2800" baseline="-25000">
                  <a:ea typeface="华文楷体" panose="02010600040101010101" pitchFamily="2" charset="-122"/>
                </a:rPr>
              </a:br>
              <a:r>
                <a:rPr lang="zh-CN" altLang="en-US" sz="2800">
                  <a:ea typeface="华文楷体" panose="02010600040101010101" pitchFamily="2" charset="-122"/>
                </a:rPr>
                <a:t>顺式</a:t>
              </a:r>
              <a:endParaRPr lang="zh-CN" altLang="en-US" sz="2800">
                <a:ea typeface="华文楷体" panose="02010600040101010101" pitchFamily="2" charset="-122"/>
              </a:endParaRPr>
            </a:p>
          </p:txBody>
        </p:sp>
      </p:grpSp>
      <p:grpSp>
        <p:nvGrpSpPr>
          <p:cNvPr id="355360" name="Group 32"/>
          <p:cNvGrpSpPr/>
          <p:nvPr/>
        </p:nvGrpSpPr>
        <p:grpSpPr bwMode="auto">
          <a:xfrm>
            <a:off x="5580063" y="1941513"/>
            <a:ext cx="2378075" cy="3421062"/>
            <a:chOff x="3152" y="391"/>
            <a:chExt cx="1498" cy="2155"/>
          </a:xfrm>
        </p:grpSpPr>
        <p:pic>
          <p:nvPicPr>
            <p:cNvPr id="45061" name="Picture 33" descr="CoNH34Cl2+-t"/>
            <p:cNvPicPr>
              <a:picLocks noChangeAspect="1" noChangeArrowheads="1"/>
            </p:cNvPicPr>
            <p:nvPr/>
          </p:nvPicPr>
          <p:blipFill>
            <a:blip r:embed="rId2" cstate="print">
              <a:extLst>
                <a:ext uri="{28A0092B-C50C-407E-A947-70E740481C1C}">
                  <a14:useLocalDpi xmlns:a14="http://schemas.microsoft.com/office/drawing/2010/main" val="0"/>
                </a:ext>
              </a:extLst>
            </a:blip>
            <a:srcRect l="12386" t="2846" r="10504" b="3564"/>
            <a:stretch>
              <a:fillRect/>
            </a:stretch>
          </p:blipFill>
          <p:spPr bwMode="auto">
            <a:xfrm>
              <a:off x="3152" y="391"/>
              <a:ext cx="1333" cy="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34"/>
            <p:cNvSpPr txBox="1">
              <a:spLocks noChangeArrowheads="1"/>
            </p:cNvSpPr>
            <p:nvPr/>
          </p:nvSpPr>
          <p:spPr bwMode="auto">
            <a:xfrm>
              <a:off x="3198" y="1950"/>
              <a:ext cx="1452"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a:spcBef>
                  <a:spcPct val="50000"/>
                </a:spcBef>
              </a:pPr>
              <a:r>
                <a:rPr lang="en-US" altLang="zh-CN" sz="2800">
                  <a:ea typeface="华文楷体" panose="02010600040101010101" pitchFamily="2" charset="-122"/>
                </a:rPr>
                <a:t>[CoCl</a:t>
              </a:r>
              <a:r>
                <a:rPr lang="en-US" altLang="zh-CN" sz="2800" baseline="-25000">
                  <a:ea typeface="华文楷体" panose="02010600040101010101" pitchFamily="2" charset="-122"/>
                </a:rPr>
                <a:t>2</a:t>
              </a:r>
              <a:r>
                <a:rPr lang="en-US" altLang="zh-CN" sz="2800">
                  <a:ea typeface="华文楷体" panose="02010600040101010101" pitchFamily="2" charset="-122"/>
                </a:rPr>
                <a:t>(NH</a:t>
              </a:r>
              <a:r>
                <a:rPr lang="en-US" altLang="zh-CN" sz="2800" baseline="-25000">
                  <a:ea typeface="华文楷体" panose="02010600040101010101" pitchFamily="2" charset="-122"/>
                </a:rPr>
                <a:t>3</a:t>
              </a:r>
              <a:r>
                <a:rPr lang="en-US" altLang="zh-CN" sz="2800">
                  <a:ea typeface="华文楷体" panose="02010600040101010101" pitchFamily="2" charset="-122"/>
                </a:rPr>
                <a:t>)</a:t>
              </a:r>
              <a:r>
                <a:rPr lang="en-US" altLang="zh-CN" sz="2800" baseline="-25000">
                  <a:ea typeface="华文楷体" panose="02010600040101010101" pitchFamily="2" charset="-122"/>
                </a:rPr>
                <a:t>4</a:t>
              </a:r>
              <a:r>
                <a:rPr lang="en-US" altLang="zh-CN" sz="2800">
                  <a:ea typeface="华文楷体" panose="02010600040101010101" pitchFamily="2" charset="-122"/>
                </a:rPr>
                <a:t>]</a:t>
              </a:r>
              <a:br>
                <a:rPr lang="en-US" altLang="zh-CN" sz="2800" baseline="-25000">
                  <a:ea typeface="华文楷体" panose="02010600040101010101" pitchFamily="2" charset="-122"/>
                </a:rPr>
              </a:br>
              <a:r>
                <a:rPr lang="zh-CN" altLang="en-US" sz="2800">
                  <a:ea typeface="华文楷体" panose="02010600040101010101" pitchFamily="2" charset="-122"/>
                </a:rPr>
                <a:t>反式</a:t>
              </a:r>
              <a:endParaRPr lang="zh-CN" altLang="en-US" sz="2800">
                <a:ea typeface="华文楷体" panose="02010600040101010101" pitchFamily="2" charset="-122"/>
              </a:endParaRPr>
            </a:p>
          </p:txBody>
        </p:sp>
      </p:grpSp>
      <p:sp>
        <p:nvSpPr>
          <p:cNvPr id="45060"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E47C52E3-F763-45E8-AFBA-76DEBC3A4A95}"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
        <p:nvSpPr>
          <p:cNvPr id="2" name="矩形 1"/>
          <p:cNvSpPr/>
          <p:nvPr/>
        </p:nvSpPr>
        <p:spPr>
          <a:xfrm>
            <a:off x="972749" y="151765"/>
            <a:ext cx="7443837" cy="646331"/>
          </a:xfrm>
          <a:prstGeom prst="rect">
            <a:avLst/>
          </a:prstGeom>
        </p:spPr>
        <p:txBody>
          <a:bodyPr wrap="square">
            <a:spAutoFit/>
          </a:bodyPr>
          <a:lstStyle/>
          <a:p>
            <a:pPr lvl="0"/>
            <a:r>
              <a:rPr lang="en-US" altLang="zh-CN" sz="3600" dirty="0">
                <a:ea typeface="楷体" panose="02010609060101010101" pitchFamily="49" charset="-122"/>
              </a:rPr>
              <a:t>B</a:t>
            </a:r>
            <a:r>
              <a:rPr lang="en-US" altLang="zh-CN" sz="3600" dirty="0" smtClean="0">
                <a:ea typeface="楷体" panose="02010609060101010101" pitchFamily="49" charset="-122"/>
              </a:rPr>
              <a:t>.</a:t>
            </a:r>
            <a:r>
              <a:rPr lang="zh-CN" altLang="en-US" sz="3600" dirty="0">
                <a:ea typeface="楷体" panose="02010609060101010101" pitchFamily="49" charset="-122"/>
              </a:rPr>
              <a:t>配位数</a:t>
            </a:r>
            <a:r>
              <a:rPr lang="zh-CN" altLang="en-US" sz="3600" dirty="0" smtClean="0">
                <a:ea typeface="楷体" panose="02010609060101010101" pitchFamily="49" charset="-122"/>
              </a:rPr>
              <a:t>为</a:t>
            </a:r>
            <a:r>
              <a:rPr lang="en-US" altLang="zh-CN" sz="3600" dirty="0" smtClean="0">
                <a:ea typeface="楷体" panose="02010609060101010101" pitchFamily="49" charset="-122"/>
              </a:rPr>
              <a:t>6</a:t>
            </a:r>
            <a:r>
              <a:rPr lang="zh-CN" altLang="en-US" sz="3600" dirty="0" smtClean="0">
                <a:ea typeface="楷体" panose="02010609060101010101" pitchFamily="49" charset="-122"/>
              </a:rPr>
              <a:t>的</a:t>
            </a:r>
            <a:r>
              <a:rPr lang="zh-CN" altLang="en-US" sz="3600" dirty="0">
                <a:ea typeface="楷体" panose="02010609060101010101" pitchFamily="49" charset="-122"/>
              </a:rPr>
              <a:t>配合物的几何异构</a:t>
            </a:r>
            <a:r>
              <a:rPr lang="zh-CN" altLang="en-US" sz="3600" b="0" dirty="0">
                <a:ea typeface="楷体" panose="02010609060101010101" pitchFamily="49" charset="-122"/>
              </a:rPr>
              <a:t> </a:t>
            </a:r>
            <a:endParaRPr lang="zh-CN" altLang="en-US" sz="3600" b="0" dirty="0">
              <a:ea typeface="楷体" panose="02010609060101010101" pitchFamily="49"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5357"/>
                                        </p:tgtEl>
                                        <p:attrNameLst>
                                          <p:attrName>style.visibility</p:attrName>
                                        </p:attrNameLst>
                                      </p:cBhvr>
                                      <p:to>
                                        <p:strVal val="visible"/>
                                      </p:to>
                                    </p:set>
                                    <p:animEffect transition="in" filter="wipe(left)">
                                      <p:cBhvr>
                                        <p:cTn id="7" dur="500"/>
                                        <p:tgtEl>
                                          <p:spTgt spid="355357"/>
                                        </p:tgtEl>
                                      </p:cBhvr>
                                    </p:animEffect>
                                  </p:childTnLst>
                                </p:cTn>
                              </p:par>
                              <p:par>
                                <p:cTn id="8" presetID="22" presetClass="entr" presetSubtype="8" fill="hold" nodeType="withEffect">
                                  <p:stCondLst>
                                    <p:cond delay="0"/>
                                  </p:stCondLst>
                                  <p:childTnLst>
                                    <p:set>
                                      <p:cBhvr>
                                        <p:cTn id="9" dur="1" fill="hold">
                                          <p:stCondLst>
                                            <p:cond delay="0"/>
                                          </p:stCondLst>
                                        </p:cTn>
                                        <p:tgtEl>
                                          <p:spTgt spid="355360"/>
                                        </p:tgtEl>
                                        <p:attrNameLst>
                                          <p:attrName>style.visibility</p:attrName>
                                        </p:attrNameLst>
                                      </p:cBhvr>
                                      <p:to>
                                        <p:strVal val="visible"/>
                                      </p:to>
                                    </p:set>
                                    <p:animEffect transition="in" filter="wipe(left)">
                                      <p:cBhvr>
                                        <p:cTn id="10" dur="500"/>
                                        <p:tgtEl>
                                          <p:spTgt spid="355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24890" y="681990"/>
            <a:ext cx="7341870" cy="5340350"/>
          </a:xfrm>
          <a:prstGeom prst="rect">
            <a:avLst/>
          </a:prstGeom>
        </p:spPr>
      </p:pic>
    </p:spTree>
  </p:cSld>
  <p:clrMapOvr>
    <a:masterClrMapping/>
  </p:clrMapOvr>
  <p:transition>
    <p:wip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02" name="Rectangle 6"/>
          <p:cNvSpPr>
            <a:spLocks noChangeArrowheads="1"/>
          </p:cNvSpPr>
          <p:nvPr/>
        </p:nvSpPr>
        <p:spPr bwMode="auto">
          <a:xfrm>
            <a:off x="900113" y="115888"/>
            <a:ext cx="2663825" cy="579437"/>
          </a:xfrm>
          <a:prstGeom prst="rect">
            <a:avLst/>
          </a:prstGeom>
          <a:noFill/>
          <a:ln>
            <a:noFill/>
          </a:ln>
          <a:effectLst/>
        </p:spPr>
        <p:txBody>
          <a:bodyPr anchor="ctr">
            <a:spAutoFit/>
          </a:bodyPr>
          <a:lstStyle/>
          <a:p>
            <a:pPr>
              <a:defRPr/>
            </a:pPr>
            <a:r>
              <a:rPr lang="en-US" altLang="zh-CN" dirty="0">
                <a:solidFill>
                  <a:srgbClr val="0000CC"/>
                </a:solidFill>
                <a:latin typeface="+mn-lt"/>
                <a:ea typeface="+mn-ea"/>
              </a:rPr>
              <a:t>2) </a:t>
            </a:r>
            <a:r>
              <a:rPr lang="zh-CN" altLang="en-US" dirty="0">
                <a:solidFill>
                  <a:srgbClr val="0000CC"/>
                </a:solidFill>
                <a:latin typeface="+mn-lt"/>
                <a:ea typeface="+mn-ea"/>
              </a:rPr>
              <a:t>钒的氧化物</a:t>
            </a:r>
            <a:endParaRPr lang="zh-CN" altLang="en-US" dirty="0">
              <a:solidFill>
                <a:srgbClr val="0000CC"/>
              </a:solidFill>
              <a:latin typeface="+mn-lt"/>
              <a:ea typeface="+mn-ea"/>
            </a:endParaRPr>
          </a:p>
        </p:txBody>
      </p:sp>
      <p:sp>
        <p:nvSpPr>
          <p:cNvPr id="464903" name="Text Box 7"/>
          <p:cNvSpPr txBox="1">
            <a:spLocks noChangeArrowheads="1"/>
          </p:cNvSpPr>
          <p:nvPr/>
        </p:nvSpPr>
        <p:spPr bwMode="auto">
          <a:xfrm>
            <a:off x="774700" y="701675"/>
            <a:ext cx="802798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5000"/>
              </a:lnSpc>
            </a:pPr>
            <a:r>
              <a:rPr kumimoji="1" lang="en-US" altLang="zh-CN" dirty="0">
                <a:ea typeface="华文楷体" panose="02010600040101010101" pitchFamily="2" charset="-122"/>
              </a:rPr>
              <a:t>V</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O</a:t>
            </a:r>
            <a:r>
              <a:rPr kumimoji="1" lang="en-US" altLang="zh-CN" baseline="-25000" dirty="0">
                <a:ea typeface="华文楷体" panose="02010600040101010101" pitchFamily="2" charset="-122"/>
              </a:rPr>
              <a:t>5</a:t>
            </a:r>
            <a:r>
              <a:rPr kumimoji="1" lang="zh-CN" altLang="en-US" dirty="0">
                <a:ea typeface="华文楷体" panose="02010600040101010101" pitchFamily="2" charset="-122"/>
              </a:rPr>
              <a:t>：棕黄色或砖</a:t>
            </a:r>
            <a:r>
              <a:rPr kumimoji="1" lang="zh-CN" altLang="en-US" dirty="0" smtClean="0">
                <a:ea typeface="华文楷体" panose="02010600040101010101" pitchFamily="2" charset="-122"/>
              </a:rPr>
              <a:t>红色</a:t>
            </a:r>
            <a:r>
              <a:rPr kumimoji="1" lang="en-US" altLang="zh-CN" dirty="0" smtClean="0">
                <a:ea typeface="华文楷体" panose="02010600040101010101" pitchFamily="2" charset="-122"/>
              </a:rPr>
              <a:t>. </a:t>
            </a:r>
            <a:r>
              <a:rPr kumimoji="1" lang="zh-CN" altLang="en-US" dirty="0" smtClean="0">
                <a:ea typeface="楷体" panose="02010609060101010101" pitchFamily="49" charset="-122"/>
              </a:rPr>
              <a:t>微</a:t>
            </a:r>
            <a:r>
              <a:rPr kumimoji="1" lang="zh-CN" altLang="en-US" dirty="0">
                <a:ea typeface="楷体" panose="02010609060101010101" pitchFamily="49" charset="-122"/>
              </a:rPr>
              <a:t>溶于水</a:t>
            </a:r>
            <a:r>
              <a:rPr kumimoji="1" lang="en-US" altLang="zh-CN" dirty="0">
                <a:ea typeface="楷体" panose="02010609060101010101" pitchFamily="49" charset="-122"/>
              </a:rPr>
              <a:t>.</a:t>
            </a:r>
            <a:r>
              <a:rPr kumimoji="1" lang="zh-CN" altLang="en-US" dirty="0">
                <a:ea typeface="楷体" panose="02010609060101010101" pitchFamily="49" charset="-122"/>
              </a:rPr>
              <a:t>它无嗅</a:t>
            </a:r>
            <a:r>
              <a:rPr kumimoji="1" lang="en-US" altLang="zh-CN" dirty="0">
                <a:ea typeface="楷体" panose="02010609060101010101" pitchFamily="49" charset="-122"/>
              </a:rPr>
              <a:t>,</a:t>
            </a:r>
            <a:r>
              <a:rPr kumimoji="1" lang="zh-CN" altLang="en-US" dirty="0">
                <a:ea typeface="楷体" panose="02010609060101010101" pitchFamily="49" charset="-122"/>
              </a:rPr>
              <a:t>无味</a:t>
            </a:r>
            <a:r>
              <a:rPr kumimoji="1" lang="en-US" altLang="zh-CN" dirty="0">
                <a:ea typeface="楷体" panose="02010609060101010101" pitchFamily="49" charset="-122"/>
              </a:rPr>
              <a:t>,</a:t>
            </a:r>
            <a:r>
              <a:rPr kumimoji="1" lang="zh-CN" altLang="en-US" dirty="0">
                <a:ea typeface="楷体" panose="02010609060101010101" pitchFamily="49" charset="-122"/>
              </a:rPr>
              <a:t>有毒</a:t>
            </a:r>
            <a:r>
              <a:rPr kumimoji="1" lang="en-US" altLang="zh-CN" dirty="0">
                <a:ea typeface="楷体" panose="02010609060101010101" pitchFamily="49" charset="-122"/>
              </a:rPr>
              <a:t>.</a:t>
            </a:r>
            <a:r>
              <a:rPr kumimoji="1" lang="zh-CN" altLang="en-US" dirty="0" smtClean="0">
                <a:ea typeface="华文楷体" panose="02010600040101010101" pitchFamily="2" charset="-122"/>
              </a:rPr>
              <a:t>偏</a:t>
            </a:r>
            <a:r>
              <a:rPr kumimoji="1" lang="zh-CN" altLang="en-US" dirty="0">
                <a:ea typeface="华文楷体" panose="02010600040101010101" pitchFamily="2" charset="-122"/>
              </a:rPr>
              <a:t>钒酸铵</a:t>
            </a:r>
            <a:r>
              <a:rPr kumimoji="1" lang="en-US" altLang="zh-CN" dirty="0">
                <a:ea typeface="华文楷体" panose="02010600040101010101" pitchFamily="2" charset="-122"/>
              </a:rPr>
              <a:t>(NH</a:t>
            </a:r>
            <a:r>
              <a:rPr kumimoji="1" lang="en-US" altLang="zh-CN" baseline="-25000" dirty="0">
                <a:ea typeface="华文楷体" panose="02010600040101010101" pitchFamily="2" charset="-122"/>
              </a:rPr>
              <a:t>4</a:t>
            </a:r>
            <a:r>
              <a:rPr kumimoji="1" lang="en-US" altLang="zh-CN" dirty="0">
                <a:ea typeface="华文楷体" panose="02010600040101010101" pitchFamily="2" charset="-122"/>
              </a:rPr>
              <a:t>VO</a:t>
            </a:r>
            <a:r>
              <a:rPr kumimoji="1" lang="en-US" altLang="zh-CN" baseline="-25000" dirty="0">
                <a:ea typeface="华文楷体" panose="02010600040101010101" pitchFamily="2" charset="-122"/>
              </a:rPr>
              <a:t>3</a:t>
            </a:r>
            <a:r>
              <a:rPr kumimoji="1" lang="en-US" altLang="zh-CN" dirty="0">
                <a:ea typeface="华文楷体" panose="02010600040101010101" pitchFamily="2" charset="-122"/>
              </a:rPr>
              <a:t>)</a:t>
            </a:r>
            <a:r>
              <a:rPr kumimoji="1" lang="zh-CN" altLang="en-US" dirty="0">
                <a:ea typeface="华文楷体" panose="02010600040101010101" pitchFamily="2" charset="-122"/>
              </a:rPr>
              <a:t>加热分解或三氯氧钒</a:t>
            </a:r>
            <a:r>
              <a:rPr kumimoji="1" lang="en-US" altLang="zh-CN" dirty="0">
                <a:ea typeface="华文楷体" panose="02010600040101010101" pitchFamily="2" charset="-122"/>
              </a:rPr>
              <a:t>(</a:t>
            </a:r>
            <a:r>
              <a:rPr kumimoji="1" lang="en-US" altLang="zh-CN" dirty="0">
                <a:solidFill>
                  <a:srgbClr val="000099"/>
                </a:solidFill>
                <a:ea typeface="华文楷体" panose="02010600040101010101" pitchFamily="2" charset="-122"/>
              </a:rPr>
              <a:t>VOCl</a:t>
            </a:r>
            <a:r>
              <a:rPr kumimoji="1" lang="en-US" altLang="zh-CN" baseline="-25000" dirty="0">
                <a:solidFill>
                  <a:srgbClr val="000099"/>
                </a:solidFill>
                <a:ea typeface="华文楷体" panose="02010600040101010101" pitchFamily="2" charset="-122"/>
              </a:rPr>
              <a:t>3</a:t>
            </a:r>
            <a:r>
              <a:rPr kumimoji="1" lang="en-US" altLang="zh-CN" dirty="0">
                <a:ea typeface="华文楷体" panose="02010600040101010101" pitchFamily="2" charset="-122"/>
              </a:rPr>
              <a:t>)</a:t>
            </a:r>
            <a:r>
              <a:rPr kumimoji="1" lang="zh-CN" altLang="en-US" dirty="0">
                <a:ea typeface="华文楷体" panose="02010600040101010101" pitchFamily="2" charset="-122"/>
              </a:rPr>
              <a:t>水解得到。</a:t>
            </a:r>
            <a:endParaRPr kumimoji="1" lang="en-US" altLang="zh-CN" dirty="0">
              <a:ea typeface="华文楷体" panose="02010600040101010101" pitchFamily="2" charset="-122"/>
            </a:endParaRPr>
          </a:p>
          <a:p>
            <a:pPr>
              <a:lnSpc>
                <a:spcPct val="125000"/>
              </a:lnSpc>
            </a:pPr>
            <a:r>
              <a:rPr kumimoji="1" lang="en-US" altLang="zh-CN" dirty="0">
                <a:ea typeface="华文楷体" panose="02010600040101010101" pitchFamily="2" charset="-122"/>
              </a:rPr>
              <a:t>     </a:t>
            </a:r>
            <a:r>
              <a:rPr kumimoji="1" lang="zh-CN" altLang="en-US" dirty="0">
                <a:ea typeface="华文楷体" panose="02010600040101010101" pitchFamily="2" charset="-122"/>
              </a:rPr>
              <a:t>较强的酸性和氧化性，</a:t>
            </a:r>
            <a:r>
              <a:rPr kumimoji="1" lang="zh-CN" altLang="en-US" dirty="0">
                <a:solidFill>
                  <a:srgbClr val="0000CC"/>
                </a:solidFill>
                <a:ea typeface="华文楷体" panose="02010600040101010101" pitchFamily="2" charset="-122"/>
              </a:rPr>
              <a:t>溶于强碱生成</a:t>
            </a:r>
            <a:r>
              <a:rPr kumimoji="1" lang="zh-CN" altLang="en-US" dirty="0">
                <a:solidFill>
                  <a:srgbClr val="FF0000"/>
                </a:solidFill>
                <a:ea typeface="华文楷体" panose="02010600040101010101" pitchFamily="2" charset="-122"/>
              </a:rPr>
              <a:t>正</a:t>
            </a:r>
            <a:r>
              <a:rPr kumimoji="1" lang="zh-CN" altLang="en-US" dirty="0" smtClean="0">
                <a:solidFill>
                  <a:srgbClr val="FF0000"/>
                </a:solidFill>
                <a:ea typeface="华文楷体" panose="02010600040101010101" pitchFamily="2" charset="-122"/>
              </a:rPr>
              <a:t>钒酸盐</a:t>
            </a:r>
            <a:r>
              <a:rPr kumimoji="1" lang="en-US" altLang="zh-CN" dirty="0" smtClean="0">
                <a:solidFill>
                  <a:srgbClr val="FF0000"/>
                </a:solidFill>
                <a:ea typeface="华文楷体" panose="02010600040101010101" pitchFamily="2" charset="-122"/>
              </a:rPr>
              <a:t>(VO</a:t>
            </a:r>
            <a:r>
              <a:rPr kumimoji="1" lang="en-US" altLang="zh-CN" baseline="-25000" dirty="0" smtClean="0">
                <a:solidFill>
                  <a:srgbClr val="FF0000"/>
                </a:solidFill>
                <a:ea typeface="华文楷体" panose="02010600040101010101" pitchFamily="2" charset="-122"/>
              </a:rPr>
              <a:t>4</a:t>
            </a:r>
            <a:r>
              <a:rPr kumimoji="1" lang="en-US" altLang="zh-CN" baseline="30000" dirty="0" smtClean="0">
                <a:solidFill>
                  <a:srgbClr val="FF0000"/>
                </a:solidFill>
                <a:ea typeface="华文楷体" panose="02010600040101010101" pitchFamily="2" charset="-122"/>
              </a:rPr>
              <a:t>3-</a:t>
            </a:r>
            <a:r>
              <a:rPr kumimoji="1" lang="en-US" altLang="zh-CN" dirty="0" smtClean="0">
                <a:solidFill>
                  <a:srgbClr val="FF0000"/>
                </a:solidFill>
                <a:ea typeface="华文楷体" panose="02010600040101010101" pitchFamily="2" charset="-122"/>
              </a:rPr>
              <a:t>)</a:t>
            </a:r>
            <a:r>
              <a:rPr kumimoji="1" lang="en-US" altLang="zh-CN" dirty="0" smtClean="0">
                <a:solidFill>
                  <a:srgbClr val="0000CC"/>
                </a:solidFill>
                <a:ea typeface="华文楷体" panose="02010600040101010101" pitchFamily="2" charset="-122"/>
              </a:rPr>
              <a:t>,</a:t>
            </a:r>
            <a:r>
              <a:rPr kumimoji="1" lang="zh-CN" altLang="en-US" dirty="0">
                <a:solidFill>
                  <a:srgbClr val="0000CC"/>
                </a:solidFill>
                <a:ea typeface="华文楷体" panose="02010600040101010101" pitchFamily="2" charset="-122"/>
              </a:rPr>
              <a:t>在强酸条件下变为</a:t>
            </a:r>
            <a:r>
              <a:rPr kumimoji="1" lang="en-US" altLang="zh-CN" dirty="0">
                <a:solidFill>
                  <a:srgbClr val="0000CC"/>
                </a:solidFill>
                <a:ea typeface="华文楷体" panose="02010600040101010101" pitchFamily="2" charset="-122"/>
              </a:rPr>
              <a:t>VO</a:t>
            </a:r>
            <a:r>
              <a:rPr kumimoji="1" lang="en-US" altLang="zh-CN" baseline="-25000" dirty="0">
                <a:solidFill>
                  <a:srgbClr val="0000CC"/>
                </a:solidFill>
                <a:ea typeface="华文楷体" panose="02010600040101010101" pitchFamily="2" charset="-122"/>
              </a:rPr>
              <a:t>2</a:t>
            </a:r>
            <a:r>
              <a:rPr kumimoji="1" lang="en-US" altLang="zh-CN" baseline="30000" dirty="0">
                <a:solidFill>
                  <a:srgbClr val="0000CC"/>
                </a:solidFill>
                <a:ea typeface="华文楷体" panose="02010600040101010101" pitchFamily="2" charset="-122"/>
              </a:rPr>
              <a:t>+</a:t>
            </a:r>
            <a:r>
              <a:rPr kumimoji="1" lang="zh-CN" altLang="en-US" dirty="0">
                <a:ea typeface="华文楷体" panose="02010600040101010101" pitchFamily="2" charset="-122"/>
              </a:rPr>
              <a:t>。</a:t>
            </a:r>
            <a:endParaRPr kumimoji="1" lang="zh-CN" altLang="en-US" dirty="0">
              <a:ea typeface="华文楷体" panose="02010600040101010101" pitchFamily="2" charset="-122"/>
            </a:endParaRPr>
          </a:p>
        </p:txBody>
      </p:sp>
      <p:sp>
        <p:nvSpPr>
          <p:cNvPr id="464905" name="Text Box 9"/>
          <p:cNvSpPr txBox="1">
            <a:spLocks noChangeArrowheads="1"/>
          </p:cNvSpPr>
          <p:nvPr/>
        </p:nvSpPr>
        <p:spPr bwMode="auto">
          <a:xfrm>
            <a:off x="1219011" y="3720999"/>
            <a:ext cx="6227763" cy="1262063"/>
          </a:xfrm>
          <a:prstGeom prst="rect">
            <a:avLst/>
          </a:prstGeom>
          <a:noFill/>
          <a:ln>
            <a:noFill/>
          </a:ln>
          <a:effectLst/>
        </p:spPr>
        <p:txBody>
          <a:bodyPr>
            <a:spAutoFit/>
          </a:bodyPr>
          <a:lstStyle/>
          <a:p>
            <a:pPr>
              <a:lnSpc>
                <a:spcPct val="110000"/>
              </a:lnSpc>
              <a:spcBef>
                <a:spcPct val="20000"/>
              </a:spcBef>
              <a:defRPr/>
            </a:pPr>
            <a:r>
              <a:rPr kumimoji="1" lang="en-US" altLang="zh-CN" dirty="0">
                <a:latin typeface="+mn-lt"/>
                <a:ea typeface="+mn-ea"/>
              </a:rPr>
              <a:t>V</a:t>
            </a:r>
            <a:r>
              <a:rPr kumimoji="1" lang="en-US" altLang="zh-CN" baseline="-25000" dirty="0">
                <a:latin typeface="+mn-lt"/>
                <a:ea typeface="+mn-ea"/>
              </a:rPr>
              <a:t>2</a:t>
            </a:r>
            <a:r>
              <a:rPr kumimoji="1" lang="en-US" altLang="zh-CN" dirty="0">
                <a:latin typeface="+mn-lt"/>
                <a:ea typeface="+mn-ea"/>
              </a:rPr>
              <a:t>O</a:t>
            </a:r>
            <a:r>
              <a:rPr kumimoji="1" lang="en-US" altLang="zh-CN" baseline="-25000" dirty="0">
                <a:latin typeface="+mn-lt"/>
                <a:ea typeface="+mn-ea"/>
              </a:rPr>
              <a:t>5</a:t>
            </a:r>
            <a:r>
              <a:rPr kumimoji="1" lang="en-US" altLang="zh-CN" dirty="0">
                <a:latin typeface="+mn-lt"/>
                <a:ea typeface="+mn-ea"/>
              </a:rPr>
              <a:t>+6NaOH = 2Na</a:t>
            </a:r>
            <a:r>
              <a:rPr kumimoji="1" lang="en-US" altLang="zh-CN" baseline="-25000" dirty="0">
                <a:latin typeface="+mn-lt"/>
                <a:ea typeface="+mn-ea"/>
              </a:rPr>
              <a:t>3</a:t>
            </a:r>
            <a:r>
              <a:rPr kumimoji="1" lang="en-US" altLang="zh-CN" dirty="0">
                <a:latin typeface="+mn-lt"/>
                <a:ea typeface="+mn-ea"/>
              </a:rPr>
              <a:t>VO</a:t>
            </a:r>
            <a:r>
              <a:rPr kumimoji="1" lang="en-US" altLang="zh-CN" baseline="-25000" dirty="0">
                <a:latin typeface="+mn-lt"/>
                <a:ea typeface="+mn-ea"/>
              </a:rPr>
              <a:t>4</a:t>
            </a:r>
            <a:r>
              <a:rPr kumimoji="1" lang="en-US" altLang="zh-CN" dirty="0">
                <a:latin typeface="+mn-lt"/>
                <a:ea typeface="+mn-ea"/>
              </a:rPr>
              <a:t>+3H</a:t>
            </a:r>
            <a:r>
              <a:rPr kumimoji="1" lang="en-US" altLang="zh-CN" baseline="-25000" dirty="0">
                <a:latin typeface="+mn-lt"/>
                <a:ea typeface="+mn-ea"/>
              </a:rPr>
              <a:t>2</a:t>
            </a:r>
            <a:r>
              <a:rPr kumimoji="1" lang="en-US" altLang="zh-CN" dirty="0">
                <a:latin typeface="+mn-lt"/>
                <a:ea typeface="+mn-ea"/>
              </a:rPr>
              <a:t>O</a:t>
            </a:r>
            <a:endParaRPr kumimoji="1" lang="en-US" altLang="zh-CN" dirty="0">
              <a:latin typeface="+mn-lt"/>
              <a:ea typeface="+mn-ea"/>
            </a:endParaRPr>
          </a:p>
          <a:p>
            <a:pPr>
              <a:lnSpc>
                <a:spcPct val="110000"/>
              </a:lnSpc>
              <a:spcBef>
                <a:spcPct val="20000"/>
              </a:spcBef>
              <a:defRPr/>
            </a:pPr>
            <a:r>
              <a:rPr kumimoji="1" lang="en-US" altLang="zh-CN" dirty="0">
                <a:latin typeface="+mn-lt"/>
                <a:ea typeface="+mn-ea"/>
              </a:rPr>
              <a:t>V</a:t>
            </a:r>
            <a:r>
              <a:rPr kumimoji="1" lang="en-US" altLang="zh-CN" baseline="-25000" dirty="0">
                <a:latin typeface="+mn-lt"/>
                <a:ea typeface="+mn-ea"/>
              </a:rPr>
              <a:t>2</a:t>
            </a:r>
            <a:r>
              <a:rPr kumimoji="1" lang="en-US" altLang="zh-CN" dirty="0">
                <a:latin typeface="+mn-lt"/>
                <a:ea typeface="+mn-ea"/>
              </a:rPr>
              <a:t>O</a:t>
            </a:r>
            <a:r>
              <a:rPr kumimoji="1" lang="en-US" altLang="zh-CN" baseline="-25000" dirty="0">
                <a:latin typeface="+mn-lt"/>
                <a:ea typeface="+mn-ea"/>
              </a:rPr>
              <a:t>5</a:t>
            </a:r>
            <a:r>
              <a:rPr kumimoji="1" lang="en-US" altLang="zh-CN" dirty="0">
                <a:latin typeface="+mn-lt"/>
                <a:ea typeface="+mn-ea"/>
              </a:rPr>
              <a:t>+6HCl = 2VOCl</a:t>
            </a:r>
            <a:r>
              <a:rPr kumimoji="1" lang="en-US" altLang="zh-CN" baseline="-25000" dirty="0">
                <a:latin typeface="+mn-lt"/>
                <a:ea typeface="+mn-ea"/>
              </a:rPr>
              <a:t>2</a:t>
            </a:r>
            <a:r>
              <a:rPr kumimoji="1" lang="en-US" altLang="zh-CN" dirty="0">
                <a:latin typeface="+mn-lt"/>
                <a:ea typeface="+mn-ea"/>
              </a:rPr>
              <a:t>+Cl</a:t>
            </a:r>
            <a:r>
              <a:rPr kumimoji="1" lang="en-US" altLang="zh-CN" baseline="-25000" dirty="0">
                <a:latin typeface="+mn-lt"/>
                <a:ea typeface="+mn-ea"/>
              </a:rPr>
              <a:t>2</a:t>
            </a:r>
            <a:r>
              <a:rPr kumimoji="1" lang="pt-BR" altLang="zh-CN" dirty="0">
                <a:latin typeface="+mn-lt"/>
                <a:ea typeface="+mn-ea"/>
                <a:sym typeface="Symbol" panose="05050102010706020507" pitchFamily="18" charset="2"/>
              </a:rPr>
              <a:t></a:t>
            </a:r>
            <a:r>
              <a:rPr kumimoji="1" lang="en-US" altLang="zh-CN" dirty="0">
                <a:latin typeface="+mn-lt"/>
                <a:ea typeface="+mn-ea"/>
              </a:rPr>
              <a:t>+3H</a:t>
            </a:r>
            <a:r>
              <a:rPr kumimoji="1" lang="en-US" altLang="zh-CN" baseline="-25000" dirty="0">
                <a:latin typeface="+mn-lt"/>
                <a:ea typeface="+mn-ea"/>
              </a:rPr>
              <a:t>2</a:t>
            </a:r>
            <a:r>
              <a:rPr kumimoji="1" lang="en-US" altLang="zh-CN" dirty="0">
                <a:latin typeface="+mn-lt"/>
                <a:ea typeface="+mn-ea"/>
              </a:rPr>
              <a:t>O  </a:t>
            </a:r>
            <a:endParaRPr kumimoji="1" lang="en-US" altLang="zh-CN" dirty="0">
              <a:latin typeface="+mn-lt"/>
              <a:ea typeface="+mn-ea"/>
            </a:endParaRPr>
          </a:p>
        </p:txBody>
      </p:sp>
      <p:sp>
        <p:nvSpPr>
          <p:cNvPr id="464906" name="Text Box 10"/>
          <p:cNvSpPr txBox="1">
            <a:spLocks noChangeArrowheads="1"/>
          </p:cNvSpPr>
          <p:nvPr/>
        </p:nvSpPr>
        <p:spPr bwMode="auto">
          <a:xfrm>
            <a:off x="945356" y="4983062"/>
            <a:ext cx="7686675" cy="2242665"/>
          </a:xfrm>
          <a:prstGeom prst="rect">
            <a:avLst/>
          </a:prstGeom>
          <a:noFill/>
          <a:ln>
            <a:noFill/>
          </a:ln>
          <a:effectLst/>
        </p:spPr>
        <p:txBody>
          <a:bodyPr wrap="square">
            <a:spAutoFit/>
          </a:bodyPr>
          <a:lstStyle/>
          <a:p>
            <a:pPr lvl="0">
              <a:lnSpc>
                <a:spcPct val="110000"/>
              </a:lnSpc>
              <a:spcBef>
                <a:spcPct val="50000"/>
              </a:spcBef>
            </a:pPr>
            <a:r>
              <a:rPr kumimoji="1" lang="en-US" altLang="zh-CN" dirty="0">
                <a:latin typeface="+mn-lt"/>
                <a:ea typeface="+mn-ea"/>
              </a:rPr>
              <a:t>V</a:t>
            </a:r>
            <a:r>
              <a:rPr kumimoji="1" lang="en-US" altLang="zh-CN" baseline="-25000" dirty="0">
                <a:latin typeface="+mn-lt"/>
                <a:ea typeface="+mn-ea"/>
              </a:rPr>
              <a:t>2</a:t>
            </a:r>
            <a:r>
              <a:rPr kumimoji="1" lang="en-US" altLang="zh-CN" dirty="0">
                <a:latin typeface="+mn-lt"/>
                <a:ea typeface="+mn-ea"/>
              </a:rPr>
              <a:t>O</a:t>
            </a:r>
            <a:r>
              <a:rPr kumimoji="1" lang="en-US" altLang="zh-CN" baseline="-25000" dirty="0">
                <a:latin typeface="+mn-lt"/>
                <a:ea typeface="+mn-ea"/>
              </a:rPr>
              <a:t>5</a:t>
            </a:r>
            <a:r>
              <a:rPr kumimoji="1" lang="zh-CN" altLang="en-US" dirty="0">
                <a:latin typeface="+mn-lt"/>
                <a:ea typeface="+mn-ea"/>
              </a:rPr>
              <a:t>：重要的催化剂</a:t>
            </a:r>
            <a:r>
              <a:rPr kumimoji="1" lang="zh-CN" altLang="en-US" baseline="-25000" dirty="0">
                <a:latin typeface="+mn-lt"/>
                <a:ea typeface="+mn-ea"/>
              </a:rPr>
              <a:t> </a:t>
            </a:r>
            <a:r>
              <a:rPr kumimoji="1" lang="zh-CN" altLang="en-US" dirty="0">
                <a:latin typeface="+mn-lt"/>
                <a:ea typeface="+mn-ea"/>
              </a:rPr>
              <a:t>，如接触法制硫酸催化氧化</a:t>
            </a:r>
            <a:r>
              <a:rPr kumimoji="1" lang="en-US" altLang="zh-CN" dirty="0">
                <a:latin typeface="+mn-lt"/>
                <a:ea typeface="+mn-ea"/>
              </a:rPr>
              <a:t>SO</a:t>
            </a:r>
            <a:r>
              <a:rPr kumimoji="1" lang="en-US" altLang="zh-CN" baseline="-25000" dirty="0">
                <a:latin typeface="+mn-lt"/>
                <a:ea typeface="+mn-ea"/>
              </a:rPr>
              <a:t>2</a:t>
            </a:r>
            <a:r>
              <a:rPr kumimoji="1" lang="zh-CN" altLang="en-US" dirty="0">
                <a:latin typeface="+mn-lt"/>
                <a:ea typeface="+mn-ea"/>
              </a:rPr>
              <a:t>为</a:t>
            </a:r>
            <a:r>
              <a:rPr kumimoji="1" lang="en-US" altLang="zh-CN" dirty="0">
                <a:latin typeface="+mn-lt"/>
                <a:ea typeface="+mn-ea"/>
              </a:rPr>
              <a:t>SO</a:t>
            </a:r>
            <a:r>
              <a:rPr kumimoji="1" lang="en-US" altLang="zh-CN" baseline="-25000" dirty="0">
                <a:latin typeface="+mn-lt"/>
                <a:ea typeface="+mn-ea"/>
              </a:rPr>
              <a:t>3</a:t>
            </a:r>
            <a:r>
              <a:rPr kumimoji="1" lang="zh-CN" altLang="en-US" dirty="0" smtClean="0">
                <a:latin typeface="+mn-lt"/>
                <a:ea typeface="+mn-ea"/>
              </a:rPr>
              <a:t>。</a:t>
            </a:r>
            <a:r>
              <a:rPr kumimoji="1" lang="zh-CN" altLang="en-US" dirty="0">
                <a:ea typeface="楷体" panose="02010609060101010101" pitchFamily="49" charset="-122"/>
              </a:rPr>
              <a:t>也是许多有机反应的催化剂</a:t>
            </a:r>
            <a:r>
              <a:rPr kumimoji="1" lang="en-US" altLang="zh-CN" dirty="0">
                <a:ea typeface="楷体" panose="02010609060101010101" pitchFamily="49" charset="-122"/>
              </a:rPr>
              <a:t>. </a:t>
            </a:r>
            <a:endParaRPr kumimoji="1" lang="en-US" altLang="zh-CN" dirty="0">
              <a:ea typeface="楷体" panose="02010609060101010101" pitchFamily="49" charset="-122"/>
            </a:endParaRPr>
          </a:p>
          <a:p>
            <a:pPr>
              <a:lnSpc>
                <a:spcPct val="110000"/>
              </a:lnSpc>
              <a:spcBef>
                <a:spcPct val="50000"/>
              </a:spcBef>
              <a:defRPr/>
            </a:pPr>
            <a:endParaRPr kumimoji="1" lang="en-US" altLang="zh-CN" baseline="-25000" dirty="0">
              <a:latin typeface="+mn-lt"/>
              <a:ea typeface="+mn-ea"/>
            </a:endParaRPr>
          </a:p>
        </p:txBody>
      </p:sp>
      <p:sp>
        <p:nvSpPr>
          <p:cNvPr id="150533"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ACA0B18C-28E5-476D-9D3D-B646DF56F668}"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4903"/>
                                        </p:tgtEl>
                                        <p:attrNameLst>
                                          <p:attrName>style.visibility</p:attrName>
                                        </p:attrNameLst>
                                      </p:cBhvr>
                                      <p:to>
                                        <p:strVal val="visible"/>
                                      </p:to>
                                    </p:set>
                                    <p:animEffect transition="in" filter="wipe(left)">
                                      <p:cBhvr>
                                        <p:cTn id="7" dur="500"/>
                                        <p:tgtEl>
                                          <p:spTgt spid="4649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4905"/>
                                        </p:tgtEl>
                                        <p:attrNameLst>
                                          <p:attrName>style.visibility</p:attrName>
                                        </p:attrNameLst>
                                      </p:cBhvr>
                                      <p:to>
                                        <p:strVal val="visible"/>
                                      </p:to>
                                    </p:set>
                                    <p:animEffect transition="in" filter="wipe(left)">
                                      <p:cBhvr>
                                        <p:cTn id="12" dur="500"/>
                                        <p:tgtEl>
                                          <p:spTgt spid="4649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4906"/>
                                        </p:tgtEl>
                                        <p:attrNameLst>
                                          <p:attrName>style.visibility</p:attrName>
                                        </p:attrNameLst>
                                      </p:cBhvr>
                                      <p:to>
                                        <p:strVal val="visible"/>
                                      </p:to>
                                    </p:set>
                                    <p:animEffect transition="in" filter="wipe(left)">
                                      <p:cBhvr>
                                        <p:cTn id="17" dur="500"/>
                                        <p:tgtEl>
                                          <p:spTgt spid="464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3" grpId="0"/>
      <p:bldP spid="464905" grpId="0"/>
      <p:bldP spid="46490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2" name="Rectangle 4"/>
          <p:cNvSpPr>
            <a:spLocks noChangeArrowheads="1"/>
          </p:cNvSpPr>
          <p:nvPr/>
        </p:nvSpPr>
        <p:spPr bwMode="auto">
          <a:xfrm>
            <a:off x="852488" y="106363"/>
            <a:ext cx="5087937" cy="584200"/>
          </a:xfrm>
          <a:prstGeom prst="rect">
            <a:avLst/>
          </a:prstGeom>
          <a:noFill/>
          <a:ln>
            <a:noFill/>
          </a:ln>
          <a:effectLst/>
        </p:spPr>
        <p:txBody>
          <a:bodyPr anchor="ctr">
            <a:spAutoFit/>
          </a:bodyPr>
          <a:lstStyle/>
          <a:p>
            <a:pPr>
              <a:defRPr/>
            </a:pPr>
            <a:r>
              <a:rPr lang="en-US" altLang="zh-CN" dirty="0">
                <a:solidFill>
                  <a:srgbClr val="0000CC"/>
                </a:solidFill>
                <a:latin typeface="+mn-lt"/>
                <a:ea typeface="+mn-ea"/>
              </a:rPr>
              <a:t>3) </a:t>
            </a:r>
            <a:r>
              <a:rPr lang="zh-CN" altLang="en-US" dirty="0">
                <a:solidFill>
                  <a:srgbClr val="0000CC"/>
                </a:solidFill>
                <a:latin typeface="+mn-lt"/>
                <a:ea typeface="+mn-ea"/>
              </a:rPr>
              <a:t>铬的氧化物和氢氧化物</a:t>
            </a:r>
            <a:endParaRPr lang="zh-CN" altLang="en-US" dirty="0">
              <a:solidFill>
                <a:srgbClr val="0000CC"/>
              </a:solidFill>
              <a:latin typeface="+mn-lt"/>
              <a:ea typeface="+mn-ea"/>
            </a:endParaRPr>
          </a:p>
        </p:txBody>
      </p:sp>
      <p:sp>
        <p:nvSpPr>
          <p:cNvPr id="467973" name="Text Box 5"/>
          <p:cNvSpPr txBox="1">
            <a:spLocks noChangeArrowheads="1"/>
          </p:cNvSpPr>
          <p:nvPr/>
        </p:nvSpPr>
        <p:spPr bwMode="auto">
          <a:xfrm>
            <a:off x="819150" y="712788"/>
            <a:ext cx="6459538"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10000"/>
              </a:lnSpc>
              <a:spcBef>
                <a:spcPct val="50000"/>
              </a:spcBef>
            </a:pPr>
            <a:r>
              <a:rPr kumimoji="1" lang="en-US" altLang="zh-CN" sz="3000">
                <a:solidFill>
                  <a:srgbClr val="0000CC"/>
                </a:solidFill>
                <a:ea typeface="华文楷体" panose="02010600040101010101" pitchFamily="2" charset="-122"/>
              </a:rPr>
              <a:t>Cr</a:t>
            </a:r>
            <a:r>
              <a:rPr kumimoji="1" lang="en-US" altLang="zh-CN" sz="3000" baseline="-25000">
                <a:solidFill>
                  <a:srgbClr val="0000CC"/>
                </a:solidFill>
                <a:ea typeface="华文楷体" panose="02010600040101010101" pitchFamily="2" charset="-122"/>
              </a:rPr>
              <a:t>2</a:t>
            </a:r>
            <a:r>
              <a:rPr kumimoji="1" lang="en-US" altLang="zh-CN" sz="3000">
                <a:solidFill>
                  <a:srgbClr val="0000CC"/>
                </a:solidFill>
                <a:ea typeface="华文楷体" panose="02010600040101010101" pitchFamily="2" charset="-122"/>
              </a:rPr>
              <a:t>O</a:t>
            </a:r>
            <a:r>
              <a:rPr kumimoji="1" lang="en-US" altLang="zh-CN" sz="3000" baseline="-25000">
                <a:solidFill>
                  <a:srgbClr val="0000CC"/>
                </a:solidFill>
                <a:ea typeface="华文楷体" panose="02010600040101010101" pitchFamily="2" charset="-122"/>
              </a:rPr>
              <a:t>3 </a:t>
            </a:r>
            <a:r>
              <a:rPr kumimoji="1" lang="en-US" altLang="zh-CN" sz="3000" baseline="-25000">
                <a:ea typeface="华文楷体" panose="02010600040101010101" pitchFamily="2" charset="-122"/>
              </a:rPr>
              <a:t> </a:t>
            </a:r>
            <a:r>
              <a:rPr kumimoji="1" lang="zh-CN" altLang="en-US" sz="3000">
                <a:ea typeface="华文楷体" panose="02010600040101010101" pitchFamily="2" charset="-122"/>
              </a:rPr>
              <a:t>绿色</a:t>
            </a:r>
            <a:r>
              <a:rPr kumimoji="1" lang="en-US" altLang="zh-CN" sz="3000">
                <a:ea typeface="华文楷体" panose="02010600040101010101" pitchFamily="2" charset="-122"/>
              </a:rPr>
              <a:t>,</a:t>
            </a:r>
            <a:r>
              <a:rPr kumimoji="1" lang="zh-CN" altLang="en-US" sz="3000">
                <a:ea typeface="华文楷体" panose="02010600040101010101" pitchFamily="2" charset="-122"/>
              </a:rPr>
              <a:t>类刚玉结构，两性，溶于酸形成</a:t>
            </a:r>
            <a:r>
              <a:rPr kumimoji="1" lang="en-US" altLang="zh-CN" sz="3000">
                <a:ea typeface="华文楷体" panose="02010600040101010101" pitchFamily="2" charset="-122"/>
              </a:rPr>
              <a:t>Cr</a:t>
            </a:r>
            <a:r>
              <a:rPr kumimoji="1" lang="en-US" altLang="zh-CN" sz="3000" baseline="30000">
                <a:ea typeface="华文楷体" panose="02010600040101010101" pitchFamily="2" charset="-122"/>
              </a:rPr>
              <a:t>3+</a:t>
            </a:r>
            <a:r>
              <a:rPr kumimoji="1" lang="zh-CN" altLang="en-US" sz="3000">
                <a:ea typeface="华文楷体" panose="02010600040101010101" pitchFamily="2" charset="-122"/>
              </a:rPr>
              <a:t>盐，溶于碱形成</a:t>
            </a:r>
            <a:r>
              <a:rPr kumimoji="1" lang="en-US" altLang="zh-CN" sz="3000">
                <a:ea typeface="华文楷体" panose="02010600040101010101" pitchFamily="2" charset="-122"/>
              </a:rPr>
              <a:t>Cr(OH)</a:t>
            </a:r>
            <a:r>
              <a:rPr kumimoji="1" lang="en-US" altLang="zh-CN" sz="3000" baseline="-25000">
                <a:ea typeface="华文楷体" panose="02010600040101010101" pitchFamily="2" charset="-122"/>
              </a:rPr>
              <a:t>4</a:t>
            </a:r>
            <a:r>
              <a:rPr kumimoji="1" lang="en-US" altLang="zh-CN" sz="3000" baseline="30000">
                <a:ea typeface="华文楷体" panose="02010600040101010101" pitchFamily="2" charset="-122"/>
              </a:rPr>
              <a:t>-</a:t>
            </a:r>
            <a:endParaRPr kumimoji="1" lang="zh-CN" altLang="en-US" sz="3000">
              <a:ea typeface="华文楷体" panose="02010600040101010101" pitchFamily="2" charset="-122"/>
            </a:endParaRPr>
          </a:p>
        </p:txBody>
      </p:sp>
      <p:sp>
        <p:nvSpPr>
          <p:cNvPr id="467974" name="Text Box 6"/>
          <p:cNvSpPr txBox="1">
            <a:spLocks noChangeArrowheads="1"/>
          </p:cNvSpPr>
          <p:nvPr/>
        </p:nvSpPr>
        <p:spPr bwMode="auto">
          <a:xfrm>
            <a:off x="792163" y="1989138"/>
            <a:ext cx="65024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10000"/>
              </a:lnSpc>
              <a:spcBef>
                <a:spcPct val="20000"/>
              </a:spcBef>
            </a:pPr>
            <a:r>
              <a:rPr kumimoji="1" lang="en-US" altLang="zh-CN" sz="3000">
                <a:solidFill>
                  <a:srgbClr val="0000CC"/>
                </a:solidFill>
                <a:ea typeface="华文楷体" panose="02010600040101010101" pitchFamily="2" charset="-122"/>
              </a:rPr>
              <a:t>CrO</a:t>
            </a:r>
            <a:r>
              <a:rPr kumimoji="1" lang="en-US" altLang="zh-CN" sz="3000" baseline="-25000">
                <a:solidFill>
                  <a:srgbClr val="0000CC"/>
                </a:solidFill>
                <a:ea typeface="华文楷体" panose="02010600040101010101" pitchFamily="2" charset="-122"/>
              </a:rPr>
              <a:t>3</a:t>
            </a:r>
            <a:r>
              <a:rPr kumimoji="1" lang="en-US" altLang="zh-CN" sz="3000">
                <a:solidFill>
                  <a:srgbClr val="0000CC"/>
                </a:solidFill>
                <a:ea typeface="华文楷体" panose="02010600040101010101" pitchFamily="2" charset="-122"/>
              </a:rPr>
              <a:t>(</a:t>
            </a:r>
            <a:r>
              <a:rPr kumimoji="1" lang="zh-CN" altLang="en-US" sz="3000">
                <a:solidFill>
                  <a:srgbClr val="0000CC"/>
                </a:solidFill>
                <a:ea typeface="华文楷体" panose="02010600040101010101" pitchFamily="2" charset="-122"/>
              </a:rPr>
              <a:t>暗红色</a:t>
            </a:r>
            <a:r>
              <a:rPr kumimoji="1" lang="en-US" altLang="zh-CN" sz="3000">
                <a:solidFill>
                  <a:srgbClr val="0000CC"/>
                </a:solidFill>
                <a:ea typeface="华文楷体" panose="02010600040101010101" pitchFamily="2" charset="-122"/>
              </a:rPr>
              <a:t>)</a:t>
            </a:r>
            <a:r>
              <a:rPr kumimoji="1" lang="zh-CN" altLang="en-US" sz="3000">
                <a:ea typeface="华文楷体" panose="02010600040101010101" pitchFamily="2" charset="-122"/>
              </a:rPr>
              <a:t>，热稳定性较差，加热超过</a:t>
            </a:r>
            <a:r>
              <a:rPr kumimoji="1" lang="en-US" altLang="zh-CN" sz="3000">
                <a:ea typeface="华文楷体" panose="02010600040101010101" pitchFamily="2" charset="-122"/>
              </a:rPr>
              <a:t>470 K</a:t>
            </a:r>
            <a:r>
              <a:rPr kumimoji="1" lang="zh-CN" altLang="en-US" sz="3000">
                <a:ea typeface="华文楷体" panose="02010600040101010101" pitchFamily="2" charset="-122"/>
              </a:rPr>
              <a:t>分解形成</a:t>
            </a:r>
            <a:r>
              <a:rPr kumimoji="1" lang="en-US" altLang="zh-CN" sz="3000">
                <a:ea typeface="华文楷体" panose="02010600040101010101" pitchFamily="2" charset="-122"/>
              </a:rPr>
              <a:t>Cr</a:t>
            </a:r>
            <a:r>
              <a:rPr kumimoji="1" lang="en-US" altLang="zh-CN" sz="3000" baseline="-25000">
                <a:ea typeface="华文楷体" panose="02010600040101010101" pitchFamily="2" charset="-122"/>
              </a:rPr>
              <a:t>2</a:t>
            </a:r>
            <a:r>
              <a:rPr kumimoji="1" lang="en-US" altLang="zh-CN" sz="3000">
                <a:ea typeface="华文楷体" panose="02010600040101010101" pitchFamily="2" charset="-122"/>
              </a:rPr>
              <a:t>O</a:t>
            </a:r>
            <a:r>
              <a:rPr kumimoji="1" lang="en-US" altLang="zh-CN" sz="3000" baseline="-25000">
                <a:ea typeface="华文楷体" panose="02010600040101010101" pitchFamily="2" charset="-122"/>
              </a:rPr>
              <a:t>3</a:t>
            </a:r>
            <a:r>
              <a:rPr kumimoji="1" lang="en-US" altLang="zh-CN" sz="3000">
                <a:ea typeface="华文楷体" panose="02010600040101010101" pitchFamily="2" charset="-122"/>
              </a:rPr>
              <a:t>; </a:t>
            </a:r>
            <a:r>
              <a:rPr kumimoji="1" lang="zh-CN" altLang="en-US" sz="3000">
                <a:ea typeface="华文楷体" panose="02010600040101010101" pitchFamily="2" charset="-122"/>
              </a:rPr>
              <a:t>强氧化剂。</a:t>
            </a:r>
            <a:r>
              <a:rPr lang="zh-CN" altLang="en-US" sz="3000">
                <a:ea typeface="华文楷体" panose="02010600040101010101" pitchFamily="2" charset="-122"/>
              </a:rPr>
              <a:t>易溶于水，生成一系列铬酸</a:t>
            </a:r>
            <a:r>
              <a:rPr lang="en-US" altLang="zh-CN" sz="3000">
                <a:ea typeface="华文楷体" panose="02010600040101010101" pitchFamily="2" charset="-122"/>
              </a:rPr>
              <a:t>H</a:t>
            </a:r>
            <a:r>
              <a:rPr lang="en-US" altLang="zh-CN" sz="3000" baseline="-25000">
                <a:ea typeface="华文楷体" panose="02010600040101010101" pitchFamily="2" charset="-122"/>
              </a:rPr>
              <a:t>2</a:t>
            </a:r>
            <a:r>
              <a:rPr lang="en-US" altLang="zh-CN" sz="3000">
                <a:ea typeface="华文楷体" panose="02010600040101010101" pitchFamily="2" charset="-122"/>
              </a:rPr>
              <a:t>CrO</a:t>
            </a:r>
            <a:r>
              <a:rPr lang="en-US" altLang="zh-CN" sz="3000" baseline="-25000">
                <a:ea typeface="华文楷体" panose="02010600040101010101" pitchFamily="2" charset="-122"/>
              </a:rPr>
              <a:t>4</a:t>
            </a:r>
            <a:r>
              <a:rPr lang="zh-CN" altLang="en-US" sz="3000">
                <a:ea typeface="华文楷体" panose="02010600040101010101" pitchFamily="2" charset="-122"/>
              </a:rPr>
              <a:t>、</a:t>
            </a:r>
            <a:r>
              <a:rPr lang="en-US" altLang="zh-CN" sz="3000">
                <a:ea typeface="华文楷体" panose="02010600040101010101" pitchFamily="2" charset="-122"/>
              </a:rPr>
              <a:t>H</a:t>
            </a:r>
            <a:r>
              <a:rPr lang="en-US" altLang="zh-CN" sz="3000" baseline="-25000">
                <a:ea typeface="华文楷体" panose="02010600040101010101" pitchFamily="2" charset="-122"/>
              </a:rPr>
              <a:t>2</a:t>
            </a:r>
            <a:r>
              <a:rPr lang="en-US" altLang="zh-CN" sz="3000">
                <a:ea typeface="华文楷体" panose="02010600040101010101" pitchFamily="2" charset="-122"/>
              </a:rPr>
              <a:t>Cr</a:t>
            </a:r>
            <a:r>
              <a:rPr lang="en-US" altLang="zh-CN" sz="3000" baseline="-25000">
                <a:ea typeface="华文楷体" panose="02010600040101010101" pitchFamily="2" charset="-122"/>
              </a:rPr>
              <a:t>2</a:t>
            </a:r>
            <a:r>
              <a:rPr lang="en-US" altLang="zh-CN" sz="3000">
                <a:ea typeface="华文楷体" panose="02010600040101010101" pitchFamily="2" charset="-122"/>
              </a:rPr>
              <a:t>O</a:t>
            </a:r>
            <a:r>
              <a:rPr lang="en-US" altLang="zh-CN" sz="3000" baseline="-25000">
                <a:ea typeface="华文楷体" panose="02010600040101010101" pitchFamily="2" charset="-122"/>
              </a:rPr>
              <a:t>7</a:t>
            </a:r>
            <a:r>
              <a:rPr lang="zh-CN" altLang="en-US" sz="3000">
                <a:ea typeface="华文楷体" panose="02010600040101010101" pitchFamily="2" charset="-122"/>
              </a:rPr>
              <a:t>和</a:t>
            </a:r>
            <a:r>
              <a:rPr lang="en-US" altLang="zh-CN" sz="3000">
                <a:ea typeface="华文楷体" panose="02010600040101010101" pitchFamily="2" charset="-122"/>
              </a:rPr>
              <a:t>H</a:t>
            </a:r>
            <a:r>
              <a:rPr lang="en-US" altLang="zh-CN" sz="3000" baseline="-25000">
                <a:ea typeface="华文楷体" panose="02010600040101010101" pitchFamily="2" charset="-122"/>
              </a:rPr>
              <a:t>2</a:t>
            </a:r>
            <a:r>
              <a:rPr lang="en-US" altLang="zh-CN" sz="3000">
                <a:ea typeface="华文楷体" panose="02010600040101010101" pitchFamily="2" charset="-122"/>
              </a:rPr>
              <a:t>Cr</a:t>
            </a:r>
            <a:r>
              <a:rPr lang="en-US" altLang="zh-CN" sz="3000" baseline="-25000">
                <a:ea typeface="华文楷体" panose="02010600040101010101" pitchFamily="2" charset="-122"/>
              </a:rPr>
              <a:t>3</a:t>
            </a:r>
            <a:r>
              <a:rPr lang="en-US" altLang="zh-CN" sz="3000">
                <a:ea typeface="华文楷体" panose="02010600040101010101" pitchFamily="2" charset="-122"/>
              </a:rPr>
              <a:t>O</a:t>
            </a:r>
            <a:r>
              <a:rPr lang="en-US" altLang="zh-CN" sz="3000" baseline="-25000">
                <a:ea typeface="华文楷体" panose="02010600040101010101" pitchFamily="2" charset="-122"/>
              </a:rPr>
              <a:t>10</a:t>
            </a:r>
            <a:r>
              <a:rPr lang="zh-CN" altLang="en-US" sz="3000">
                <a:ea typeface="华文楷体" panose="02010600040101010101" pitchFamily="2" charset="-122"/>
              </a:rPr>
              <a:t>等</a:t>
            </a:r>
            <a:r>
              <a:rPr lang="zh-CN" altLang="en-US" sz="3000" b="0">
                <a:ea typeface="华文楷体" panose="02010600040101010101" pitchFamily="2" charset="-122"/>
              </a:rPr>
              <a:t>。</a:t>
            </a:r>
            <a:endParaRPr lang="zh-CN" altLang="en-US" sz="3000" b="0">
              <a:ea typeface="华文楷体" panose="02010600040101010101" pitchFamily="2" charset="-122"/>
            </a:endParaRPr>
          </a:p>
        </p:txBody>
      </p:sp>
      <p:grpSp>
        <p:nvGrpSpPr>
          <p:cNvPr id="467982" name="Group 14"/>
          <p:cNvGrpSpPr/>
          <p:nvPr/>
        </p:nvGrpSpPr>
        <p:grpSpPr bwMode="auto">
          <a:xfrm>
            <a:off x="7294563" y="428625"/>
            <a:ext cx="1403350" cy="1676400"/>
            <a:chOff x="3742" y="1480"/>
            <a:chExt cx="771" cy="1121"/>
          </a:xfrm>
        </p:grpSpPr>
        <p:pic>
          <p:nvPicPr>
            <p:cNvPr id="151575" name="Picture 9" descr="Cr2O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42" y="1480"/>
              <a:ext cx="771"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980" name="Text Box 12"/>
            <p:cNvSpPr txBox="1">
              <a:spLocks noChangeArrowheads="1"/>
            </p:cNvSpPr>
            <p:nvPr/>
          </p:nvSpPr>
          <p:spPr bwMode="auto">
            <a:xfrm>
              <a:off x="3833" y="2251"/>
              <a:ext cx="635" cy="350"/>
            </a:xfrm>
            <a:prstGeom prst="rect">
              <a:avLst/>
            </a:prstGeom>
            <a:noFill/>
            <a:ln>
              <a:noFill/>
            </a:ln>
            <a:effectLst/>
          </p:spPr>
          <p:txBody>
            <a:bodyPr>
              <a:spAutoFit/>
            </a:bodyPr>
            <a:lstStyle/>
            <a:p>
              <a:pPr>
                <a:spcBef>
                  <a:spcPct val="50000"/>
                </a:spcBef>
                <a:defRPr/>
              </a:pPr>
              <a:r>
                <a:rPr lang="en-US" altLang="zh-CN" sz="2800" dirty="0">
                  <a:latin typeface="+mn-lt"/>
                  <a:ea typeface="+mn-ea"/>
                </a:rPr>
                <a:t>Cr</a:t>
              </a:r>
              <a:r>
                <a:rPr lang="en-US" altLang="zh-CN" sz="2800" baseline="-25000" dirty="0">
                  <a:latin typeface="+mn-lt"/>
                  <a:ea typeface="+mn-ea"/>
                </a:rPr>
                <a:t>2</a:t>
              </a:r>
              <a:r>
                <a:rPr lang="en-US" altLang="zh-CN" sz="2800" dirty="0">
                  <a:latin typeface="+mn-lt"/>
                  <a:ea typeface="+mn-ea"/>
                </a:rPr>
                <a:t>O</a:t>
              </a:r>
              <a:r>
                <a:rPr lang="en-US" altLang="zh-CN" sz="2800" baseline="-25000" dirty="0">
                  <a:latin typeface="+mn-lt"/>
                  <a:ea typeface="+mn-ea"/>
                </a:rPr>
                <a:t>3</a:t>
              </a:r>
              <a:endParaRPr lang="en-US" altLang="zh-CN" sz="2800" baseline="-25000" dirty="0">
                <a:latin typeface="+mn-lt"/>
                <a:ea typeface="+mn-ea"/>
              </a:endParaRPr>
            </a:p>
          </p:txBody>
        </p:sp>
      </p:grpSp>
      <p:sp>
        <p:nvSpPr>
          <p:cNvPr id="467983" name="Text Box 15"/>
          <p:cNvSpPr txBox="1">
            <a:spLocks noChangeArrowheads="1"/>
          </p:cNvSpPr>
          <p:nvPr/>
        </p:nvSpPr>
        <p:spPr bwMode="auto">
          <a:xfrm>
            <a:off x="765175" y="4216400"/>
            <a:ext cx="6513513" cy="1108075"/>
          </a:xfrm>
          <a:prstGeom prst="rect">
            <a:avLst/>
          </a:prstGeom>
          <a:noFill/>
          <a:ln>
            <a:noFill/>
          </a:ln>
          <a:effectLst/>
        </p:spPr>
        <p:txBody>
          <a:bodyPr>
            <a:spAutoFit/>
          </a:bodyPr>
          <a:lstStyle/>
          <a:p>
            <a:pPr>
              <a:lnSpc>
                <a:spcPct val="110000"/>
              </a:lnSpc>
              <a:spcBef>
                <a:spcPct val="50000"/>
              </a:spcBef>
              <a:defRPr/>
            </a:pPr>
            <a:r>
              <a:rPr kumimoji="1" lang="en-US" altLang="zh-CN" sz="3000" dirty="0">
                <a:solidFill>
                  <a:srgbClr val="FF0000"/>
                </a:solidFill>
                <a:latin typeface="+mn-lt"/>
                <a:ea typeface="+mn-ea"/>
              </a:rPr>
              <a:t>Cr(OH)</a:t>
            </a:r>
            <a:r>
              <a:rPr kumimoji="1" lang="en-US" altLang="zh-CN" sz="3000" baseline="-25000" dirty="0">
                <a:solidFill>
                  <a:srgbClr val="FF0000"/>
                </a:solidFill>
                <a:latin typeface="+mn-lt"/>
                <a:ea typeface="+mn-ea"/>
              </a:rPr>
              <a:t>3 </a:t>
            </a:r>
            <a:r>
              <a:rPr kumimoji="1" lang="zh-CN" altLang="en-US" sz="3000" dirty="0">
                <a:latin typeface="+mn-lt"/>
                <a:ea typeface="+mn-ea"/>
              </a:rPr>
              <a:t>灰蓝色胶体沉淀，两性。溶于碱生成</a:t>
            </a:r>
            <a:r>
              <a:rPr kumimoji="1" lang="en-US" altLang="zh-CN" sz="3000" dirty="0">
                <a:ea typeface="华文楷体" panose="02010600040101010101" pitchFamily="2" charset="-122"/>
              </a:rPr>
              <a:t>Cr(OH)</a:t>
            </a:r>
            <a:r>
              <a:rPr kumimoji="1" lang="en-US" altLang="zh-CN" sz="3000" baseline="-25000" dirty="0">
                <a:ea typeface="华文楷体" panose="02010600040101010101" pitchFamily="2" charset="-122"/>
              </a:rPr>
              <a:t>4</a:t>
            </a:r>
            <a:r>
              <a:rPr kumimoji="1" lang="en-US" altLang="zh-CN" sz="3000" baseline="30000" dirty="0">
                <a:ea typeface="华文楷体" panose="02010600040101010101" pitchFamily="2" charset="-122"/>
              </a:rPr>
              <a:t>-</a:t>
            </a:r>
            <a:r>
              <a:rPr kumimoji="1" lang="en-US" altLang="zh-CN" sz="3000" dirty="0">
                <a:latin typeface="+mn-lt"/>
                <a:ea typeface="+mn-ea"/>
              </a:rPr>
              <a:t>, </a:t>
            </a:r>
            <a:r>
              <a:rPr kumimoji="1" lang="zh-CN" altLang="en-US" sz="3000" dirty="0">
                <a:latin typeface="+mn-lt"/>
                <a:ea typeface="+mn-ea"/>
              </a:rPr>
              <a:t>溶于酸变为</a:t>
            </a:r>
            <a:r>
              <a:rPr kumimoji="1" lang="en-US" altLang="zh-CN" sz="3000" dirty="0">
                <a:latin typeface="+mn-lt"/>
                <a:ea typeface="+mn-ea"/>
              </a:rPr>
              <a:t>Cr</a:t>
            </a:r>
            <a:r>
              <a:rPr kumimoji="1" lang="en-US" altLang="zh-CN" sz="3000" baseline="30000" dirty="0">
                <a:latin typeface="+mn-lt"/>
                <a:ea typeface="+mn-ea"/>
              </a:rPr>
              <a:t>3+</a:t>
            </a:r>
            <a:endParaRPr kumimoji="1" lang="zh-CN" altLang="en-US" sz="3000" dirty="0">
              <a:latin typeface="+mn-lt"/>
              <a:ea typeface="+mn-ea"/>
            </a:endParaRPr>
          </a:p>
        </p:txBody>
      </p:sp>
      <p:grpSp>
        <p:nvGrpSpPr>
          <p:cNvPr id="467986" name="Group 18"/>
          <p:cNvGrpSpPr/>
          <p:nvPr/>
        </p:nvGrpSpPr>
        <p:grpSpPr bwMode="auto">
          <a:xfrm>
            <a:off x="7164388" y="4522788"/>
            <a:ext cx="1517650" cy="1643062"/>
            <a:chOff x="4711" y="2795"/>
            <a:chExt cx="981" cy="1199"/>
          </a:xfrm>
        </p:grpSpPr>
        <p:pic>
          <p:nvPicPr>
            <p:cNvPr id="151573" name="Picture 16" descr="Cr(OH)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5" y="2795"/>
              <a:ext cx="862" cy="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985" name="Text Box 17"/>
            <p:cNvSpPr txBox="1">
              <a:spLocks noChangeArrowheads="1"/>
            </p:cNvSpPr>
            <p:nvPr/>
          </p:nvSpPr>
          <p:spPr bwMode="auto">
            <a:xfrm>
              <a:off x="4711" y="3612"/>
              <a:ext cx="981" cy="382"/>
            </a:xfrm>
            <a:prstGeom prst="rect">
              <a:avLst/>
            </a:prstGeom>
            <a:noFill/>
            <a:ln>
              <a:noFill/>
            </a:ln>
            <a:effectLst/>
          </p:spPr>
          <p:txBody>
            <a:bodyPr>
              <a:spAutoFit/>
            </a:bodyPr>
            <a:lstStyle/>
            <a:p>
              <a:pPr>
                <a:spcBef>
                  <a:spcPct val="50000"/>
                </a:spcBef>
                <a:defRPr/>
              </a:pPr>
              <a:r>
                <a:rPr lang="en-US" altLang="zh-CN" sz="2800" dirty="0">
                  <a:latin typeface="+mn-lt"/>
                  <a:ea typeface="+mn-ea"/>
                </a:rPr>
                <a:t>Cr(OH)</a:t>
              </a:r>
              <a:r>
                <a:rPr lang="en-US" altLang="zh-CN" sz="2800" baseline="-25000" dirty="0">
                  <a:latin typeface="+mn-lt"/>
                  <a:ea typeface="+mn-ea"/>
                </a:rPr>
                <a:t>3</a:t>
              </a:r>
              <a:endParaRPr lang="en-US" altLang="zh-CN" sz="2800" baseline="-25000" dirty="0">
                <a:latin typeface="+mn-lt"/>
                <a:ea typeface="+mn-ea"/>
              </a:endParaRPr>
            </a:p>
          </p:txBody>
        </p:sp>
      </p:grpSp>
      <p:grpSp>
        <p:nvGrpSpPr>
          <p:cNvPr id="468001" name="Group 33"/>
          <p:cNvGrpSpPr/>
          <p:nvPr/>
        </p:nvGrpSpPr>
        <p:grpSpPr bwMode="auto">
          <a:xfrm>
            <a:off x="1090613" y="5359400"/>
            <a:ext cx="6048375" cy="1177925"/>
            <a:chOff x="748" y="3510"/>
            <a:chExt cx="3810" cy="742"/>
          </a:xfrm>
        </p:grpSpPr>
        <p:sp>
          <p:nvSpPr>
            <p:cNvPr id="467991" name="Text Box 23"/>
            <p:cNvSpPr txBox="1">
              <a:spLocks noChangeArrowheads="1"/>
            </p:cNvSpPr>
            <p:nvPr/>
          </p:nvSpPr>
          <p:spPr bwMode="auto">
            <a:xfrm>
              <a:off x="748" y="3702"/>
              <a:ext cx="3810" cy="327"/>
            </a:xfrm>
            <a:prstGeom prst="rect">
              <a:avLst/>
            </a:prstGeom>
            <a:noFill/>
            <a:ln>
              <a:noFill/>
            </a:ln>
            <a:effectLst/>
          </p:spPr>
          <p:txBody>
            <a:bodyPr>
              <a:spAutoFit/>
            </a:bodyPr>
            <a:lstStyle/>
            <a:p>
              <a:pPr>
                <a:spcBef>
                  <a:spcPct val="50000"/>
                </a:spcBef>
                <a:defRPr/>
              </a:pPr>
              <a:r>
                <a:rPr lang="en-US" altLang="zh-CN" sz="2800" dirty="0">
                  <a:latin typeface="+mn-lt"/>
                  <a:ea typeface="+mn-ea"/>
                </a:rPr>
                <a:t>Cr</a:t>
              </a:r>
              <a:r>
                <a:rPr lang="en-US" altLang="zh-CN" sz="2800" baseline="30000" dirty="0">
                  <a:latin typeface="+mn-lt"/>
                  <a:ea typeface="+mn-ea"/>
                </a:rPr>
                <a:t>3+</a:t>
              </a:r>
              <a:r>
                <a:rPr lang="en-US" altLang="zh-CN" sz="2800" dirty="0">
                  <a:latin typeface="+mn-lt"/>
                  <a:ea typeface="+mn-ea"/>
                </a:rPr>
                <a:t>             Cr(OH)</a:t>
              </a:r>
              <a:r>
                <a:rPr lang="en-US" altLang="zh-CN" sz="2800" baseline="-25000" dirty="0">
                  <a:latin typeface="+mn-lt"/>
                  <a:ea typeface="+mn-ea"/>
                </a:rPr>
                <a:t>3</a:t>
              </a:r>
              <a:r>
                <a:rPr lang="en-US" altLang="zh-CN" sz="2800" dirty="0">
                  <a:latin typeface="+mn-lt"/>
                  <a:ea typeface="+mn-ea"/>
                </a:rPr>
                <a:t>             Cr(OH)</a:t>
              </a:r>
              <a:r>
                <a:rPr lang="en-US" altLang="zh-CN" sz="2800" baseline="-25000" dirty="0">
                  <a:latin typeface="+mn-lt"/>
                  <a:ea typeface="+mn-ea"/>
                </a:rPr>
                <a:t>4</a:t>
              </a:r>
              <a:r>
                <a:rPr lang="en-US" altLang="zh-CN" sz="2800" baseline="30000" dirty="0">
                  <a:latin typeface="+mn-lt"/>
                  <a:ea typeface="+mn-ea"/>
                </a:rPr>
                <a:t>-</a:t>
              </a:r>
              <a:endParaRPr lang="en-US" altLang="zh-CN" sz="2800" baseline="30000" dirty="0">
                <a:latin typeface="+mn-lt"/>
                <a:ea typeface="+mn-ea"/>
              </a:endParaRPr>
            </a:p>
          </p:txBody>
        </p:sp>
        <p:grpSp>
          <p:nvGrpSpPr>
            <p:cNvPr id="151565" name="Group 28"/>
            <p:cNvGrpSpPr/>
            <p:nvPr/>
          </p:nvGrpSpPr>
          <p:grpSpPr bwMode="auto">
            <a:xfrm>
              <a:off x="1338" y="3510"/>
              <a:ext cx="607" cy="742"/>
              <a:chOff x="1338" y="3510"/>
              <a:chExt cx="607" cy="742"/>
            </a:xfrm>
          </p:grpSpPr>
          <p:pic>
            <p:nvPicPr>
              <p:cNvPr id="151570" name="Picture 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 y="3793"/>
                <a:ext cx="54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994" name="Text Box 26"/>
              <p:cNvSpPr txBox="1">
                <a:spLocks noChangeArrowheads="1"/>
              </p:cNvSpPr>
              <p:nvPr/>
            </p:nvSpPr>
            <p:spPr bwMode="auto">
              <a:xfrm>
                <a:off x="1338" y="3510"/>
                <a:ext cx="607" cy="368"/>
              </a:xfrm>
              <a:prstGeom prst="rect">
                <a:avLst/>
              </a:prstGeom>
              <a:noFill/>
              <a:ln>
                <a:noFill/>
              </a:ln>
              <a:effectLst/>
            </p:spPr>
            <p:txBody>
              <a:bodyPr>
                <a:spAutoFit/>
              </a:bodyPr>
              <a:lstStyle/>
              <a:p>
                <a:pPr>
                  <a:spcBef>
                    <a:spcPct val="50000"/>
                  </a:spcBef>
                  <a:defRPr/>
                </a:pPr>
                <a:r>
                  <a:rPr lang="en-US" altLang="zh-CN" dirty="0">
                    <a:latin typeface="+mn-lt"/>
                    <a:ea typeface="+mn-ea"/>
                  </a:rPr>
                  <a:t>OH</a:t>
                </a:r>
                <a:r>
                  <a:rPr lang="en-US" altLang="zh-CN" baseline="30000" dirty="0">
                    <a:latin typeface="+mn-lt"/>
                    <a:ea typeface="+mn-ea"/>
                  </a:rPr>
                  <a:t>-</a:t>
                </a:r>
                <a:endParaRPr lang="en-US" altLang="zh-CN" baseline="30000" dirty="0">
                  <a:latin typeface="+mn-lt"/>
                  <a:ea typeface="+mn-ea"/>
                </a:endParaRPr>
              </a:p>
            </p:txBody>
          </p:sp>
          <p:sp>
            <p:nvSpPr>
              <p:cNvPr id="467995" name="Text Box 27"/>
              <p:cNvSpPr txBox="1">
                <a:spLocks noChangeArrowheads="1"/>
              </p:cNvSpPr>
              <p:nvPr/>
            </p:nvSpPr>
            <p:spPr bwMode="auto">
              <a:xfrm>
                <a:off x="1338" y="3884"/>
                <a:ext cx="544" cy="368"/>
              </a:xfrm>
              <a:prstGeom prst="rect">
                <a:avLst/>
              </a:prstGeom>
              <a:noFill/>
              <a:ln>
                <a:noFill/>
              </a:ln>
              <a:effectLst/>
            </p:spPr>
            <p:txBody>
              <a:bodyPr>
                <a:spAutoFit/>
              </a:bodyPr>
              <a:lstStyle/>
              <a:p>
                <a:pPr>
                  <a:spcBef>
                    <a:spcPct val="50000"/>
                  </a:spcBef>
                  <a:defRPr/>
                </a:pPr>
                <a:r>
                  <a:rPr lang="en-US" altLang="zh-CN" dirty="0">
                    <a:latin typeface="+mn-lt"/>
                    <a:ea typeface="+mn-ea"/>
                  </a:rPr>
                  <a:t>H</a:t>
                </a:r>
                <a:r>
                  <a:rPr lang="en-US" altLang="zh-CN" baseline="30000" dirty="0">
                    <a:latin typeface="+mn-lt"/>
                    <a:ea typeface="+mn-ea"/>
                  </a:rPr>
                  <a:t>+</a:t>
                </a:r>
                <a:endParaRPr lang="en-US" altLang="zh-CN" baseline="30000" dirty="0">
                  <a:latin typeface="+mn-lt"/>
                  <a:ea typeface="+mn-ea"/>
                </a:endParaRPr>
              </a:p>
            </p:txBody>
          </p:sp>
        </p:grpSp>
        <p:grpSp>
          <p:nvGrpSpPr>
            <p:cNvPr id="151566" name="Group 29"/>
            <p:cNvGrpSpPr/>
            <p:nvPr/>
          </p:nvGrpSpPr>
          <p:grpSpPr bwMode="auto">
            <a:xfrm>
              <a:off x="2847" y="3518"/>
              <a:ext cx="833" cy="734"/>
              <a:chOff x="1260" y="3518"/>
              <a:chExt cx="833" cy="734"/>
            </a:xfrm>
          </p:grpSpPr>
          <p:pic>
            <p:nvPicPr>
              <p:cNvPr id="151567" name="Picture 3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8" y="3793"/>
                <a:ext cx="54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999" name="Text Box 31"/>
              <p:cNvSpPr txBox="1">
                <a:spLocks noChangeArrowheads="1"/>
              </p:cNvSpPr>
              <p:nvPr/>
            </p:nvSpPr>
            <p:spPr bwMode="auto">
              <a:xfrm>
                <a:off x="1260" y="3518"/>
                <a:ext cx="833" cy="368"/>
              </a:xfrm>
              <a:prstGeom prst="rect">
                <a:avLst/>
              </a:prstGeom>
              <a:noFill/>
              <a:ln>
                <a:noFill/>
              </a:ln>
              <a:effectLst/>
            </p:spPr>
            <p:txBody>
              <a:bodyPr>
                <a:spAutoFit/>
              </a:bodyPr>
              <a:lstStyle/>
              <a:p>
                <a:pPr>
                  <a:spcBef>
                    <a:spcPct val="50000"/>
                  </a:spcBef>
                  <a:defRPr/>
                </a:pPr>
                <a:r>
                  <a:rPr lang="en-US" altLang="zh-CN" dirty="0">
                    <a:latin typeface="+mn-lt"/>
                    <a:ea typeface="+mn-ea"/>
                  </a:rPr>
                  <a:t>OH</a:t>
                </a:r>
                <a:r>
                  <a:rPr lang="en-US" altLang="zh-CN" baseline="30000" dirty="0">
                    <a:latin typeface="+mn-lt"/>
                    <a:ea typeface="+mn-ea"/>
                  </a:rPr>
                  <a:t>-</a:t>
                </a:r>
                <a:endParaRPr lang="en-US" altLang="zh-CN" baseline="30000" dirty="0">
                  <a:latin typeface="+mn-lt"/>
                  <a:ea typeface="+mn-ea"/>
                </a:endParaRPr>
              </a:p>
            </p:txBody>
          </p:sp>
          <p:sp>
            <p:nvSpPr>
              <p:cNvPr id="468000" name="Text Box 32"/>
              <p:cNvSpPr txBox="1">
                <a:spLocks noChangeArrowheads="1"/>
              </p:cNvSpPr>
              <p:nvPr/>
            </p:nvSpPr>
            <p:spPr bwMode="auto">
              <a:xfrm>
                <a:off x="1367" y="3884"/>
                <a:ext cx="515" cy="368"/>
              </a:xfrm>
              <a:prstGeom prst="rect">
                <a:avLst/>
              </a:prstGeom>
              <a:noFill/>
              <a:ln>
                <a:noFill/>
              </a:ln>
              <a:effectLst/>
            </p:spPr>
            <p:txBody>
              <a:bodyPr>
                <a:spAutoFit/>
              </a:bodyPr>
              <a:lstStyle/>
              <a:p>
                <a:pPr>
                  <a:spcBef>
                    <a:spcPct val="50000"/>
                  </a:spcBef>
                  <a:defRPr/>
                </a:pPr>
                <a:r>
                  <a:rPr lang="en-US" altLang="zh-CN" dirty="0">
                    <a:latin typeface="+mn-lt"/>
                    <a:ea typeface="+mn-ea"/>
                  </a:rPr>
                  <a:t>H</a:t>
                </a:r>
                <a:r>
                  <a:rPr lang="en-US" altLang="zh-CN" baseline="30000" dirty="0">
                    <a:latin typeface="+mn-lt"/>
                    <a:ea typeface="+mn-ea"/>
                  </a:rPr>
                  <a:t>+</a:t>
                </a:r>
                <a:endParaRPr lang="en-US" altLang="zh-CN" baseline="30000" dirty="0">
                  <a:latin typeface="+mn-lt"/>
                  <a:ea typeface="+mn-ea"/>
                </a:endParaRPr>
              </a:p>
            </p:txBody>
          </p:sp>
        </p:grpSp>
      </p:grpSp>
      <p:grpSp>
        <p:nvGrpSpPr>
          <p:cNvPr id="468004" name="Group 36"/>
          <p:cNvGrpSpPr/>
          <p:nvPr/>
        </p:nvGrpSpPr>
        <p:grpSpPr bwMode="auto">
          <a:xfrm>
            <a:off x="7278688" y="2552700"/>
            <a:ext cx="1336675" cy="1663700"/>
            <a:chOff x="4830" y="346"/>
            <a:chExt cx="842" cy="1048"/>
          </a:xfrm>
        </p:grpSpPr>
        <p:pic>
          <p:nvPicPr>
            <p:cNvPr id="151562"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0" y="346"/>
              <a:ext cx="792"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8003" name="Rectangle 35"/>
            <p:cNvSpPr>
              <a:spLocks noChangeArrowheads="1"/>
            </p:cNvSpPr>
            <p:nvPr/>
          </p:nvSpPr>
          <p:spPr bwMode="auto">
            <a:xfrm>
              <a:off x="4967" y="1026"/>
              <a:ext cx="705" cy="368"/>
            </a:xfrm>
            <a:prstGeom prst="rect">
              <a:avLst/>
            </a:prstGeom>
            <a:noFill/>
            <a:ln>
              <a:noFill/>
            </a:ln>
            <a:effectLst/>
          </p:spPr>
          <p:txBody>
            <a:bodyPr wrap="none">
              <a:spAutoFit/>
            </a:bodyPr>
            <a:lstStyle/>
            <a:p>
              <a:pPr>
                <a:defRPr/>
              </a:pPr>
              <a:r>
                <a:rPr lang="en-US" altLang="zh-CN">
                  <a:latin typeface="+mn-lt"/>
                  <a:ea typeface="+mn-ea"/>
                </a:rPr>
                <a:t>CrO</a:t>
              </a:r>
              <a:r>
                <a:rPr lang="en-US" altLang="zh-CN" baseline="-25000">
                  <a:latin typeface="+mn-lt"/>
                  <a:ea typeface="+mn-ea"/>
                </a:rPr>
                <a:t>3</a:t>
              </a:r>
              <a:endParaRPr lang="en-US" altLang="zh-CN" baseline="-25000">
                <a:latin typeface="+mn-lt"/>
                <a:ea typeface="+mn-ea"/>
              </a:endParaRPr>
            </a:p>
          </p:txBody>
        </p:sp>
      </p:grpSp>
      <p:sp>
        <p:nvSpPr>
          <p:cNvPr id="151561" name="Rectangle 26"/>
          <p:cNvSpPr>
            <a:spLocks noChangeArrowheads="1"/>
          </p:cNvSpPr>
          <p:nvPr/>
        </p:nvSpPr>
        <p:spPr bwMode="auto">
          <a:xfrm>
            <a:off x="7812088"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21B2F0DA-88B6-4C64-B359-02EAC17048AA}"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7973"/>
                                        </p:tgtEl>
                                        <p:attrNameLst>
                                          <p:attrName>style.visibility</p:attrName>
                                        </p:attrNameLst>
                                      </p:cBhvr>
                                      <p:to>
                                        <p:strVal val="visible"/>
                                      </p:to>
                                    </p:set>
                                    <p:animEffect transition="in" filter="wipe(left)">
                                      <p:cBhvr>
                                        <p:cTn id="7" dur="500"/>
                                        <p:tgtEl>
                                          <p:spTgt spid="4679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8004"/>
                                        </p:tgtEl>
                                        <p:attrNameLst>
                                          <p:attrName>style.visibility</p:attrName>
                                        </p:attrNameLst>
                                      </p:cBhvr>
                                      <p:to>
                                        <p:strVal val="visible"/>
                                      </p:to>
                                    </p:set>
                                    <p:animEffect transition="in" filter="wipe(left)">
                                      <p:cBhvr>
                                        <p:cTn id="12" dur="500"/>
                                        <p:tgtEl>
                                          <p:spTgt spid="468004"/>
                                        </p:tgtEl>
                                      </p:cBhvr>
                                    </p:animEffect>
                                  </p:childTnLst>
                                </p:cTn>
                              </p:par>
                              <p:par>
                                <p:cTn id="13" presetID="22" presetClass="entr" presetSubtype="8" fill="hold" nodeType="withEffect">
                                  <p:stCondLst>
                                    <p:cond delay="0"/>
                                  </p:stCondLst>
                                  <p:childTnLst>
                                    <p:set>
                                      <p:cBhvr>
                                        <p:cTn id="14" dur="1" fill="hold">
                                          <p:stCondLst>
                                            <p:cond delay="0"/>
                                          </p:stCondLst>
                                        </p:cTn>
                                        <p:tgtEl>
                                          <p:spTgt spid="467982"/>
                                        </p:tgtEl>
                                        <p:attrNameLst>
                                          <p:attrName>style.visibility</p:attrName>
                                        </p:attrNameLst>
                                      </p:cBhvr>
                                      <p:to>
                                        <p:strVal val="visible"/>
                                      </p:to>
                                    </p:set>
                                    <p:animEffect transition="in" filter="wipe(left)">
                                      <p:cBhvr>
                                        <p:cTn id="15" dur="500"/>
                                        <p:tgtEl>
                                          <p:spTgt spid="46798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67974"/>
                                        </p:tgtEl>
                                        <p:attrNameLst>
                                          <p:attrName>style.visibility</p:attrName>
                                        </p:attrNameLst>
                                      </p:cBhvr>
                                      <p:to>
                                        <p:strVal val="visible"/>
                                      </p:to>
                                    </p:set>
                                    <p:animEffect transition="in" filter="wipe(left)">
                                      <p:cBhvr>
                                        <p:cTn id="20" dur="500"/>
                                        <p:tgtEl>
                                          <p:spTgt spid="46797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67983"/>
                                        </p:tgtEl>
                                        <p:attrNameLst>
                                          <p:attrName>style.visibility</p:attrName>
                                        </p:attrNameLst>
                                      </p:cBhvr>
                                      <p:to>
                                        <p:strVal val="visible"/>
                                      </p:to>
                                    </p:set>
                                    <p:animEffect transition="in" filter="wipe(left)">
                                      <p:cBhvr>
                                        <p:cTn id="25" dur="500"/>
                                        <p:tgtEl>
                                          <p:spTgt spid="46798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67986"/>
                                        </p:tgtEl>
                                        <p:attrNameLst>
                                          <p:attrName>style.visibility</p:attrName>
                                        </p:attrNameLst>
                                      </p:cBhvr>
                                      <p:to>
                                        <p:strVal val="visible"/>
                                      </p:to>
                                    </p:set>
                                    <p:animEffect transition="in" filter="wipe(left)">
                                      <p:cBhvr>
                                        <p:cTn id="30" dur="500"/>
                                        <p:tgtEl>
                                          <p:spTgt spid="46798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68001"/>
                                        </p:tgtEl>
                                        <p:attrNameLst>
                                          <p:attrName>style.visibility</p:attrName>
                                        </p:attrNameLst>
                                      </p:cBhvr>
                                      <p:to>
                                        <p:strVal val="visible"/>
                                      </p:to>
                                    </p:set>
                                    <p:animEffect transition="in" filter="wipe(left)">
                                      <p:cBhvr>
                                        <p:cTn id="35" dur="500"/>
                                        <p:tgtEl>
                                          <p:spTgt spid="468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3" grpId="0"/>
      <p:bldP spid="467974" grpId="0"/>
      <p:bldP spid="467983"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5"/>
          <p:cNvSpPr>
            <a:spLocks noChangeArrowheads="1"/>
          </p:cNvSpPr>
          <p:nvPr/>
        </p:nvSpPr>
        <p:spPr bwMode="auto">
          <a:xfrm>
            <a:off x="971550" y="115888"/>
            <a:ext cx="54721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600">
                <a:solidFill>
                  <a:srgbClr val="0000CC"/>
                </a:solidFill>
                <a:ea typeface="华文楷体" panose="02010600040101010101" pitchFamily="2" charset="-122"/>
              </a:rPr>
              <a:t>4) </a:t>
            </a:r>
            <a:r>
              <a:rPr lang="zh-CN" altLang="en-US" sz="3600">
                <a:solidFill>
                  <a:srgbClr val="0000CC"/>
                </a:solidFill>
                <a:ea typeface="华文楷体" panose="02010600040101010101" pitchFamily="2" charset="-122"/>
              </a:rPr>
              <a:t>锰的氧化物和氢氧化物</a:t>
            </a:r>
            <a:endParaRPr lang="zh-CN" altLang="en-US" sz="3600">
              <a:solidFill>
                <a:srgbClr val="0000CC"/>
              </a:solidFill>
              <a:ea typeface="华文楷体" panose="02010600040101010101" pitchFamily="2" charset="-122"/>
            </a:endParaRPr>
          </a:p>
        </p:txBody>
      </p:sp>
      <p:sp>
        <p:nvSpPr>
          <p:cNvPr id="469080" name="Text Box 88"/>
          <p:cNvSpPr txBox="1">
            <a:spLocks noChangeArrowheads="1"/>
          </p:cNvSpPr>
          <p:nvPr/>
        </p:nvSpPr>
        <p:spPr bwMode="auto">
          <a:xfrm>
            <a:off x="971550" y="765175"/>
            <a:ext cx="740886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kumimoji="1" lang="en-US" altLang="zh-CN">
                <a:solidFill>
                  <a:srgbClr val="FF0000"/>
                </a:solidFill>
                <a:ea typeface="华文楷体" panose="02010600040101010101" pitchFamily="2" charset="-122"/>
              </a:rPr>
              <a:t>MnO</a:t>
            </a:r>
            <a:r>
              <a:rPr kumimoji="1" lang="en-US" altLang="zh-CN" baseline="-25000">
                <a:solidFill>
                  <a:srgbClr val="FF0000"/>
                </a:solidFill>
                <a:ea typeface="华文楷体" panose="02010600040101010101" pitchFamily="2" charset="-122"/>
              </a:rPr>
              <a:t>2</a:t>
            </a:r>
            <a:r>
              <a:rPr kumimoji="1" lang="en-US" altLang="zh-CN">
                <a:ea typeface="华文楷体" panose="02010600040101010101" pitchFamily="2" charset="-122"/>
              </a:rPr>
              <a:t>: </a:t>
            </a:r>
            <a:r>
              <a:rPr kumimoji="1" lang="zh-CN" altLang="en-US">
                <a:ea typeface="华文楷体" panose="02010600040101010101" pitchFamily="2" charset="-122"/>
              </a:rPr>
              <a:t>黑色粉末，</a:t>
            </a:r>
            <a:endParaRPr kumimoji="1" lang="en-US" altLang="zh-CN">
              <a:ea typeface="华文楷体" panose="02010600040101010101" pitchFamily="2" charset="-122"/>
            </a:endParaRPr>
          </a:p>
          <a:p>
            <a:pPr>
              <a:lnSpc>
                <a:spcPct val="120000"/>
              </a:lnSpc>
            </a:pPr>
            <a:r>
              <a:rPr kumimoji="1" lang="en-US" altLang="zh-CN">
                <a:ea typeface="华文楷体" panose="02010600040101010101" pitchFamily="2" charset="-122"/>
              </a:rPr>
              <a:t>     </a:t>
            </a:r>
            <a:r>
              <a:rPr kumimoji="1" lang="zh-CN" altLang="en-US">
                <a:ea typeface="华文楷体" panose="02010600040101010101" pitchFamily="2" charset="-122"/>
              </a:rPr>
              <a:t>在酸性介质中，较强氧化剂；</a:t>
            </a:r>
            <a:endParaRPr kumimoji="1" lang="en-US" altLang="zh-CN">
              <a:ea typeface="华文楷体" panose="02010600040101010101" pitchFamily="2" charset="-122"/>
            </a:endParaRPr>
          </a:p>
          <a:p>
            <a:pPr>
              <a:lnSpc>
                <a:spcPct val="120000"/>
              </a:lnSpc>
            </a:pPr>
            <a:r>
              <a:rPr kumimoji="1" lang="zh-CN" altLang="en-US">
                <a:ea typeface="华文楷体" panose="02010600040101010101" pitchFamily="2" charset="-122"/>
              </a:rPr>
              <a:t>     熔融、碱性介质中能被</a:t>
            </a:r>
            <a:r>
              <a:rPr kumimoji="1" lang="en-US" altLang="zh-CN">
                <a:solidFill>
                  <a:srgbClr val="0000CC"/>
                </a:solidFill>
                <a:ea typeface="华文楷体" panose="02010600040101010101" pitchFamily="2" charset="-122"/>
              </a:rPr>
              <a:t>O</a:t>
            </a:r>
            <a:r>
              <a:rPr kumimoji="1" lang="en-US" altLang="zh-CN" baseline="-25000">
                <a:solidFill>
                  <a:srgbClr val="0000CC"/>
                </a:solidFill>
                <a:ea typeface="华文楷体" panose="02010600040101010101" pitchFamily="2" charset="-122"/>
              </a:rPr>
              <a:t>2</a:t>
            </a:r>
            <a:r>
              <a:rPr kumimoji="1" lang="zh-CN" altLang="en-US">
                <a:solidFill>
                  <a:srgbClr val="0000CC"/>
                </a:solidFill>
                <a:ea typeface="华文楷体" panose="02010600040101010101" pitchFamily="2" charset="-122"/>
              </a:rPr>
              <a:t>、</a:t>
            </a:r>
            <a:r>
              <a:rPr kumimoji="1" lang="en-US" altLang="zh-CN">
                <a:solidFill>
                  <a:srgbClr val="0000CC"/>
                </a:solidFill>
                <a:ea typeface="华文楷体" panose="02010600040101010101" pitchFamily="2" charset="-122"/>
              </a:rPr>
              <a:t>KClO</a:t>
            </a:r>
            <a:r>
              <a:rPr kumimoji="1" lang="en-US" altLang="zh-CN" baseline="-25000">
                <a:solidFill>
                  <a:srgbClr val="0000CC"/>
                </a:solidFill>
                <a:ea typeface="华文楷体" panose="02010600040101010101" pitchFamily="2" charset="-122"/>
              </a:rPr>
              <a:t>3</a:t>
            </a:r>
            <a:r>
              <a:rPr kumimoji="1" lang="zh-CN" altLang="en-US">
                <a:solidFill>
                  <a:srgbClr val="0000CC"/>
                </a:solidFill>
                <a:ea typeface="华文楷体" panose="02010600040101010101" pitchFamily="2" charset="-122"/>
              </a:rPr>
              <a:t>或</a:t>
            </a:r>
            <a:r>
              <a:rPr kumimoji="1" lang="en-US" altLang="zh-CN">
                <a:solidFill>
                  <a:srgbClr val="0000CC"/>
                </a:solidFill>
                <a:ea typeface="华文楷体" panose="02010600040101010101" pitchFamily="2" charset="-122"/>
              </a:rPr>
              <a:t> KClO</a:t>
            </a:r>
            <a:r>
              <a:rPr kumimoji="1" lang="en-US" altLang="zh-CN" baseline="-25000">
                <a:solidFill>
                  <a:srgbClr val="0000CC"/>
                </a:solidFill>
                <a:ea typeface="华文楷体" panose="02010600040101010101" pitchFamily="2" charset="-122"/>
              </a:rPr>
              <a:t>4</a:t>
            </a:r>
            <a:r>
              <a:rPr kumimoji="1" lang="zh-CN" altLang="en-US">
                <a:solidFill>
                  <a:srgbClr val="0000CC"/>
                </a:solidFill>
                <a:ea typeface="华文楷体" panose="02010600040101010101" pitchFamily="2" charset="-122"/>
              </a:rPr>
              <a:t>等氧化，生成锰酸盐</a:t>
            </a:r>
            <a:r>
              <a:rPr kumimoji="1" lang="en-US" altLang="zh-CN">
                <a:solidFill>
                  <a:srgbClr val="0000CC"/>
                </a:solidFill>
                <a:ea typeface="华文楷体" panose="02010600040101010101" pitchFamily="2" charset="-122"/>
              </a:rPr>
              <a:t>(</a:t>
            </a:r>
            <a:r>
              <a:rPr kumimoji="1" lang="zh-CN" altLang="en-US">
                <a:solidFill>
                  <a:srgbClr val="0000CC"/>
                </a:solidFill>
                <a:ea typeface="华文楷体" panose="02010600040101010101" pitchFamily="2" charset="-122"/>
              </a:rPr>
              <a:t>绿色</a:t>
            </a:r>
            <a:r>
              <a:rPr kumimoji="1" lang="en-US" altLang="zh-CN">
                <a:solidFill>
                  <a:srgbClr val="0000CC"/>
                </a:solidFill>
                <a:ea typeface="华文楷体" panose="02010600040101010101" pitchFamily="2" charset="-122"/>
              </a:rPr>
              <a:t>)</a:t>
            </a:r>
            <a:r>
              <a:rPr kumimoji="1" lang="zh-CN" altLang="en-US">
                <a:ea typeface="华文楷体" panose="02010600040101010101" pitchFamily="2" charset="-122"/>
              </a:rPr>
              <a:t>。</a:t>
            </a:r>
            <a:endParaRPr kumimoji="1" lang="zh-CN" altLang="en-US">
              <a:ea typeface="华文楷体" panose="02010600040101010101" pitchFamily="2" charset="-122"/>
            </a:endParaRPr>
          </a:p>
        </p:txBody>
      </p:sp>
      <p:sp>
        <p:nvSpPr>
          <p:cNvPr id="469081" name="Text Box 89"/>
          <p:cNvSpPr txBox="1">
            <a:spLocks noChangeArrowheads="1"/>
          </p:cNvSpPr>
          <p:nvPr/>
        </p:nvSpPr>
        <p:spPr bwMode="auto">
          <a:xfrm>
            <a:off x="1116013" y="4292600"/>
            <a:ext cx="755967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kumimoji="1" lang="en-US" altLang="zh-CN">
                <a:solidFill>
                  <a:srgbClr val="0000CC"/>
                </a:solidFill>
                <a:ea typeface="华文楷体" panose="02010600040101010101" pitchFamily="2" charset="-122"/>
              </a:rPr>
              <a:t>Mn(OH)</a:t>
            </a:r>
            <a:r>
              <a:rPr kumimoji="1" lang="en-US" altLang="zh-CN" baseline="-25000">
                <a:solidFill>
                  <a:srgbClr val="0000CC"/>
                </a:solidFill>
                <a:ea typeface="华文楷体" panose="02010600040101010101" pitchFamily="2" charset="-122"/>
              </a:rPr>
              <a:t>2</a:t>
            </a:r>
            <a:r>
              <a:rPr kumimoji="1" lang="zh-CN" altLang="en-US">
                <a:ea typeface="华文楷体" panose="02010600040101010101" pitchFamily="2" charset="-122"/>
              </a:rPr>
              <a:t>为白色胶体沉淀，极易被氧化形成</a:t>
            </a:r>
            <a:r>
              <a:rPr kumimoji="1" lang="en-US" altLang="zh-CN">
                <a:ea typeface="华文楷体" panose="02010600040101010101" pitchFamily="2" charset="-122"/>
              </a:rPr>
              <a:t>MnO(OH)</a:t>
            </a:r>
            <a:r>
              <a:rPr kumimoji="1" lang="en-US" altLang="zh-CN" baseline="-25000">
                <a:ea typeface="华文楷体" panose="02010600040101010101" pitchFamily="2" charset="-122"/>
              </a:rPr>
              <a:t>2</a:t>
            </a:r>
            <a:r>
              <a:rPr kumimoji="1" lang="en-US" altLang="zh-CN">
                <a:ea typeface="华文楷体" panose="02010600040101010101" pitchFamily="2" charset="-122"/>
              </a:rPr>
              <a:t>(</a:t>
            </a:r>
            <a:r>
              <a:rPr kumimoji="1" lang="zh-CN" altLang="en-US">
                <a:ea typeface="华文楷体" panose="02010600040101010101" pitchFamily="2" charset="-122"/>
              </a:rPr>
              <a:t>棕色</a:t>
            </a:r>
            <a:r>
              <a:rPr kumimoji="1" lang="en-US" altLang="zh-CN">
                <a:ea typeface="华文楷体" panose="02010600040101010101" pitchFamily="2" charset="-122"/>
              </a:rPr>
              <a:t>)</a:t>
            </a:r>
            <a:r>
              <a:rPr kumimoji="1" lang="zh-CN" altLang="en-US">
                <a:ea typeface="华文楷体" panose="02010600040101010101" pitchFamily="2" charset="-122"/>
              </a:rPr>
              <a:t>。</a:t>
            </a:r>
            <a:endParaRPr kumimoji="1" lang="en-US" altLang="zh-CN">
              <a:ea typeface="华文楷体" panose="02010600040101010101" pitchFamily="2" charset="-122"/>
            </a:endParaRPr>
          </a:p>
          <a:p>
            <a:pPr>
              <a:lnSpc>
                <a:spcPct val="120000"/>
              </a:lnSpc>
            </a:pPr>
            <a:r>
              <a:rPr kumimoji="1" lang="en-US" altLang="zh-CN">
                <a:ea typeface="华文楷体" panose="02010600040101010101" pitchFamily="2" charset="-122"/>
              </a:rPr>
              <a:t>Mn(OH)</a:t>
            </a:r>
            <a:r>
              <a:rPr kumimoji="1" lang="en-US" altLang="zh-CN" baseline="-25000">
                <a:ea typeface="华文楷体" panose="02010600040101010101" pitchFamily="2" charset="-122"/>
              </a:rPr>
              <a:t>2</a:t>
            </a:r>
            <a:r>
              <a:rPr kumimoji="1" lang="zh-CN" altLang="en-US">
                <a:ea typeface="华文楷体" panose="02010600040101010101" pitchFamily="2" charset="-122"/>
              </a:rPr>
              <a:t>显碱性，易溶于酸，难溶于碱。 </a:t>
            </a:r>
            <a:endParaRPr kumimoji="1" lang="zh-CN" altLang="en-US">
              <a:ea typeface="华文楷体" panose="02010600040101010101" pitchFamily="2" charset="-122"/>
            </a:endParaRPr>
          </a:p>
        </p:txBody>
      </p:sp>
      <p:sp>
        <p:nvSpPr>
          <p:cNvPr id="469109" name="Rectangle 117"/>
          <p:cNvSpPr>
            <a:spLocks noChangeArrowheads="1"/>
          </p:cNvSpPr>
          <p:nvPr/>
        </p:nvSpPr>
        <p:spPr bwMode="auto">
          <a:xfrm>
            <a:off x="971550" y="3354388"/>
            <a:ext cx="7561263" cy="579437"/>
          </a:xfrm>
          <a:prstGeom prst="rect">
            <a:avLst/>
          </a:prstGeom>
          <a:noFill/>
          <a:ln>
            <a:noFill/>
          </a:ln>
          <a:effectLst/>
        </p:spPr>
        <p:txBody>
          <a:bodyPr>
            <a:spAutoFit/>
          </a:bodyPr>
          <a:lstStyle/>
          <a:p>
            <a:pPr>
              <a:defRPr/>
            </a:pPr>
            <a:r>
              <a:rPr kumimoji="1" lang="en-US" altLang="zh-CN" dirty="0">
                <a:latin typeface="+mn-lt"/>
                <a:ea typeface="+mn-ea"/>
              </a:rPr>
              <a:t>MnO</a:t>
            </a:r>
            <a:r>
              <a:rPr kumimoji="1" lang="en-US" altLang="zh-CN" baseline="-25000" dirty="0">
                <a:latin typeface="+mn-lt"/>
                <a:ea typeface="+mn-ea"/>
              </a:rPr>
              <a:t>2</a:t>
            </a:r>
            <a:r>
              <a:rPr kumimoji="1" lang="en-US" altLang="zh-CN" dirty="0">
                <a:latin typeface="+mn-lt"/>
                <a:ea typeface="+mn-ea"/>
              </a:rPr>
              <a:t> + SO</a:t>
            </a:r>
            <a:r>
              <a:rPr kumimoji="1" lang="en-US" altLang="zh-CN" baseline="-25000" dirty="0">
                <a:latin typeface="+mn-lt"/>
                <a:ea typeface="+mn-ea"/>
              </a:rPr>
              <a:t>3</a:t>
            </a:r>
            <a:r>
              <a:rPr kumimoji="1" lang="en-US" altLang="zh-CN" baseline="30000" dirty="0">
                <a:latin typeface="+mn-lt"/>
                <a:ea typeface="+mn-ea"/>
              </a:rPr>
              <a:t>2-</a:t>
            </a:r>
            <a:r>
              <a:rPr kumimoji="1" lang="en-US" altLang="zh-CN" dirty="0">
                <a:latin typeface="+mn-lt"/>
                <a:ea typeface="+mn-ea"/>
              </a:rPr>
              <a:t> +2H</a:t>
            </a:r>
            <a:r>
              <a:rPr kumimoji="1" lang="en-US" altLang="zh-CN" baseline="30000" dirty="0">
                <a:latin typeface="+mn-lt"/>
                <a:ea typeface="+mn-ea"/>
              </a:rPr>
              <a:t>+</a:t>
            </a:r>
            <a:r>
              <a:rPr kumimoji="1" lang="en-US" altLang="zh-CN" dirty="0">
                <a:latin typeface="+mn-lt"/>
                <a:ea typeface="+mn-ea"/>
              </a:rPr>
              <a:t>  = Mn</a:t>
            </a:r>
            <a:r>
              <a:rPr kumimoji="1" lang="en-US" altLang="zh-CN" baseline="30000" dirty="0">
                <a:latin typeface="+mn-lt"/>
                <a:ea typeface="+mn-ea"/>
              </a:rPr>
              <a:t>2+</a:t>
            </a:r>
            <a:r>
              <a:rPr kumimoji="1" lang="en-US" altLang="zh-CN" dirty="0">
                <a:latin typeface="+mn-lt"/>
                <a:ea typeface="+mn-ea"/>
              </a:rPr>
              <a:t> + SO</a:t>
            </a:r>
            <a:r>
              <a:rPr kumimoji="1" lang="en-US" altLang="zh-CN" baseline="-25000" dirty="0">
                <a:latin typeface="+mn-lt"/>
                <a:ea typeface="+mn-ea"/>
              </a:rPr>
              <a:t>4</a:t>
            </a:r>
            <a:r>
              <a:rPr kumimoji="1" lang="en-US" altLang="zh-CN" baseline="30000" dirty="0">
                <a:latin typeface="+mn-lt"/>
                <a:ea typeface="+mn-ea"/>
              </a:rPr>
              <a:t>2- </a:t>
            </a:r>
            <a:r>
              <a:rPr kumimoji="1" lang="en-US" altLang="zh-CN" dirty="0">
                <a:latin typeface="+mn-lt"/>
                <a:ea typeface="+mn-ea"/>
              </a:rPr>
              <a:t>+H</a:t>
            </a:r>
            <a:r>
              <a:rPr kumimoji="1" lang="en-US" altLang="zh-CN" baseline="-25000" dirty="0">
                <a:latin typeface="+mn-lt"/>
                <a:ea typeface="+mn-ea"/>
              </a:rPr>
              <a:t>2</a:t>
            </a:r>
            <a:r>
              <a:rPr kumimoji="1" lang="en-US" altLang="zh-CN" dirty="0">
                <a:latin typeface="+mn-lt"/>
                <a:ea typeface="+mn-ea"/>
              </a:rPr>
              <a:t>O</a:t>
            </a:r>
            <a:endParaRPr kumimoji="1" lang="en-US" altLang="zh-CN" baseline="30000" dirty="0">
              <a:latin typeface="+mn-lt"/>
              <a:ea typeface="+mn-ea"/>
            </a:endParaRPr>
          </a:p>
        </p:txBody>
      </p:sp>
      <p:sp>
        <p:nvSpPr>
          <p:cNvPr id="152581"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344F8009-111D-4DA7-B357-5DBCCC59DC3D}"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9080"/>
                                        </p:tgtEl>
                                        <p:attrNameLst>
                                          <p:attrName>style.visibility</p:attrName>
                                        </p:attrNameLst>
                                      </p:cBhvr>
                                      <p:to>
                                        <p:strVal val="visible"/>
                                      </p:to>
                                    </p:set>
                                    <p:animEffect transition="in" filter="wipe(left)">
                                      <p:cBhvr>
                                        <p:cTn id="7" dur="500"/>
                                        <p:tgtEl>
                                          <p:spTgt spid="4690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9109"/>
                                        </p:tgtEl>
                                        <p:attrNameLst>
                                          <p:attrName>style.visibility</p:attrName>
                                        </p:attrNameLst>
                                      </p:cBhvr>
                                      <p:to>
                                        <p:strVal val="visible"/>
                                      </p:to>
                                    </p:set>
                                    <p:animEffect transition="in" filter="wipe(left)">
                                      <p:cBhvr>
                                        <p:cTn id="12" dur="500"/>
                                        <p:tgtEl>
                                          <p:spTgt spid="4691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9081"/>
                                        </p:tgtEl>
                                        <p:attrNameLst>
                                          <p:attrName>style.visibility</p:attrName>
                                        </p:attrNameLst>
                                      </p:cBhvr>
                                      <p:to>
                                        <p:strVal val="visible"/>
                                      </p:to>
                                    </p:set>
                                    <p:animEffect transition="in" filter="wipe(left)">
                                      <p:cBhvr>
                                        <p:cTn id="17" dur="500"/>
                                        <p:tgtEl>
                                          <p:spTgt spid="469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080" grpId="0"/>
      <p:bldP spid="469081" grpId="0"/>
      <p:bldP spid="469109" grpId="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9" name="Rectangle 7"/>
          <p:cNvSpPr>
            <a:spLocks noChangeArrowheads="1"/>
          </p:cNvSpPr>
          <p:nvPr/>
        </p:nvSpPr>
        <p:spPr bwMode="auto">
          <a:xfrm>
            <a:off x="1619250" y="892175"/>
            <a:ext cx="546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a:ea typeface="华文楷体" panose="02010600040101010101" pitchFamily="2" charset="-122"/>
              </a:rPr>
              <a:t>铁系元素氧化物性质变化规律</a:t>
            </a:r>
            <a:endParaRPr lang="zh-CN" altLang="en-US">
              <a:ea typeface="华文楷体" panose="02010600040101010101" pitchFamily="2" charset="-122"/>
            </a:endParaRPr>
          </a:p>
        </p:txBody>
      </p:sp>
      <p:graphicFrame>
        <p:nvGraphicFramePr>
          <p:cNvPr id="240662" name="Group 22"/>
          <p:cNvGraphicFramePr>
            <a:graphicFrameLocks noGrp="1"/>
          </p:cNvGraphicFramePr>
          <p:nvPr>
            <p:ph idx="4294967295"/>
          </p:nvPr>
        </p:nvGraphicFramePr>
        <p:xfrm>
          <a:off x="755576" y="1284286"/>
          <a:ext cx="8027987" cy="4649789"/>
        </p:xfrm>
        <a:graphic>
          <a:graphicData uri="http://schemas.openxmlformats.org/drawingml/2006/table">
            <a:tbl>
              <a:tblPr/>
              <a:tblGrid>
                <a:gridCol w="1439862"/>
                <a:gridCol w="1944688"/>
                <a:gridCol w="182562"/>
                <a:gridCol w="2265363"/>
                <a:gridCol w="182562"/>
                <a:gridCol w="2012950"/>
              </a:tblGrid>
              <a:tr h="1554163">
                <a:tc rowSpan="4">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endParaRPr kumimoji="0" lang="zh-CN" altLang="zh-CN" sz="3200" b="0"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endParaRPr>
                    </a:p>
                  </a:txBody>
                  <a:tcPr anchor="ctr" horzOverflow="overflow">
                    <a:lnL>
                      <a:noFill/>
                    </a:lnL>
                    <a:lnR>
                      <a:noFill/>
                    </a:lnR>
                    <a:lnT>
                      <a:noFill/>
                    </a:lnT>
                    <a:lnB>
                      <a:noFill/>
                    </a:lnB>
                    <a:lnTlToBr>
                      <a:noFill/>
                    </a:lnTlToBr>
                    <a:lnBlToTr>
                      <a:noFill/>
                    </a:lnBlToTr>
                    <a:noFill/>
                  </a:tcPr>
                </a:tc>
                <a:tc gridSpan="2">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3200" b="1" i="0" u="none" strike="noStrike" cap="none" normalizeH="0" baseline="0" dirty="0" err="1" smtClean="0">
                          <a:ln>
                            <a:noFill/>
                          </a:ln>
                          <a:solidFill>
                            <a:srgbClr val="000000"/>
                          </a:solidFill>
                          <a:effectLst/>
                          <a:latin typeface="Times New Roman" panose="02020603050405020304" pitchFamily="18" charset="0"/>
                          <a:ea typeface="华文楷体" panose="02010600040101010101" pitchFamily="2" charset="-122"/>
                        </a:rPr>
                        <a:t>FeO</a:t>
                      </a:r>
                      <a:endParaRPr kumimoji="0" lang="en-US" altLang="zh-CN"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a:t>
                      </a:r>
                      <a:r>
                        <a:rPr kumimoji="0" lang="zh-CN" altLang="en-US"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黑色</a:t>
                      </a:r>
                      <a:r>
                        <a:rPr kumimoji="0" lang="en-US" altLang="zh-CN"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a:t>
                      </a:r>
                      <a:endParaRPr kumimoji="0" lang="en-US" altLang="zh-CN" sz="32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anchor="ctr" horzOverflow="overflow">
                    <a:lnL>
                      <a:noFill/>
                    </a:lnL>
                    <a:lnR>
                      <a:noFill/>
                    </a:lnR>
                    <a:lnT>
                      <a:noFill/>
                    </a:lnT>
                    <a:lnB>
                      <a:noFill/>
                    </a:lnB>
                    <a:lnTlToBr>
                      <a:noFill/>
                    </a:lnTlToBr>
                    <a:lnBlToTr>
                      <a:noFill/>
                    </a:lnBlToTr>
                    <a:noFill/>
                  </a:tcPr>
                </a:tc>
                <a:tc hMerge="1">
                  <a:tcPr/>
                </a:tc>
                <a:tc gridSpan="2">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CoO</a:t>
                      </a:r>
                      <a:b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b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r>
                        <a:rPr kumimoji="0" lang="zh-CN" altLang="en-US"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灰绿色</a:t>
                      </a: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endParaRPr kumimoji="0" lang="en-US" altLang="zh-CN" sz="32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anchor="ctr" horzOverflow="overflow">
                    <a:lnL>
                      <a:noFill/>
                    </a:lnL>
                    <a:lnR>
                      <a:noFill/>
                    </a:lnR>
                    <a:lnT>
                      <a:noFill/>
                    </a:lnT>
                    <a:lnB>
                      <a:noFill/>
                    </a:lnB>
                    <a:lnTlToBr>
                      <a:noFill/>
                    </a:lnTlToBr>
                    <a:lnBlToTr>
                      <a:noFill/>
                    </a:lnBlToTr>
                    <a:noFill/>
                  </a:tcPr>
                </a:tc>
                <a:tc hMerge="1">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NiO</a:t>
                      </a:r>
                      <a:b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b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r>
                        <a:rPr kumimoji="0" lang="zh-CN" altLang="en-US"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暗绿色</a:t>
                      </a: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endParaRPr kumimoji="0" lang="en-US" altLang="zh-CN" sz="32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anchor="ctr" horzOverflow="overflow">
                    <a:lnL>
                      <a:noFill/>
                    </a:lnL>
                    <a:lnR>
                      <a:noFill/>
                    </a:lnR>
                    <a:lnT>
                      <a:noFill/>
                    </a:lnT>
                    <a:lnB>
                      <a:noFill/>
                    </a:lnB>
                    <a:lnTlToBr>
                      <a:noFill/>
                    </a:lnTlToBr>
                    <a:lnBlToTr>
                      <a:noFill/>
                    </a:lnBlToTr>
                    <a:noFill/>
                  </a:tcPr>
                </a:tc>
              </a:tr>
              <a:tr h="806450">
                <a:tc vMerge="1">
                  <a:tcPr/>
                </a:tc>
                <a:tc gridSpan="5">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endParaRPr kumimoji="0" lang="zh-CN" altLang="zh-CN" sz="32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anchor="ctr" horzOverflow="overflow">
                    <a:lnL>
                      <a:noFill/>
                    </a:lnL>
                    <a:lnR>
                      <a:noFill/>
                    </a:lnR>
                    <a:lnT>
                      <a:noFill/>
                    </a:lnT>
                    <a:lnB>
                      <a:noFill/>
                    </a:lnB>
                    <a:lnTlToBr>
                      <a:noFill/>
                    </a:lnTlToBr>
                    <a:lnBlToTr>
                      <a:noFill/>
                    </a:lnBlToTr>
                    <a:noFill/>
                  </a:tcPr>
                </a:tc>
                <a:tc hMerge="1">
                  <a:tcPr/>
                </a:tc>
                <a:tc hMerge="1">
                  <a:tcPr/>
                </a:tc>
                <a:tc hMerge="1">
                  <a:tcPr/>
                </a:tc>
                <a:tc hMerge="1">
                  <a:tcPr/>
                </a:tc>
              </a:tr>
              <a:tr h="1554163">
                <a:tc vMerge="1">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Fe</a:t>
                      </a:r>
                      <a:r>
                        <a:rPr kumimoji="0" lang="en-US" altLang="zh-CN" sz="32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t>2</a:t>
                      </a:r>
                      <a:r>
                        <a:rPr kumimoji="0" lang="en-US" altLang="zh-CN"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O</a:t>
                      </a:r>
                      <a:r>
                        <a:rPr kumimoji="0" lang="en-US" altLang="zh-CN" sz="32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t>3</a:t>
                      </a:r>
                      <a:br>
                        <a:rPr kumimoji="0" lang="en-US" altLang="zh-CN" sz="32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br>
                      <a:r>
                        <a:rPr kumimoji="0" lang="en-US" altLang="zh-CN"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a:t>
                      </a:r>
                      <a:r>
                        <a:rPr kumimoji="0" lang="zh-CN" altLang="en-US"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红棕色</a:t>
                      </a:r>
                      <a:r>
                        <a:rPr kumimoji="0" lang="en-US" altLang="zh-CN"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a:t>
                      </a:r>
                      <a:endParaRPr kumimoji="0" lang="en-US" altLang="zh-CN" sz="32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anchor="ctr" horzOverflow="overflow">
                    <a:lnL>
                      <a:noFill/>
                    </a:lnL>
                    <a:lnR>
                      <a:noFill/>
                    </a:lnR>
                    <a:lnT>
                      <a:noFill/>
                    </a:lnT>
                    <a:lnB>
                      <a:noFill/>
                    </a:lnB>
                    <a:lnTlToBr>
                      <a:noFill/>
                    </a:lnTlToBr>
                    <a:lnBlToTr>
                      <a:noFill/>
                    </a:lnBlToTr>
                    <a:noFill/>
                  </a:tcPr>
                </a:tc>
                <a:tc gridSpan="2">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Co</a:t>
                      </a:r>
                      <a:r>
                        <a:rPr kumimoji="0" lang="en-US" altLang="zh-CN" sz="32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t>2</a:t>
                      </a:r>
                      <a:r>
                        <a:rPr kumimoji="0" lang="en-US" altLang="zh-CN"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O</a:t>
                      </a:r>
                      <a:r>
                        <a:rPr kumimoji="0" lang="en-US" altLang="zh-CN" sz="32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t>3</a:t>
                      </a:r>
                      <a:r>
                        <a:rPr kumimoji="0" lang="en-US" altLang="zh-CN"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·H</a:t>
                      </a:r>
                      <a:r>
                        <a:rPr kumimoji="0" lang="en-US" altLang="zh-CN" sz="32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t>2</a:t>
                      </a:r>
                      <a:r>
                        <a:rPr kumimoji="0" lang="en-US" altLang="zh-CN"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O</a:t>
                      </a:r>
                      <a:br>
                        <a:rPr kumimoji="0" lang="en-US" altLang="zh-CN"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br>
                      <a:r>
                        <a:rPr kumimoji="0" lang="en-US" altLang="zh-CN"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a:t>
                      </a:r>
                      <a:r>
                        <a:rPr kumimoji="0" lang="zh-CN" altLang="en-US"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黑色</a:t>
                      </a:r>
                      <a:r>
                        <a:rPr kumimoji="0" lang="en-US" altLang="zh-CN"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a:t>
                      </a:r>
                      <a:endParaRPr kumimoji="0" lang="en-US" altLang="zh-CN" sz="32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anchor="ctr" horzOverflow="overflow">
                    <a:lnL>
                      <a:noFill/>
                    </a:lnL>
                    <a:lnR>
                      <a:noFill/>
                    </a:lnR>
                    <a:lnT>
                      <a:noFill/>
                    </a:lnT>
                    <a:lnB>
                      <a:noFill/>
                    </a:lnB>
                    <a:lnTlToBr>
                      <a:noFill/>
                    </a:lnTlToBr>
                    <a:lnBlToTr>
                      <a:noFill/>
                    </a:lnBlToTr>
                    <a:noFill/>
                  </a:tcPr>
                </a:tc>
                <a:tc hMerge="1">
                  <a:tcPr/>
                </a:tc>
                <a:tc gridSpan="2">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Ni</a:t>
                      </a:r>
                      <a:r>
                        <a:rPr kumimoji="0" lang="en-US" altLang="zh-CN" sz="32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2</a:t>
                      </a: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O</a:t>
                      </a:r>
                      <a:r>
                        <a:rPr kumimoji="0" lang="en-US" altLang="zh-CN" sz="32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3</a:t>
                      </a: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·H</a:t>
                      </a:r>
                      <a:r>
                        <a:rPr kumimoji="0" lang="en-US" altLang="zh-CN" sz="32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2</a:t>
                      </a: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O</a:t>
                      </a:r>
                      <a:b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b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r>
                        <a:rPr kumimoji="0" lang="zh-CN" altLang="en-US"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黑色</a:t>
                      </a:r>
                      <a:r>
                        <a:rPr kumimoji="0" lang="en-US" altLang="zh-CN"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endParaRPr kumimoji="0" lang="en-US" altLang="zh-CN" sz="32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anchor="ctr" horzOverflow="overflow">
                    <a:lnL>
                      <a:noFill/>
                    </a:lnL>
                    <a:lnR>
                      <a:noFill/>
                    </a:lnR>
                    <a:lnT>
                      <a:noFill/>
                    </a:lnT>
                    <a:lnB>
                      <a:noFill/>
                    </a:lnB>
                    <a:lnTlToBr>
                      <a:noFill/>
                    </a:lnTlToBr>
                    <a:lnBlToTr>
                      <a:noFill/>
                    </a:lnBlToTr>
                    <a:noFill/>
                  </a:tcPr>
                </a:tc>
                <a:tc hMerge="1">
                  <a:tcPr/>
                </a:tc>
              </a:tr>
              <a:tr h="735013">
                <a:tc vMerge="1">
                  <a:tcPr/>
                </a:tc>
                <a:tc gridSpan="5">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endParaRPr kumimoji="0" lang="zh-CN" altLang="zh-CN" sz="3200" b="0"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endParaRPr>
                    </a:p>
                  </a:txBody>
                  <a:tcPr anchor="ctr" horzOverflow="overflow">
                    <a:lnL>
                      <a:noFill/>
                    </a:lnL>
                    <a:lnR>
                      <a:noFill/>
                    </a:lnR>
                    <a:lnT>
                      <a:noFill/>
                    </a:lnT>
                    <a:lnB>
                      <a:noFill/>
                    </a:lnB>
                    <a:lnTlToBr>
                      <a:noFill/>
                    </a:lnTlToBr>
                    <a:lnBlToTr>
                      <a:noFill/>
                    </a:lnBlToTr>
                    <a:noFill/>
                  </a:tcPr>
                </a:tc>
                <a:tc hMerge="1">
                  <a:tcPr/>
                </a:tc>
                <a:tc hMerge="1">
                  <a:tcPr/>
                </a:tc>
                <a:tc hMerge="1">
                  <a:tcPr/>
                </a:tc>
                <a:tc hMerge="1">
                  <a:tcPr/>
                </a:tc>
              </a:tr>
            </a:tbl>
          </a:graphicData>
        </a:graphic>
      </p:graphicFrame>
      <p:sp>
        <p:nvSpPr>
          <p:cNvPr id="294986" name="Text Box 74"/>
          <p:cNvSpPr txBox="1">
            <a:spLocks noChangeArrowheads="1"/>
          </p:cNvSpPr>
          <p:nvPr/>
        </p:nvSpPr>
        <p:spPr bwMode="auto">
          <a:xfrm>
            <a:off x="906899" y="1779588"/>
            <a:ext cx="1169551"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zh-CN" altLang="en-US" dirty="0" smtClean="0">
                <a:ea typeface="华文楷体" panose="02010600040101010101" pitchFamily="2" charset="-122"/>
              </a:rPr>
              <a:t>   酸性</a:t>
            </a:r>
            <a:r>
              <a:rPr kumimoji="1" lang="zh-CN" altLang="en-US" dirty="0">
                <a:ea typeface="华文楷体" panose="02010600040101010101" pitchFamily="2" charset="-122"/>
              </a:rPr>
              <a:t>增强 </a:t>
            </a:r>
            <a:endParaRPr kumimoji="1" lang="en-US" altLang="zh-CN" dirty="0">
              <a:ea typeface="华文楷体" panose="02010600040101010101" pitchFamily="2" charset="-122"/>
            </a:endParaRPr>
          </a:p>
          <a:p>
            <a:r>
              <a:rPr kumimoji="1" lang="zh-CN" altLang="en-US" dirty="0">
                <a:ea typeface="华文楷体" panose="02010600040101010101" pitchFamily="2" charset="-122"/>
              </a:rPr>
              <a:t> 氧化性增强</a:t>
            </a:r>
            <a:endParaRPr kumimoji="1" lang="zh-CN" altLang="en-US" dirty="0">
              <a:ea typeface="华文楷体" panose="02010600040101010101" pitchFamily="2" charset="-122"/>
            </a:endParaRPr>
          </a:p>
        </p:txBody>
      </p:sp>
      <p:sp>
        <p:nvSpPr>
          <p:cNvPr id="294992" name="Line 80"/>
          <p:cNvSpPr>
            <a:spLocks noChangeShapeType="1"/>
          </p:cNvSpPr>
          <p:nvPr/>
        </p:nvSpPr>
        <p:spPr bwMode="auto">
          <a:xfrm>
            <a:off x="2051050" y="1773238"/>
            <a:ext cx="0" cy="3671887"/>
          </a:xfrm>
          <a:prstGeom prst="line">
            <a:avLst/>
          </a:prstGeom>
          <a:noFill/>
          <a:ln w="50800">
            <a:solidFill>
              <a:schemeClr val="tx1"/>
            </a:solidFill>
            <a:round/>
            <a:tailEnd type="triangle" w="med" len="med"/>
          </a:ln>
          <a:effectLst/>
        </p:spPr>
        <p:txBody>
          <a:bodyPr>
            <a:spAutoFit/>
          </a:bodyPr>
          <a:lstStyle/>
          <a:p>
            <a:pPr>
              <a:defRPr/>
            </a:pPr>
            <a:endParaRPr lang="zh-CN" altLang="en-US">
              <a:latin typeface="+mn-lt"/>
              <a:ea typeface="+mn-ea"/>
            </a:endParaRPr>
          </a:p>
        </p:txBody>
      </p:sp>
      <p:sp>
        <p:nvSpPr>
          <p:cNvPr id="294994" name="Rectangle 82"/>
          <p:cNvSpPr>
            <a:spLocks noChangeArrowheads="1"/>
          </p:cNvSpPr>
          <p:nvPr/>
        </p:nvSpPr>
        <p:spPr bwMode="auto">
          <a:xfrm>
            <a:off x="3059113" y="2852738"/>
            <a:ext cx="48244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a:r>
              <a:rPr lang="zh-CN" altLang="en-US">
                <a:ea typeface="华文楷体" panose="02010600040101010101" pitchFamily="2" charset="-122"/>
              </a:rPr>
              <a:t>还原性减弱</a:t>
            </a:r>
            <a:endParaRPr lang="zh-CN" altLang="en-US">
              <a:ea typeface="华文楷体" panose="02010600040101010101" pitchFamily="2" charset="-122"/>
            </a:endParaRPr>
          </a:p>
        </p:txBody>
      </p:sp>
      <p:sp>
        <p:nvSpPr>
          <p:cNvPr id="294997" name="Rectangle 85"/>
          <p:cNvSpPr>
            <a:spLocks noChangeArrowheads="1"/>
          </p:cNvSpPr>
          <p:nvPr/>
        </p:nvSpPr>
        <p:spPr bwMode="auto">
          <a:xfrm>
            <a:off x="3041038" y="5229200"/>
            <a:ext cx="47529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a:r>
              <a:rPr lang="zh-CN" altLang="en-US" dirty="0">
                <a:ea typeface="华文楷体" panose="02010600040101010101" pitchFamily="2" charset="-122"/>
              </a:rPr>
              <a:t>氧化性增强</a:t>
            </a:r>
            <a:endParaRPr lang="zh-CN" altLang="en-US" dirty="0">
              <a:ea typeface="华文楷体" panose="02010600040101010101" pitchFamily="2" charset="-122"/>
            </a:endParaRPr>
          </a:p>
        </p:txBody>
      </p:sp>
      <p:sp>
        <p:nvSpPr>
          <p:cNvPr id="295003" name="Line 91"/>
          <p:cNvSpPr>
            <a:spLocks noChangeShapeType="1"/>
          </p:cNvSpPr>
          <p:nvPr/>
        </p:nvSpPr>
        <p:spPr bwMode="auto">
          <a:xfrm>
            <a:off x="2484438" y="5422349"/>
            <a:ext cx="5472112" cy="0"/>
          </a:xfrm>
          <a:prstGeom prst="line">
            <a:avLst/>
          </a:prstGeom>
          <a:noFill/>
          <a:ln w="50800">
            <a:solidFill>
              <a:schemeClr val="tx1"/>
            </a:solidFill>
            <a:round/>
            <a:tailEnd type="triangle" w="med" len="med"/>
          </a:ln>
          <a:effectLst/>
        </p:spPr>
        <p:txBody>
          <a:bodyPr>
            <a:spAutoFit/>
          </a:bodyPr>
          <a:lstStyle/>
          <a:p>
            <a:pPr>
              <a:defRPr/>
            </a:pPr>
            <a:endParaRPr lang="zh-CN" altLang="en-US">
              <a:latin typeface="+mn-lt"/>
              <a:ea typeface="+mn-ea"/>
            </a:endParaRPr>
          </a:p>
        </p:txBody>
      </p:sp>
      <p:sp>
        <p:nvSpPr>
          <p:cNvPr id="153618" name="Rectangle 94"/>
          <p:cNvSpPr>
            <a:spLocks noChangeArrowheads="1"/>
          </p:cNvSpPr>
          <p:nvPr/>
        </p:nvSpPr>
        <p:spPr bwMode="auto">
          <a:xfrm>
            <a:off x="827088" y="174625"/>
            <a:ext cx="64817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dirty="0">
                <a:solidFill>
                  <a:srgbClr val="0000CC"/>
                </a:solidFill>
                <a:ea typeface="华文楷体" panose="02010600040101010101" pitchFamily="2" charset="-122"/>
              </a:rPr>
              <a:t>5) </a:t>
            </a:r>
            <a:r>
              <a:rPr lang="zh-CN" altLang="en-US" dirty="0">
                <a:solidFill>
                  <a:srgbClr val="0000CC"/>
                </a:solidFill>
                <a:ea typeface="华文楷体" panose="02010600040101010101" pitchFamily="2" charset="-122"/>
              </a:rPr>
              <a:t>铁、钴、镍的氧化物和氢氧化物</a:t>
            </a:r>
            <a:endParaRPr lang="zh-CN" altLang="en-US" dirty="0">
              <a:solidFill>
                <a:srgbClr val="0000CC"/>
              </a:solidFill>
              <a:ea typeface="华文楷体" panose="02010600040101010101" pitchFamily="2" charset="-122"/>
            </a:endParaRPr>
          </a:p>
        </p:txBody>
      </p:sp>
      <p:sp>
        <p:nvSpPr>
          <p:cNvPr id="295007" name="Text Box 95"/>
          <p:cNvSpPr txBox="1">
            <a:spLocks noChangeArrowheads="1"/>
          </p:cNvSpPr>
          <p:nvPr/>
        </p:nvSpPr>
        <p:spPr bwMode="auto">
          <a:xfrm>
            <a:off x="356505" y="5629034"/>
            <a:ext cx="8607983"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50000"/>
              </a:spcBef>
            </a:pPr>
            <a:r>
              <a:rPr kumimoji="1" lang="pt-BR" altLang="zh-CN" dirty="0">
                <a:ea typeface="华文楷体" panose="02010600040101010101" pitchFamily="2" charset="-122"/>
              </a:rPr>
              <a:t>  </a:t>
            </a:r>
            <a:r>
              <a:rPr kumimoji="1" lang="pt-BR" altLang="zh-CN" dirty="0">
                <a:ea typeface="楷体" panose="02010609060101010101" pitchFamily="49" charset="-122"/>
              </a:rPr>
              <a:t> Fe</a:t>
            </a:r>
            <a:r>
              <a:rPr kumimoji="1" lang="pt-BR" altLang="zh-CN" baseline="-25000" dirty="0">
                <a:ea typeface="楷体" panose="02010609060101010101" pitchFamily="49" charset="-122"/>
              </a:rPr>
              <a:t>3</a:t>
            </a:r>
            <a:r>
              <a:rPr kumimoji="1" lang="pt-BR" altLang="zh-CN" dirty="0">
                <a:ea typeface="楷体" panose="02010609060101010101" pitchFamily="49" charset="-122"/>
              </a:rPr>
              <a:t>O</a:t>
            </a:r>
            <a:r>
              <a:rPr kumimoji="1" lang="pt-BR" altLang="zh-CN" baseline="-25000" dirty="0">
                <a:ea typeface="楷体" panose="02010609060101010101" pitchFamily="49" charset="-122"/>
              </a:rPr>
              <a:t>4</a:t>
            </a:r>
            <a:r>
              <a:rPr kumimoji="1" lang="zh-CN" altLang="en-US" dirty="0">
                <a:ea typeface="楷体" panose="02010609060101010101" pitchFamily="49" charset="-122"/>
              </a:rPr>
              <a:t>可以看成是</a:t>
            </a:r>
            <a:r>
              <a:rPr kumimoji="1" lang="pt-BR" altLang="zh-CN" dirty="0">
                <a:ea typeface="楷体" panose="02010609060101010101" pitchFamily="49" charset="-122"/>
              </a:rPr>
              <a:t>+2</a:t>
            </a:r>
            <a:r>
              <a:rPr kumimoji="1" lang="zh-CN" altLang="en-US" dirty="0">
                <a:ea typeface="楷体" panose="02010609060101010101" pitchFamily="49" charset="-122"/>
              </a:rPr>
              <a:t>和</a:t>
            </a:r>
            <a:r>
              <a:rPr kumimoji="1" lang="pt-BR" altLang="zh-CN" dirty="0">
                <a:ea typeface="楷体" panose="02010609060101010101" pitchFamily="49" charset="-122"/>
              </a:rPr>
              <a:t>+3</a:t>
            </a:r>
            <a:r>
              <a:rPr kumimoji="1" lang="zh-CN" altLang="en-US" dirty="0">
                <a:ea typeface="楷体" panose="02010609060101010101" pitchFamily="49" charset="-122"/>
              </a:rPr>
              <a:t>混合氧化态的氧化物</a:t>
            </a:r>
            <a:r>
              <a:rPr kumimoji="1" lang="pt-BR" altLang="zh-CN" dirty="0">
                <a:ea typeface="楷体" panose="02010609060101010101" pitchFamily="49" charset="-122"/>
              </a:rPr>
              <a:t>,</a:t>
            </a:r>
            <a:r>
              <a:rPr kumimoji="1" lang="zh-CN" altLang="en-US" dirty="0">
                <a:ea typeface="楷体" panose="02010609060101010101" pitchFamily="49" charset="-122"/>
              </a:rPr>
              <a:t>在自然界中以磁铁矿存在</a:t>
            </a:r>
            <a:r>
              <a:rPr kumimoji="1" lang="pt-BR" altLang="zh-CN" dirty="0">
                <a:ea typeface="楷体" panose="02010609060101010101" pitchFamily="49" charset="-122"/>
              </a:rPr>
              <a:t>,</a:t>
            </a:r>
            <a:r>
              <a:rPr kumimoji="1" lang="zh-CN" altLang="en-US" dirty="0">
                <a:ea typeface="楷体" panose="02010609060101010101" pitchFamily="49" charset="-122"/>
              </a:rPr>
              <a:t>有良好的导电性</a:t>
            </a:r>
            <a:r>
              <a:rPr kumimoji="1" lang="en-US" altLang="zh-CN" dirty="0">
                <a:ea typeface="楷体" panose="02010609060101010101" pitchFamily="49" charset="-122"/>
              </a:rPr>
              <a:t>. </a:t>
            </a:r>
            <a:endParaRPr kumimoji="1" lang="zh-CN" altLang="en-US" dirty="0">
              <a:ea typeface="华文楷体" panose="02010600040101010101" pitchFamily="2" charset="-122"/>
            </a:endParaRPr>
          </a:p>
        </p:txBody>
      </p:sp>
      <p:sp>
        <p:nvSpPr>
          <p:cNvPr id="153620"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07C2B25D-0D70-41B7-AE2B-E63A76BABA47}"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4919"/>
                                        </p:tgtEl>
                                        <p:attrNameLst>
                                          <p:attrName>style.visibility</p:attrName>
                                        </p:attrNameLst>
                                      </p:cBhvr>
                                      <p:to>
                                        <p:strVal val="visible"/>
                                      </p:to>
                                    </p:set>
                                    <p:animEffect transition="in" filter="wipe(left)">
                                      <p:cBhvr>
                                        <p:cTn id="7" dur="500"/>
                                        <p:tgtEl>
                                          <p:spTgt spid="2949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0662"/>
                                        </p:tgtEl>
                                        <p:attrNameLst>
                                          <p:attrName>style.visibility</p:attrName>
                                        </p:attrNameLst>
                                      </p:cBhvr>
                                      <p:to>
                                        <p:strVal val="visible"/>
                                      </p:to>
                                    </p:set>
                                    <p:animEffect transition="in" filter="wipe(left)">
                                      <p:cBhvr>
                                        <p:cTn id="12" dur="500"/>
                                        <p:tgtEl>
                                          <p:spTgt spid="2406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4994"/>
                                        </p:tgtEl>
                                        <p:attrNameLst>
                                          <p:attrName>style.visibility</p:attrName>
                                        </p:attrNameLst>
                                      </p:cBhvr>
                                      <p:to>
                                        <p:strVal val="visible"/>
                                      </p:to>
                                    </p:set>
                                    <p:animEffect transition="in" filter="wipe(left)">
                                      <p:cBhvr>
                                        <p:cTn id="17" dur="500"/>
                                        <p:tgtEl>
                                          <p:spTgt spid="2949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5003"/>
                                        </p:tgtEl>
                                        <p:attrNameLst>
                                          <p:attrName>style.visibility</p:attrName>
                                        </p:attrNameLst>
                                      </p:cBhvr>
                                      <p:to>
                                        <p:strVal val="visible"/>
                                      </p:to>
                                    </p:set>
                                    <p:animEffect transition="in" filter="wipe(left)">
                                      <p:cBhvr>
                                        <p:cTn id="22" dur="500"/>
                                        <p:tgtEl>
                                          <p:spTgt spid="29500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4997"/>
                                        </p:tgtEl>
                                        <p:attrNameLst>
                                          <p:attrName>style.visibility</p:attrName>
                                        </p:attrNameLst>
                                      </p:cBhvr>
                                      <p:to>
                                        <p:strVal val="visible"/>
                                      </p:to>
                                    </p:set>
                                    <p:animEffect transition="in" filter="wipe(left)">
                                      <p:cBhvr>
                                        <p:cTn id="27" dur="500"/>
                                        <p:tgtEl>
                                          <p:spTgt spid="29499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94992"/>
                                        </p:tgtEl>
                                        <p:attrNameLst>
                                          <p:attrName>style.visibility</p:attrName>
                                        </p:attrNameLst>
                                      </p:cBhvr>
                                      <p:to>
                                        <p:strVal val="visible"/>
                                      </p:to>
                                    </p:set>
                                    <p:animEffect transition="in" filter="wipe(up)">
                                      <p:cBhvr>
                                        <p:cTn id="32" dur="500"/>
                                        <p:tgtEl>
                                          <p:spTgt spid="29499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94986"/>
                                        </p:tgtEl>
                                        <p:attrNameLst>
                                          <p:attrName>style.visibility</p:attrName>
                                        </p:attrNameLst>
                                      </p:cBhvr>
                                      <p:to>
                                        <p:strVal val="visible"/>
                                      </p:to>
                                    </p:set>
                                    <p:animEffect transition="in" filter="wipe(up)">
                                      <p:cBhvr>
                                        <p:cTn id="37" dur="500"/>
                                        <p:tgtEl>
                                          <p:spTgt spid="29498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5007"/>
                                        </p:tgtEl>
                                        <p:attrNameLst>
                                          <p:attrName>style.visibility</p:attrName>
                                        </p:attrNameLst>
                                      </p:cBhvr>
                                      <p:to>
                                        <p:strVal val="visible"/>
                                      </p:to>
                                    </p:set>
                                    <p:animEffect transition="in" filter="wipe(left)">
                                      <p:cBhvr>
                                        <p:cTn id="42" dur="500"/>
                                        <p:tgtEl>
                                          <p:spTgt spid="295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9" grpId="0" autoUpdateAnimBg="0"/>
      <p:bldP spid="294986" grpId="0" autoUpdateAnimBg="0"/>
      <p:bldP spid="294994" grpId="0" autoUpdateAnimBg="0"/>
      <p:bldP spid="294997" grpId="0" autoUpdateAnimBg="0"/>
      <p:bldP spid="295007" grpId="0"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Rectangle 4"/>
          <p:cNvSpPr>
            <a:spLocks noChangeArrowheads="1"/>
          </p:cNvSpPr>
          <p:nvPr/>
        </p:nvSpPr>
        <p:spPr bwMode="auto">
          <a:xfrm>
            <a:off x="1049338" y="188913"/>
            <a:ext cx="6624637" cy="579437"/>
          </a:xfrm>
          <a:prstGeom prst="rect">
            <a:avLst/>
          </a:prstGeom>
          <a:noFill/>
          <a:ln>
            <a:noFill/>
          </a:ln>
          <a:effectLst/>
        </p:spPr>
        <p:txBody>
          <a:bodyPr anchor="ctr">
            <a:spAutoFit/>
          </a:bodyPr>
          <a:lstStyle/>
          <a:p>
            <a:pPr algn="ctr">
              <a:defRPr/>
            </a:pPr>
            <a:r>
              <a:rPr lang="zh-CN" altLang="en-US" dirty="0">
                <a:solidFill>
                  <a:srgbClr val="080808"/>
                </a:solidFill>
                <a:latin typeface="+mn-lt"/>
                <a:ea typeface="+mn-ea"/>
              </a:rPr>
              <a:t>铁系元素氢氧化物性质的变化规律</a:t>
            </a:r>
            <a:endParaRPr lang="zh-CN" altLang="en-US" dirty="0">
              <a:solidFill>
                <a:srgbClr val="080808"/>
              </a:solidFill>
              <a:latin typeface="+mn-lt"/>
              <a:ea typeface="+mn-ea"/>
            </a:endParaRPr>
          </a:p>
        </p:txBody>
      </p:sp>
      <p:sp>
        <p:nvSpPr>
          <p:cNvPr id="295943" name="Rectangle 7"/>
          <p:cNvSpPr>
            <a:spLocks noChangeArrowheads="1"/>
          </p:cNvSpPr>
          <p:nvPr/>
        </p:nvSpPr>
        <p:spPr bwMode="auto">
          <a:xfrm>
            <a:off x="2182813" y="906463"/>
            <a:ext cx="4824412" cy="579437"/>
          </a:xfrm>
          <a:prstGeom prst="rect">
            <a:avLst/>
          </a:prstGeom>
          <a:noFill/>
          <a:ln>
            <a:noFill/>
          </a:ln>
          <a:effectLst/>
        </p:spPr>
        <p:txBody>
          <a:bodyPr>
            <a:spAutoFit/>
          </a:bodyPr>
          <a:lstStyle/>
          <a:p>
            <a:pPr algn="ctr">
              <a:defRPr/>
            </a:pPr>
            <a:r>
              <a:rPr lang="zh-CN" altLang="en-US" dirty="0">
                <a:solidFill>
                  <a:srgbClr val="FF0000"/>
                </a:solidFill>
                <a:latin typeface="+mn-lt"/>
                <a:ea typeface="+mn-ea"/>
              </a:rPr>
              <a:t>稳定性递增</a:t>
            </a:r>
            <a:r>
              <a:rPr lang="en-US" altLang="zh-CN" dirty="0">
                <a:solidFill>
                  <a:srgbClr val="FF0000"/>
                </a:solidFill>
                <a:latin typeface="+mn-lt"/>
                <a:ea typeface="+mn-ea"/>
              </a:rPr>
              <a:t>,</a:t>
            </a:r>
            <a:r>
              <a:rPr lang="zh-CN" altLang="en-US" dirty="0">
                <a:solidFill>
                  <a:srgbClr val="FF0000"/>
                </a:solidFill>
                <a:latin typeface="+mn-lt"/>
                <a:ea typeface="+mn-ea"/>
              </a:rPr>
              <a:t>还原性递减</a:t>
            </a:r>
            <a:endParaRPr lang="zh-CN" altLang="en-US" dirty="0">
              <a:solidFill>
                <a:srgbClr val="FF0000"/>
              </a:solidFill>
              <a:latin typeface="+mn-lt"/>
              <a:ea typeface="+mn-ea"/>
            </a:endParaRPr>
          </a:p>
        </p:txBody>
      </p:sp>
      <p:sp>
        <p:nvSpPr>
          <p:cNvPr id="295944" name="Rectangle 8"/>
          <p:cNvSpPr>
            <a:spLocks noChangeArrowheads="1"/>
          </p:cNvSpPr>
          <p:nvPr/>
        </p:nvSpPr>
        <p:spPr bwMode="auto">
          <a:xfrm>
            <a:off x="2339975" y="5657850"/>
            <a:ext cx="4824413" cy="579438"/>
          </a:xfrm>
          <a:prstGeom prst="rect">
            <a:avLst/>
          </a:prstGeom>
          <a:noFill/>
          <a:ln>
            <a:noFill/>
          </a:ln>
          <a:effectLst/>
        </p:spPr>
        <p:txBody>
          <a:bodyPr>
            <a:spAutoFit/>
          </a:bodyPr>
          <a:lstStyle/>
          <a:p>
            <a:pPr algn="ctr">
              <a:defRPr/>
            </a:pPr>
            <a:r>
              <a:rPr lang="zh-CN" altLang="en-US">
                <a:solidFill>
                  <a:srgbClr val="FF0000"/>
                </a:solidFill>
                <a:latin typeface="+mn-lt"/>
                <a:ea typeface="+mn-ea"/>
              </a:rPr>
              <a:t>稳定性递减</a:t>
            </a:r>
            <a:r>
              <a:rPr lang="en-US" altLang="zh-CN">
                <a:solidFill>
                  <a:srgbClr val="FF0000"/>
                </a:solidFill>
                <a:latin typeface="+mn-lt"/>
                <a:ea typeface="+mn-ea"/>
              </a:rPr>
              <a:t>,</a:t>
            </a:r>
            <a:r>
              <a:rPr lang="zh-CN" altLang="en-US">
                <a:solidFill>
                  <a:srgbClr val="FF0000"/>
                </a:solidFill>
                <a:latin typeface="+mn-lt"/>
                <a:ea typeface="+mn-ea"/>
              </a:rPr>
              <a:t>氧化性递增</a:t>
            </a:r>
            <a:endParaRPr lang="zh-CN" altLang="en-US">
              <a:solidFill>
                <a:srgbClr val="FF0000"/>
              </a:solidFill>
              <a:latin typeface="+mn-lt"/>
              <a:ea typeface="+mn-ea"/>
            </a:endParaRPr>
          </a:p>
        </p:txBody>
      </p:sp>
      <p:sp>
        <p:nvSpPr>
          <p:cNvPr id="295945" name="Rectangle 9"/>
          <p:cNvSpPr>
            <a:spLocks noChangeArrowheads="1"/>
          </p:cNvSpPr>
          <p:nvPr/>
        </p:nvSpPr>
        <p:spPr bwMode="auto">
          <a:xfrm>
            <a:off x="1173163" y="1554163"/>
            <a:ext cx="7127875" cy="1066800"/>
          </a:xfrm>
          <a:prstGeom prst="rect">
            <a:avLst/>
          </a:prstGeom>
          <a:noFill/>
          <a:ln>
            <a:noFill/>
          </a:ln>
          <a:effectLst/>
        </p:spPr>
        <p:txBody>
          <a:bodyPr>
            <a:spAutoFit/>
          </a:bodyPr>
          <a:lstStyle/>
          <a:p>
            <a:pPr algn="ctr">
              <a:defRPr/>
            </a:pPr>
            <a:r>
              <a:rPr lang="en-US" altLang="zh-CN" dirty="0">
                <a:latin typeface="+mn-lt"/>
                <a:ea typeface="+mn-ea"/>
              </a:rPr>
              <a:t>Fe(OH)</a:t>
            </a:r>
            <a:r>
              <a:rPr lang="en-US" altLang="zh-CN" baseline="-25000" dirty="0">
                <a:latin typeface="+mn-lt"/>
                <a:ea typeface="+mn-ea"/>
              </a:rPr>
              <a:t>2</a:t>
            </a:r>
            <a:r>
              <a:rPr lang="en-US" altLang="zh-CN" dirty="0">
                <a:latin typeface="+mn-lt"/>
                <a:ea typeface="+mn-ea"/>
              </a:rPr>
              <a:t>        Co(OH)</a:t>
            </a:r>
            <a:r>
              <a:rPr lang="en-US" altLang="zh-CN" baseline="-25000" dirty="0">
                <a:latin typeface="+mn-lt"/>
                <a:ea typeface="+mn-ea"/>
              </a:rPr>
              <a:t>2</a:t>
            </a:r>
            <a:r>
              <a:rPr lang="en-US" altLang="zh-CN" dirty="0">
                <a:latin typeface="+mn-lt"/>
                <a:ea typeface="+mn-ea"/>
              </a:rPr>
              <a:t>       Ni(OH)</a:t>
            </a:r>
            <a:r>
              <a:rPr lang="en-US" altLang="zh-CN" baseline="-25000" dirty="0">
                <a:latin typeface="+mn-lt"/>
                <a:ea typeface="+mn-ea"/>
              </a:rPr>
              <a:t>2</a:t>
            </a:r>
            <a:endParaRPr lang="en-US" altLang="zh-CN" dirty="0">
              <a:latin typeface="+mn-lt"/>
              <a:ea typeface="+mn-ea"/>
            </a:endParaRPr>
          </a:p>
          <a:p>
            <a:pPr algn="ctr">
              <a:defRPr/>
            </a:pPr>
            <a:r>
              <a:rPr lang="zh-CN" altLang="en-US" dirty="0">
                <a:latin typeface="+mn-lt"/>
                <a:ea typeface="+mn-ea"/>
              </a:rPr>
              <a:t>白色              粉红色                绿色</a:t>
            </a:r>
            <a:endParaRPr lang="zh-CN" altLang="en-US" baseline="-25000" dirty="0">
              <a:latin typeface="+mn-lt"/>
              <a:ea typeface="+mn-ea"/>
            </a:endParaRPr>
          </a:p>
        </p:txBody>
      </p:sp>
      <p:sp>
        <p:nvSpPr>
          <p:cNvPr id="295946" name="Rectangle 10"/>
          <p:cNvSpPr>
            <a:spLocks noChangeArrowheads="1"/>
          </p:cNvSpPr>
          <p:nvPr/>
        </p:nvSpPr>
        <p:spPr bwMode="auto">
          <a:xfrm>
            <a:off x="1331913" y="4578350"/>
            <a:ext cx="7127875" cy="1066800"/>
          </a:xfrm>
          <a:prstGeom prst="rect">
            <a:avLst/>
          </a:prstGeom>
          <a:noFill/>
          <a:ln>
            <a:noFill/>
          </a:ln>
          <a:effectLst/>
        </p:spPr>
        <p:txBody>
          <a:bodyPr>
            <a:spAutoFit/>
          </a:bodyPr>
          <a:lstStyle/>
          <a:p>
            <a:pPr algn="ctr">
              <a:defRPr/>
            </a:pPr>
            <a:r>
              <a:rPr lang="en-US" altLang="zh-CN" dirty="0">
                <a:latin typeface="+mn-lt"/>
                <a:ea typeface="+mn-ea"/>
              </a:rPr>
              <a:t>Fe(OH)</a:t>
            </a:r>
            <a:r>
              <a:rPr lang="en-US" altLang="zh-CN" baseline="-25000" dirty="0">
                <a:latin typeface="+mn-lt"/>
                <a:ea typeface="+mn-ea"/>
              </a:rPr>
              <a:t>3</a:t>
            </a:r>
            <a:r>
              <a:rPr lang="en-US" altLang="zh-CN" dirty="0">
                <a:latin typeface="+mn-lt"/>
                <a:ea typeface="+mn-ea"/>
              </a:rPr>
              <a:t>          Co(OH)</a:t>
            </a:r>
            <a:r>
              <a:rPr lang="en-US" altLang="zh-CN" baseline="-25000" dirty="0">
                <a:latin typeface="+mn-lt"/>
                <a:ea typeface="+mn-ea"/>
              </a:rPr>
              <a:t>3</a:t>
            </a:r>
            <a:r>
              <a:rPr lang="en-US" altLang="zh-CN" dirty="0">
                <a:latin typeface="+mn-lt"/>
                <a:ea typeface="+mn-ea"/>
              </a:rPr>
              <a:t>        Ni(OH)</a:t>
            </a:r>
            <a:r>
              <a:rPr lang="en-US" altLang="zh-CN" baseline="-25000" dirty="0">
                <a:latin typeface="+mn-lt"/>
                <a:ea typeface="+mn-ea"/>
              </a:rPr>
              <a:t>3</a:t>
            </a:r>
            <a:endParaRPr lang="en-US" altLang="zh-CN" dirty="0">
              <a:latin typeface="+mn-lt"/>
              <a:ea typeface="+mn-ea"/>
            </a:endParaRPr>
          </a:p>
          <a:p>
            <a:pPr>
              <a:defRPr/>
            </a:pPr>
            <a:r>
              <a:rPr lang="en-US" altLang="zh-CN" dirty="0">
                <a:latin typeface="+mn-lt"/>
                <a:ea typeface="+mn-ea"/>
              </a:rPr>
              <a:t>    </a:t>
            </a:r>
            <a:r>
              <a:rPr lang="zh-CN" altLang="en-US" dirty="0">
                <a:latin typeface="+mn-lt"/>
                <a:ea typeface="+mn-ea"/>
              </a:rPr>
              <a:t>棕红色              棕色              黑色</a:t>
            </a:r>
            <a:endParaRPr lang="zh-CN" altLang="en-US" baseline="-25000" dirty="0">
              <a:latin typeface="+mn-lt"/>
              <a:ea typeface="+mn-ea"/>
            </a:endParaRPr>
          </a:p>
        </p:txBody>
      </p:sp>
      <p:sp>
        <p:nvSpPr>
          <p:cNvPr id="295947" name="Line 11"/>
          <p:cNvSpPr>
            <a:spLocks noChangeShapeType="1"/>
          </p:cNvSpPr>
          <p:nvPr/>
        </p:nvSpPr>
        <p:spPr bwMode="auto">
          <a:xfrm>
            <a:off x="1568450" y="1476375"/>
            <a:ext cx="6337300" cy="0"/>
          </a:xfrm>
          <a:prstGeom prst="line">
            <a:avLst/>
          </a:prstGeom>
          <a:noFill/>
          <a:ln w="28575">
            <a:solidFill>
              <a:schemeClr val="tx1"/>
            </a:solidFill>
            <a:round/>
            <a:tailEnd type="triangle" w="med" len="med"/>
          </a:ln>
          <a:effectLst/>
        </p:spPr>
        <p:txBody>
          <a:bodyPr>
            <a:spAutoFit/>
          </a:bodyPr>
          <a:lstStyle/>
          <a:p>
            <a:pPr>
              <a:defRPr/>
            </a:pPr>
            <a:endParaRPr lang="zh-CN" altLang="en-US">
              <a:latin typeface="+mn-lt"/>
              <a:ea typeface="+mn-ea"/>
            </a:endParaRPr>
          </a:p>
        </p:txBody>
      </p:sp>
      <p:sp>
        <p:nvSpPr>
          <p:cNvPr id="295948" name="Line 12"/>
          <p:cNvSpPr>
            <a:spLocks noChangeShapeType="1"/>
          </p:cNvSpPr>
          <p:nvPr/>
        </p:nvSpPr>
        <p:spPr bwMode="auto">
          <a:xfrm>
            <a:off x="1403350" y="5657850"/>
            <a:ext cx="6985000" cy="0"/>
          </a:xfrm>
          <a:prstGeom prst="line">
            <a:avLst/>
          </a:prstGeom>
          <a:noFill/>
          <a:ln w="28575">
            <a:solidFill>
              <a:schemeClr val="tx1"/>
            </a:solidFill>
            <a:round/>
            <a:tailEnd type="triangle" w="med" len="med"/>
          </a:ln>
          <a:effectLst/>
        </p:spPr>
        <p:txBody>
          <a:bodyPr>
            <a:spAutoFit/>
          </a:bodyPr>
          <a:lstStyle/>
          <a:p>
            <a:pPr>
              <a:defRPr/>
            </a:pPr>
            <a:endParaRPr lang="zh-CN" altLang="en-US">
              <a:latin typeface="+mn-lt"/>
              <a:ea typeface="+mn-ea"/>
            </a:endParaRPr>
          </a:p>
        </p:txBody>
      </p:sp>
      <p:sp>
        <p:nvSpPr>
          <p:cNvPr id="295949" name="Rectangle 13"/>
          <p:cNvSpPr>
            <a:spLocks noChangeArrowheads="1"/>
          </p:cNvSpPr>
          <p:nvPr/>
        </p:nvSpPr>
        <p:spPr bwMode="auto">
          <a:xfrm>
            <a:off x="4241800" y="2693988"/>
            <a:ext cx="517525" cy="1692275"/>
          </a:xfrm>
          <a:prstGeom prst="rect">
            <a:avLst/>
          </a:prstGeom>
          <a:noFill/>
          <a:ln>
            <a:noFill/>
          </a:ln>
          <a:effectLst/>
        </p:spPr>
        <p:txBody>
          <a:bodyPr wrap="none">
            <a:spAutoFit/>
          </a:bodyPr>
          <a:lstStyle/>
          <a:p>
            <a:pPr>
              <a:defRPr/>
            </a:pPr>
            <a:r>
              <a:rPr lang="zh-CN" altLang="en-US" sz="2600" dirty="0">
                <a:latin typeface="+mn-lt"/>
                <a:ea typeface="+mn-ea"/>
              </a:rPr>
              <a:t>缓</a:t>
            </a:r>
            <a:endParaRPr lang="zh-CN" altLang="en-US" sz="2600" dirty="0">
              <a:latin typeface="+mn-lt"/>
              <a:ea typeface="+mn-ea"/>
            </a:endParaRPr>
          </a:p>
          <a:p>
            <a:pPr>
              <a:defRPr/>
            </a:pPr>
            <a:r>
              <a:rPr lang="zh-CN" altLang="en-US" sz="2600" dirty="0">
                <a:latin typeface="+mn-lt"/>
                <a:ea typeface="+mn-ea"/>
              </a:rPr>
              <a:t>慢</a:t>
            </a:r>
            <a:endParaRPr lang="zh-CN" altLang="en-US" sz="2600" dirty="0">
              <a:latin typeface="+mn-lt"/>
              <a:ea typeface="+mn-ea"/>
            </a:endParaRPr>
          </a:p>
          <a:p>
            <a:pPr>
              <a:defRPr/>
            </a:pPr>
            <a:r>
              <a:rPr lang="zh-CN" altLang="en-US" sz="2600" dirty="0">
                <a:latin typeface="+mn-lt"/>
                <a:ea typeface="+mn-ea"/>
              </a:rPr>
              <a:t>氧</a:t>
            </a:r>
            <a:endParaRPr lang="zh-CN" altLang="en-US" sz="2600" dirty="0">
              <a:latin typeface="+mn-lt"/>
              <a:ea typeface="+mn-ea"/>
            </a:endParaRPr>
          </a:p>
          <a:p>
            <a:pPr>
              <a:defRPr/>
            </a:pPr>
            <a:r>
              <a:rPr lang="zh-CN" altLang="en-US" sz="2600" dirty="0">
                <a:latin typeface="+mn-lt"/>
                <a:ea typeface="+mn-ea"/>
              </a:rPr>
              <a:t>化</a:t>
            </a:r>
            <a:endParaRPr lang="zh-CN" altLang="en-US" sz="2600" dirty="0">
              <a:latin typeface="+mn-lt"/>
              <a:ea typeface="+mn-ea"/>
            </a:endParaRPr>
          </a:p>
        </p:txBody>
      </p:sp>
      <p:sp>
        <p:nvSpPr>
          <p:cNvPr id="295950" name="Rectangle 14"/>
          <p:cNvSpPr>
            <a:spLocks noChangeArrowheads="1"/>
          </p:cNvSpPr>
          <p:nvPr/>
        </p:nvSpPr>
        <p:spPr bwMode="auto">
          <a:xfrm>
            <a:off x="4773613" y="2714751"/>
            <a:ext cx="517525" cy="1692275"/>
          </a:xfrm>
          <a:prstGeom prst="rect">
            <a:avLst/>
          </a:prstGeom>
          <a:noFill/>
          <a:ln>
            <a:noFill/>
          </a:ln>
          <a:effectLst/>
        </p:spPr>
        <p:txBody>
          <a:bodyPr wrap="none">
            <a:spAutoFit/>
          </a:bodyPr>
          <a:lstStyle/>
          <a:p>
            <a:pPr>
              <a:defRPr/>
            </a:pPr>
            <a:r>
              <a:rPr lang="zh-CN" altLang="en-US" sz="2600" dirty="0">
                <a:latin typeface="+mn-lt"/>
                <a:ea typeface="+mn-ea"/>
              </a:rPr>
              <a:t>加</a:t>
            </a:r>
            <a:endParaRPr lang="zh-CN" altLang="en-US" sz="2600" dirty="0">
              <a:latin typeface="+mn-lt"/>
              <a:ea typeface="+mn-ea"/>
            </a:endParaRPr>
          </a:p>
          <a:p>
            <a:pPr>
              <a:defRPr/>
            </a:pPr>
            <a:r>
              <a:rPr lang="zh-CN" altLang="en-US" sz="2600" dirty="0">
                <a:latin typeface="+mn-lt"/>
                <a:ea typeface="+mn-ea"/>
              </a:rPr>
              <a:t>氧</a:t>
            </a:r>
            <a:endParaRPr lang="zh-CN" altLang="en-US" sz="2600" dirty="0">
              <a:latin typeface="+mn-lt"/>
              <a:ea typeface="+mn-ea"/>
            </a:endParaRPr>
          </a:p>
          <a:p>
            <a:pPr>
              <a:defRPr/>
            </a:pPr>
            <a:r>
              <a:rPr lang="zh-CN" altLang="en-US" sz="2600" dirty="0">
                <a:latin typeface="+mn-lt"/>
                <a:ea typeface="+mn-ea"/>
              </a:rPr>
              <a:t>化</a:t>
            </a:r>
            <a:endParaRPr lang="zh-CN" altLang="en-US" sz="2600" dirty="0">
              <a:latin typeface="+mn-lt"/>
              <a:ea typeface="+mn-ea"/>
            </a:endParaRPr>
          </a:p>
          <a:p>
            <a:pPr>
              <a:defRPr/>
            </a:pPr>
            <a:r>
              <a:rPr lang="zh-CN" altLang="en-US" sz="2600" dirty="0">
                <a:latin typeface="+mn-lt"/>
                <a:ea typeface="+mn-ea"/>
              </a:rPr>
              <a:t>剂</a:t>
            </a:r>
            <a:endParaRPr lang="zh-CN" altLang="en-US" sz="2600" dirty="0">
              <a:latin typeface="+mn-lt"/>
              <a:ea typeface="+mn-ea"/>
            </a:endParaRPr>
          </a:p>
        </p:txBody>
      </p:sp>
      <p:sp>
        <p:nvSpPr>
          <p:cNvPr id="295951" name="Line 15"/>
          <p:cNvSpPr>
            <a:spLocks noChangeShapeType="1"/>
          </p:cNvSpPr>
          <p:nvPr/>
        </p:nvSpPr>
        <p:spPr bwMode="auto">
          <a:xfrm>
            <a:off x="4773613" y="2562225"/>
            <a:ext cx="0" cy="1655763"/>
          </a:xfrm>
          <a:prstGeom prst="line">
            <a:avLst/>
          </a:prstGeom>
          <a:noFill/>
          <a:ln w="28575">
            <a:solidFill>
              <a:schemeClr val="tx1"/>
            </a:solidFill>
            <a:round/>
            <a:tailEnd type="triangle" w="med" len="med"/>
          </a:ln>
          <a:effectLst/>
        </p:spPr>
        <p:txBody>
          <a:bodyPr>
            <a:spAutoFit/>
          </a:bodyPr>
          <a:lstStyle/>
          <a:p>
            <a:pPr>
              <a:defRPr/>
            </a:pPr>
            <a:endParaRPr lang="zh-CN" altLang="en-US">
              <a:latin typeface="+mn-lt"/>
              <a:ea typeface="+mn-ea"/>
            </a:endParaRPr>
          </a:p>
        </p:txBody>
      </p:sp>
      <p:sp>
        <p:nvSpPr>
          <p:cNvPr id="295952" name="Rectangle 16"/>
          <p:cNvSpPr>
            <a:spLocks noChangeArrowheads="1"/>
          </p:cNvSpPr>
          <p:nvPr/>
        </p:nvSpPr>
        <p:spPr bwMode="auto">
          <a:xfrm>
            <a:off x="1677988" y="2778125"/>
            <a:ext cx="517525" cy="1292225"/>
          </a:xfrm>
          <a:prstGeom prst="rect">
            <a:avLst/>
          </a:prstGeom>
          <a:noFill/>
          <a:ln>
            <a:noFill/>
          </a:ln>
          <a:effectLst/>
        </p:spPr>
        <p:txBody>
          <a:bodyPr wrap="none">
            <a:spAutoFit/>
          </a:bodyPr>
          <a:lstStyle/>
          <a:p>
            <a:pPr>
              <a:defRPr/>
            </a:pPr>
            <a:r>
              <a:rPr lang="zh-CN" altLang="en-US" sz="2600">
                <a:latin typeface="+mn-lt"/>
                <a:ea typeface="+mn-ea"/>
              </a:rPr>
              <a:t>空</a:t>
            </a:r>
            <a:endParaRPr lang="zh-CN" altLang="en-US" sz="2600">
              <a:latin typeface="+mn-lt"/>
              <a:ea typeface="+mn-ea"/>
            </a:endParaRPr>
          </a:p>
          <a:p>
            <a:pPr>
              <a:defRPr/>
            </a:pPr>
            <a:r>
              <a:rPr lang="zh-CN" altLang="en-US" sz="2600">
                <a:latin typeface="+mn-lt"/>
                <a:ea typeface="+mn-ea"/>
              </a:rPr>
              <a:t>气</a:t>
            </a:r>
            <a:endParaRPr lang="zh-CN" altLang="en-US" sz="2600">
              <a:latin typeface="+mn-lt"/>
              <a:ea typeface="+mn-ea"/>
            </a:endParaRPr>
          </a:p>
          <a:p>
            <a:pPr>
              <a:defRPr/>
            </a:pPr>
            <a:r>
              <a:rPr lang="zh-CN" altLang="en-US" sz="2600">
                <a:latin typeface="+mn-lt"/>
                <a:ea typeface="+mn-ea"/>
              </a:rPr>
              <a:t>中</a:t>
            </a:r>
            <a:endParaRPr lang="zh-CN" altLang="en-US" sz="2600">
              <a:latin typeface="+mn-lt"/>
              <a:ea typeface="+mn-ea"/>
            </a:endParaRPr>
          </a:p>
        </p:txBody>
      </p:sp>
      <p:sp>
        <p:nvSpPr>
          <p:cNvPr id="295953" name="Rectangle 17"/>
          <p:cNvSpPr>
            <a:spLocks noChangeArrowheads="1"/>
          </p:cNvSpPr>
          <p:nvPr/>
        </p:nvSpPr>
        <p:spPr bwMode="auto">
          <a:xfrm>
            <a:off x="2182813" y="2635250"/>
            <a:ext cx="517525" cy="1692275"/>
          </a:xfrm>
          <a:prstGeom prst="rect">
            <a:avLst/>
          </a:prstGeom>
          <a:noFill/>
          <a:ln>
            <a:noFill/>
          </a:ln>
          <a:effectLst/>
        </p:spPr>
        <p:txBody>
          <a:bodyPr wrap="none">
            <a:spAutoFit/>
          </a:bodyPr>
          <a:lstStyle/>
          <a:p>
            <a:pPr>
              <a:defRPr/>
            </a:pPr>
            <a:r>
              <a:rPr lang="zh-CN" altLang="en-US" sz="2600" dirty="0">
                <a:latin typeface="+mn-lt"/>
                <a:ea typeface="+mn-ea"/>
              </a:rPr>
              <a:t>迅</a:t>
            </a:r>
            <a:endParaRPr lang="zh-CN" altLang="en-US" sz="2600" dirty="0">
              <a:latin typeface="+mn-lt"/>
              <a:ea typeface="+mn-ea"/>
            </a:endParaRPr>
          </a:p>
          <a:p>
            <a:pPr>
              <a:defRPr/>
            </a:pPr>
            <a:r>
              <a:rPr lang="zh-CN" altLang="en-US" sz="2600" dirty="0">
                <a:latin typeface="+mn-lt"/>
                <a:ea typeface="+mn-ea"/>
              </a:rPr>
              <a:t>速</a:t>
            </a:r>
            <a:endParaRPr lang="zh-CN" altLang="en-US" sz="2600" dirty="0">
              <a:latin typeface="+mn-lt"/>
              <a:ea typeface="+mn-ea"/>
            </a:endParaRPr>
          </a:p>
          <a:p>
            <a:pPr>
              <a:defRPr/>
            </a:pPr>
            <a:r>
              <a:rPr lang="zh-CN" altLang="en-US" sz="2600" dirty="0">
                <a:latin typeface="+mn-lt"/>
                <a:ea typeface="+mn-ea"/>
              </a:rPr>
              <a:t>氧</a:t>
            </a:r>
            <a:endParaRPr lang="zh-CN" altLang="en-US" sz="2600" dirty="0">
              <a:latin typeface="+mn-lt"/>
              <a:ea typeface="+mn-ea"/>
            </a:endParaRPr>
          </a:p>
          <a:p>
            <a:pPr>
              <a:defRPr/>
            </a:pPr>
            <a:r>
              <a:rPr lang="zh-CN" altLang="en-US" sz="2600" dirty="0">
                <a:latin typeface="+mn-lt"/>
                <a:ea typeface="+mn-ea"/>
              </a:rPr>
              <a:t>化</a:t>
            </a:r>
            <a:endParaRPr lang="zh-CN" altLang="en-US" sz="2600" dirty="0">
              <a:latin typeface="+mn-lt"/>
              <a:ea typeface="+mn-ea"/>
            </a:endParaRPr>
          </a:p>
        </p:txBody>
      </p:sp>
      <p:sp>
        <p:nvSpPr>
          <p:cNvPr id="295954" name="Line 18"/>
          <p:cNvSpPr>
            <a:spLocks noChangeShapeType="1"/>
          </p:cNvSpPr>
          <p:nvPr/>
        </p:nvSpPr>
        <p:spPr bwMode="auto">
          <a:xfrm flipH="1">
            <a:off x="2182813" y="2490788"/>
            <a:ext cx="0" cy="1727200"/>
          </a:xfrm>
          <a:prstGeom prst="line">
            <a:avLst/>
          </a:prstGeom>
          <a:noFill/>
          <a:ln w="28575">
            <a:solidFill>
              <a:schemeClr val="tx1"/>
            </a:solidFill>
            <a:round/>
            <a:tailEnd type="triangle" w="med" len="med"/>
          </a:ln>
          <a:effectLst/>
        </p:spPr>
        <p:txBody>
          <a:bodyPr>
            <a:spAutoFit/>
          </a:bodyPr>
          <a:lstStyle/>
          <a:p>
            <a:pPr>
              <a:defRPr/>
            </a:pPr>
            <a:endParaRPr lang="zh-CN" altLang="en-US">
              <a:latin typeface="+mn-lt"/>
              <a:ea typeface="+mn-ea"/>
            </a:endParaRPr>
          </a:p>
        </p:txBody>
      </p:sp>
      <p:sp>
        <p:nvSpPr>
          <p:cNvPr id="295956" name="Rectangle 20"/>
          <p:cNvSpPr>
            <a:spLocks noChangeArrowheads="1"/>
          </p:cNvSpPr>
          <p:nvPr/>
        </p:nvSpPr>
        <p:spPr bwMode="auto">
          <a:xfrm>
            <a:off x="7078663" y="2778125"/>
            <a:ext cx="517525" cy="1692275"/>
          </a:xfrm>
          <a:prstGeom prst="rect">
            <a:avLst/>
          </a:prstGeom>
          <a:noFill/>
          <a:ln>
            <a:noFill/>
          </a:ln>
          <a:effectLst/>
        </p:spPr>
        <p:txBody>
          <a:bodyPr wrap="none">
            <a:spAutoFit/>
          </a:bodyPr>
          <a:lstStyle/>
          <a:p>
            <a:pPr>
              <a:defRPr/>
            </a:pPr>
            <a:r>
              <a:rPr lang="zh-CN" altLang="en-US" sz="2600" dirty="0">
                <a:latin typeface="+mn-lt"/>
                <a:ea typeface="+mn-ea"/>
              </a:rPr>
              <a:t>加</a:t>
            </a:r>
            <a:endParaRPr lang="zh-CN" altLang="en-US" sz="2600" dirty="0">
              <a:latin typeface="+mn-lt"/>
              <a:ea typeface="+mn-ea"/>
            </a:endParaRPr>
          </a:p>
          <a:p>
            <a:pPr>
              <a:defRPr/>
            </a:pPr>
            <a:r>
              <a:rPr lang="zh-CN" altLang="en-US" sz="2600" dirty="0">
                <a:latin typeface="+mn-lt"/>
                <a:ea typeface="+mn-ea"/>
              </a:rPr>
              <a:t>氧</a:t>
            </a:r>
            <a:endParaRPr lang="zh-CN" altLang="en-US" sz="2600" dirty="0">
              <a:latin typeface="+mn-lt"/>
              <a:ea typeface="+mn-ea"/>
            </a:endParaRPr>
          </a:p>
          <a:p>
            <a:pPr>
              <a:defRPr/>
            </a:pPr>
            <a:r>
              <a:rPr lang="zh-CN" altLang="en-US" sz="2600" dirty="0">
                <a:latin typeface="+mn-lt"/>
                <a:ea typeface="+mn-ea"/>
              </a:rPr>
              <a:t>化</a:t>
            </a:r>
            <a:endParaRPr lang="zh-CN" altLang="en-US" sz="2600" dirty="0">
              <a:latin typeface="+mn-lt"/>
              <a:ea typeface="+mn-ea"/>
            </a:endParaRPr>
          </a:p>
          <a:p>
            <a:pPr>
              <a:defRPr/>
            </a:pPr>
            <a:r>
              <a:rPr lang="zh-CN" altLang="en-US" sz="2600" dirty="0">
                <a:latin typeface="+mn-lt"/>
                <a:ea typeface="+mn-ea"/>
              </a:rPr>
              <a:t>剂</a:t>
            </a:r>
            <a:endParaRPr lang="zh-CN" altLang="en-US" sz="2600" dirty="0">
              <a:latin typeface="+mn-lt"/>
              <a:ea typeface="+mn-ea"/>
            </a:endParaRPr>
          </a:p>
        </p:txBody>
      </p:sp>
      <p:sp>
        <p:nvSpPr>
          <p:cNvPr id="295957" name="Rectangle 21"/>
          <p:cNvSpPr>
            <a:spLocks noChangeArrowheads="1"/>
          </p:cNvSpPr>
          <p:nvPr/>
        </p:nvSpPr>
        <p:spPr bwMode="auto">
          <a:xfrm>
            <a:off x="6643688" y="2635250"/>
            <a:ext cx="490537" cy="2092325"/>
          </a:xfrm>
          <a:prstGeom prst="rect">
            <a:avLst/>
          </a:prstGeom>
          <a:noFill/>
          <a:ln>
            <a:noFill/>
          </a:ln>
          <a:effectLst/>
        </p:spPr>
        <p:txBody>
          <a:bodyPr>
            <a:spAutoFit/>
          </a:bodyPr>
          <a:lstStyle/>
          <a:p>
            <a:pPr>
              <a:defRPr/>
            </a:pPr>
            <a:r>
              <a:rPr lang="zh-CN" altLang="en-US" sz="2600" dirty="0">
                <a:latin typeface="+mn-lt"/>
                <a:ea typeface="+mn-ea"/>
              </a:rPr>
              <a:t>空</a:t>
            </a:r>
            <a:endParaRPr lang="zh-CN" altLang="en-US" sz="2600" dirty="0">
              <a:latin typeface="+mn-lt"/>
              <a:ea typeface="+mn-ea"/>
            </a:endParaRPr>
          </a:p>
          <a:p>
            <a:pPr>
              <a:defRPr/>
            </a:pPr>
            <a:r>
              <a:rPr lang="zh-CN" altLang="en-US" sz="2600" dirty="0">
                <a:latin typeface="+mn-lt"/>
                <a:ea typeface="+mn-ea"/>
              </a:rPr>
              <a:t>气</a:t>
            </a:r>
            <a:endParaRPr lang="zh-CN" altLang="en-US" sz="2600" dirty="0">
              <a:latin typeface="+mn-lt"/>
              <a:ea typeface="+mn-ea"/>
            </a:endParaRPr>
          </a:p>
          <a:p>
            <a:pPr>
              <a:defRPr/>
            </a:pPr>
            <a:r>
              <a:rPr lang="zh-CN" altLang="en-US" sz="2600" dirty="0">
                <a:latin typeface="+mn-lt"/>
                <a:ea typeface="+mn-ea"/>
              </a:rPr>
              <a:t>中</a:t>
            </a:r>
            <a:endParaRPr lang="zh-CN" altLang="en-US" sz="2600" dirty="0">
              <a:latin typeface="+mn-lt"/>
              <a:ea typeface="+mn-ea"/>
            </a:endParaRPr>
          </a:p>
          <a:p>
            <a:pPr>
              <a:defRPr/>
            </a:pPr>
            <a:r>
              <a:rPr lang="zh-CN" altLang="en-US" sz="2600" dirty="0">
                <a:latin typeface="+mn-lt"/>
                <a:ea typeface="+mn-ea"/>
              </a:rPr>
              <a:t>稳</a:t>
            </a:r>
            <a:endParaRPr lang="zh-CN" altLang="en-US" sz="2600" dirty="0">
              <a:latin typeface="+mn-lt"/>
              <a:ea typeface="+mn-ea"/>
            </a:endParaRPr>
          </a:p>
          <a:p>
            <a:pPr>
              <a:defRPr/>
            </a:pPr>
            <a:r>
              <a:rPr lang="zh-CN" altLang="en-US" sz="2600" dirty="0">
                <a:latin typeface="+mn-lt"/>
                <a:ea typeface="+mn-ea"/>
              </a:rPr>
              <a:t>定</a:t>
            </a:r>
            <a:endParaRPr lang="zh-CN" altLang="en-US" sz="2600" dirty="0">
              <a:latin typeface="+mn-lt"/>
              <a:ea typeface="+mn-ea"/>
            </a:endParaRPr>
          </a:p>
        </p:txBody>
      </p:sp>
      <p:sp>
        <p:nvSpPr>
          <p:cNvPr id="295958" name="Line 22"/>
          <p:cNvSpPr>
            <a:spLocks noChangeShapeType="1"/>
          </p:cNvSpPr>
          <p:nvPr/>
        </p:nvSpPr>
        <p:spPr bwMode="auto">
          <a:xfrm>
            <a:off x="7150100" y="2635250"/>
            <a:ext cx="0" cy="1800225"/>
          </a:xfrm>
          <a:prstGeom prst="line">
            <a:avLst/>
          </a:prstGeom>
          <a:noFill/>
          <a:ln w="28575">
            <a:solidFill>
              <a:schemeClr val="tx1"/>
            </a:solidFill>
            <a:round/>
            <a:tailEnd type="triangle" w="med" len="med"/>
          </a:ln>
          <a:effectLst/>
        </p:spPr>
        <p:txBody>
          <a:bodyPr>
            <a:spAutoFit/>
          </a:bodyPr>
          <a:lstStyle/>
          <a:p>
            <a:pPr>
              <a:defRPr/>
            </a:pPr>
            <a:endParaRPr lang="zh-CN" altLang="en-US">
              <a:latin typeface="+mn-lt"/>
              <a:ea typeface="+mn-ea"/>
            </a:endParaRPr>
          </a:p>
        </p:txBody>
      </p:sp>
      <p:sp>
        <p:nvSpPr>
          <p:cNvPr id="154641"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4790EC99-8ACE-4BDC-892E-1561D0C397F8}"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5946"/>
                                        </p:tgtEl>
                                        <p:attrNameLst>
                                          <p:attrName>style.visibility</p:attrName>
                                        </p:attrNameLst>
                                      </p:cBhvr>
                                      <p:to>
                                        <p:strVal val="visible"/>
                                      </p:to>
                                    </p:set>
                                    <p:animEffect transition="in" filter="wipe(left)">
                                      <p:cBhvr>
                                        <p:cTn id="7" dur="500"/>
                                        <p:tgtEl>
                                          <p:spTgt spid="2959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5943"/>
                                        </p:tgtEl>
                                        <p:attrNameLst>
                                          <p:attrName>style.visibility</p:attrName>
                                        </p:attrNameLst>
                                      </p:cBhvr>
                                      <p:to>
                                        <p:strVal val="visible"/>
                                      </p:to>
                                    </p:set>
                                    <p:animEffect transition="in" filter="wipe(left)">
                                      <p:cBhvr>
                                        <p:cTn id="12" dur="500"/>
                                        <p:tgtEl>
                                          <p:spTgt spid="2959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5944"/>
                                        </p:tgtEl>
                                        <p:attrNameLst>
                                          <p:attrName>style.visibility</p:attrName>
                                        </p:attrNameLst>
                                      </p:cBhvr>
                                      <p:to>
                                        <p:strVal val="visible"/>
                                      </p:to>
                                    </p:set>
                                    <p:animEffect transition="in" filter="wipe(left)">
                                      <p:cBhvr>
                                        <p:cTn id="17" dur="500"/>
                                        <p:tgtEl>
                                          <p:spTgt spid="295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3" grpId="0"/>
      <p:bldP spid="295944" grpId="0"/>
      <p:bldP spid="295946"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p:cNvSpPr txBox="1">
            <a:spLocks noChangeArrowheads="1"/>
          </p:cNvSpPr>
          <p:nvPr/>
        </p:nvSpPr>
        <p:spPr bwMode="auto">
          <a:xfrm>
            <a:off x="842963" y="1438275"/>
            <a:ext cx="7891462"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10000"/>
              </a:lnSpc>
            </a:pPr>
            <a:r>
              <a:rPr kumimoji="1" lang="zh-CN" altLang="en-US" dirty="0">
                <a:ea typeface="华文楷体" panose="02010600040101010101" pitchFamily="2" charset="-122"/>
              </a:rPr>
              <a:t>    在</a:t>
            </a:r>
            <a:r>
              <a:rPr kumimoji="1" lang="en-US" altLang="zh-CN" dirty="0">
                <a:solidFill>
                  <a:srgbClr val="FF0000"/>
                </a:solidFill>
                <a:ea typeface="华文楷体" panose="02010600040101010101" pitchFamily="2" charset="-122"/>
              </a:rPr>
              <a:t>Fe</a:t>
            </a:r>
            <a:r>
              <a:rPr kumimoji="1" lang="en-US" altLang="zh-CN" baseline="30000" dirty="0">
                <a:solidFill>
                  <a:srgbClr val="FF0000"/>
                </a:solidFill>
                <a:ea typeface="华文楷体" panose="02010600040101010101" pitchFamily="2" charset="-122"/>
              </a:rPr>
              <a:t>2+</a:t>
            </a:r>
            <a:r>
              <a:rPr kumimoji="1" lang="zh-CN" altLang="en-US" dirty="0">
                <a:ea typeface="华文楷体" panose="02010600040101010101" pitchFamily="2" charset="-122"/>
              </a:rPr>
              <a:t>中加入</a:t>
            </a:r>
            <a:r>
              <a:rPr kumimoji="1" lang="en-US" altLang="zh-CN" dirty="0" err="1">
                <a:ea typeface="华文楷体" panose="02010600040101010101" pitchFamily="2" charset="-122"/>
              </a:rPr>
              <a:t>NaOH</a:t>
            </a:r>
            <a:r>
              <a:rPr kumimoji="1" lang="en-US" altLang="zh-CN" dirty="0">
                <a:ea typeface="华文楷体" panose="02010600040101010101" pitchFamily="2" charset="-122"/>
              </a:rPr>
              <a:t>,</a:t>
            </a:r>
            <a:r>
              <a:rPr kumimoji="1" lang="zh-CN" altLang="en-US" dirty="0">
                <a:ea typeface="华文楷体" panose="02010600040101010101" pitchFamily="2" charset="-122"/>
              </a:rPr>
              <a:t>立即有白色沉淀生成</a:t>
            </a:r>
            <a:r>
              <a:rPr kumimoji="1" lang="en-US" altLang="zh-CN" dirty="0">
                <a:ea typeface="华文楷体" panose="02010600040101010101" pitchFamily="2" charset="-122"/>
              </a:rPr>
              <a:t>,</a:t>
            </a:r>
            <a:r>
              <a:rPr kumimoji="1" lang="zh-CN" altLang="en-US" dirty="0">
                <a:ea typeface="华文楷体" panose="02010600040101010101" pitchFamily="2" charset="-122"/>
              </a:rPr>
              <a:t>部分立即变为</a:t>
            </a:r>
            <a:r>
              <a:rPr kumimoji="1" lang="zh-CN" altLang="en-US" dirty="0">
                <a:solidFill>
                  <a:srgbClr val="0000CC"/>
                </a:solidFill>
                <a:ea typeface="华文楷体" panose="02010600040101010101" pitchFamily="2" charset="-122"/>
              </a:rPr>
              <a:t>绿色</a:t>
            </a:r>
            <a:r>
              <a:rPr kumimoji="1" lang="en-US" altLang="zh-CN" dirty="0">
                <a:solidFill>
                  <a:srgbClr val="0000CC"/>
                </a:solidFill>
                <a:ea typeface="华文楷体" panose="02010600040101010101" pitchFamily="2" charset="-122"/>
              </a:rPr>
              <a:t>-</a:t>
            </a:r>
            <a:r>
              <a:rPr kumimoji="1" lang="zh-CN" altLang="en-US" dirty="0">
                <a:solidFill>
                  <a:srgbClr val="0000CC"/>
                </a:solidFill>
                <a:ea typeface="华文楷体" panose="02010600040101010101" pitchFamily="2" charset="-122"/>
              </a:rPr>
              <a:t>黄色</a:t>
            </a:r>
            <a:r>
              <a:rPr kumimoji="1" lang="en-US" altLang="zh-CN" dirty="0">
                <a:solidFill>
                  <a:srgbClr val="0000CC"/>
                </a:solidFill>
                <a:ea typeface="华文楷体" panose="02010600040101010101" pitchFamily="2" charset="-122"/>
              </a:rPr>
              <a:t>-</a:t>
            </a:r>
            <a:r>
              <a:rPr kumimoji="1" lang="zh-CN" altLang="en-US" dirty="0">
                <a:solidFill>
                  <a:srgbClr val="0000CC"/>
                </a:solidFill>
                <a:ea typeface="华文楷体" panose="02010600040101010101" pitchFamily="2" charset="-122"/>
              </a:rPr>
              <a:t>棕色</a:t>
            </a:r>
            <a:r>
              <a:rPr kumimoji="1" lang="zh-CN" altLang="en-US" dirty="0">
                <a:ea typeface="华文楷体" panose="02010600040101010101" pitchFamily="2" charset="-122"/>
              </a:rPr>
              <a:t>；</a:t>
            </a:r>
            <a:endParaRPr kumimoji="1" lang="en-US" altLang="zh-CN" dirty="0">
              <a:ea typeface="华文楷体" panose="02010600040101010101" pitchFamily="2" charset="-122"/>
            </a:endParaRPr>
          </a:p>
          <a:p>
            <a:pPr>
              <a:lnSpc>
                <a:spcPct val="110000"/>
              </a:lnSpc>
            </a:pPr>
            <a:r>
              <a:rPr kumimoji="1" lang="zh-CN" altLang="en-US" dirty="0">
                <a:ea typeface="华文楷体" panose="02010600040101010101" pitchFamily="2" charset="-122"/>
              </a:rPr>
              <a:t>    在</a:t>
            </a:r>
            <a:r>
              <a:rPr kumimoji="1" lang="en-US" altLang="zh-CN" dirty="0">
                <a:solidFill>
                  <a:srgbClr val="FF0000"/>
                </a:solidFill>
                <a:ea typeface="华文楷体" panose="02010600040101010101" pitchFamily="2" charset="-122"/>
              </a:rPr>
              <a:t>Co</a:t>
            </a:r>
            <a:r>
              <a:rPr kumimoji="1" lang="en-US" altLang="zh-CN" baseline="30000" dirty="0">
                <a:solidFill>
                  <a:srgbClr val="FF0000"/>
                </a:solidFill>
                <a:ea typeface="华文楷体" panose="02010600040101010101" pitchFamily="2" charset="-122"/>
              </a:rPr>
              <a:t>2+</a:t>
            </a:r>
            <a:r>
              <a:rPr kumimoji="1" lang="zh-CN" altLang="en-US" dirty="0">
                <a:ea typeface="华文楷体" panose="02010600040101010101" pitchFamily="2" charset="-122"/>
              </a:rPr>
              <a:t>中加入</a:t>
            </a:r>
            <a:r>
              <a:rPr kumimoji="1" lang="en-US" altLang="zh-CN" dirty="0" err="1">
                <a:ea typeface="华文楷体" panose="02010600040101010101" pitchFamily="2" charset="-122"/>
              </a:rPr>
              <a:t>NaOH</a:t>
            </a:r>
            <a:r>
              <a:rPr kumimoji="1" lang="zh-CN" altLang="en-US" dirty="0">
                <a:ea typeface="华文楷体" panose="02010600040101010101" pitchFamily="2" charset="-122"/>
              </a:rPr>
              <a:t>有粉红色沉淀生成</a:t>
            </a:r>
            <a:r>
              <a:rPr kumimoji="1" lang="en-US" altLang="zh-CN" dirty="0">
                <a:ea typeface="华文楷体" panose="02010600040101010101" pitchFamily="2" charset="-122"/>
              </a:rPr>
              <a:t>,</a:t>
            </a:r>
            <a:r>
              <a:rPr kumimoji="1" lang="zh-CN" altLang="en-US" dirty="0">
                <a:ea typeface="华文楷体" panose="02010600040101010101" pitchFamily="2" charset="-122"/>
              </a:rPr>
              <a:t>在空气中久置变为</a:t>
            </a:r>
            <a:r>
              <a:rPr kumimoji="1" lang="zh-CN" altLang="en-US" dirty="0">
                <a:solidFill>
                  <a:srgbClr val="0000CC"/>
                </a:solidFill>
                <a:ea typeface="华文楷体" panose="02010600040101010101" pitchFamily="2" charset="-122"/>
              </a:rPr>
              <a:t>棕色沉淀</a:t>
            </a:r>
            <a:r>
              <a:rPr kumimoji="1" lang="zh-CN" altLang="en-US" dirty="0">
                <a:ea typeface="华文楷体" panose="02010600040101010101" pitchFamily="2" charset="-122"/>
              </a:rPr>
              <a:t>；</a:t>
            </a:r>
            <a:endParaRPr kumimoji="1" lang="en-US" altLang="zh-CN" dirty="0">
              <a:ea typeface="华文楷体" panose="02010600040101010101" pitchFamily="2" charset="-122"/>
            </a:endParaRPr>
          </a:p>
          <a:p>
            <a:pPr>
              <a:lnSpc>
                <a:spcPct val="110000"/>
              </a:lnSpc>
            </a:pPr>
            <a:r>
              <a:rPr kumimoji="1" lang="zh-CN" altLang="en-US" dirty="0">
                <a:ea typeface="华文楷体" panose="02010600040101010101" pitchFamily="2" charset="-122"/>
              </a:rPr>
              <a:t>    在</a:t>
            </a:r>
            <a:r>
              <a:rPr kumimoji="1" lang="en-US" altLang="zh-CN" dirty="0">
                <a:solidFill>
                  <a:srgbClr val="FF0000"/>
                </a:solidFill>
                <a:ea typeface="华文楷体" panose="02010600040101010101" pitchFamily="2" charset="-122"/>
              </a:rPr>
              <a:t>Ni</a:t>
            </a:r>
            <a:r>
              <a:rPr kumimoji="1" lang="en-US" altLang="zh-CN" baseline="30000" dirty="0">
                <a:solidFill>
                  <a:srgbClr val="FF0000"/>
                </a:solidFill>
                <a:ea typeface="华文楷体" panose="02010600040101010101" pitchFamily="2" charset="-122"/>
              </a:rPr>
              <a:t>2+</a:t>
            </a:r>
            <a:r>
              <a:rPr kumimoji="1" lang="zh-CN" altLang="en-US" dirty="0">
                <a:ea typeface="华文楷体" panose="02010600040101010101" pitchFamily="2" charset="-122"/>
              </a:rPr>
              <a:t>中加入</a:t>
            </a:r>
            <a:r>
              <a:rPr kumimoji="1" lang="en-US" altLang="zh-CN" dirty="0" err="1">
                <a:ea typeface="华文楷体" panose="02010600040101010101" pitchFamily="2" charset="-122"/>
              </a:rPr>
              <a:t>NaOH</a:t>
            </a:r>
            <a:r>
              <a:rPr kumimoji="1" lang="zh-CN" altLang="en-US" dirty="0">
                <a:ea typeface="华文楷体" panose="02010600040101010101" pitchFamily="2" charset="-122"/>
              </a:rPr>
              <a:t>有绿色沉淀生成</a:t>
            </a:r>
            <a:r>
              <a:rPr kumimoji="1" lang="en-US" altLang="zh-CN" dirty="0">
                <a:ea typeface="华文楷体" panose="02010600040101010101" pitchFamily="2" charset="-122"/>
              </a:rPr>
              <a:t>,</a:t>
            </a:r>
            <a:r>
              <a:rPr kumimoji="1" lang="zh-CN" altLang="en-US" dirty="0">
                <a:ea typeface="华文楷体" panose="02010600040101010101" pitchFamily="2" charset="-122"/>
              </a:rPr>
              <a:t>在空气中久置不变化。</a:t>
            </a:r>
            <a:endParaRPr kumimoji="1" lang="en-US" altLang="zh-CN" dirty="0">
              <a:ea typeface="华文楷体" panose="02010600040101010101" pitchFamily="2" charset="-122"/>
            </a:endParaRPr>
          </a:p>
          <a:p>
            <a:pPr>
              <a:lnSpc>
                <a:spcPct val="110000"/>
              </a:lnSpc>
            </a:pPr>
            <a:r>
              <a:rPr kumimoji="1" lang="en-US" altLang="zh-CN" dirty="0">
                <a:ea typeface="华文楷体" panose="02010600040101010101" pitchFamily="2" charset="-122"/>
              </a:rPr>
              <a:t>   M</a:t>
            </a:r>
            <a:r>
              <a:rPr kumimoji="1" lang="en-US" altLang="zh-CN" baseline="30000" dirty="0">
                <a:ea typeface="华文楷体" panose="02010600040101010101" pitchFamily="2" charset="-122"/>
              </a:rPr>
              <a:t>2+</a:t>
            </a:r>
            <a:r>
              <a:rPr kumimoji="1" lang="en-US" altLang="zh-CN" dirty="0">
                <a:ea typeface="华文楷体" panose="02010600040101010101" pitchFamily="2" charset="-122"/>
              </a:rPr>
              <a:t>+2OH</a:t>
            </a:r>
            <a:r>
              <a:rPr kumimoji="1" lang="en-US" altLang="zh-CN" baseline="30000" dirty="0">
                <a:ea typeface="华文楷体" panose="02010600040101010101" pitchFamily="2" charset="-122"/>
              </a:rPr>
              <a:t>-</a:t>
            </a:r>
            <a:r>
              <a:rPr kumimoji="1" lang="en-US" altLang="zh-CN" dirty="0">
                <a:ea typeface="华文楷体" panose="02010600040101010101" pitchFamily="2" charset="-122"/>
              </a:rPr>
              <a:t>==M(OH)</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↓(M=Fe, Co, Ni)</a:t>
            </a:r>
            <a:br>
              <a:rPr kumimoji="1" lang="en-US" altLang="zh-CN" dirty="0">
                <a:ea typeface="华文楷体" panose="02010600040101010101" pitchFamily="2" charset="-122"/>
              </a:rPr>
            </a:br>
            <a:r>
              <a:rPr kumimoji="1" lang="en-US" altLang="zh-CN" dirty="0">
                <a:ea typeface="华文楷体" panose="02010600040101010101" pitchFamily="2" charset="-122"/>
              </a:rPr>
              <a:t>   4Fe(OH)</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+O</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+2H</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O==4Fe(OH)</a:t>
            </a:r>
            <a:r>
              <a:rPr kumimoji="1" lang="en-US" altLang="zh-CN" baseline="-25000" dirty="0">
                <a:ea typeface="华文楷体" panose="02010600040101010101" pitchFamily="2" charset="-122"/>
              </a:rPr>
              <a:t>3</a:t>
            </a:r>
            <a:r>
              <a:rPr kumimoji="1" lang="en-US" altLang="zh-CN" dirty="0">
                <a:ea typeface="华文楷体" panose="02010600040101010101" pitchFamily="2" charset="-122"/>
              </a:rPr>
              <a:t>↓</a:t>
            </a:r>
            <a:br>
              <a:rPr kumimoji="1" lang="en-US" altLang="zh-CN" dirty="0">
                <a:ea typeface="华文楷体" panose="02010600040101010101" pitchFamily="2" charset="-122"/>
              </a:rPr>
            </a:br>
            <a:r>
              <a:rPr kumimoji="1" lang="en-US" altLang="zh-CN" dirty="0">
                <a:ea typeface="华文楷体" panose="02010600040101010101" pitchFamily="2" charset="-122"/>
              </a:rPr>
              <a:t>   4Co(OH)</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+O</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+2H</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O==4Co(OH)</a:t>
            </a:r>
            <a:r>
              <a:rPr kumimoji="1" lang="en-US" altLang="zh-CN" baseline="-25000" dirty="0">
                <a:ea typeface="华文楷体" panose="02010600040101010101" pitchFamily="2" charset="-122"/>
              </a:rPr>
              <a:t>3</a:t>
            </a:r>
            <a:r>
              <a:rPr kumimoji="1" lang="en-US" altLang="zh-CN" dirty="0">
                <a:ea typeface="华文楷体" panose="02010600040101010101" pitchFamily="2" charset="-122"/>
              </a:rPr>
              <a:t>↓(</a:t>
            </a:r>
            <a:r>
              <a:rPr kumimoji="1" lang="zh-CN" altLang="en-US" dirty="0">
                <a:ea typeface="华文楷体" panose="02010600040101010101" pitchFamily="2" charset="-122"/>
              </a:rPr>
              <a:t>缓慢</a:t>
            </a:r>
            <a:r>
              <a:rPr kumimoji="1" lang="en-US" altLang="zh-CN" dirty="0">
                <a:ea typeface="华文楷体" panose="02010600040101010101" pitchFamily="2" charset="-122"/>
              </a:rPr>
              <a:t>)</a:t>
            </a:r>
            <a:endParaRPr kumimoji="1" lang="en-US" altLang="zh-CN" dirty="0">
              <a:ea typeface="华文楷体" panose="02010600040101010101" pitchFamily="2" charset="-122"/>
            </a:endParaRPr>
          </a:p>
        </p:txBody>
      </p:sp>
      <p:sp>
        <p:nvSpPr>
          <p:cNvPr id="155650"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E5F8D2C3-68DC-4C83-89AF-E5781AFC6BC6}"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
        <p:nvSpPr>
          <p:cNvPr id="155651" name="矩形 1"/>
          <p:cNvSpPr>
            <a:spLocks noChangeArrowheads="1"/>
          </p:cNvSpPr>
          <p:nvPr/>
        </p:nvSpPr>
        <p:spPr bwMode="auto">
          <a:xfrm>
            <a:off x="611560" y="174625"/>
            <a:ext cx="91677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zh-CN" altLang="en-US" dirty="0" smtClean="0">
                <a:solidFill>
                  <a:srgbClr val="0000CC"/>
                </a:solidFill>
                <a:ea typeface="华文楷体" panose="02010600040101010101" pitchFamily="2" charset="-122"/>
              </a:rPr>
              <a:t>问题：向</a:t>
            </a:r>
            <a:r>
              <a:rPr kumimoji="1" lang="en-US" altLang="zh-CN" dirty="0">
                <a:solidFill>
                  <a:srgbClr val="0000CC"/>
                </a:solidFill>
                <a:ea typeface="华文楷体" panose="02010600040101010101" pitchFamily="2" charset="-122"/>
              </a:rPr>
              <a:t>M</a:t>
            </a:r>
            <a:r>
              <a:rPr kumimoji="1" lang="en-US" altLang="zh-CN" baseline="30000" dirty="0">
                <a:solidFill>
                  <a:srgbClr val="0000CC"/>
                </a:solidFill>
                <a:ea typeface="华文楷体" panose="02010600040101010101" pitchFamily="2" charset="-122"/>
              </a:rPr>
              <a:t>2+</a:t>
            </a:r>
            <a:r>
              <a:rPr kumimoji="1" lang="en-US" altLang="zh-CN" dirty="0">
                <a:solidFill>
                  <a:srgbClr val="0000CC"/>
                </a:solidFill>
                <a:ea typeface="华文楷体" panose="02010600040101010101" pitchFamily="2" charset="-122"/>
              </a:rPr>
              <a:t>(M=</a:t>
            </a:r>
            <a:r>
              <a:rPr kumimoji="1" lang="en-US" altLang="zh-CN" dirty="0" err="1">
                <a:solidFill>
                  <a:srgbClr val="0000CC"/>
                </a:solidFill>
                <a:ea typeface="华文楷体" panose="02010600040101010101" pitchFamily="2" charset="-122"/>
              </a:rPr>
              <a:t>Fe,Co,Ni</a:t>
            </a:r>
            <a:r>
              <a:rPr kumimoji="1" lang="en-US" altLang="zh-CN" dirty="0">
                <a:solidFill>
                  <a:srgbClr val="0000CC"/>
                </a:solidFill>
                <a:ea typeface="华文楷体" panose="02010600040101010101" pitchFamily="2" charset="-122"/>
              </a:rPr>
              <a:t>)</a:t>
            </a:r>
            <a:r>
              <a:rPr kumimoji="1" lang="zh-CN" altLang="en-US" dirty="0">
                <a:solidFill>
                  <a:srgbClr val="0000CC"/>
                </a:solidFill>
                <a:ea typeface="华文楷体" panose="02010600040101010101" pitchFamily="2" charset="-122"/>
              </a:rPr>
              <a:t>的溶液中加入</a:t>
            </a:r>
            <a:r>
              <a:rPr kumimoji="1" lang="en-US" altLang="zh-CN" dirty="0" err="1" smtClean="0">
                <a:solidFill>
                  <a:srgbClr val="0000CC"/>
                </a:solidFill>
                <a:ea typeface="华文楷体" panose="02010600040101010101" pitchFamily="2" charset="-122"/>
              </a:rPr>
              <a:t>NaOH</a:t>
            </a:r>
            <a:endParaRPr kumimoji="1" lang="en-US" altLang="zh-CN" dirty="0" smtClean="0">
              <a:solidFill>
                <a:srgbClr val="0000CC"/>
              </a:solidFill>
              <a:ea typeface="华文楷体" panose="02010600040101010101" pitchFamily="2" charset="-122"/>
            </a:endParaRPr>
          </a:p>
          <a:p>
            <a:r>
              <a:rPr kumimoji="1" lang="zh-CN" altLang="en-US" dirty="0" smtClean="0">
                <a:solidFill>
                  <a:srgbClr val="0000CC"/>
                </a:solidFill>
                <a:ea typeface="华文楷体" panose="02010600040101010101" pitchFamily="2" charset="-122"/>
              </a:rPr>
              <a:t>产生</a:t>
            </a:r>
            <a:r>
              <a:rPr kumimoji="1" lang="zh-CN" altLang="en-US" dirty="0">
                <a:solidFill>
                  <a:srgbClr val="0000CC"/>
                </a:solidFill>
                <a:ea typeface="华文楷体" panose="02010600040101010101" pitchFamily="2" charset="-122"/>
              </a:rPr>
              <a:t>什么沉淀</a:t>
            </a:r>
            <a:r>
              <a:rPr kumimoji="1" lang="en-US" altLang="zh-CN" dirty="0">
                <a:solidFill>
                  <a:srgbClr val="0000CC"/>
                </a:solidFill>
                <a:ea typeface="华文楷体" panose="02010600040101010101" pitchFamily="2" charset="-122"/>
              </a:rPr>
              <a:t>?</a:t>
            </a:r>
            <a:r>
              <a:rPr kumimoji="1" lang="zh-CN" altLang="en-US" dirty="0">
                <a:solidFill>
                  <a:srgbClr val="0000CC"/>
                </a:solidFill>
                <a:ea typeface="华文楷体" panose="02010600040101010101" pitchFamily="2" charset="-122"/>
              </a:rPr>
              <a:t> 在空气中久置后会如何变化</a:t>
            </a:r>
            <a:r>
              <a:rPr kumimoji="1" lang="en-US" altLang="zh-CN" dirty="0">
                <a:solidFill>
                  <a:srgbClr val="0000CC"/>
                </a:solidFill>
                <a:ea typeface="华文楷体" panose="02010600040101010101" pitchFamily="2" charset="-122"/>
              </a:rPr>
              <a:t>?</a:t>
            </a:r>
            <a:endParaRPr kumimoji="1" lang="en-US" altLang="zh-CN" dirty="0">
              <a:solidFill>
                <a:srgbClr val="0000CC"/>
              </a:solidFill>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 calcmode="lin" valueType="num">
                                      <p:cBhvr additive="base">
                                        <p:cTn id="7" dur="500" fill="hold"/>
                                        <p:tgtEl>
                                          <p:spTgt spid="155651"/>
                                        </p:tgtEl>
                                        <p:attrNameLst>
                                          <p:attrName>ppt_x</p:attrName>
                                        </p:attrNameLst>
                                      </p:cBhvr>
                                      <p:tavLst>
                                        <p:tav tm="0">
                                          <p:val>
                                            <p:strVal val="#ppt_x"/>
                                          </p:val>
                                        </p:tav>
                                        <p:tav tm="100000">
                                          <p:val>
                                            <p:strVal val="#ppt_x"/>
                                          </p:val>
                                        </p:tav>
                                      </p:tavLst>
                                    </p:anim>
                                    <p:anim calcmode="lin" valueType="num">
                                      <p:cBhvr additive="base">
                                        <p:cTn id="8" dur="500" fill="hold"/>
                                        <p:tgtEl>
                                          <p:spTgt spid="1556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97988"/>
                                        </p:tgtEl>
                                        <p:attrNameLst>
                                          <p:attrName>style.visibility</p:attrName>
                                        </p:attrNameLst>
                                      </p:cBhvr>
                                      <p:to>
                                        <p:strVal val="visible"/>
                                      </p:to>
                                    </p:set>
                                    <p:animEffect transition="in" filter="fade">
                                      <p:cBhvr>
                                        <p:cTn id="13" dur="500"/>
                                        <p:tgtEl>
                                          <p:spTgt spid="297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8" grpId="0"/>
      <p:bldP spid="155651"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2" name="Text Box 4"/>
          <p:cNvSpPr txBox="1">
            <a:spLocks noChangeArrowheads="1"/>
          </p:cNvSpPr>
          <p:nvPr/>
        </p:nvSpPr>
        <p:spPr bwMode="auto">
          <a:xfrm>
            <a:off x="841375" y="2133600"/>
            <a:ext cx="8302625"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10000"/>
              </a:lnSpc>
              <a:spcBef>
                <a:spcPct val="20000"/>
              </a:spcBef>
              <a:spcAft>
                <a:spcPct val="30000"/>
              </a:spcAft>
            </a:pPr>
            <a:r>
              <a:rPr kumimoji="1" lang="zh-CN" altLang="en-US" dirty="0">
                <a:ea typeface="华文楷体" panose="02010600040101010101" pitchFamily="2" charset="-122"/>
              </a:rPr>
              <a:t> 在碱性介质下向</a:t>
            </a:r>
            <a:r>
              <a:rPr kumimoji="1" lang="en-US" altLang="zh-CN" dirty="0">
                <a:solidFill>
                  <a:srgbClr val="0000CC"/>
                </a:solidFill>
                <a:ea typeface="华文楷体" panose="02010600040101010101" pitchFamily="2" charset="-122"/>
              </a:rPr>
              <a:t>M</a:t>
            </a:r>
            <a:r>
              <a:rPr kumimoji="1" lang="en-US" altLang="zh-CN" baseline="30000" dirty="0">
                <a:solidFill>
                  <a:srgbClr val="0000CC"/>
                </a:solidFill>
                <a:ea typeface="华文楷体" panose="02010600040101010101" pitchFamily="2" charset="-122"/>
              </a:rPr>
              <a:t>2+</a:t>
            </a:r>
            <a:r>
              <a:rPr kumimoji="1" lang="en-US" altLang="zh-CN" dirty="0">
                <a:solidFill>
                  <a:srgbClr val="0000CC"/>
                </a:solidFill>
                <a:ea typeface="华文楷体" panose="02010600040101010101" pitchFamily="2" charset="-122"/>
              </a:rPr>
              <a:t>(M=Co, Ni)</a:t>
            </a:r>
            <a:r>
              <a:rPr kumimoji="1" lang="zh-CN" altLang="en-US" dirty="0">
                <a:ea typeface="华文楷体" panose="02010600040101010101" pitchFamily="2" charset="-122"/>
              </a:rPr>
              <a:t>的溶液中加入氧化剂如</a:t>
            </a:r>
            <a:r>
              <a:rPr kumimoji="1" lang="en-US" altLang="zh-CN" dirty="0" err="1">
                <a:solidFill>
                  <a:srgbClr val="0000CC"/>
                </a:solidFill>
                <a:ea typeface="华文楷体" panose="02010600040101010101" pitchFamily="2" charset="-122"/>
              </a:rPr>
              <a:t>NaClO</a:t>
            </a:r>
            <a:r>
              <a:rPr kumimoji="1" lang="en-US" altLang="zh-CN" dirty="0">
                <a:solidFill>
                  <a:srgbClr val="0000CC"/>
                </a:solidFill>
                <a:ea typeface="华文楷体" panose="02010600040101010101" pitchFamily="2" charset="-122"/>
              </a:rPr>
              <a:t>/ Br</a:t>
            </a:r>
            <a:r>
              <a:rPr kumimoji="1" lang="en-US" altLang="zh-CN" baseline="-25000" dirty="0">
                <a:solidFill>
                  <a:srgbClr val="0000CC"/>
                </a:solidFill>
                <a:ea typeface="华文楷体" panose="02010600040101010101" pitchFamily="2" charset="-122"/>
              </a:rPr>
              <a:t>2</a:t>
            </a:r>
            <a:r>
              <a:rPr kumimoji="1" lang="zh-CN" altLang="en-US" dirty="0">
                <a:ea typeface="华文楷体" panose="02010600040101010101" pitchFamily="2" charset="-122"/>
              </a:rPr>
              <a:t>等得到</a:t>
            </a:r>
            <a:r>
              <a:rPr kumimoji="1" lang="en-US" altLang="zh-CN" dirty="0">
                <a:ea typeface="华文楷体" panose="02010600040101010101" pitchFamily="2" charset="-122"/>
              </a:rPr>
              <a:t>M(OH)</a:t>
            </a:r>
            <a:r>
              <a:rPr kumimoji="1" lang="en-US" altLang="zh-CN" baseline="-25000" dirty="0">
                <a:ea typeface="华文楷体" panose="02010600040101010101" pitchFamily="2" charset="-122"/>
              </a:rPr>
              <a:t>3</a:t>
            </a:r>
            <a:r>
              <a:rPr kumimoji="1" lang="en-US" altLang="zh-CN" dirty="0">
                <a:ea typeface="华文楷体" panose="02010600040101010101" pitchFamily="2" charset="-122"/>
              </a:rPr>
              <a:t>.</a:t>
            </a:r>
            <a:endParaRPr kumimoji="1" lang="en-US" altLang="zh-CN" dirty="0">
              <a:ea typeface="华文楷体" panose="02010600040101010101" pitchFamily="2" charset="-122"/>
            </a:endParaRPr>
          </a:p>
          <a:p>
            <a:pPr>
              <a:lnSpc>
                <a:spcPct val="110000"/>
              </a:lnSpc>
              <a:spcBef>
                <a:spcPct val="20000"/>
              </a:spcBef>
              <a:spcAft>
                <a:spcPct val="30000"/>
              </a:spcAft>
            </a:pPr>
            <a:r>
              <a:rPr kumimoji="1" lang="en-US" altLang="zh-CN" dirty="0">
                <a:ea typeface="华文楷体" panose="02010600040101010101" pitchFamily="2" charset="-122"/>
              </a:rPr>
              <a:t> 2M(OH)</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+NaClO+H</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O==2M(OH)</a:t>
            </a:r>
            <a:r>
              <a:rPr kumimoji="1" lang="en-US" altLang="zh-CN" baseline="-25000" dirty="0">
                <a:ea typeface="华文楷体" panose="02010600040101010101" pitchFamily="2" charset="-122"/>
              </a:rPr>
              <a:t>3</a:t>
            </a:r>
            <a:r>
              <a:rPr kumimoji="1" lang="en-US" altLang="zh-CN" dirty="0">
                <a:ea typeface="华文楷体" panose="02010600040101010101" pitchFamily="2" charset="-122"/>
              </a:rPr>
              <a:t>↓+</a:t>
            </a:r>
            <a:r>
              <a:rPr kumimoji="1" lang="en-US" altLang="zh-CN" dirty="0" err="1">
                <a:ea typeface="华文楷体" panose="02010600040101010101" pitchFamily="2" charset="-122"/>
              </a:rPr>
              <a:t>NaCl</a:t>
            </a:r>
            <a:endParaRPr kumimoji="1" lang="en-US" altLang="zh-CN" dirty="0">
              <a:ea typeface="华文楷体" panose="02010600040101010101" pitchFamily="2" charset="-122"/>
            </a:endParaRPr>
          </a:p>
          <a:p>
            <a:pPr>
              <a:lnSpc>
                <a:spcPct val="110000"/>
              </a:lnSpc>
              <a:spcBef>
                <a:spcPct val="20000"/>
              </a:spcBef>
              <a:spcAft>
                <a:spcPct val="30000"/>
              </a:spcAft>
            </a:pPr>
            <a:r>
              <a:rPr kumimoji="1" lang="en-US" altLang="zh-CN" dirty="0">
                <a:ea typeface="华文楷体" panose="02010600040101010101" pitchFamily="2" charset="-122"/>
              </a:rPr>
              <a:t> 2M(OH)</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+Br</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+2NaOH==2M(OH)</a:t>
            </a:r>
            <a:r>
              <a:rPr kumimoji="1" lang="en-US" altLang="zh-CN" baseline="-25000" dirty="0">
                <a:ea typeface="华文楷体" panose="02010600040101010101" pitchFamily="2" charset="-122"/>
              </a:rPr>
              <a:t>3</a:t>
            </a:r>
            <a:r>
              <a:rPr kumimoji="1" lang="en-US" altLang="zh-CN" dirty="0">
                <a:ea typeface="华文楷体" panose="02010600040101010101" pitchFamily="2" charset="-122"/>
              </a:rPr>
              <a:t>↓+2NaBr</a:t>
            </a:r>
            <a:endParaRPr kumimoji="1" lang="en-US" altLang="zh-CN" dirty="0">
              <a:ea typeface="华文楷体" panose="02010600040101010101" pitchFamily="2" charset="-122"/>
            </a:endParaRPr>
          </a:p>
          <a:p>
            <a:pPr>
              <a:lnSpc>
                <a:spcPct val="110000"/>
              </a:lnSpc>
              <a:spcBef>
                <a:spcPct val="20000"/>
              </a:spcBef>
              <a:spcAft>
                <a:spcPct val="30000"/>
              </a:spcAft>
            </a:pPr>
            <a:r>
              <a:rPr kumimoji="1" lang="en-US" altLang="zh-CN" dirty="0">
                <a:ea typeface="华文楷体" panose="02010600040101010101" pitchFamily="2" charset="-122"/>
              </a:rPr>
              <a:t>  </a:t>
            </a:r>
            <a:r>
              <a:rPr kumimoji="1" lang="zh-CN" altLang="en-US" dirty="0">
                <a:ea typeface="华文楷体" panose="02010600040101010101" pitchFamily="2" charset="-122"/>
              </a:rPr>
              <a:t>在酸性介质中，</a:t>
            </a:r>
            <a:r>
              <a:rPr kumimoji="1" lang="en-US" altLang="zh-CN" dirty="0">
                <a:ea typeface="华文楷体" panose="02010600040101010101" pitchFamily="2" charset="-122"/>
              </a:rPr>
              <a:t>Co/Ni(III)</a:t>
            </a:r>
            <a:r>
              <a:rPr kumimoji="1" lang="zh-CN" altLang="en-US" dirty="0">
                <a:ea typeface="华文楷体" panose="02010600040101010101" pitchFamily="2" charset="-122"/>
              </a:rPr>
              <a:t>离子不稳定。</a:t>
            </a:r>
            <a:endParaRPr kumimoji="1" lang="en-US" altLang="zh-CN" dirty="0">
              <a:ea typeface="华文楷体" panose="02010600040101010101" pitchFamily="2" charset="-122"/>
            </a:endParaRPr>
          </a:p>
        </p:txBody>
      </p:sp>
      <p:sp>
        <p:nvSpPr>
          <p:cNvPr id="156674" name="矩形 1"/>
          <p:cNvSpPr>
            <a:spLocks noChangeArrowheads="1"/>
          </p:cNvSpPr>
          <p:nvPr/>
        </p:nvSpPr>
        <p:spPr bwMode="auto">
          <a:xfrm>
            <a:off x="971550" y="333375"/>
            <a:ext cx="77914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50000"/>
              </a:lnSpc>
            </a:pPr>
            <a:r>
              <a:rPr kumimoji="1" lang="zh-CN" altLang="en-US" dirty="0" smtClean="0">
                <a:solidFill>
                  <a:srgbClr val="0000CC"/>
                </a:solidFill>
                <a:ea typeface="华文楷体" panose="02010600040101010101" pitchFamily="2" charset="-122"/>
              </a:rPr>
              <a:t>问题：如何</a:t>
            </a:r>
            <a:r>
              <a:rPr kumimoji="1" lang="zh-CN" altLang="en-US" dirty="0">
                <a:solidFill>
                  <a:srgbClr val="0000CC"/>
                </a:solidFill>
                <a:ea typeface="华文楷体" panose="02010600040101010101" pitchFamily="2" charset="-122"/>
              </a:rPr>
              <a:t>制备</a:t>
            </a:r>
            <a:r>
              <a:rPr kumimoji="1" lang="en-US" altLang="zh-CN" dirty="0">
                <a:solidFill>
                  <a:srgbClr val="0000CC"/>
                </a:solidFill>
                <a:ea typeface="华文楷体" panose="02010600040101010101" pitchFamily="2" charset="-122"/>
              </a:rPr>
              <a:t>Co(OH)</a:t>
            </a:r>
            <a:r>
              <a:rPr kumimoji="1" lang="en-US" altLang="zh-CN" baseline="-25000" dirty="0">
                <a:solidFill>
                  <a:srgbClr val="0000CC"/>
                </a:solidFill>
                <a:ea typeface="华文楷体" panose="02010600040101010101" pitchFamily="2" charset="-122"/>
              </a:rPr>
              <a:t>3</a:t>
            </a:r>
            <a:r>
              <a:rPr kumimoji="1" lang="zh-CN" altLang="en-US" dirty="0">
                <a:solidFill>
                  <a:srgbClr val="0000CC"/>
                </a:solidFill>
                <a:ea typeface="华文楷体" panose="02010600040101010101" pitchFamily="2" charset="-122"/>
              </a:rPr>
              <a:t>和</a:t>
            </a:r>
            <a:r>
              <a:rPr kumimoji="1" lang="en-US" altLang="zh-CN" dirty="0">
                <a:solidFill>
                  <a:srgbClr val="0000CC"/>
                </a:solidFill>
                <a:ea typeface="华文楷体" panose="02010600040101010101" pitchFamily="2" charset="-122"/>
              </a:rPr>
              <a:t>Ni(OH)</a:t>
            </a:r>
            <a:r>
              <a:rPr kumimoji="1" lang="en-US" altLang="zh-CN" baseline="-25000" dirty="0">
                <a:solidFill>
                  <a:srgbClr val="0000CC"/>
                </a:solidFill>
                <a:ea typeface="华文楷体" panose="02010600040101010101" pitchFamily="2" charset="-122"/>
              </a:rPr>
              <a:t>3</a:t>
            </a:r>
            <a:r>
              <a:rPr kumimoji="1" lang="zh-CN" altLang="en-US" dirty="0">
                <a:solidFill>
                  <a:srgbClr val="0000CC"/>
                </a:solidFill>
                <a:ea typeface="华文楷体" panose="02010600040101010101" pitchFamily="2" charset="-122"/>
              </a:rPr>
              <a:t>。能否在酸性介质中制备</a:t>
            </a:r>
            <a:r>
              <a:rPr kumimoji="1" lang="en-US" altLang="zh-CN" dirty="0">
                <a:solidFill>
                  <a:srgbClr val="0000CC"/>
                </a:solidFill>
                <a:ea typeface="华文楷体" panose="02010600040101010101" pitchFamily="2" charset="-122"/>
              </a:rPr>
              <a:t>Co</a:t>
            </a:r>
            <a:r>
              <a:rPr kumimoji="1" lang="en-US" altLang="zh-CN" baseline="30000" dirty="0">
                <a:solidFill>
                  <a:srgbClr val="0000CC"/>
                </a:solidFill>
                <a:ea typeface="华文楷体" panose="02010600040101010101" pitchFamily="2" charset="-122"/>
              </a:rPr>
              <a:t>3+</a:t>
            </a:r>
            <a:r>
              <a:rPr kumimoji="1" lang="zh-CN" altLang="en-US" dirty="0">
                <a:solidFill>
                  <a:srgbClr val="0000CC"/>
                </a:solidFill>
                <a:ea typeface="华文楷体" panose="02010600040101010101" pitchFamily="2" charset="-122"/>
              </a:rPr>
              <a:t>和</a:t>
            </a:r>
            <a:r>
              <a:rPr kumimoji="1" lang="en-US" altLang="zh-CN" dirty="0">
                <a:solidFill>
                  <a:srgbClr val="0000CC"/>
                </a:solidFill>
                <a:ea typeface="华文楷体" panose="02010600040101010101" pitchFamily="2" charset="-122"/>
              </a:rPr>
              <a:t>Ni</a:t>
            </a:r>
            <a:r>
              <a:rPr kumimoji="1" lang="en-US" altLang="zh-CN" baseline="30000" dirty="0">
                <a:solidFill>
                  <a:srgbClr val="0000CC"/>
                </a:solidFill>
                <a:ea typeface="华文楷体" panose="02010600040101010101" pitchFamily="2" charset="-122"/>
              </a:rPr>
              <a:t>3+</a:t>
            </a:r>
            <a:r>
              <a:rPr kumimoji="1" lang="en-US" altLang="zh-CN" dirty="0">
                <a:solidFill>
                  <a:srgbClr val="0000CC"/>
                </a:solidFill>
                <a:ea typeface="华文楷体" panose="02010600040101010101" pitchFamily="2" charset="-122"/>
              </a:rPr>
              <a:t>?</a:t>
            </a:r>
            <a:endParaRPr kumimoji="1" lang="en-US" altLang="zh-CN" dirty="0">
              <a:solidFill>
                <a:srgbClr val="0000CC"/>
              </a:solidFill>
              <a:ea typeface="华文楷体" panose="02010600040101010101" pitchFamily="2" charset="-122"/>
            </a:endParaRPr>
          </a:p>
        </p:txBody>
      </p:sp>
      <p:sp>
        <p:nvSpPr>
          <p:cNvPr id="156675"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1CE7BAA3-C839-45B9-95E3-2486D72BCF6B}"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9012">
                                            <p:txEl>
                                              <p:pRg st="0" end="0"/>
                                            </p:txEl>
                                          </p:spTgt>
                                        </p:tgtEl>
                                        <p:attrNameLst>
                                          <p:attrName>style.visibility</p:attrName>
                                        </p:attrNameLst>
                                      </p:cBhvr>
                                      <p:to>
                                        <p:strVal val="visible"/>
                                      </p:to>
                                    </p:set>
                                    <p:anim calcmode="lin" valueType="num">
                                      <p:cBhvr additive="base">
                                        <p:cTn id="7" dur="500" fill="hold"/>
                                        <p:tgtEl>
                                          <p:spTgt spid="2990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90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99012">
                                            <p:txEl>
                                              <p:pRg st="1" end="1"/>
                                            </p:txEl>
                                          </p:spTgt>
                                        </p:tgtEl>
                                        <p:attrNameLst>
                                          <p:attrName>style.visibility</p:attrName>
                                        </p:attrNameLst>
                                      </p:cBhvr>
                                      <p:to>
                                        <p:strVal val="visible"/>
                                      </p:to>
                                    </p:set>
                                    <p:animEffect transition="in" filter="wipe(left)">
                                      <p:cBhvr>
                                        <p:cTn id="13" dur="500"/>
                                        <p:tgtEl>
                                          <p:spTgt spid="29901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99012">
                                            <p:txEl>
                                              <p:pRg st="2" end="2"/>
                                            </p:txEl>
                                          </p:spTgt>
                                        </p:tgtEl>
                                        <p:attrNameLst>
                                          <p:attrName>style.visibility</p:attrName>
                                        </p:attrNameLst>
                                      </p:cBhvr>
                                      <p:to>
                                        <p:strVal val="visible"/>
                                      </p:to>
                                    </p:set>
                                    <p:animEffect transition="in" filter="wipe(left)">
                                      <p:cBhvr>
                                        <p:cTn id="18" dur="500"/>
                                        <p:tgtEl>
                                          <p:spTgt spid="29901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9012">
                                            <p:txEl>
                                              <p:pRg st="3" end="3"/>
                                            </p:txEl>
                                          </p:spTgt>
                                        </p:tgtEl>
                                        <p:attrNameLst>
                                          <p:attrName>style.visibility</p:attrName>
                                        </p:attrNameLst>
                                      </p:cBhvr>
                                      <p:to>
                                        <p:strVal val="visible"/>
                                      </p:to>
                                    </p:set>
                                    <p:animEffect transition="in" filter="wipe(left)">
                                      <p:cBhvr>
                                        <p:cTn id="23" dur="500"/>
                                        <p:tgtEl>
                                          <p:spTgt spid="2990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6" name="Text Box 4"/>
          <p:cNvSpPr txBox="1">
            <a:spLocks noChangeArrowheads="1"/>
          </p:cNvSpPr>
          <p:nvPr/>
        </p:nvSpPr>
        <p:spPr bwMode="auto">
          <a:xfrm>
            <a:off x="931863" y="1955800"/>
            <a:ext cx="7816850" cy="4278313"/>
          </a:xfrm>
          <a:prstGeom prst="rect">
            <a:avLst/>
          </a:prstGeom>
          <a:noFill/>
          <a:ln>
            <a:noFill/>
          </a:ln>
          <a:effectLst/>
        </p:spPr>
        <p:txBody>
          <a:bodyPr>
            <a:spAutoFit/>
          </a:bodyPr>
          <a:lstStyle/>
          <a:p>
            <a:pPr>
              <a:lnSpc>
                <a:spcPct val="110000"/>
              </a:lnSpc>
              <a:spcBef>
                <a:spcPct val="20000"/>
              </a:spcBef>
              <a:spcAft>
                <a:spcPct val="20000"/>
              </a:spcAft>
              <a:defRPr/>
            </a:pPr>
            <a:r>
              <a:rPr kumimoji="1" lang="zh-CN" altLang="en-US" dirty="0">
                <a:latin typeface="+mn-lt"/>
                <a:ea typeface="+mn-ea"/>
              </a:rPr>
              <a:t>解</a:t>
            </a:r>
            <a:r>
              <a:rPr kumimoji="1" lang="en-US" altLang="zh-CN" dirty="0">
                <a:latin typeface="+mn-lt"/>
                <a:ea typeface="+mn-ea"/>
              </a:rPr>
              <a:t>:  Fe(OH)</a:t>
            </a:r>
            <a:r>
              <a:rPr kumimoji="1" lang="en-US" altLang="zh-CN" baseline="-25000" dirty="0">
                <a:latin typeface="+mn-lt"/>
                <a:ea typeface="+mn-ea"/>
              </a:rPr>
              <a:t>3</a:t>
            </a:r>
            <a:r>
              <a:rPr kumimoji="1" lang="zh-CN" altLang="en-US" dirty="0">
                <a:latin typeface="+mn-lt"/>
                <a:ea typeface="+mn-ea"/>
              </a:rPr>
              <a:t>与</a:t>
            </a:r>
            <a:r>
              <a:rPr kumimoji="1" lang="en-US" altLang="zh-CN" dirty="0" err="1">
                <a:latin typeface="+mn-lt"/>
                <a:ea typeface="+mn-ea"/>
              </a:rPr>
              <a:t>HCl</a:t>
            </a:r>
            <a:r>
              <a:rPr kumimoji="1" lang="zh-CN" altLang="en-US" dirty="0">
                <a:latin typeface="+mn-lt"/>
                <a:ea typeface="+mn-ea"/>
              </a:rPr>
              <a:t>反应沉淀溶解，溶液变为棕黄色；</a:t>
            </a:r>
            <a:r>
              <a:rPr kumimoji="1" lang="en-US" altLang="zh-CN" dirty="0">
                <a:latin typeface="+mn-lt"/>
                <a:ea typeface="+mn-ea"/>
              </a:rPr>
              <a:t>Co(OH)</a:t>
            </a:r>
            <a:r>
              <a:rPr kumimoji="1" lang="en-US" altLang="zh-CN" baseline="-25000" dirty="0">
                <a:latin typeface="+mn-lt"/>
                <a:ea typeface="+mn-ea"/>
              </a:rPr>
              <a:t>3</a:t>
            </a:r>
            <a:r>
              <a:rPr kumimoji="1" lang="zh-CN" altLang="en-US" dirty="0">
                <a:latin typeface="+mn-lt"/>
                <a:ea typeface="+mn-ea"/>
              </a:rPr>
              <a:t>和</a:t>
            </a:r>
            <a:r>
              <a:rPr kumimoji="1" lang="en-US" altLang="zh-CN" dirty="0">
                <a:latin typeface="+mn-lt"/>
                <a:ea typeface="+mn-ea"/>
              </a:rPr>
              <a:t>Ni(OH)</a:t>
            </a:r>
            <a:r>
              <a:rPr kumimoji="1" lang="en-US" altLang="zh-CN" baseline="-25000" dirty="0">
                <a:latin typeface="+mn-lt"/>
                <a:ea typeface="+mn-ea"/>
              </a:rPr>
              <a:t>3</a:t>
            </a:r>
            <a:r>
              <a:rPr kumimoji="1" lang="zh-CN" altLang="en-US" dirty="0">
                <a:latin typeface="+mn-lt"/>
                <a:ea typeface="+mn-ea"/>
              </a:rPr>
              <a:t>与</a:t>
            </a:r>
            <a:r>
              <a:rPr kumimoji="1" lang="en-US" altLang="zh-CN" dirty="0" err="1">
                <a:latin typeface="+mn-lt"/>
                <a:ea typeface="+mn-ea"/>
              </a:rPr>
              <a:t>HCl</a:t>
            </a:r>
            <a:r>
              <a:rPr kumimoji="1" lang="zh-CN" altLang="en-US" dirty="0">
                <a:latin typeface="+mn-lt"/>
                <a:ea typeface="+mn-ea"/>
              </a:rPr>
              <a:t>反应后，沉淀溶解，溶液分别变为粉红和绿色，且有氯气产生。</a:t>
            </a:r>
            <a:endParaRPr kumimoji="1" lang="en-US" altLang="zh-CN" dirty="0">
              <a:latin typeface="+mn-lt"/>
              <a:ea typeface="+mn-ea"/>
            </a:endParaRPr>
          </a:p>
          <a:p>
            <a:pPr>
              <a:lnSpc>
                <a:spcPct val="110000"/>
              </a:lnSpc>
              <a:spcBef>
                <a:spcPct val="20000"/>
              </a:spcBef>
              <a:spcAft>
                <a:spcPct val="20000"/>
              </a:spcAft>
              <a:defRPr/>
            </a:pPr>
            <a:r>
              <a:rPr kumimoji="1" lang="en-US" altLang="zh-CN" dirty="0">
                <a:latin typeface="+mn-lt"/>
                <a:ea typeface="+mn-ea"/>
              </a:rPr>
              <a:t>     Fe(OH)</a:t>
            </a:r>
            <a:r>
              <a:rPr kumimoji="1" lang="en-US" altLang="zh-CN" baseline="-25000" dirty="0">
                <a:latin typeface="+mn-lt"/>
                <a:ea typeface="+mn-ea"/>
              </a:rPr>
              <a:t>3</a:t>
            </a:r>
            <a:r>
              <a:rPr kumimoji="1" lang="en-US" altLang="zh-CN" dirty="0">
                <a:latin typeface="+mn-lt"/>
                <a:ea typeface="+mn-ea"/>
              </a:rPr>
              <a:t>+3HCl==FeCl</a:t>
            </a:r>
            <a:r>
              <a:rPr kumimoji="1" lang="en-US" altLang="zh-CN" baseline="-25000" dirty="0">
                <a:latin typeface="+mn-lt"/>
                <a:ea typeface="+mn-ea"/>
              </a:rPr>
              <a:t>3</a:t>
            </a:r>
            <a:r>
              <a:rPr kumimoji="1" lang="en-US" altLang="zh-CN" dirty="0">
                <a:latin typeface="+mn-lt"/>
                <a:ea typeface="+mn-ea"/>
              </a:rPr>
              <a:t>+3H</a:t>
            </a:r>
            <a:r>
              <a:rPr kumimoji="1" lang="en-US" altLang="zh-CN" baseline="-25000" dirty="0">
                <a:latin typeface="+mn-lt"/>
                <a:ea typeface="+mn-ea"/>
              </a:rPr>
              <a:t>2</a:t>
            </a:r>
            <a:r>
              <a:rPr kumimoji="1" lang="en-US" altLang="zh-CN" dirty="0">
                <a:latin typeface="+mn-lt"/>
                <a:ea typeface="+mn-ea"/>
              </a:rPr>
              <a:t>O</a:t>
            </a:r>
            <a:br>
              <a:rPr kumimoji="1" lang="en-US" altLang="zh-CN" dirty="0">
                <a:latin typeface="+mn-lt"/>
                <a:ea typeface="+mn-ea"/>
              </a:rPr>
            </a:br>
            <a:r>
              <a:rPr kumimoji="1" lang="en-US" altLang="zh-CN" dirty="0">
                <a:latin typeface="+mn-lt"/>
                <a:ea typeface="+mn-ea"/>
              </a:rPr>
              <a:t>     2M(OH)</a:t>
            </a:r>
            <a:r>
              <a:rPr kumimoji="1" lang="en-US" altLang="zh-CN" baseline="-25000" dirty="0">
                <a:latin typeface="+mn-lt"/>
                <a:ea typeface="+mn-ea"/>
              </a:rPr>
              <a:t>3</a:t>
            </a:r>
            <a:r>
              <a:rPr kumimoji="1" lang="en-US" altLang="zh-CN" dirty="0">
                <a:latin typeface="+mn-lt"/>
                <a:ea typeface="+mn-ea"/>
              </a:rPr>
              <a:t>+6HCl==2MCl</a:t>
            </a:r>
            <a:r>
              <a:rPr kumimoji="1" lang="en-US" altLang="zh-CN" baseline="-25000" dirty="0">
                <a:latin typeface="+mn-lt"/>
                <a:ea typeface="+mn-ea"/>
              </a:rPr>
              <a:t>2</a:t>
            </a:r>
            <a:r>
              <a:rPr kumimoji="1" lang="en-US" altLang="zh-CN" dirty="0">
                <a:latin typeface="+mn-lt"/>
                <a:ea typeface="+mn-ea"/>
              </a:rPr>
              <a:t>+Cl</a:t>
            </a:r>
            <a:r>
              <a:rPr kumimoji="1" lang="en-US" altLang="zh-CN" baseline="-25000" dirty="0">
                <a:latin typeface="+mn-lt"/>
                <a:ea typeface="+mn-ea"/>
              </a:rPr>
              <a:t>2</a:t>
            </a:r>
            <a:r>
              <a:rPr kumimoji="1" lang="en-US" altLang="zh-CN" dirty="0">
                <a:latin typeface="+mn-lt"/>
                <a:ea typeface="+mn-ea"/>
              </a:rPr>
              <a:t>↑+6H</a:t>
            </a:r>
            <a:r>
              <a:rPr kumimoji="1" lang="en-US" altLang="zh-CN" baseline="-25000" dirty="0">
                <a:latin typeface="+mn-lt"/>
                <a:ea typeface="+mn-ea"/>
              </a:rPr>
              <a:t>2</a:t>
            </a:r>
            <a:r>
              <a:rPr kumimoji="1" lang="en-US" altLang="zh-CN" dirty="0">
                <a:latin typeface="+mn-lt"/>
                <a:ea typeface="+mn-ea"/>
              </a:rPr>
              <a:t>O</a:t>
            </a:r>
            <a:endParaRPr kumimoji="1" lang="en-US" altLang="zh-CN" dirty="0">
              <a:latin typeface="+mn-lt"/>
              <a:ea typeface="+mn-ea"/>
            </a:endParaRPr>
          </a:p>
          <a:p>
            <a:pPr>
              <a:lnSpc>
                <a:spcPct val="110000"/>
              </a:lnSpc>
              <a:spcBef>
                <a:spcPct val="20000"/>
              </a:spcBef>
              <a:spcAft>
                <a:spcPct val="20000"/>
              </a:spcAft>
              <a:defRPr/>
            </a:pPr>
            <a:r>
              <a:rPr kumimoji="1" lang="en-US" altLang="zh-CN" dirty="0">
                <a:latin typeface="+mn-lt"/>
                <a:ea typeface="+mn-ea"/>
              </a:rPr>
              <a:t>                           (M=</a:t>
            </a:r>
            <a:r>
              <a:rPr kumimoji="1" lang="en-US" altLang="zh-CN" dirty="0" err="1">
                <a:latin typeface="+mn-lt"/>
                <a:ea typeface="+mn-ea"/>
              </a:rPr>
              <a:t>Co,Ni</a:t>
            </a:r>
            <a:r>
              <a:rPr kumimoji="1" lang="en-US" altLang="zh-CN" dirty="0">
                <a:latin typeface="+mn-lt"/>
                <a:ea typeface="+mn-ea"/>
              </a:rPr>
              <a:t>) </a:t>
            </a:r>
            <a:endParaRPr kumimoji="1" lang="en-US" altLang="zh-CN" dirty="0">
              <a:latin typeface="+mn-lt"/>
              <a:ea typeface="+mn-ea"/>
            </a:endParaRPr>
          </a:p>
        </p:txBody>
      </p:sp>
      <p:sp>
        <p:nvSpPr>
          <p:cNvPr id="157698" name="矩形 1"/>
          <p:cNvSpPr>
            <a:spLocks noChangeArrowheads="1"/>
          </p:cNvSpPr>
          <p:nvPr/>
        </p:nvSpPr>
        <p:spPr bwMode="auto">
          <a:xfrm>
            <a:off x="931863" y="182563"/>
            <a:ext cx="76327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50000"/>
              </a:lnSpc>
            </a:pPr>
            <a:r>
              <a:rPr kumimoji="1" lang="zh-CN" altLang="en-US" dirty="0" smtClean="0">
                <a:solidFill>
                  <a:srgbClr val="0000CC"/>
                </a:solidFill>
                <a:ea typeface="华文楷体" panose="02010600040101010101" pitchFamily="2" charset="-122"/>
              </a:rPr>
              <a:t>问题：给</a:t>
            </a:r>
            <a:r>
              <a:rPr kumimoji="1" lang="zh-CN" altLang="en-US" dirty="0">
                <a:solidFill>
                  <a:srgbClr val="0000CC"/>
                </a:solidFill>
                <a:ea typeface="华文楷体" panose="02010600040101010101" pitchFamily="2" charset="-122"/>
              </a:rPr>
              <a:t>出</a:t>
            </a:r>
            <a:r>
              <a:rPr kumimoji="1" lang="en-US" altLang="zh-CN" dirty="0">
                <a:solidFill>
                  <a:srgbClr val="0000CC"/>
                </a:solidFill>
                <a:ea typeface="华文楷体" panose="02010600040101010101" pitchFamily="2" charset="-122"/>
              </a:rPr>
              <a:t>Fe(OH)</a:t>
            </a:r>
            <a:r>
              <a:rPr kumimoji="1" lang="en-US" altLang="zh-CN" baseline="-25000" dirty="0">
                <a:solidFill>
                  <a:srgbClr val="0000CC"/>
                </a:solidFill>
                <a:ea typeface="华文楷体" panose="02010600040101010101" pitchFamily="2" charset="-122"/>
              </a:rPr>
              <a:t>3</a:t>
            </a:r>
            <a:r>
              <a:rPr kumimoji="1" lang="en-US" altLang="zh-CN" dirty="0">
                <a:solidFill>
                  <a:srgbClr val="0000CC"/>
                </a:solidFill>
                <a:ea typeface="华文楷体" panose="02010600040101010101" pitchFamily="2" charset="-122"/>
              </a:rPr>
              <a:t>,Co(OH)</a:t>
            </a:r>
            <a:r>
              <a:rPr kumimoji="1" lang="en-US" altLang="zh-CN" baseline="-25000" dirty="0">
                <a:solidFill>
                  <a:srgbClr val="0000CC"/>
                </a:solidFill>
                <a:ea typeface="华文楷体" panose="02010600040101010101" pitchFamily="2" charset="-122"/>
              </a:rPr>
              <a:t>3</a:t>
            </a:r>
            <a:r>
              <a:rPr kumimoji="1" lang="zh-CN" altLang="en-US" dirty="0">
                <a:solidFill>
                  <a:srgbClr val="0000CC"/>
                </a:solidFill>
                <a:ea typeface="华文楷体" panose="02010600040101010101" pitchFamily="2" charset="-122"/>
              </a:rPr>
              <a:t>和</a:t>
            </a:r>
            <a:r>
              <a:rPr kumimoji="1" lang="en-US" altLang="zh-CN" dirty="0">
                <a:solidFill>
                  <a:srgbClr val="0000CC"/>
                </a:solidFill>
                <a:ea typeface="华文楷体" panose="02010600040101010101" pitchFamily="2" charset="-122"/>
              </a:rPr>
              <a:t>Ni(OH)</a:t>
            </a:r>
            <a:r>
              <a:rPr kumimoji="1" lang="en-US" altLang="zh-CN" baseline="-25000" dirty="0">
                <a:solidFill>
                  <a:srgbClr val="0000CC"/>
                </a:solidFill>
                <a:ea typeface="华文楷体" panose="02010600040101010101" pitchFamily="2" charset="-122"/>
              </a:rPr>
              <a:t>3</a:t>
            </a:r>
            <a:r>
              <a:rPr kumimoji="1" lang="zh-CN" altLang="en-US" dirty="0">
                <a:solidFill>
                  <a:srgbClr val="0000CC"/>
                </a:solidFill>
                <a:ea typeface="华文楷体" panose="02010600040101010101" pitchFamily="2" charset="-122"/>
              </a:rPr>
              <a:t>分别与浓</a:t>
            </a:r>
            <a:r>
              <a:rPr kumimoji="1" lang="en-US" altLang="zh-CN" dirty="0" err="1">
                <a:solidFill>
                  <a:srgbClr val="0000CC"/>
                </a:solidFill>
                <a:ea typeface="华文楷体" panose="02010600040101010101" pitchFamily="2" charset="-122"/>
              </a:rPr>
              <a:t>HCl</a:t>
            </a:r>
            <a:r>
              <a:rPr kumimoji="1" lang="zh-CN" altLang="en-US" dirty="0">
                <a:solidFill>
                  <a:srgbClr val="0000CC"/>
                </a:solidFill>
                <a:ea typeface="华文楷体" panose="02010600040101010101" pitchFamily="2" charset="-122"/>
              </a:rPr>
              <a:t>反应的现象及方程式。</a:t>
            </a:r>
            <a:endParaRPr kumimoji="1" lang="en-US" altLang="zh-CN" dirty="0">
              <a:solidFill>
                <a:srgbClr val="0000CC"/>
              </a:solidFill>
              <a:ea typeface="华文楷体" panose="02010600040101010101" pitchFamily="2" charset="-122"/>
            </a:endParaRPr>
          </a:p>
        </p:txBody>
      </p:sp>
      <p:sp>
        <p:nvSpPr>
          <p:cNvPr id="157699"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14984651-1434-4E05-85A6-DEC5631DAC11}"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698"/>
                                        </p:tgtEl>
                                        <p:attrNameLst>
                                          <p:attrName>style.visibility</p:attrName>
                                        </p:attrNameLst>
                                      </p:cBhvr>
                                      <p:to>
                                        <p:strVal val="visible"/>
                                      </p:to>
                                    </p:set>
                                    <p:anim calcmode="lin" valueType="num">
                                      <p:cBhvr additive="base">
                                        <p:cTn id="7" dur="500" fill="hold"/>
                                        <p:tgtEl>
                                          <p:spTgt spid="157698"/>
                                        </p:tgtEl>
                                        <p:attrNameLst>
                                          <p:attrName>ppt_x</p:attrName>
                                        </p:attrNameLst>
                                      </p:cBhvr>
                                      <p:tavLst>
                                        <p:tav tm="0">
                                          <p:val>
                                            <p:strVal val="#ppt_x"/>
                                          </p:val>
                                        </p:tav>
                                        <p:tav tm="100000">
                                          <p:val>
                                            <p:strVal val="#ppt_x"/>
                                          </p:val>
                                        </p:tav>
                                      </p:tavLst>
                                    </p:anim>
                                    <p:anim calcmode="lin" valueType="num">
                                      <p:cBhvr additive="base">
                                        <p:cTn id="8" dur="500" fill="hold"/>
                                        <p:tgtEl>
                                          <p:spTgt spid="157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00036"/>
                                        </p:tgtEl>
                                        <p:attrNameLst>
                                          <p:attrName>style.visibility</p:attrName>
                                        </p:attrNameLst>
                                      </p:cBhvr>
                                      <p:to>
                                        <p:strVal val="visible"/>
                                      </p:to>
                                    </p:set>
                                    <p:animEffect transition="in" filter="fade">
                                      <p:cBhvr>
                                        <p:cTn id="13" dur="1000"/>
                                        <p:tgtEl>
                                          <p:spTgt spid="300036"/>
                                        </p:tgtEl>
                                      </p:cBhvr>
                                    </p:animEffect>
                                    <p:anim calcmode="lin" valueType="num">
                                      <p:cBhvr>
                                        <p:cTn id="14" dur="1000" fill="hold"/>
                                        <p:tgtEl>
                                          <p:spTgt spid="300036"/>
                                        </p:tgtEl>
                                        <p:attrNameLst>
                                          <p:attrName>ppt_x</p:attrName>
                                        </p:attrNameLst>
                                      </p:cBhvr>
                                      <p:tavLst>
                                        <p:tav tm="0">
                                          <p:val>
                                            <p:strVal val="#ppt_x"/>
                                          </p:val>
                                        </p:tav>
                                        <p:tav tm="100000">
                                          <p:val>
                                            <p:strVal val="#ppt_x"/>
                                          </p:val>
                                        </p:tav>
                                      </p:tavLst>
                                    </p:anim>
                                    <p:anim calcmode="lin" valueType="num">
                                      <p:cBhvr>
                                        <p:cTn id="15" dur="1000" fill="hold"/>
                                        <p:tgtEl>
                                          <p:spTgt spid="300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6" grpId="0"/>
      <p:bldP spid="157698"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矩形 4"/>
          <p:cNvSpPr>
            <a:spLocks noChangeArrowheads="1"/>
          </p:cNvSpPr>
          <p:nvPr/>
        </p:nvSpPr>
        <p:spPr bwMode="auto">
          <a:xfrm>
            <a:off x="931863" y="115888"/>
            <a:ext cx="23066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sz="3600">
                <a:solidFill>
                  <a:srgbClr val="0000CC"/>
                </a:solidFill>
                <a:ea typeface="华文楷体" panose="02010600040101010101" pitchFamily="2" charset="-122"/>
              </a:rPr>
              <a:t>2. </a:t>
            </a:r>
            <a:r>
              <a:rPr kumimoji="1" lang="zh-CN" altLang="en-US" sz="3600">
                <a:solidFill>
                  <a:srgbClr val="0000CC"/>
                </a:solidFill>
                <a:ea typeface="华文楷体" panose="02010600040101010101" pitchFamily="2" charset="-122"/>
              </a:rPr>
              <a:t>氯化物</a:t>
            </a:r>
            <a:endParaRPr kumimoji="1" lang="en-US" altLang="zh-CN" sz="3600">
              <a:solidFill>
                <a:srgbClr val="0000CC"/>
              </a:solidFill>
              <a:ea typeface="华文楷体" panose="02010600040101010101" pitchFamily="2" charset="-122"/>
            </a:endParaRPr>
          </a:p>
        </p:txBody>
      </p:sp>
      <p:sp>
        <p:nvSpPr>
          <p:cNvPr id="158722" name="Rectangle 3"/>
          <p:cNvSpPr>
            <a:spLocks noChangeArrowheads="1"/>
          </p:cNvSpPr>
          <p:nvPr/>
        </p:nvSpPr>
        <p:spPr bwMode="auto">
          <a:xfrm>
            <a:off x="919163" y="908050"/>
            <a:ext cx="73215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kumimoji="1" lang="zh-CN" altLang="en-US">
                <a:solidFill>
                  <a:srgbClr val="0000CC"/>
                </a:solidFill>
                <a:ea typeface="华文楷体" panose="02010600040101010101" pitchFamily="2" charset="-122"/>
              </a:rPr>
              <a:t>    四氯化钛 </a:t>
            </a:r>
            <a:r>
              <a:rPr kumimoji="1" lang="en-US" altLang="zh-CN">
                <a:solidFill>
                  <a:srgbClr val="0000CC"/>
                </a:solidFill>
                <a:ea typeface="华文楷体" panose="02010600040101010101" pitchFamily="2" charset="-122"/>
              </a:rPr>
              <a:t>(TiCl</a:t>
            </a:r>
            <a:r>
              <a:rPr kumimoji="1" lang="en-US" altLang="zh-CN" baseline="-25000">
                <a:solidFill>
                  <a:srgbClr val="0000CC"/>
                </a:solidFill>
                <a:ea typeface="华文楷体" panose="02010600040101010101" pitchFamily="2" charset="-122"/>
              </a:rPr>
              <a:t>4</a:t>
            </a:r>
            <a:r>
              <a:rPr kumimoji="1" lang="en-US" altLang="zh-CN">
                <a:solidFill>
                  <a:srgbClr val="0000CC"/>
                </a:solidFill>
                <a:ea typeface="华文楷体" panose="02010600040101010101" pitchFamily="2" charset="-122"/>
              </a:rPr>
              <a:t>), </a:t>
            </a:r>
            <a:r>
              <a:rPr kumimoji="1" lang="zh-CN" altLang="en-US">
                <a:solidFill>
                  <a:srgbClr val="0000CC"/>
                </a:solidFill>
                <a:ea typeface="华文楷体" panose="02010600040101010101" pitchFamily="2" charset="-122"/>
              </a:rPr>
              <a:t>四面体结构，共价化合物，溶沸点较低 </a:t>
            </a:r>
            <a:r>
              <a:rPr kumimoji="1" lang="en-US" altLang="zh-CN">
                <a:ea typeface="华文楷体" panose="02010600040101010101" pitchFamily="2" charset="-122"/>
              </a:rPr>
              <a:t>(m.p. 250 K, b.p. 409 K),</a:t>
            </a:r>
            <a:r>
              <a:rPr kumimoji="1" lang="en-US" altLang="zh-CN">
                <a:solidFill>
                  <a:srgbClr val="0000CC"/>
                </a:solidFill>
                <a:ea typeface="华文楷体" panose="02010600040101010101" pitchFamily="2" charset="-122"/>
              </a:rPr>
              <a:t> </a:t>
            </a:r>
            <a:r>
              <a:rPr kumimoji="1" lang="zh-CN" altLang="en-US">
                <a:ea typeface="华文楷体" panose="02010600040101010101" pitchFamily="2" charset="-122"/>
              </a:rPr>
              <a:t>无色有刺激性气味的液体，</a:t>
            </a:r>
            <a:r>
              <a:rPr kumimoji="1" lang="zh-CN" altLang="en-US">
                <a:solidFill>
                  <a:srgbClr val="FF0000"/>
                </a:solidFill>
                <a:ea typeface="华文楷体" panose="02010600040101010101" pitchFamily="2" charset="-122"/>
              </a:rPr>
              <a:t>极易水解</a:t>
            </a:r>
            <a:r>
              <a:rPr kumimoji="1" lang="zh-CN" altLang="en-US">
                <a:ea typeface="华文楷体" panose="02010600040101010101" pitchFamily="2" charset="-122"/>
              </a:rPr>
              <a:t>，在空气中冒烟 </a:t>
            </a:r>
            <a:r>
              <a:rPr kumimoji="1" lang="en-US" altLang="zh-CN">
                <a:ea typeface="华文楷体" panose="02010600040101010101" pitchFamily="2" charset="-122"/>
              </a:rPr>
              <a:t>(</a:t>
            </a:r>
            <a:r>
              <a:rPr kumimoji="1" lang="zh-CN" altLang="en-US">
                <a:ea typeface="华文楷体" panose="02010600040101010101" pitchFamily="2" charset="-122"/>
              </a:rPr>
              <a:t>水解产物</a:t>
            </a:r>
            <a:r>
              <a:rPr kumimoji="1" lang="en-US" altLang="zh-CN">
                <a:ea typeface="华文楷体" panose="02010600040101010101" pitchFamily="2" charset="-122"/>
              </a:rPr>
              <a:t>: H</a:t>
            </a:r>
            <a:r>
              <a:rPr kumimoji="1" lang="en-US" altLang="zh-CN" baseline="-25000">
                <a:ea typeface="华文楷体" panose="02010600040101010101" pitchFamily="2" charset="-122"/>
              </a:rPr>
              <a:t>2</a:t>
            </a:r>
            <a:r>
              <a:rPr kumimoji="1" lang="en-US" altLang="zh-CN">
                <a:ea typeface="华文楷体" panose="02010600040101010101" pitchFamily="2" charset="-122"/>
              </a:rPr>
              <a:t>TiO</a:t>
            </a:r>
            <a:r>
              <a:rPr kumimoji="1" lang="en-US" altLang="zh-CN" baseline="-25000">
                <a:ea typeface="华文楷体" panose="02010600040101010101" pitchFamily="2" charset="-122"/>
              </a:rPr>
              <a:t>3</a:t>
            </a:r>
            <a:r>
              <a:rPr kumimoji="1" lang="zh-CN" altLang="en-US">
                <a:ea typeface="华文楷体" panose="02010600040101010101" pitchFamily="2" charset="-122"/>
              </a:rPr>
              <a:t>或</a:t>
            </a:r>
            <a:r>
              <a:rPr kumimoji="1" lang="en-US" altLang="zh-CN">
                <a:ea typeface="华文楷体" panose="02010600040101010101" pitchFamily="2" charset="-122"/>
              </a:rPr>
              <a:t>TiO</a:t>
            </a:r>
            <a:r>
              <a:rPr kumimoji="1" lang="en-US" altLang="zh-CN" baseline="-25000">
                <a:ea typeface="华文楷体" panose="02010600040101010101" pitchFamily="2" charset="-122"/>
              </a:rPr>
              <a:t>2</a:t>
            </a:r>
            <a:r>
              <a:rPr kumimoji="1" lang="en-US" altLang="zh-CN">
                <a:ea typeface="华文楷体" panose="02010600040101010101" pitchFamily="2" charset="-122"/>
              </a:rPr>
              <a:t>)</a:t>
            </a:r>
            <a:r>
              <a:rPr kumimoji="1" lang="zh-CN" altLang="en-US">
                <a:ea typeface="华文楷体" panose="02010600040101010101" pitchFamily="2" charset="-122"/>
              </a:rPr>
              <a:t> ；在军事上可用作烟幕弹。</a:t>
            </a:r>
            <a:endParaRPr kumimoji="1" lang="zh-CN" altLang="en-US">
              <a:ea typeface="华文楷体" panose="02010600040101010101" pitchFamily="2" charset="-122"/>
            </a:endParaRPr>
          </a:p>
        </p:txBody>
      </p:sp>
      <p:sp>
        <p:nvSpPr>
          <p:cNvPr id="158723" name="矩形 1"/>
          <p:cNvSpPr>
            <a:spLocks noChangeArrowheads="1"/>
          </p:cNvSpPr>
          <p:nvPr/>
        </p:nvSpPr>
        <p:spPr bwMode="auto">
          <a:xfrm>
            <a:off x="920750" y="4149725"/>
            <a:ext cx="77771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40000"/>
              </a:lnSpc>
            </a:pPr>
            <a:r>
              <a:rPr kumimoji="1" lang="zh-CN" altLang="en-US">
                <a:ea typeface="华文楷体" panose="02010600040101010101" pitchFamily="2" charset="-122"/>
              </a:rPr>
              <a:t>完全水解</a:t>
            </a:r>
            <a:r>
              <a:rPr kumimoji="1" lang="en-US" altLang="zh-CN">
                <a:ea typeface="华文楷体" panose="02010600040101010101" pitchFamily="2" charset="-122"/>
              </a:rPr>
              <a:t>:</a:t>
            </a:r>
            <a:r>
              <a:rPr kumimoji="1" lang="en-US" altLang="zh-CN">
                <a:solidFill>
                  <a:srgbClr val="FF0000"/>
                </a:solidFill>
                <a:ea typeface="华文楷体" panose="02010600040101010101" pitchFamily="2" charset="-122"/>
              </a:rPr>
              <a:t>TiCl</a:t>
            </a:r>
            <a:r>
              <a:rPr kumimoji="1" lang="en-US" altLang="zh-CN" baseline="-25000">
                <a:solidFill>
                  <a:srgbClr val="FF0000"/>
                </a:solidFill>
                <a:ea typeface="华文楷体" panose="02010600040101010101" pitchFamily="2" charset="-122"/>
              </a:rPr>
              <a:t>4</a:t>
            </a:r>
            <a:r>
              <a:rPr kumimoji="1" lang="zh-CN" altLang="en-US">
                <a:ea typeface="华文楷体" panose="02010600040101010101" pitchFamily="2" charset="-122"/>
              </a:rPr>
              <a:t>＋</a:t>
            </a:r>
            <a:r>
              <a:rPr kumimoji="1" lang="en-US" altLang="zh-CN">
                <a:ea typeface="华文楷体" panose="02010600040101010101" pitchFamily="2" charset="-122"/>
              </a:rPr>
              <a:t>3H</a:t>
            </a:r>
            <a:r>
              <a:rPr kumimoji="1" lang="en-US" altLang="zh-CN" baseline="-25000">
                <a:ea typeface="华文楷体" panose="02010600040101010101" pitchFamily="2" charset="-122"/>
              </a:rPr>
              <a:t>2</a:t>
            </a:r>
            <a:r>
              <a:rPr kumimoji="1" lang="en-US" altLang="zh-CN">
                <a:ea typeface="华文楷体" panose="02010600040101010101" pitchFamily="2" charset="-122"/>
              </a:rPr>
              <a:t>O</a:t>
            </a:r>
            <a:r>
              <a:rPr kumimoji="1" lang="zh-CN" altLang="en-US">
                <a:ea typeface="华文楷体" panose="02010600040101010101" pitchFamily="2" charset="-122"/>
              </a:rPr>
              <a:t>＝</a:t>
            </a:r>
            <a:r>
              <a:rPr kumimoji="1" lang="en-US" altLang="zh-CN">
                <a:solidFill>
                  <a:srgbClr val="0000CC"/>
                </a:solidFill>
                <a:ea typeface="华文楷体" panose="02010600040101010101" pitchFamily="2" charset="-122"/>
              </a:rPr>
              <a:t>H</a:t>
            </a:r>
            <a:r>
              <a:rPr kumimoji="1" lang="en-US" altLang="zh-CN" baseline="-25000">
                <a:solidFill>
                  <a:srgbClr val="0000CC"/>
                </a:solidFill>
                <a:ea typeface="华文楷体" panose="02010600040101010101" pitchFamily="2" charset="-122"/>
              </a:rPr>
              <a:t>2</a:t>
            </a:r>
            <a:r>
              <a:rPr kumimoji="1" lang="en-US" altLang="zh-CN">
                <a:solidFill>
                  <a:srgbClr val="0000CC"/>
                </a:solidFill>
                <a:ea typeface="华文楷体" panose="02010600040101010101" pitchFamily="2" charset="-122"/>
              </a:rPr>
              <a:t>TiO</a:t>
            </a:r>
            <a:r>
              <a:rPr kumimoji="1" lang="en-US" altLang="zh-CN" baseline="-25000">
                <a:solidFill>
                  <a:srgbClr val="0000CC"/>
                </a:solidFill>
                <a:ea typeface="华文楷体" panose="02010600040101010101" pitchFamily="2" charset="-122"/>
              </a:rPr>
              <a:t>3</a:t>
            </a:r>
            <a:r>
              <a:rPr kumimoji="1" lang="en-US" altLang="zh-CN">
                <a:ea typeface="华文楷体" panose="02010600040101010101" pitchFamily="2" charset="-122"/>
              </a:rPr>
              <a:t>↓</a:t>
            </a:r>
            <a:r>
              <a:rPr kumimoji="1" lang="zh-CN" altLang="en-US">
                <a:ea typeface="华文楷体" panose="02010600040101010101" pitchFamily="2" charset="-122"/>
              </a:rPr>
              <a:t>＋</a:t>
            </a:r>
            <a:r>
              <a:rPr kumimoji="1" lang="en-US" altLang="zh-CN">
                <a:ea typeface="华文楷体" panose="02010600040101010101" pitchFamily="2" charset="-122"/>
              </a:rPr>
              <a:t>4HCl</a:t>
            </a:r>
            <a:endParaRPr kumimoji="1" lang="en-US" altLang="zh-CN">
              <a:ea typeface="华文楷体" panose="02010600040101010101" pitchFamily="2" charset="-122"/>
            </a:endParaRPr>
          </a:p>
          <a:p>
            <a:pPr>
              <a:lnSpc>
                <a:spcPct val="140000"/>
              </a:lnSpc>
            </a:pPr>
            <a:r>
              <a:rPr kumimoji="1" lang="zh-CN" altLang="en-US">
                <a:ea typeface="华文楷体" panose="02010600040101010101" pitchFamily="2" charset="-122"/>
              </a:rPr>
              <a:t>部分水解：</a:t>
            </a:r>
            <a:r>
              <a:rPr kumimoji="1" lang="en-US" altLang="zh-CN">
                <a:ea typeface="华文楷体" panose="02010600040101010101" pitchFamily="2" charset="-122"/>
              </a:rPr>
              <a:t>TiCl</a:t>
            </a:r>
            <a:r>
              <a:rPr kumimoji="1" lang="en-US" altLang="zh-CN" baseline="-25000">
                <a:ea typeface="华文楷体" panose="02010600040101010101" pitchFamily="2" charset="-122"/>
              </a:rPr>
              <a:t>4</a:t>
            </a:r>
            <a:r>
              <a:rPr kumimoji="1" lang="zh-CN" altLang="en-US">
                <a:ea typeface="华文楷体" panose="02010600040101010101" pitchFamily="2" charset="-122"/>
              </a:rPr>
              <a:t>＋</a:t>
            </a:r>
            <a:r>
              <a:rPr kumimoji="1" lang="en-US" altLang="zh-CN">
                <a:ea typeface="华文楷体" panose="02010600040101010101" pitchFamily="2" charset="-122"/>
              </a:rPr>
              <a:t>H</a:t>
            </a:r>
            <a:r>
              <a:rPr kumimoji="1" lang="en-US" altLang="zh-CN" baseline="-25000">
                <a:ea typeface="华文楷体" panose="02010600040101010101" pitchFamily="2" charset="-122"/>
              </a:rPr>
              <a:t>2</a:t>
            </a:r>
            <a:r>
              <a:rPr kumimoji="1" lang="en-US" altLang="zh-CN">
                <a:ea typeface="华文楷体" panose="02010600040101010101" pitchFamily="2" charset="-122"/>
              </a:rPr>
              <a:t>O</a:t>
            </a:r>
            <a:r>
              <a:rPr kumimoji="1" lang="zh-CN" altLang="en-US">
                <a:ea typeface="华文楷体" panose="02010600040101010101" pitchFamily="2" charset="-122"/>
              </a:rPr>
              <a:t>＝</a:t>
            </a:r>
            <a:r>
              <a:rPr kumimoji="1" lang="en-US" altLang="zh-CN">
                <a:solidFill>
                  <a:srgbClr val="FF0000"/>
                </a:solidFill>
                <a:ea typeface="华文楷体" panose="02010600040101010101" pitchFamily="2" charset="-122"/>
              </a:rPr>
              <a:t>TiOCl</a:t>
            </a:r>
            <a:r>
              <a:rPr kumimoji="1" lang="en-US" altLang="zh-CN" baseline="-25000">
                <a:solidFill>
                  <a:srgbClr val="FF0000"/>
                </a:solidFill>
                <a:ea typeface="华文楷体" panose="02010600040101010101" pitchFamily="2" charset="-122"/>
              </a:rPr>
              <a:t>2</a:t>
            </a:r>
            <a:r>
              <a:rPr kumimoji="1" lang="en-US" altLang="zh-CN">
                <a:ea typeface="华文楷体" panose="02010600040101010101" pitchFamily="2" charset="-122"/>
              </a:rPr>
              <a:t>↓</a:t>
            </a:r>
            <a:r>
              <a:rPr kumimoji="1" lang="zh-CN" altLang="en-US">
                <a:ea typeface="华文楷体" panose="02010600040101010101" pitchFamily="2" charset="-122"/>
              </a:rPr>
              <a:t>＋</a:t>
            </a:r>
            <a:r>
              <a:rPr kumimoji="1" lang="en-US" altLang="zh-CN">
                <a:ea typeface="华文楷体" panose="02010600040101010101" pitchFamily="2" charset="-122"/>
              </a:rPr>
              <a:t>2HCl</a:t>
            </a:r>
            <a:endParaRPr lang="zh-CN" altLang="en-US">
              <a:ea typeface="华文楷体" panose="02010600040101010101" pitchFamily="2" charset="-122"/>
            </a:endParaRPr>
          </a:p>
        </p:txBody>
      </p:sp>
      <p:sp>
        <p:nvSpPr>
          <p:cNvPr id="158724"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DACD23F1-ED08-4AC7-A636-ED4A67A6F8B7}"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059113" y="260350"/>
            <a:ext cx="18732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2" name="Group 3"/>
          <p:cNvGrpSpPr/>
          <p:nvPr/>
        </p:nvGrpSpPr>
        <p:grpSpPr bwMode="auto">
          <a:xfrm>
            <a:off x="6011863" y="1125538"/>
            <a:ext cx="1752600" cy="1600200"/>
            <a:chOff x="3360" y="2688"/>
            <a:chExt cx="1104" cy="1008"/>
          </a:xfrm>
        </p:grpSpPr>
        <p:sp>
          <p:nvSpPr>
            <p:cNvPr id="46099" name="Line 4"/>
            <p:cNvSpPr>
              <a:spLocks noChangeShapeType="1"/>
            </p:cNvSpPr>
            <p:nvPr/>
          </p:nvSpPr>
          <p:spPr bwMode="auto">
            <a:xfrm>
              <a:off x="3888" y="2688"/>
              <a:ext cx="576" cy="432"/>
            </a:xfrm>
            <a:prstGeom prst="line">
              <a:avLst/>
            </a:prstGeom>
            <a:noFill/>
            <a:ln w="19050">
              <a:solidFill>
                <a:srgbClr val="00CC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100" name="Line 5"/>
            <p:cNvSpPr>
              <a:spLocks noChangeShapeType="1"/>
            </p:cNvSpPr>
            <p:nvPr/>
          </p:nvSpPr>
          <p:spPr bwMode="auto">
            <a:xfrm flipH="1">
              <a:off x="3360" y="2688"/>
              <a:ext cx="528" cy="624"/>
            </a:xfrm>
            <a:prstGeom prst="line">
              <a:avLst/>
            </a:prstGeom>
            <a:noFill/>
            <a:ln w="19050">
              <a:solidFill>
                <a:srgbClr val="00CC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101" name="Line 6"/>
            <p:cNvSpPr>
              <a:spLocks noChangeShapeType="1"/>
            </p:cNvSpPr>
            <p:nvPr/>
          </p:nvSpPr>
          <p:spPr bwMode="auto">
            <a:xfrm flipH="1">
              <a:off x="3648" y="2688"/>
              <a:ext cx="240" cy="432"/>
            </a:xfrm>
            <a:prstGeom prst="line">
              <a:avLst/>
            </a:prstGeom>
            <a:noFill/>
            <a:ln w="19050">
              <a:solidFill>
                <a:srgbClr val="00CC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102" name="Line 7"/>
            <p:cNvSpPr>
              <a:spLocks noChangeShapeType="1"/>
            </p:cNvSpPr>
            <p:nvPr/>
          </p:nvSpPr>
          <p:spPr bwMode="auto">
            <a:xfrm flipH="1" flipV="1">
              <a:off x="3360" y="3312"/>
              <a:ext cx="528" cy="384"/>
            </a:xfrm>
            <a:prstGeom prst="line">
              <a:avLst/>
            </a:prstGeom>
            <a:noFill/>
            <a:ln w="19050">
              <a:solidFill>
                <a:srgbClr val="00CC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103" name="Line 8"/>
            <p:cNvSpPr>
              <a:spLocks noChangeShapeType="1"/>
            </p:cNvSpPr>
            <p:nvPr/>
          </p:nvSpPr>
          <p:spPr bwMode="auto">
            <a:xfrm flipV="1">
              <a:off x="3888" y="3312"/>
              <a:ext cx="288" cy="384"/>
            </a:xfrm>
            <a:prstGeom prst="line">
              <a:avLst/>
            </a:prstGeom>
            <a:noFill/>
            <a:ln w="19050">
              <a:solidFill>
                <a:srgbClr val="00CC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104" name="Line 9"/>
            <p:cNvSpPr>
              <a:spLocks noChangeShapeType="1"/>
            </p:cNvSpPr>
            <p:nvPr/>
          </p:nvSpPr>
          <p:spPr bwMode="auto">
            <a:xfrm flipV="1">
              <a:off x="3888" y="3120"/>
              <a:ext cx="576" cy="576"/>
            </a:xfrm>
            <a:prstGeom prst="line">
              <a:avLst/>
            </a:prstGeom>
            <a:noFill/>
            <a:ln w="19050">
              <a:solidFill>
                <a:srgbClr val="00CC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105" name="Line 10"/>
            <p:cNvSpPr>
              <a:spLocks noChangeShapeType="1"/>
            </p:cNvSpPr>
            <p:nvPr/>
          </p:nvSpPr>
          <p:spPr bwMode="auto">
            <a:xfrm>
              <a:off x="3648" y="3120"/>
              <a:ext cx="240" cy="576"/>
            </a:xfrm>
            <a:prstGeom prst="line">
              <a:avLst/>
            </a:prstGeom>
            <a:noFill/>
            <a:ln w="19050">
              <a:solidFill>
                <a:srgbClr val="00CC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106" name="Line 11"/>
            <p:cNvSpPr>
              <a:spLocks noChangeShapeType="1"/>
            </p:cNvSpPr>
            <p:nvPr/>
          </p:nvSpPr>
          <p:spPr bwMode="auto">
            <a:xfrm>
              <a:off x="3888" y="2688"/>
              <a:ext cx="288" cy="624"/>
            </a:xfrm>
            <a:prstGeom prst="line">
              <a:avLst/>
            </a:prstGeom>
            <a:noFill/>
            <a:ln w="19050">
              <a:solidFill>
                <a:srgbClr val="00CC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107" name="Freeform 12"/>
            <p:cNvSpPr/>
            <p:nvPr/>
          </p:nvSpPr>
          <p:spPr bwMode="auto">
            <a:xfrm>
              <a:off x="3360" y="3120"/>
              <a:ext cx="528" cy="576"/>
            </a:xfrm>
            <a:custGeom>
              <a:avLst/>
              <a:gdLst>
                <a:gd name="T0" fmla="*/ 0 w 528"/>
                <a:gd name="T1" fmla="*/ 192 h 576"/>
                <a:gd name="T2" fmla="*/ 288 w 528"/>
                <a:gd name="T3" fmla="*/ 0 h 576"/>
                <a:gd name="T4" fmla="*/ 528 w 528"/>
                <a:gd name="T5" fmla="*/ 576 h 576"/>
                <a:gd name="T6" fmla="*/ 0 w 528"/>
                <a:gd name="T7" fmla="*/ 192 h 576"/>
                <a:gd name="T8" fmla="*/ 0 60000 65536"/>
                <a:gd name="T9" fmla="*/ 0 60000 65536"/>
                <a:gd name="T10" fmla="*/ 0 60000 65536"/>
                <a:gd name="T11" fmla="*/ 0 60000 65536"/>
                <a:gd name="T12" fmla="*/ 0 w 528"/>
                <a:gd name="T13" fmla="*/ 0 h 576"/>
                <a:gd name="T14" fmla="*/ 528 w 528"/>
                <a:gd name="T15" fmla="*/ 576 h 576"/>
              </a:gdLst>
              <a:ahLst/>
              <a:cxnLst>
                <a:cxn ang="T8">
                  <a:pos x="T0" y="T1"/>
                </a:cxn>
                <a:cxn ang="T9">
                  <a:pos x="T2" y="T3"/>
                </a:cxn>
                <a:cxn ang="T10">
                  <a:pos x="T4" y="T5"/>
                </a:cxn>
                <a:cxn ang="T11">
                  <a:pos x="T6" y="T7"/>
                </a:cxn>
              </a:cxnLst>
              <a:rect l="T12" t="T13" r="T14" b="T15"/>
              <a:pathLst>
                <a:path w="528" h="576">
                  <a:moveTo>
                    <a:pt x="0" y="192"/>
                  </a:moveTo>
                  <a:lnTo>
                    <a:pt x="288" y="0"/>
                  </a:lnTo>
                  <a:lnTo>
                    <a:pt x="528" y="576"/>
                  </a:lnTo>
                  <a:lnTo>
                    <a:pt x="0" y="192"/>
                  </a:lnTo>
                  <a:close/>
                </a:path>
              </a:pathLst>
            </a:custGeom>
            <a:gradFill rotWithShape="0">
              <a:gsLst>
                <a:gs pos="0">
                  <a:srgbClr val="C273FF"/>
                </a:gs>
                <a:gs pos="100000">
                  <a:srgbClr val="5A3576"/>
                </a:gs>
              </a:gsLst>
              <a:lin ang="0" scaled="1"/>
            </a:gradFill>
            <a:ln w="9525" cap="flat" cmpd="sng">
              <a:solidFill>
                <a:srgbClr val="00CCFF"/>
              </a:solidFill>
              <a:prstDash val="solid"/>
              <a:round/>
              <a:headEnd type="none" w="med" len="med"/>
              <a:tailEnd type="none" w="med" len="med"/>
            </a:ln>
          </p:spPr>
          <p:txBody>
            <a:bodyPr wrap="none" anchor="ctr"/>
            <a:lstStyle/>
            <a:p>
              <a:endParaRPr lang="zh-CN" altLang="en-US"/>
            </a:p>
          </p:txBody>
        </p:sp>
        <p:sp>
          <p:nvSpPr>
            <p:cNvPr id="46108" name="AutoShape 13"/>
            <p:cNvSpPr>
              <a:spLocks noChangeArrowheads="1"/>
            </p:cNvSpPr>
            <p:nvPr/>
          </p:nvSpPr>
          <p:spPr bwMode="auto">
            <a:xfrm>
              <a:off x="3360" y="3120"/>
              <a:ext cx="1104" cy="192"/>
            </a:xfrm>
            <a:prstGeom prst="parallelogram">
              <a:avLst>
                <a:gd name="adj" fmla="val 143750"/>
              </a:avLst>
            </a:prstGeom>
            <a:noFill/>
            <a:ln w="19050">
              <a:solidFill>
                <a:srgbClr val="00CC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grpSp>
      <p:sp>
        <p:nvSpPr>
          <p:cNvPr id="46083" name="Rectangle 14"/>
          <p:cNvSpPr>
            <a:spLocks noChangeArrowheads="1"/>
          </p:cNvSpPr>
          <p:nvPr/>
        </p:nvSpPr>
        <p:spPr bwMode="auto">
          <a:xfrm>
            <a:off x="2124075" y="2276475"/>
            <a:ext cx="41941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eaLnBrk="0" hangingPunct="0">
              <a:lnSpc>
                <a:spcPct val="150000"/>
              </a:lnSpc>
            </a:pPr>
            <a:r>
              <a:rPr lang="zh-CN" altLang="en-GB">
                <a:solidFill>
                  <a:srgbClr val="FF0000"/>
                </a:solidFill>
                <a:ea typeface="华文楷体" panose="02010600040101010101" pitchFamily="2" charset="-122"/>
              </a:rPr>
              <a:t>面式</a:t>
            </a:r>
            <a:r>
              <a:rPr lang="en-GB" altLang="zh-CN">
                <a:solidFill>
                  <a:srgbClr val="FF0000"/>
                </a:solidFill>
                <a:ea typeface="华文楷体" panose="02010600040101010101" pitchFamily="2" charset="-122"/>
              </a:rPr>
              <a:t>-[Co(NH</a:t>
            </a:r>
            <a:r>
              <a:rPr lang="en-GB" altLang="zh-CN" baseline="-25000">
                <a:solidFill>
                  <a:srgbClr val="FF0000"/>
                </a:solidFill>
                <a:ea typeface="华文楷体" panose="02010600040101010101" pitchFamily="2" charset="-122"/>
              </a:rPr>
              <a:t>3</a:t>
            </a:r>
            <a:r>
              <a:rPr lang="en-GB" altLang="zh-CN">
                <a:solidFill>
                  <a:srgbClr val="FF0000"/>
                </a:solidFill>
                <a:ea typeface="华文楷体" panose="02010600040101010101" pitchFamily="2" charset="-122"/>
              </a:rPr>
              <a:t>)</a:t>
            </a:r>
            <a:r>
              <a:rPr lang="en-GB" altLang="zh-CN" baseline="-25000">
                <a:solidFill>
                  <a:srgbClr val="FF0000"/>
                </a:solidFill>
                <a:ea typeface="华文楷体" panose="02010600040101010101" pitchFamily="2" charset="-122"/>
              </a:rPr>
              <a:t>3</a:t>
            </a:r>
            <a:r>
              <a:rPr lang="en-GB" altLang="zh-CN">
                <a:solidFill>
                  <a:srgbClr val="FF0000"/>
                </a:solidFill>
                <a:ea typeface="华文楷体" panose="02010600040101010101" pitchFamily="2" charset="-122"/>
              </a:rPr>
              <a:t>(NO</a:t>
            </a:r>
            <a:r>
              <a:rPr lang="en-GB" altLang="zh-CN" baseline="-25000">
                <a:solidFill>
                  <a:srgbClr val="FF0000"/>
                </a:solidFill>
                <a:ea typeface="华文楷体" panose="02010600040101010101" pitchFamily="2" charset="-122"/>
              </a:rPr>
              <a:t>2</a:t>
            </a:r>
            <a:r>
              <a:rPr lang="en-GB" altLang="zh-CN">
                <a:solidFill>
                  <a:srgbClr val="FF0000"/>
                </a:solidFill>
                <a:ea typeface="华文楷体" panose="02010600040101010101" pitchFamily="2" charset="-122"/>
              </a:rPr>
              <a:t>)</a:t>
            </a:r>
            <a:r>
              <a:rPr lang="en-GB" altLang="zh-CN" baseline="-25000">
                <a:solidFill>
                  <a:srgbClr val="FF0000"/>
                </a:solidFill>
                <a:ea typeface="华文楷体" panose="02010600040101010101" pitchFamily="2" charset="-122"/>
              </a:rPr>
              <a:t>3</a:t>
            </a:r>
            <a:r>
              <a:rPr lang="en-GB" altLang="zh-CN">
                <a:solidFill>
                  <a:srgbClr val="FF0000"/>
                </a:solidFill>
                <a:ea typeface="华文楷体" panose="02010600040101010101" pitchFamily="2" charset="-122"/>
              </a:rPr>
              <a:t>]</a:t>
            </a:r>
            <a:endParaRPr lang="en-GB" altLang="zh-CN">
              <a:solidFill>
                <a:srgbClr val="FF0000"/>
              </a:solidFill>
              <a:ea typeface="华文楷体" panose="02010600040101010101" pitchFamily="2" charset="-122"/>
            </a:endParaRPr>
          </a:p>
        </p:txBody>
      </p:sp>
      <p:grpSp>
        <p:nvGrpSpPr>
          <p:cNvPr id="539663" name="Group 15"/>
          <p:cNvGrpSpPr/>
          <p:nvPr/>
        </p:nvGrpSpPr>
        <p:grpSpPr bwMode="auto">
          <a:xfrm>
            <a:off x="1835150" y="3573463"/>
            <a:ext cx="5929313" cy="2571750"/>
            <a:chOff x="1247" y="2523"/>
            <a:chExt cx="3735" cy="1620"/>
          </a:xfrm>
        </p:grpSpPr>
        <p:pic>
          <p:nvPicPr>
            <p:cNvPr id="46086"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4" y="2523"/>
              <a:ext cx="994"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7" name="Group 17"/>
            <p:cNvGrpSpPr/>
            <p:nvPr/>
          </p:nvGrpSpPr>
          <p:grpSpPr bwMode="auto">
            <a:xfrm>
              <a:off x="3878" y="2568"/>
              <a:ext cx="1104" cy="1008"/>
              <a:chOff x="864" y="2592"/>
              <a:chExt cx="1104" cy="1008"/>
            </a:xfrm>
          </p:grpSpPr>
          <p:sp>
            <p:nvSpPr>
              <p:cNvPr id="46089" name="AutoShape 18"/>
              <p:cNvSpPr>
                <a:spLocks noChangeArrowheads="1"/>
              </p:cNvSpPr>
              <p:nvPr/>
            </p:nvSpPr>
            <p:spPr bwMode="auto">
              <a:xfrm>
                <a:off x="864" y="3024"/>
                <a:ext cx="1104" cy="192"/>
              </a:xfrm>
              <a:prstGeom prst="parallelogram">
                <a:avLst>
                  <a:gd name="adj" fmla="val 143750"/>
                </a:avLst>
              </a:prstGeom>
              <a:noFill/>
              <a:ln w="19050">
                <a:solidFill>
                  <a:srgbClr val="00CC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46090" name="Line 19"/>
              <p:cNvSpPr>
                <a:spLocks noChangeShapeType="1"/>
              </p:cNvSpPr>
              <p:nvPr/>
            </p:nvSpPr>
            <p:spPr bwMode="auto">
              <a:xfrm>
                <a:off x="1392" y="2592"/>
                <a:ext cx="576" cy="432"/>
              </a:xfrm>
              <a:prstGeom prst="line">
                <a:avLst/>
              </a:prstGeom>
              <a:noFill/>
              <a:ln w="19050">
                <a:solidFill>
                  <a:srgbClr val="00CC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091" name="Line 20"/>
              <p:cNvSpPr>
                <a:spLocks noChangeShapeType="1"/>
              </p:cNvSpPr>
              <p:nvPr/>
            </p:nvSpPr>
            <p:spPr bwMode="auto">
              <a:xfrm flipH="1">
                <a:off x="864" y="2592"/>
                <a:ext cx="528" cy="624"/>
              </a:xfrm>
              <a:prstGeom prst="line">
                <a:avLst/>
              </a:prstGeom>
              <a:noFill/>
              <a:ln w="19050">
                <a:solidFill>
                  <a:srgbClr val="00CC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092" name="Line 21"/>
              <p:cNvSpPr>
                <a:spLocks noChangeShapeType="1"/>
              </p:cNvSpPr>
              <p:nvPr/>
            </p:nvSpPr>
            <p:spPr bwMode="auto">
              <a:xfrm flipH="1">
                <a:off x="1152" y="2592"/>
                <a:ext cx="240" cy="432"/>
              </a:xfrm>
              <a:prstGeom prst="line">
                <a:avLst/>
              </a:prstGeom>
              <a:noFill/>
              <a:ln w="19050">
                <a:solidFill>
                  <a:srgbClr val="00CC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093" name="Line 22"/>
              <p:cNvSpPr>
                <a:spLocks noChangeShapeType="1"/>
              </p:cNvSpPr>
              <p:nvPr/>
            </p:nvSpPr>
            <p:spPr bwMode="auto">
              <a:xfrm flipH="1" flipV="1">
                <a:off x="864" y="3216"/>
                <a:ext cx="528" cy="384"/>
              </a:xfrm>
              <a:prstGeom prst="line">
                <a:avLst/>
              </a:prstGeom>
              <a:noFill/>
              <a:ln w="19050">
                <a:solidFill>
                  <a:srgbClr val="00CC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094" name="Line 23"/>
              <p:cNvSpPr>
                <a:spLocks noChangeShapeType="1"/>
              </p:cNvSpPr>
              <p:nvPr/>
            </p:nvSpPr>
            <p:spPr bwMode="auto">
              <a:xfrm flipV="1">
                <a:off x="1392" y="3216"/>
                <a:ext cx="288" cy="384"/>
              </a:xfrm>
              <a:prstGeom prst="line">
                <a:avLst/>
              </a:prstGeom>
              <a:noFill/>
              <a:ln w="19050">
                <a:solidFill>
                  <a:srgbClr val="00CC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095" name="Line 24"/>
              <p:cNvSpPr>
                <a:spLocks noChangeShapeType="1"/>
              </p:cNvSpPr>
              <p:nvPr/>
            </p:nvSpPr>
            <p:spPr bwMode="auto">
              <a:xfrm flipV="1">
                <a:off x="1392" y="3024"/>
                <a:ext cx="576" cy="576"/>
              </a:xfrm>
              <a:prstGeom prst="line">
                <a:avLst/>
              </a:prstGeom>
              <a:noFill/>
              <a:ln w="19050">
                <a:solidFill>
                  <a:srgbClr val="00CC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096" name="Line 25"/>
              <p:cNvSpPr>
                <a:spLocks noChangeShapeType="1"/>
              </p:cNvSpPr>
              <p:nvPr/>
            </p:nvSpPr>
            <p:spPr bwMode="auto">
              <a:xfrm>
                <a:off x="1152" y="3024"/>
                <a:ext cx="240" cy="576"/>
              </a:xfrm>
              <a:prstGeom prst="line">
                <a:avLst/>
              </a:prstGeom>
              <a:noFill/>
              <a:ln w="19050">
                <a:solidFill>
                  <a:srgbClr val="00CCFF"/>
                </a:solidFill>
                <a:rou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6097" name="Freeform 26"/>
              <p:cNvSpPr/>
              <p:nvPr/>
            </p:nvSpPr>
            <p:spPr bwMode="auto">
              <a:xfrm>
                <a:off x="864" y="3024"/>
                <a:ext cx="1104" cy="192"/>
              </a:xfrm>
              <a:custGeom>
                <a:avLst/>
                <a:gdLst>
                  <a:gd name="T0" fmla="*/ 0 w 1104"/>
                  <a:gd name="T1" fmla="*/ 192 h 192"/>
                  <a:gd name="T2" fmla="*/ 816 w 1104"/>
                  <a:gd name="T3" fmla="*/ 192 h 192"/>
                  <a:gd name="T4" fmla="*/ 1104 w 1104"/>
                  <a:gd name="T5" fmla="*/ 0 h 192"/>
                  <a:gd name="T6" fmla="*/ 0 w 1104"/>
                  <a:gd name="T7" fmla="*/ 192 h 192"/>
                  <a:gd name="T8" fmla="*/ 0 60000 65536"/>
                  <a:gd name="T9" fmla="*/ 0 60000 65536"/>
                  <a:gd name="T10" fmla="*/ 0 60000 65536"/>
                  <a:gd name="T11" fmla="*/ 0 60000 65536"/>
                  <a:gd name="T12" fmla="*/ 0 w 1104"/>
                  <a:gd name="T13" fmla="*/ 0 h 192"/>
                  <a:gd name="T14" fmla="*/ 1104 w 1104"/>
                  <a:gd name="T15" fmla="*/ 192 h 192"/>
                </a:gdLst>
                <a:ahLst/>
                <a:cxnLst>
                  <a:cxn ang="T8">
                    <a:pos x="T0" y="T1"/>
                  </a:cxn>
                  <a:cxn ang="T9">
                    <a:pos x="T2" y="T3"/>
                  </a:cxn>
                  <a:cxn ang="T10">
                    <a:pos x="T4" y="T5"/>
                  </a:cxn>
                  <a:cxn ang="T11">
                    <a:pos x="T6" y="T7"/>
                  </a:cxn>
                </a:cxnLst>
                <a:rect l="T12" t="T13" r="T14" b="T15"/>
                <a:pathLst>
                  <a:path w="1104" h="192">
                    <a:moveTo>
                      <a:pt x="0" y="192"/>
                    </a:moveTo>
                    <a:lnTo>
                      <a:pt x="816" y="192"/>
                    </a:lnTo>
                    <a:lnTo>
                      <a:pt x="1104" y="0"/>
                    </a:lnTo>
                    <a:lnTo>
                      <a:pt x="0" y="192"/>
                    </a:lnTo>
                    <a:close/>
                  </a:path>
                </a:pathLst>
              </a:custGeom>
              <a:gradFill rotWithShape="0">
                <a:gsLst>
                  <a:gs pos="0">
                    <a:srgbClr val="C273FF"/>
                  </a:gs>
                  <a:gs pos="100000">
                    <a:srgbClr val="5A3576"/>
                  </a:gs>
                </a:gsLst>
                <a:lin ang="0" scaled="1"/>
              </a:gradFill>
              <a:ln w="9525" cap="flat" cmpd="sng">
                <a:solidFill>
                  <a:srgbClr val="00CCFF"/>
                </a:solidFill>
                <a:prstDash val="solid"/>
                <a:round/>
                <a:headEnd type="none" w="med" len="med"/>
                <a:tailEnd type="none" w="med" len="med"/>
              </a:ln>
            </p:spPr>
            <p:txBody>
              <a:bodyPr wrap="none" anchor="ctr"/>
              <a:lstStyle/>
              <a:p>
                <a:endParaRPr lang="zh-CN" altLang="en-US"/>
              </a:p>
            </p:txBody>
          </p:sp>
          <p:sp>
            <p:nvSpPr>
              <p:cNvPr id="46098" name="Line 27"/>
              <p:cNvSpPr>
                <a:spLocks noChangeShapeType="1"/>
              </p:cNvSpPr>
              <p:nvPr/>
            </p:nvSpPr>
            <p:spPr bwMode="auto">
              <a:xfrm>
                <a:off x="1392" y="2592"/>
                <a:ext cx="288" cy="624"/>
              </a:xfrm>
              <a:prstGeom prst="line">
                <a:avLst/>
              </a:prstGeom>
              <a:noFill/>
              <a:ln w="19050">
                <a:solidFill>
                  <a:srgbClr val="00CCFF"/>
                </a:solidFill>
                <a:rou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46088" name="Rectangle 28"/>
            <p:cNvSpPr>
              <a:spLocks noChangeArrowheads="1"/>
            </p:cNvSpPr>
            <p:nvPr/>
          </p:nvSpPr>
          <p:spPr bwMode="auto">
            <a:xfrm>
              <a:off x="1247" y="3566"/>
              <a:ext cx="326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eaLnBrk="0" hangingPunct="0">
                <a:lnSpc>
                  <a:spcPct val="150000"/>
                </a:lnSpc>
              </a:pPr>
              <a:r>
                <a:rPr lang="zh-CN" altLang="en-GB" sz="3600">
                  <a:solidFill>
                    <a:srgbClr val="FF0000"/>
                  </a:solidFill>
                  <a:ea typeface="华文楷体" panose="02010600040101010101" pitchFamily="2" charset="-122"/>
                </a:rPr>
                <a:t>经式</a:t>
              </a:r>
              <a:r>
                <a:rPr lang="en-GB" altLang="zh-CN" sz="3600">
                  <a:solidFill>
                    <a:srgbClr val="FF0000"/>
                  </a:solidFill>
                  <a:ea typeface="华文楷体" panose="02010600040101010101" pitchFamily="2" charset="-122"/>
                </a:rPr>
                <a:t>-[Co(NH</a:t>
              </a:r>
              <a:r>
                <a:rPr lang="en-GB" altLang="zh-CN" sz="3600" baseline="-25000">
                  <a:solidFill>
                    <a:srgbClr val="FF0000"/>
                  </a:solidFill>
                  <a:ea typeface="华文楷体" panose="02010600040101010101" pitchFamily="2" charset="-122"/>
                </a:rPr>
                <a:t>3</a:t>
              </a:r>
              <a:r>
                <a:rPr lang="en-GB" altLang="zh-CN" sz="3600">
                  <a:solidFill>
                    <a:srgbClr val="FF0000"/>
                  </a:solidFill>
                  <a:ea typeface="华文楷体" panose="02010600040101010101" pitchFamily="2" charset="-122"/>
                </a:rPr>
                <a:t>)</a:t>
              </a:r>
              <a:r>
                <a:rPr lang="en-GB" altLang="zh-CN" sz="3600" baseline="-25000">
                  <a:solidFill>
                    <a:srgbClr val="FF0000"/>
                  </a:solidFill>
                  <a:ea typeface="华文楷体" panose="02010600040101010101" pitchFamily="2" charset="-122"/>
                </a:rPr>
                <a:t>3</a:t>
              </a:r>
              <a:r>
                <a:rPr lang="en-GB" altLang="zh-CN" sz="3600">
                  <a:solidFill>
                    <a:srgbClr val="FF0000"/>
                  </a:solidFill>
                  <a:ea typeface="华文楷体" panose="02010600040101010101" pitchFamily="2" charset="-122"/>
                </a:rPr>
                <a:t>(NO</a:t>
              </a:r>
              <a:r>
                <a:rPr lang="en-GB" altLang="zh-CN" sz="3600" baseline="-25000">
                  <a:solidFill>
                    <a:srgbClr val="FF0000"/>
                  </a:solidFill>
                  <a:ea typeface="华文楷体" panose="02010600040101010101" pitchFamily="2" charset="-122"/>
                </a:rPr>
                <a:t>2</a:t>
              </a:r>
              <a:r>
                <a:rPr lang="en-GB" altLang="zh-CN" sz="3600">
                  <a:solidFill>
                    <a:srgbClr val="FF0000"/>
                  </a:solidFill>
                  <a:ea typeface="华文楷体" panose="02010600040101010101" pitchFamily="2" charset="-122"/>
                </a:rPr>
                <a:t>)</a:t>
              </a:r>
              <a:r>
                <a:rPr lang="en-GB" altLang="zh-CN" sz="3600" baseline="-25000">
                  <a:solidFill>
                    <a:srgbClr val="FF0000"/>
                  </a:solidFill>
                  <a:ea typeface="华文楷体" panose="02010600040101010101" pitchFamily="2" charset="-122"/>
                </a:rPr>
                <a:t>3</a:t>
              </a:r>
              <a:r>
                <a:rPr lang="en-GB" altLang="zh-CN" sz="3600">
                  <a:solidFill>
                    <a:srgbClr val="FF0000"/>
                  </a:solidFill>
                  <a:ea typeface="华文楷体" panose="02010600040101010101" pitchFamily="2" charset="-122"/>
                </a:rPr>
                <a:t>]</a:t>
              </a:r>
              <a:endParaRPr lang="en-GB" altLang="zh-CN" sz="3600">
                <a:solidFill>
                  <a:srgbClr val="FF0000"/>
                </a:solidFill>
                <a:ea typeface="华文楷体" panose="02010600040101010101" pitchFamily="2" charset="-122"/>
              </a:endParaRPr>
            </a:p>
          </p:txBody>
        </p:sp>
      </p:grpSp>
      <p:sp>
        <p:nvSpPr>
          <p:cNvPr id="46085"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CC05FAE0-7A28-425D-8DD7-356370D0AEE6}"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9663"/>
                                        </p:tgtEl>
                                        <p:attrNameLst>
                                          <p:attrName>style.visibility</p:attrName>
                                        </p:attrNameLst>
                                      </p:cBhvr>
                                      <p:to>
                                        <p:strVal val="visible"/>
                                      </p:to>
                                    </p:set>
                                    <p:animEffect transition="in" filter="wipe(left)">
                                      <p:cBhvr>
                                        <p:cTn id="7" dur="500"/>
                                        <p:tgtEl>
                                          <p:spTgt spid="539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5" name="Text Box 5"/>
          <p:cNvSpPr txBox="1">
            <a:spLocks noChangeArrowheads="1"/>
          </p:cNvSpPr>
          <p:nvPr/>
        </p:nvSpPr>
        <p:spPr bwMode="auto">
          <a:xfrm>
            <a:off x="898525" y="238125"/>
            <a:ext cx="7777163" cy="1716088"/>
          </a:xfrm>
          <a:prstGeom prst="rect">
            <a:avLst/>
          </a:prstGeom>
          <a:noFill/>
          <a:ln>
            <a:noFill/>
          </a:ln>
          <a:effectLst/>
        </p:spPr>
        <p:txBody>
          <a:bodyPr>
            <a:spAutoFit/>
          </a:bodyPr>
          <a:lstStyle/>
          <a:p>
            <a:pPr>
              <a:lnSpc>
                <a:spcPct val="110000"/>
              </a:lnSpc>
              <a:spcBef>
                <a:spcPct val="50000"/>
              </a:spcBef>
              <a:defRPr/>
            </a:pPr>
            <a:r>
              <a:rPr kumimoji="1" lang="zh-CN" altLang="en-US" dirty="0">
                <a:solidFill>
                  <a:srgbClr val="0000CC"/>
                </a:solidFill>
                <a:latin typeface="+mn-lt"/>
                <a:ea typeface="+mn-ea"/>
              </a:rPr>
              <a:t>无水</a:t>
            </a:r>
            <a:r>
              <a:rPr kumimoji="1" lang="en-US" altLang="zh-CN" dirty="0">
                <a:solidFill>
                  <a:srgbClr val="0000CC"/>
                </a:solidFill>
                <a:latin typeface="+mn-lt"/>
                <a:ea typeface="+mn-ea"/>
              </a:rPr>
              <a:t>FeCl</a:t>
            </a:r>
            <a:r>
              <a:rPr kumimoji="1" lang="en-US" altLang="zh-CN" baseline="-25000" dirty="0">
                <a:solidFill>
                  <a:srgbClr val="0000CC"/>
                </a:solidFill>
                <a:latin typeface="+mn-lt"/>
                <a:ea typeface="+mn-ea"/>
              </a:rPr>
              <a:t>3</a:t>
            </a:r>
            <a:r>
              <a:rPr kumimoji="1" lang="zh-CN" altLang="en-US" dirty="0">
                <a:latin typeface="+mn-lt"/>
                <a:ea typeface="+mn-ea"/>
              </a:rPr>
              <a:t>：高温下氯气和铁粉直接合成，明显的共价性，易溶于水和有机溶剂；用做催化剂、医药上作伤口的止血剂</a:t>
            </a:r>
            <a:r>
              <a:rPr kumimoji="1" lang="en-US" altLang="zh-CN" dirty="0">
                <a:latin typeface="+mn-lt"/>
                <a:ea typeface="+mn-ea"/>
              </a:rPr>
              <a:t>.      </a:t>
            </a:r>
            <a:endParaRPr kumimoji="1" lang="en-US" altLang="zh-CN" dirty="0">
              <a:latin typeface="+mn-lt"/>
              <a:ea typeface="+mn-ea"/>
            </a:endParaRPr>
          </a:p>
        </p:txBody>
      </p:sp>
      <p:sp>
        <p:nvSpPr>
          <p:cNvPr id="476166" name="Text Box 6"/>
          <p:cNvSpPr txBox="1">
            <a:spLocks noChangeArrowheads="1"/>
          </p:cNvSpPr>
          <p:nvPr/>
        </p:nvSpPr>
        <p:spPr bwMode="auto">
          <a:xfrm>
            <a:off x="809625" y="2060575"/>
            <a:ext cx="6715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kumimoji="1" lang="en-US" altLang="zh-CN">
                <a:ea typeface="华文楷体" panose="02010600040101010101" pitchFamily="2" charset="-122"/>
              </a:rPr>
              <a:t>  </a:t>
            </a:r>
            <a:r>
              <a:rPr kumimoji="1" lang="en-US" altLang="zh-CN">
                <a:solidFill>
                  <a:srgbClr val="FF0000"/>
                </a:solidFill>
                <a:ea typeface="华文楷体" panose="02010600040101010101" pitchFamily="2" charset="-122"/>
              </a:rPr>
              <a:t>Co</a:t>
            </a:r>
            <a:r>
              <a:rPr kumimoji="1" lang="en-US" altLang="zh-CN" baseline="30000">
                <a:solidFill>
                  <a:srgbClr val="FF0000"/>
                </a:solidFill>
                <a:ea typeface="华文楷体" panose="02010600040101010101" pitchFamily="2" charset="-122"/>
              </a:rPr>
              <a:t>2+</a:t>
            </a:r>
            <a:r>
              <a:rPr kumimoji="1" lang="zh-CN" altLang="en-US">
                <a:solidFill>
                  <a:srgbClr val="FF0000"/>
                </a:solidFill>
                <a:ea typeface="华文楷体" panose="02010600040101010101" pitchFamily="2" charset="-122"/>
              </a:rPr>
              <a:t>含水盐</a:t>
            </a:r>
            <a:r>
              <a:rPr kumimoji="1" lang="zh-CN" altLang="en-US">
                <a:ea typeface="华文楷体" panose="02010600040101010101" pitchFamily="2" charset="-122"/>
              </a:rPr>
              <a:t>：颜色与水的含量有关</a:t>
            </a:r>
            <a:r>
              <a:rPr kumimoji="1" lang="en-US" altLang="zh-CN">
                <a:ea typeface="华文楷体" panose="02010600040101010101" pitchFamily="2" charset="-122"/>
              </a:rPr>
              <a:t>: </a:t>
            </a:r>
            <a:endParaRPr kumimoji="1" lang="en-US" altLang="zh-CN">
              <a:ea typeface="华文楷体" panose="02010600040101010101" pitchFamily="2" charset="-122"/>
            </a:endParaRPr>
          </a:p>
        </p:txBody>
      </p:sp>
      <p:sp>
        <p:nvSpPr>
          <p:cNvPr id="476172" name="Text Box 12"/>
          <p:cNvSpPr txBox="1">
            <a:spLocks noChangeArrowheads="1"/>
          </p:cNvSpPr>
          <p:nvPr/>
        </p:nvSpPr>
        <p:spPr bwMode="auto">
          <a:xfrm>
            <a:off x="971550" y="4508500"/>
            <a:ext cx="3095625" cy="1717675"/>
          </a:xfrm>
          <a:prstGeom prst="rect">
            <a:avLst/>
          </a:prstGeom>
          <a:noFill/>
          <a:ln>
            <a:noFill/>
          </a:ln>
          <a:effectLst/>
        </p:spPr>
        <p:txBody>
          <a:bodyPr>
            <a:spAutoFit/>
          </a:bodyPr>
          <a:lstStyle/>
          <a:p>
            <a:pPr>
              <a:lnSpc>
                <a:spcPct val="110000"/>
              </a:lnSpc>
              <a:spcBef>
                <a:spcPct val="50000"/>
              </a:spcBef>
              <a:defRPr/>
            </a:pPr>
            <a:r>
              <a:rPr kumimoji="1" lang="zh-CN" altLang="en-US" dirty="0">
                <a:latin typeface="+mn-lt"/>
                <a:ea typeface="+mn-ea"/>
              </a:rPr>
              <a:t>利用吸水</a:t>
            </a:r>
            <a:r>
              <a:rPr kumimoji="1" lang="en-US" altLang="zh-CN" dirty="0">
                <a:latin typeface="+mn-lt"/>
                <a:ea typeface="+mn-ea"/>
              </a:rPr>
              <a:t>/</a:t>
            </a:r>
            <a:r>
              <a:rPr kumimoji="1" lang="zh-CN" altLang="en-US" dirty="0">
                <a:latin typeface="+mn-lt"/>
                <a:ea typeface="+mn-ea"/>
              </a:rPr>
              <a:t>脱水时颜色变化反映硅胶的吸湿情况</a:t>
            </a:r>
            <a:r>
              <a:rPr kumimoji="1" lang="en-US" altLang="zh-CN" dirty="0">
                <a:latin typeface="+mn-lt"/>
                <a:ea typeface="+mn-ea"/>
              </a:rPr>
              <a:t>. </a:t>
            </a:r>
            <a:endParaRPr kumimoji="1" lang="en-US" altLang="zh-CN" dirty="0">
              <a:latin typeface="+mn-lt"/>
              <a:ea typeface="+mn-ea"/>
            </a:endParaRPr>
          </a:p>
        </p:txBody>
      </p:sp>
      <p:grpSp>
        <p:nvGrpSpPr>
          <p:cNvPr id="476179" name="Group 19"/>
          <p:cNvGrpSpPr/>
          <p:nvPr/>
        </p:nvGrpSpPr>
        <p:grpSpPr bwMode="auto">
          <a:xfrm>
            <a:off x="22225" y="2963863"/>
            <a:ext cx="9288463" cy="1077912"/>
            <a:chOff x="0" y="2206"/>
            <a:chExt cx="5851" cy="679"/>
          </a:xfrm>
        </p:grpSpPr>
        <p:sp>
          <p:nvSpPr>
            <p:cNvPr id="476174" name="Text Box 14"/>
            <p:cNvSpPr txBox="1">
              <a:spLocks noChangeArrowheads="1"/>
            </p:cNvSpPr>
            <p:nvPr/>
          </p:nvSpPr>
          <p:spPr bwMode="auto">
            <a:xfrm>
              <a:off x="0" y="2206"/>
              <a:ext cx="5851" cy="679"/>
            </a:xfrm>
            <a:prstGeom prst="rect">
              <a:avLst/>
            </a:prstGeom>
            <a:noFill/>
            <a:ln>
              <a:noFill/>
            </a:ln>
            <a:effectLst/>
          </p:spPr>
          <p:txBody>
            <a:bodyPr>
              <a:spAutoFit/>
            </a:bodyPr>
            <a:lstStyle/>
            <a:p>
              <a:pPr>
                <a:defRPr/>
              </a:pPr>
              <a:r>
                <a:rPr lang="en-US" altLang="zh-CN" dirty="0">
                  <a:latin typeface="+mn-lt"/>
                  <a:ea typeface="+mn-ea"/>
                </a:rPr>
                <a:t>CoCl</a:t>
              </a:r>
              <a:r>
                <a:rPr lang="en-US" altLang="zh-CN" baseline="-25000" dirty="0">
                  <a:latin typeface="+mn-lt"/>
                  <a:ea typeface="+mn-ea"/>
                </a:rPr>
                <a:t>2</a:t>
              </a:r>
              <a:r>
                <a:rPr lang="en-US" altLang="zh-CN" dirty="0">
                  <a:latin typeface="+mn-lt"/>
                  <a:ea typeface="+mn-ea"/>
                </a:rPr>
                <a:t>·6H</a:t>
              </a:r>
              <a:r>
                <a:rPr lang="en-US" altLang="zh-CN" baseline="-25000" dirty="0">
                  <a:latin typeface="+mn-lt"/>
                  <a:ea typeface="+mn-ea"/>
                </a:rPr>
                <a:t>2</a:t>
              </a:r>
              <a:r>
                <a:rPr lang="en-US" altLang="zh-CN" dirty="0">
                  <a:latin typeface="+mn-lt"/>
                  <a:ea typeface="+mn-ea"/>
                </a:rPr>
                <a:t>O      CoCl</a:t>
              </a:r>
              <a:r>
                <a:rPr lang="en-US" altLang="zh-CN" baseline="-25000" dirty="0">
                  <a:latin typeface="+mn-lt"/>
                  <a:ea typeface="+mn-ea"/>
                </a:rPr>
                <a:t>2</a:t>
              </a:r>
              <a:r>
                <a:rPr lang="en-US" altLang="zh-CN" dirty="0">
                  <a:latin typeface="+mn-lt"/>
                  <a:ea typeface="+mn-ea"/>
                </a:rPr>
                <a:t>·2H</a:t>
              </a:r>
              <a:r>
                <a:rPr lang="en-US" altLang="zh-CN" baseline="-25000" dirty="0">
                  <a:latin typeface="+mn-lt"/>
                  <a:ea typeface="+mn-ea"/>
                </a:rPr>
                <a:t>2</a:t>
              </a:r>
              <a:r>
                <a:rPr lang="en-US" altLang="zh-CN" dirty="0">
                  <a:latin typeface="+mn-lt"/>
                  <a:ea typeface="+mn-ea"/>
                </a:rPr>
                <a:t>O      CoCl</a:t>
              </a:r>
              <a:r>
                <a:rPr lang="en-US" altLang="zh-CN" baseline="-25000" dirty="0">
                  <a:latin typeface="+mn-lt"/>
                  <a:ea typeface="+mn-ea"/>
                </a:rPr>
                <a:t>2</a:t>
              </a:r>
              <a:r>
                <a:rPr lang="en-US" altLang="zh-CN" dirty="0">
                  <a:latin typeface="+mn-lt"/>
                  <a:ea typeface="+mn-ea"/>
                </a:rPr>
                <a:t>·H</a:t>
              </a:r>
              <a:r>
                <a:rPr lang="en-US" altLang="zh-CN" baseline="-25000" dirty="0">
                  <a:latin typeface="+mn-lt"/>
                  <a:ea typeface="+mn-ea"/>
                </a:rPr>
                <a:t>2</a:t>
              </a:r>
              <a:r>
                <a:rPr lang="en-US" altLang="zh-CN" dirty="0">
                  <a:latin typeface="+mn-lt"/>
                  <a:ea typeface="+mn-ea"/>
                </a:rPr>
                <a:t>O      CoCl</a:t>
              </a:r>
              <a:r>
                <a:rPr lang="en-US" altLang="zh-CN" baseline="-25000" dirty="0">
                  <a:latin typeface="+mn-lt"/>
                  <a:ea typeface="+mn-ea"/>
                </a:rPr>
                <a:t>2</a:t>
              </a:r>
              <a:endParaRPr lang="en-US" altLang="zh-CN" b="0" baseline="-25000" dirty="0">
                <a:latin typeface="+mn-lt"/>
                <a:ea typeface="+mn-ea"/>
              </a:endParaRPr>
            </a:p>
            <a:p>
              <a:pPr>
                <a:defRPr/>
              </a:pPr>
              <a:r>
                <a:rPr lang="en-US" altLang="zh-CN" dirty="0">
                  <a:latin typeface="+mn-lt"/>
                  <a:ea typeface="+mn-ea"/>
                </a:rPr>
                <a:t>      (</a:t>
              </a:r>
              <a:r>
                <a:rPr lang="zh-CN" altLang="en-US" dirty="0">
                  <a:latin typeface="+mn-lt"/>
                  <a:ea typeface="+mn-ea"/>
                </a:rPr>
                <a:t>粉红</a:t>
              </a:r>
              <a:r>
                <a:rPr lang="en-US" altLang="zh-CN" dirty="0">
                  <a:latin typeface="+mn-lt"/>
                  <a:ea typeface="+mn-ea"/>
                </a:rPr>
                <a:t>)               (</a:t>
              </a:r>
              <a:r>
                <a:rPr lang="zh-CN" altLang="en-US" dirty="0">
                  <a:latin typeface="+mn-lt"/>
                  <a:ea typeface="+mn-ea"/>
                </a:rPr>
                <a:t>紫红</a:t>
              </a:r>
              <a:r>
                <a:rPr lang="en-US" altLang="zh-CN" dirty="0">
                  <a:latin typeface="+mn-lt"/>
                  <a:ea typeface="+mn-ea"/>
                </a:rPr>
                <a:t>)              (</a:t>
              </a:r>
              <a:r>
                <a:rPr lang="zh-CN" altLang="en-US" dirty="0">
                  <a:latin typeface="+mn-lt"/>
                  <a:ea typeface="+mn-ea"/>
                </a:rPr>
                <a:t>蓝紫</a:t>
              </a:r>
              <a:r>
                <a:rPr lang="en-US" altLang="zh-CN" dirty="0">
                  <a:latin typeface="+mn-lt"/>
                  <a:ea typeface="+mn-ea"/>
                </a:rPr>
                <a:t>)           (</a:t>
              </a:r>
              <a:r>
                <a:rPr lang="zh-CN" altLang="en-US" dirty="0">
                  <a:latin typeface="+mn-lt"/>
                  <a:ea typeface="+mn-ea"/>
                </a:rPr>
                <a:t>兰色</a:t>
              </a:r>
              <a:r>
                <a:rPr lang="en-US" altLang="zh-CN" dirty="0">
                  <a:latin typeface="+mn-lt"/>
                  <a:ea typeface="+mn-ea"/>
                </a:rPr>
                <a:t>)</a:t>
              </a:r>
              <a:endParaRPr lang="en-US" altLang="zh-CN" dirty="0">
                <a:latin typeface="+mn-lt"/>
                <a:ea typeface="+mn-ea"/>
              </a:endParaRPr>
            </a:p>
          </p:txBody>
        </p:sp>
        <p:pic>
          <p:nvPicPr>
            <p:cNvPr id="159752" name="Picture 1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3" y="2251"/>
              <a:ext cx="40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3" name="Picture 1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1" y="2251"/>
              <a:ext cx="408"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4" name="Picture 1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9" y="2251"/>
              <a:ext cx="408"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706" name="Picture 2" descr="C:\Documents and Settings\Administrator\桌面\3f3268f4-f158-414b-a54c-bdd36119b3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1013" y="4360863"/>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0"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21C75F91-DCD5-4921-82BD-1651475ED449}"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6166"/>
                                        </p:tgtEl>
                                        <p:attrNameLst>
                                          <p:attrName>style.visibility</p:attrName>
                                        </p:attrNameLst>
                                      </p:cBhvr>
                                      <p:to>
                                        <p:strVal val="visible"/>
                                      </p:to>
                                    </p:set>
                                    <p:animEffect transition="in" filter="wipe(left)">
                                      <p:cBhvr>
                                        <p:cTn id="7" dur="500"/>
                                        <p:tgtEl>
                                          <p:spTgt spid="4761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6179"/>
                                        </p:tgtEl>
                                        <p:attrNameLst>
                                          <p:attrName>style.visibility</p:attrName>
                                        </p:attrNameLst>
                                      </p:cBhvr>
                                      <p:to>
                                        <p:strVal val="visible"/>
                                      </p:to>
                                    </p:set>
                                    <p:animEffect transition="in" filter="wipe(left)">
                                      <p:cBhvr>
                                        <p:cTn id="12" dur="500"/>
                                        <p:tgtEl>
                                          <p:spTgt spid="4761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6172"/>
                                        </p:tgtEl>
                                        <p:attrNameLst>
                                          <p:attrName>style.visibility</p:attrName>
                                        </p:attrNameLst>
                                      </p:cBhvr>
                                      <p:to>
                                        <p:strVal val="visible"/>
                                      </p:to>
                                    </p:set>
                                    <p:animEffect transition="in" filter="wipe(left)">
                                      <p:cBhvr>
                                        <p:cTn id="17" dur="500"/>
                                        <p:tgtEl>
                                          <p:spTgt spid="47617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2706"/>
                                        </p:tgtEl>
                                        <p:attrNameLst>
                                          <p:attrName>style.visibility</p:attrName>
                                        </p:attrNameLst>
                                      </p:cBhvr>
                                      <p:to>
                                        <p:strVal val="visible"/>
                                      </p:to>
                                    </p:set>
                                    <p:anim calcmode="lin" valueType="num">
                                      <p:cBhvr additive="base">
                                        <p:cTn id="22" dur="500" fill="hold"/>
                                        <p:tgtEl>
                                          <p:spTgt spid="72706"/>
                                        </p:tgtEl>
                                        <p:attrNameLst>
                                          <p:attrName>ppt_x</p:attrName>
                                        </p:attrNameLst>
                                      </p:cBhvr>
                                      <p:tavLst>
                                        <p:tav tm="0">
                                          <p:val>
                                            <p:strVal val="#ppt_x"/>
                                          </p:val>
                                        </p:tav>
                                        <p:tav tm="100000">
                                          <p:val>
                                            <p:strVal val="#ppt_x"/>
                                          </p:val>
                                        </p:tav>
                                      </p:tavLst>
                                    </p:anim>
                                    <p:anim calcmode="lin" valueType="num">
                                      <p:cBhvr additive="base">
                                        <p:cTn id="23" dur="500" fill="hold"/>
                                        <p:tgtEl>
                                          <p:spTgt spid="727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6" grpId="0"/>
      <p:bldP spid="47617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3" name="Rectangle 5"/>
          <p:cNvSpPr>
            <a:spLocks noChangeArrowheads="1"/>
          </p:cNvSpPr>
          <p:nvPr/>
        </p:nvSpPr>
        <p:spPr bwMode="auto">
          <a:xfrm>
            <a:off x="931863" y="738188"/>
            <a:ext cx="4608512" cy="646112"/>
          </a:xfrm>
          <a:prstGeom prst="rect">
            <a:avLst/>
          </a:prstGeom>
          <a:noFill/>
          <a:ln>
            <a:noFill/>
          </a:ln>
          <a:effectLst/>
        </p:spPr>
        <p:txBody>
          <a:bodyPr wrap="none" anchor="ctr">
            <a:spAutoFit/>
          </a:bodyPr>
          <a:lstStyle/>
          <a:p>
            <a:pPr>
              <a:defRPr/>
            </a:pPr>
            <a:r>
              <a:rPr lang="pt-BR" altLang="zh-CN" sz="3600" dirty="0">
                <a:latin typeface="+mn-lt"/>
                <a:ea typeface="+mn-ea"/>
              </a:rPr>
              <a:t>1</a:t>
            </a:r>
            <a:r>
              <a:rPr lang="en-US" altLang="zh-CN" sz="3600" dirty="0">
                <a:latin typeface="+mn-lt"/>
                <a:ea typeface="+mn-ea"/>
              </a:rPr>
              <a:t>) </a:t>
            </a:r>
            <a:r>
              <a:rPr lang="zh-CN" altLang="en-US" sz="3600" dirty="0">
                <a:latin typeface="+mn-lt"/>
                <a:ea typeface="+mn-ea"/>
              </a:rPr>
              <a:t>铬酸盐和重铬酸盐</a:t>
            </a:r>
            <a:r>
              <a:rPr lang="zh-CN" altLang="en-US" sz="3600" b="0" dirty="0">
                <a:latin typeface="+mn-lt"/>
                <a:ea typeface="+mn-ea"/>
              </a:rPr>
              <a:t> </a:t>
            </a:r>
            <a:r>
              <a:rPr lang="zh-CN" altLang="en-US" sz="3600" dirty="0">
                <a:latin typeface="+mn-lt"/>
                <a:ea typeface="+mn-ea"/>
              </a:rPr>
              <a:t> </a:t>
            </a:r>
            <a:endParaRPr lang="zh-CN" altLang="en-US" sz="3600" dirty="0">
              <a:latin typeface="+mn-lt"/>
              <a:ea typeface="+mn-ea"/>
            </a:endParaRPr>
          </a:p>
        </p:txBody>
      </p:sp>
      <p:sp>
        <p:nvSpPr>
          <p:cNvPr id="519181" name="Text Box 13"/>
          <p:cNvSpPr txBox="1">
            <a:spLocks noChangeArrowheads="1"/>
          </p:cNvSpPr>
          <p:nvPr/>
        </p:nvSpPr>
        <p:spPr bwMode="auto">
          <a:xfrm>
            <a:off x="1143000" y="4035425"/>
            <a:ext cx="73898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a:ea typeface="华文楷体" panose="02010600040101010101" pitchFamily="2" charset="-122"/>
              </a:rPr>
              <a:t>K</a:t>
            </a:r>
            <a:r>
              <a:rPr lang="en-US" altLang="zh-CN" baseline="-25000">
                <a:ea typeface="华文楷体" panose="02010600040101010101" pitchFamily="2" charset="-122"/>
              </a:rPr>
              <a:t>2</a:t>
            </a:r>
            <a:r>
              <a:rPr lang="en-US" altLang="zh-CN">
                <a:ea typeface="华文楷体" panose="02010600040101010101" pitchFamily="2" charset="-122"/>
              </a:rPr>
              <a:t>Cr</a:t>
            </a:r>
            <a:r>
              <a:rPr lang="en-US" altLang="zh-CN" baseline="-25000">
                <a:ea typeface="华文楷体" panose="02010600040101010101" pitchFamily="2" charset="-122"/>
              </a:rPr>
              <a:t>2</a:t>
            </a:r>
            <a:r>
              <a:rPr lang="en-US" altLang="zh-CN">
                <a:ea typeface="华文楷体" panose="02010600040101010101" pitchFamily="2" charset="-122"/>
              </a:rPr>
              <a:t>O</a:t>
            </a:r>
            <a:r>
              <a:rPr lang="en-US" altLang="zh-CN" baseline="-25000">
                <a:ea typeface="华文楷体" panose="02010600040101010101" pitchFamily="2" charset="-122"/>
              </a:rPr>
              <a:t>7</a:t>
            </a:r>
            <a:r>
              <a:rPr lang="en-US" altLang="zh-CN">
                <a:ea typeface="华文楷体" panose="02010600040101010101" pitchFamily="2" charset="-122"/>
              </a:rPr>
              <a:t>:  </a:t>
            </a:r>
            <a:r>
              <a:rPr lang="zh-CN" altLang="en-US">
                <a:solidFill>
                  <a:srgbClr val="0000CC"/>
                </a:solidFill>
                <a:ea typeface="华文楷体" panose="02010600040101010101" pitchFamily="2" charset="-122"/>
              </a:rPr>
              <a:t>基准试剂</a:t>
            </a:r>
            <a:r>
              <a:rPr lang="en-US" altLang="zh-CN">
                <a:solidFill>
                  <a:srgbClr val="0000CC"/>
                </a:solidFill>
                <a:ea typeface="华文楷体" panose="02010600040101010101" pitchFamily="2" charset="-122"/>
              </a:rPr>
              <a:t>(</a:t>
            </a:r>
            <a:r>
              <a:rPr lang="zh-CN" altLang="en-US">
                <a:solidFill>
                  <a:srgbClr val="0000CC"/>
                </a:solidFill>
                <a:ea typeface="华文楷体" panose="02010600040101010101" pitchFamily="2" charset="-122"/>
              </a:rPr>
              <a:t>分析化学中氧化</a:t>
            </a:r>
            <a:r>
              <a:rPr lang="en-US" altLang="zh-CN">
                <a:solidFill>
                  <a:srgbClr val="0000CC"/>
                </a:solidFill>
                <a:ea typeface="华文楷体" panose="02010600040101010101" pitchFamily="2" charset="-122"/>
              </a:rPr>
              <a:t>-</a:t>
            </a:r>
            <a:r>
              <a:rPr lang="zh-CN" altLang="en-US">
                <a:solidFill>
                  <a:srgbClr val="0000CC"/>
                </a:solidFill>
                <a:ea typeface="华文楷体" panose="02010600040101010101" pitchFamily="2" charset="-122"/>
              </a:rPr>
              <a:t>还原滴定中常用</a:t>
            </a:r>
            <a:r>
              <a:rPr lang="en-US" altLang="zh-CN">
                <a:solidFill>
                  <a:srgbClr val="0000CC"/>
                </a:solidFill>
                <a:ea typeface="华文楷体" panose="02010600040101010101" pitchFamily="2" charset="-122"/>
              </a:rPr>
              <a:t>)</a:t>
            </a:r>
            <a:r>
              <a:rPr lang="zh-CN" altLang="en-US">
                <a:ea typeface="华文楷体" panose="02010600040101010101" pitchFamily="2" charset="-122"/>
              </a:rPr>
              <a:t>，工业上用于制造安全火柴、烟火和炸药、漂白、作干电池去极化剂和木材上色等</a:t>
            </a:r>
            <a:r>
              <a:rPr lang="en-US" altLang="zh-CN">
                <a:ea typeface="华文楷体" panose="02010600040101010101" pitchFamily="2" charset="-122"/>
              </a:rPr>
              <a:t>.</a:t>
            </a:r>
            <a:endParaRPr lang="en-US" altLang="zh-CN">
              <a:ea typeface="华文楷体" panose="02010600040101010101" pitchFamily="2" charset="-122"/>
            </a:endParaRPr>
          </a:p>
        </p:txBody>
      </p:sp>
      <p:sp>
        <p:nvSpPr>
          <p:cNvPr id="12" name="矩形 11"/>
          <p:cNvSpPr/>
          <p:nvPr/>
        </p:nvSpPr>
        <p:spPr>
          <a:xfrm>
            <a:off x="931863" y="115888"/>
            <a:ext cx="3927475" cy="647700"/>
          </a:xfrm>
          <a:prstGeom prst="rect">
            <a:avLst/>
          </a:prstGeom>
        </p:spPr>
        <p:txBody>
          <a:bodyPr>
            <a:spAutoFit/>
          </a:bodyPr>
          <a:lstStyle/>
          <a:p>
            <a:pPr>
              <a:spcBef>
                <a:spcPts val="0"/>
              </a:spcBef>
              <a:spcAft>
                <a:spcPts val="0"/>
              </a:spcAft>
              <a:defRPr/>
            </a:pPr>
            <a:r>
              <a:rPr kumimoji="1" lang="en-US" altLang="zh-CN" sz="3600" dirty="0">
                <a:solidFill>
                  <a:srgbClr val="0000CC"/>
                </a:solidFill>
                <a:latin typeface="+mn-lt"/>
                <a:ea typeface="+mn-ea"/>
              </a:rPr>
              <a:t>3. </a:t>
            </a:r>
            <a:r>
              <a:rPr kumimoji="1" lang="zh-CN" altLang="en-US" sz="3600" dirty="0">
                <a:solidFill>
                  <a:srgbClr val="0000CC"/>
                </a:solidFill>
                <a:latin typeface="+mn-lt"/>
                <a:ea typeface="+mn-ea"/>
              </a:rPr>
              <a:t>其他重要的盐</a:t>
            </a:r>
            <a:endParaRPr kumimoji="1" lang="en-US" altLang="zh-CN" sz="3600" dirty="0">
              <a:solidFill>
                <a:srgbClr val="0000CC"/>
              </a:solidFill>
              <a:latin typeface="+mn-lt"/>
              <a:ea typeface="+mn-ea"/>
            </a:endParaRPr>
          </a:p>
        </p:txBody>
      </p:sp>
      <p:grpSp>
        <p:nvGrpSpPr>
          <p:cNvPr id="2" name="组合 1"/>
          <p:cNvGrpSpPr/>
          <p:nvPr/>
        </p:nvGrpSpPr>
        <p:grpSpPr bwMode="auto">
          <a:xfrm>
            <a:off x="1258888" y="1573213"/>
            <a:ext cx="7115175" cy="2139950"/>
            <a:chOff x="1259632" y="1519099"/>
            <a:chExt cx="7113748" cy="2139543"/>
          </a:xfrm>
        </p:grpSpPr>
        <p:grpSp>
          <p:nvGrpSpPr>
            <p:cNvPr id="160774" name="Group 11"/>
            <p:cNvGrpSpPr/>
            <p:nvPr/>
          </p:nvGrpSpPr>
          <p:grpSpPr bwMode="auto">
            <a:xfrm>
              <a:off x="2555776" y="1556792"/>
              <a:ext cx="1727200" cy="2101850"/>
              <a:chOff x="1202" y="1162"/>
              <a:chExt cx="1088" cy="1324"/>
            </a:xfrm>
          </p:grpSpPr>
          <p:pic>
            <p:nvPicPr>
              <p:cNvPr id="160780" name="Picture 6" descr="铬酸盐-2"/>
              <p:cNvPicPr>
                <a:picLocks noChangeAspect="1" noChangeArrowheads="1"/>
              </p:cNvPicPr>
              <p:nvPr/>
            </p:nvPicPr>
            <p:blipFill>
              <a:blip r:embed="rId1" cstate="print">
                <a:extLst>
                  <a:ext uri="{28A0092B-C50C-407E-A947-70E740481C1C}">
                    <a14:useLocalDpi xmlns:a14="http://schemas.microsoft.com/office/drawing/2010/main" val="0"/>
                  </a:ext>
                </a:extLst>
              </a:blip>
              <a:srcRect l="9673" r="9673"/>
              <a:stretch>
                <a:fillRect/>
              </a:stretch>
            </p:blipFill>
            <p:spPr bwMode="auto">
              <a:xfrm>
                <a:off x="1202" y="1162"/>
                <a:ext cx="1088"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177" name="Rectangle 9"/>
              <p:cNvSpPr>
                <a:spLocks noChangeArrowheads="1"/>
              </p:cNvSpPr>
              <p:nvPr/>
            </p:nvSpPr>
            <p:spPr bwMode="auto">
              <a:xfrm>
                <a:off x="1218" y="2121"/>
                <a:ext cx="1045" cy="365"/>
              </a:xfrm>
              <a:prstGeom prst="rect">
                <a:avLst/>
              </a:prstGeom>
              <a:noFill/>
              <a:ln>
                <a:noFill/>
              </a:ln>
              <a:effectLst/>
            </p:spPr>
            <p:txBody>
              <a:bodyPr wrap="none" anchor="ctr">
                <a:spAutoFit/>
              </a:bodyPr>
              <a:lstStyle/>
              <a:p>
                <a:pPr>
                  <a:defRPr/>
                </a:pPr>
                <a:r>
                  <a:rPr lang="en-US" altLang="zh-CN" dirty="0">
                    <a:latin typeface="+mn-lt"/>
                    <a:ea typeface="+mn-ea"/>
                  </a:rPr>
                  <a:t>K</a:t>
                </a:r>
                <a:r>
                  <a:rPr lang="en-US" altLang="zh-CN" baseline="-25000" dirty="0">
                    <a:latin typeface="+mn-lt"/>
                    <a:ea typeface="+mn-ea"/>
                  </a:rPr>
                  <a:t>2</a:t>
                </a:r>
                <a:r>
                  <a:rPr lang="en-US" altLang="zh-CN" dirty="0">
                    <a:latin typeface="+mn-lt"/>
                    <a:ea typeface="+mn-ea"/>
                  </a:rPr>
                  <a:t>CrO</a:t>
                </a:r>
                <a:r>
                  <a:rPr lang="en-US" altLang="zh-CN" baseline="-25000" dirty="0">
                    <a:latin typeface="+mn-lt"/>
                    <a:ea typeface="+mn-ea"/>
                  </a:rPr>
                  <a:t>4</a:t>
                </a:r>
                <a:r>
                  <a:rPr lang="en-US" altLang="zh-CN" dirty="0">
                    <a:latin typeface="+mn-lt"/>
                    <a:ea typeface="+mn-ea"/>
                  </a:rPr>
                  <a:t> </a:t>
                </a:r>
                <a:endParaRPr lang="en-US" altLang="zh-CN" dirty="0">
                  <a:latin typeface="+mn-lt"/>
                  <a:ea typeface="+mn-ea"/>
                </a:endParaRPr>
              </a:p>
            </p:txBody>
          </p:sp>
        </p:grpSp>
        <p:grpSp>
          <p:nvGrpSpPr>
            <p:cNvPr id="160775" name="Group 12"/>
            <p:cNvGrpSpPr/>
            <p:nvPr/>
          </p:nvGrpSpPr>
          <p:grpSpPr bwMode="auto">
            <a:xfrm>
              <a:off x="4765700" y="1519099"/>
              <a:ext cx="1885950" cy="2101850"/>
              <a:chOff x="2744" y="1162"/>
              <a:chExt cx="1188" cy="1324"/>
            </a:xfrm>
          </p:grpSpPr>
          <p:pic>
            <p:nvPicPr>
              <p:cNvPr id="160778" name="Picture 8" descr="重铬酸盐"/>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4" y="1162"/>
                <a:ext cx="1043"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178" name="Rectangle 10"/>
              <p:cNvSpPr>
                <a:spLocks noChangeArrowheads="1"/>
              </p:cNvSpPr>
              <p:nvPr/>
            </p:nvSpPr>
            <p:spPr bwMode="auto">
              <a:xfrm>
                <a:off x="2803" y="2121"/>
                <a:ext cx="1129" cy="365"/>
              </a:xfrm>
              <a:prstGeom prst="rect">
                <a:avLst/>
              </a:prstGeom>
              <a:noFill/>
              <a:ln>
                <a:noFill/>
              </a:ln>
              <a:effectLst/>
            </p:spPr>
            <p:txBody>
              <a:bodyPr wrap="none" anchor="ctr">
                <a:spAutoFit/>
              </a:bodyPr>
              <a:lstStyle/>
              <a:p>
                <a:pPr>
                  <a:defRPr/>
                </a:pPr>
                <a:r>
                  <a:rPr lang="en-US" altLang="zh-CN" dirty="0">
                    <a:latin typeface="+mn-lt"/>
                    <a:ea typeface="+mn-ea"/>
                  </a:rPr>
                  <a:t>K</a:t>
                </a:r>
                <a:r>
                  <a:rPr lang="en-US" altLang="zh-CN" baseline="-25000" dirty="0">
                    <a:latin typeface="+mn-lt"/>
                    <a:ea typeface="+mn-ea"/>
                  </a:rPr>
                  <a:t>2</a:t>
                </a:r>
                <a:r>
                  <a:rPr lang="en-US" altLang="zh-CN" dirty="0">
                    <a:latin typeface="+mn-lt"/>
                    <a:ea typeface="+mn-ea"/>
                  </a:rPr>
                  <a:t>Cr</a:t>
                </a:r>
                <a:r>
                  <a:rPr lang="en-US" altLang="zh-CN" baseline="-25000" dirty="0">
                    <a:latin typeface="+mn-lt"/>
                    <a:ea typeface="+mn-ea"/>
                  </a:rPr>
                  <a:t>2</a:t>
                </a:r>
                <a:r>
                  <a:rPr lang="en-US" altLang="zh-CN" dirty="0">
                    <a:latin typeface="+mn-lt"/>
                    <a:ea typeface="+mn-ea"/>
                  </a:rPr>
                  <a:t>O</a:t>
                </a:r>
                <a:r>
                  <a:rPr lang="en-US" altLang="zh-CN" baseline="-25000" dirty="0">
                    <a:latin typeface="+mn-lt"/>
                    <a:ea typeface="+mn-ea"/>
                  </a:rPr>
                  <a:t>7</a:t>
                </a:r>
                <a:r>
                  <a:rPr lang="en-US" altLang="zh-CN" dirty="0">
                    <a:latin typeface="+mn-lt"/>
                    <a:ea typeface="+mn-ea"/>
                  </a:rPr>
                  <a:t> </a:t>
                </a:r>
                <a:endParaRPr lang="en-US" altLang="zh-CN" dirty="0">
                  <a:latin typeface="+mn-lt"/>
                  <a:ea typeface="+mn-ea"/>
                </a:endParaRPr>
              </a:p>
            </p:txBody>
          </p:sp>
        </p:grpSp>
        <p:sp>
          <p:nvSpPr>
            <p:cNvPr id="160776" name="矩形 12"/>
            <p:cNvSpPr>
              <a:spLocks noChangeArrowheads="1"/>
            </p:cNvSpPr>
            <p:nvPr/>
          </p:nvSpPr>
          <p:spPr bwMode="auto">
            <a:xfrm>
              <a:off x="6717950" y="2496813"/>
              <a:ext cx="1655430" cy="64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zh-CN" altLang="en-US" sz="3600">
                  <a:solidFill>
                    <a:srgbClr val="0000CC"/>
                  </a:solidFill>
                  <a:ea typeface="华文楷体" panose="02010600040101010101" pitchFamily="2" charset="-122"/>
                </a:rPr>
                <a:t>橙红色</a:t>
              </a:r>
              <a:endParaRPr kumimoji="1" lang="en-US" altLang="zh-CN" sz="3600">
                <a:solidFill>
                  <a:srgbClr val="0000CC"/>
                </a:solidFill>
                <a:ea typeface="华文楷体" panose="02010600040101010101" pitchFamily="2" charset="-122"/>
              </a:endParaRPr>
            </a:p>
          </p:txBody>
        </p:sp>
        <p:sp>
          <p:nvSpPr>
            <p:cNvPr id="160777" name="矩形 13"/>
            <p:cNvSpPr>
              <a:spLocks noChangeArrowheads="1"/>
            </p:cNvSpPr>
            <p:nvPr/>
          </p:nvSpPr>
          <p:spPr bwMode="auto">
            <a:xfrm>
              <a:off x="1259632" y="2723783"/>
              <a:ext cx="1341168" cy="64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zh-CN" altLang="en-US" sz="3600">
                  <a:solidFill>
                    <a:srgbClr val="0000CC"/>
                  </a:solidFill>
                  <a:ea typeface="华文楷体" panose="02010600040101010101" pitchFamily="2" charset="-122"/>
                </a:rPr>
                <a:t>黄色</a:t>
              </a:r>
              <a:endParaRPr kumimoji="1" lang="en-US" altLang="zh-CN" sz="3600">
                <a:solidFill>
                  <a:srgbClr val="0000CC"/>
                </a:solidFill>
                <a:ea typeface="华文楷体" panose="02010600040101010101" pitchFamily="2" charset="-122"/>
              </a:endParaRPr>
            </a:p>
          </p:txBody>
        </p:sp>
      </p:grpSp>
      <p:sp>
        <p:nvSpPr>
          <p:cNvPr id="160773"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392A34B1-093C-46CC-A6FD-7DD4F8BE47D7}"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9173"/>
                                        </p:tgtEl>
                                        <p:attrNameLst>
                                          <p:attrName>style.visibility</p:attrName>
                                        </p:attrNameLst>
                                      </p:cBhvr>
                                      <p:to>
                                        <p:strVal val="visible"/>
                                      </p:to>
                                    </p:set>
                                    <p:animEffect transition="in" filter="wipe(left)">
                                      <p:cBhvr>
                                        <p:cTn id="7" dur="500"/>
                                        <p:tgtEl>
                                          <p:spTgt spid="5191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19181"/>
                                        </p:tgtEl>
                                        <p:attrNameLst>
                                          <p:attrName>style.visibility</p:attrName>
                                        </p:attrNameLst>
                                      </p:cBhvr>
                                      <p:to>
                                        <p:strVal val="visible"/>
                                      </p:to>
                                    </p:set>
                                    <p:animEffect transition="in" filter="wipe(left)">
                                      <p:cBhvr>
                                        <p:cTn id="18" dur="500"/>
                                        <p:tgtEl>
                                          <p:spTgt spid="519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3" grpId="0"/>
      <p:bldP spid="519181"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ChangeArrowheads="1"/>
          </p:cNvSpPr>
          <p:nvPr/>
        </p:nvSpPr>
        <p:spPr bwMode="auto">
          <a:xfrm>
            <a:off x="1260475" y="476250"/>
            <a:ext cx="61912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5000"/>
              </a:lnSpc>
            </a:pPr>
            <a:r>
              <a:rPr lang="en-US" altLang="zh-CN">
                <a:ea typeface="华文楷体" panose="02010600040101010101" pitchFamily="2" charset="-122"/>
              </a:rPr>
              <a:t>K</a:t>
            </a:r>
            <a:r>
              <a:rPr lang="en-US" altLang="zh-CN" baseline="-25000">
                <a:ea typeface="华文楷体" panose="02010600040101010101" pitchFamily="2" charset="-122"/>
              </a:rPr>
              <a:t>2</a:t>
            </a:r>
            <a:r>
              <a:rPr lang="en-US" altLang="zh-CN">
                <a:ea typeface="华文楷体" panose="02010600040101010101" pitchFamily="2" charset="-122"/>
              </a:rPr>
              <a:t>Cr</a:t>
            </a:r>
            <a:r>
              <a:rPr lang="en-US" altLang="zh-CN" baseline="-25000">
                <a:ea typeface="华文楷体" panose="02010600040101010101" pitchFamily="2" charset="-122"/>
              </a:rPr>
              <a:t>2</a:t>
            </a:r>
            <a:r>
              <a:rPr lang="en-US" altLang="zh-CN">
                <a:ea typeface="华文楷体" panose="02010600040101010101" pitchFamily="2" charset="-122"/>
              </a:rPr>
              <a:t>O</a:t>
            </a:r>
            <a:r>
              <a:rPr lang="en-US" altLang="zh-CN" baseline="-25000">
                <a:ea typeface="华文楷体" panose="02010600040101010101" pitchFamily="2" charset="-122"/>
              </a:rPr>
              <a:t>7</a:t>
            </a:r>
            <a:r>
              <a:rPr lang="zh-CN" altLang="en-US">
                <a:ea typeface="华文楷体" panose="02010600040101010101" pitchFamily="2" charset="-122"/>
              </a:rPr>
              <a:t>是重要的化工试剂，</a:t>
            </a:r>
            <a:r>
              <a:rPr lang="zh-CN" altLang="en-US">
                <a:solidFill>
                  <a:srgbClr val="FF0000"/>
                </a:solidFill>
                <a:ea typeface="华文楷体" panose="02010600040101010101" pitchFamily="2" charset="-122"/>
              </a:rPr>
              <a:t>从铬铁矿制备</a:t>
            </a:r>
            <a:r>
              <a:rPr lang="en-US" altLang="zh-CN">
                <a:solidFill>
                  <a:srgbClr val="FF0000"/>
                </a:solidFill>
                <a:ea typeface="华文楷体" panose="02010600040101010101" pitchFamily="2" charset="-122"/>
              </a:rPr>
              <a:t>K</a:t>
            </a:r>
            <a:r>
              <a:rPr lang="en-US" altLang="zh-CN" baseline="-25000">
                <a:solidFill>
                  <a:srgbClr val="FF0000"/>
                </a:solidFill>
                <a:ea typeface="华文楷体" panose="02010600040101010101" pitchFamily="2" charset="-122"/>
              </a:rPr>
              <a:t>2</a:t>
            </a:r>
            <a:r>
              <a:rPr lang="en-US" altLang="zh-CN">
                <a:solidFill>
                  <a:srgbClr val="FF0000"/>
                </a:solidFill>
                <a:ea typeface="华文楷体" panose="02010600040101010101" pitchFamily="2" charset="-122"/>
              </a:rPr>
              <a:t>Cr</a:t>
            </a:r>
            <a:r>
              <a:rPr lang="en-US" altLang="zh-CN" baseline="-25000">
                <a:solidFill>
                  <a:srgbClr val="FF0000"/>
                </a:solidFill>
                <a:ea typeface="华文楷体" panose="02010600040101010101" pitchFamily="2" charset="-122"/>
              </a:rPr>
              <a:t>2</a:t>
            </a:r>
            <a:r>
              <a:rPr lang="en-US" altLang="zh-CN">
                <a:solidFill>
                  <a:srgbClr val="FF0000"/>
                </a:solidFill>
                <a:ea typeface="华文楷体" panose="02010600040101010101" pitchFamily="2" charset="-122"/>
              </a:rPr>
              <a:t>O</a:t>
            </a:r>
            <a:r>
              <a:rPr lang="en-US" altLang="zh-CN" baseline="-25000">
                <a:solidFill>
                  <a:srgbClr val="FF0000"/>
                </a:solidFill>
                <a:ea typeface="华文楷体" panose="02010600040101010101" pitchFamily="2" charset="-122"/>
              </a:rPr>
              <a:t>7</a:t>
            </a:r>
            <a:r>
              <a:rPr lang="zh-CN" altLang="en-US">
                <a:solidFill>
                  <a:srgbClr val="FF0000"/>
                </a:solidFill>
                <a:ea typeface="华文楷体" panose="02010600040101010101" pitchFamily="2" charset="-122"/>
              </a:rPr>
              <a:t>：</a:t>
            </a:r>
            <a:endParaRPr lang="zh-CN" altLang="en-US" baseline="-25000">
              <a:solidFill>
                <a:srgbClr val="FF0000"/>
              </a:solidFill>
              <a:ea typeface="华文楷体" panose="02010600040101010101" pitchFamily="2" charset="-122"/>
            </a:endParaRPr>
          </a:p>
        </p:txBody>
      </p:sp>
      <p:sp>
        <p:nvSpPr>
          <p:cNvPr id="5" name="Oval 3"/>
          <p:cNvSpPr>
            <a:spLocks noChangeArrowheads="1"/>
          </p:cNvSpPr>
          <p:nvPr/>
        </p:nvSpPr>
        <p:spPr bwMode="auto">
          <a:xfrm>
            <a:off x="1692275" y="4797425"/>
            <a:ext cx="1520825" cy="719138"/>
          </a:xfrm>
          <a:prstGeom prst="ellipse">
            <a:avLst/>
          </a:prstGeom>
          <a:gradFill rotWithShape="0">
            <a:gsLst>
              <a:gs pos="0">
                <a:srgbClr val="66FF99"/>
              </a:gs>
              <a:gs pos="50000">
                <a:schemeClr val="bg1"/>
              </a:gs>
              <a:gs pos="100000">
                <a:srgbClr val="66FF99"/>
              </a:gs>
            </a:gsLst>
            <a:lin ang="0" scaled="1"/>
          </a:gradFill>
          <a:ln w="9525">
            <a:solidFill>
              <a:schemeClr val="tx1"/>
            </a:solidFill>
            <a:round/>
          </a:ln>
          <a:effectLst/>
        </p:spPr>
        <p:txBody>
          <a:bodyPr wrap="none" anchor="ctr"/>
          <a:lstStyle/>
          <a:p>
            <a:pPr algn="ctr">
              <a:defRPr/>
            </a:pPr>
            <a:r>
              <a:rPr kumimoji="1" lang="zh-CN" altLang="en-US">
                <a:solidFill>
                  <a:srgbClr val="0000FF"/>
                </a:solidFill>
                <a:ea typeface="华文楷体" panose="02010600040101010101" pitchFamily="2" charset="-122"/>
              </a:rPr>
              <a:t>铬铁矿</a:t>
            </a:r>
            <a:endParaRPr kumimoji="1" lang="zh-CN" altLang="en-US">
              <a:solidFill>
                <a:srgbClr val="0000FF"/>
              </a:solidFill>
              <a:ea typeface="华文楷体" panose="02010600040101010101" pitchFamily="2" charset="-122"/>
            </a:endParaRPr>
          </a:p>
        </p:txBody>
      </p:sp>
      <p:sp>
        <p:nvSpPr>
          <p:cNvPr id="6" name="Oval 4"/>
          <p:cNvSpPr>
            <a:spLocks noChangeArrowheads="1"/>
          </p:cNvSpPr>
          <p:nvPr/>
        </p:nvSpPr>
        <p:spPr bwMode="auto">
          <a:xfrm>
            <a:off x="4140200" y="4868863"/>
            <a:ext cx="1524000" cy="649287"/>
          </a:xfrm>
          <a:prstGeom prst="ellipse">
            <a:avLst/>
          </a:prstGeom>
          <a:gradFill rotWithShape="0">
            <a:gsLst>
              <a:gs pos="0">
                <a:srgbClr val="66FF99"/>
              </a:gs>
              <a:gs pos="50000">
                <a:schemeClr val="bg1"/>
              </a:gs>
              <a:gs pos="100000">
                <a:srgbClr val="66FF99"/>
              </a:gs>
            </a:gsLst>
            <a:lin ang="0" scaled="1"/>
          </a:gradFill>
          <a:ln w="9525">
            <a:solidFill>
              <a:schemeClr val="tx1"/>
            </a:solidFill>
            <a:round/>
          </a:ln>
          <a:effectLst/>
        </p:spPr>
        <p:txBody>
          <a:bodyPr wrap="none" anchor="ctr"/>
          <a:lstStyle/>
          <a:p>
            <a:pPr algn="ctr">
              <a:defRPr/>
            </a:pPr>
            <a:r>
              <a:rPr kumimoji="1" lang="zh-CN" altLang="en-US">
                <a:solidFill>
                  <a:srgbClr val="0000FF"/>
                </a:solidFill>
                <a:ea typeface="华文楷体" panose="02010600040101010101" pitchFamily="2" charset="-122"/>
              </a:rPr>
              <a:t>碱熔</a:t>
            </a:r>
            <a:endParaRPr kumimoji="1" lang="zh-CN" altLang="en-US">
              <a:solidFill>
                <a:srgbClr val="0000FF"/>
              </a:solidFill>
              <a:ea typeface="华文楷体" panose="02010600040101010101" pitchFamily="2" charset="-122"/>
            </a:endParaRPr>
          </a:p>
        </p:txBody>
      </p:sp>
      <p:sp>
        <p:nvSpPr>
          <p:cNvPr id="7" name="Oval 5"/>
          <p:cNvSpPr>
            <a:spLocks noChangeArrowheads="1"/>
          </p:cNvSpPr>
          <p:nvPr/>
        </p:nvSpPr>
        <p:spPr bwMode="auto">
          <a:xfrm>
            <a:off x="6588125" y="4797425"/>
            <a:ext cx="1524000" cy="720725"/>
          </a:xfrm>
          <a:prstGeom prst="ellipse">
            <a:avLst/>
          </a:prstGeom>
          <a:gradFill rotWithShape="0">
            <a:gsLst>
              <a:gs pos="0">
                <a:srgbClr val="66FF99"/>
              </a:gs>
              <a:gs pos="50000">
                <a:schemeClr val="bg1"/>
              </a:gs>
              <a:gs pos="100000">
                <a:srgbClr val="66FF99"/>
              </a:gs>
            </a:gsLst>
            <a:lin ang="0" scaled="1"/>
          </a:gradFill>
          <a:ln w="9525">
            <a:solidFill>
              <a:schemeClr val="tx1"/>
            </a:solidFill>
            <a:round/>
          </a:ln>
          <a:effectLst/>
        </p:spPr>
        <p:txBody>
          <a:bodyPr wrap="none" anchor="ctr"/>
          <a:lstStyle/>
          <a:p>
            <a:pPr algn="ctr">
              <a:defRPr/>
            </a:pPr>
            <a:r>
              <a:rPr kumimoji="1" lang="zh-CN" altLang="en-US">
                <a:solidFill>
                  <a:srgbClr val="0000FF"/>
                </a:solidFill>
                <a:ea typeface="华文楷体" panose="02010600040101010101" pitchFamily="2" charset="-122"/>
              </a:rPr>
              <a:t>水浸取</a:t>
            </a:r>
            <a:endParaRPr kumimoji="1" lang="zh-CN" altLang="en-US">
              <a:solidFill>
                <a:srgbClr val="0000FF"/>
              </a:solidFill>
              <a:ea typeface="华文楷体" panose="02010600040101010101" pitchFamily="2" charset="-122"/>
            </a:endParaRPr>
          </a:p>
        </p:txBody>
      </p:sp>
      <p:sp>
        <p:nvSpPr>
          <p:cNvPr id="8" name="Oval 6"/>
          <p:cNvSpPr>
            <a:spLocks noChangeArrowheads="1"/>
          </p:cNvSpPr>
          <p:nvPr/>
        </p:nvSpPr>
        <p:spPr bwMode="auto">
          <a:xfrm>
            <a:off x="6443663" y="2924175"/>
            <a:ext cx="2376487" cy="1296988"/>
          </a:xfrm>
          <a:prstGeom prst="ellipse">
            <a:avLst/>
          </a:prstGeom>
          <a:gradFill rotWithShape="0">
            <a:gsLst>
              <a:gs pos="0">
                <a:srgbClr val="00FFFF"/>
              </a:gs>
              <a:gs pos="50000">
                <a:schemeClr val="bg1"/>
              </a:gs>
              <a:gs pos="100000">
                <a:srgbClr val="00FFFF"/>
              </a:gs>
            </a:gsLst>
            <a:lin ang="5400000" scaled="1"/>
          </a:gradFill>
          <a:ln w="9525">
            <a:solidFill>
              <a:schemeClr val="tx1"/>
            </a:solidFill>
            <a:round/>
          </a:ln>
          <a:effectLst/>
        </p:spPr>
        <p:txBody>
          <a:bodyPr wrap="none" anchor="ctr"/>
          <a:lstStyle/>
          <a:p>
            <a:pPr algn="ctr">
              <a:lnSpc>
                <a:spcPct val="90000"/>
              </a:lnSpc>
              <a:defRPr/>
            </a:pPr>
            <a:r>
              <a:rPr kumimoji="1" lang="zh-CN" altLang="en-US">
                <a:solidFill>
                  <a:srgbClr val="0000FF"/>
                </a:solidFill>
                <a:ea typeface="华文楷体" panose="02010600040101010101" pitchFamily="2" charset="-122"/>
              </a:rPr>
              <a:t>通</a:t>
            </a:r>
            <a:r>
              <a:rPr kumimoji="1" lang="en-US" altLang="zh-CN">
                <a:solidFill>
                  <a:srgbClr val="0000FF"/>
                </a:solidFill>
                <a:ea typeface="华文楷体" panose="02010600040101010101" pitchFamily="2" charset="-122"/>
              </a:rPr>
              <a:t>CO</a:t>
            </a:r>
            <a:r>
              <a:rPr kumimoji="1" lang="en-US" altLang="zh-CN" baseline="-25000">
                <a:solidFill>
                  <a:srgbClr val="0000FF"/>
                </a:solidFill>
                <a:ea typeface="华文楷体" panose="02010600040101010101" pitchFamily="2" charset="-122"/>
              </a:rPr>
              <a:t>2</a:t>
            </a:r>
            <a:endParaRPr kumimoji="1" lang="en-US" altLang="zh-CN" baseline="-25000">
              <a:solidFill>
                <a:srgbClr val="0000FF"/>
              </a:solidFill>
              <a:ea typeface="华文楷体" panose="02010600040101010101" pitchFamily="2" charset="-122"/>
            </a:endParaRPr>
          </a:p>
          <a:p>
            <a:pPr algn="ctr">
              <a:lnSpc>
                <a:spcPct val="90000"/>
              </a:lnSpc>
              <a:defRPr/>
            </a:pPr>
            <a:r>
              <a:rPr kumimoji="1" lang="zh-CN" altLang="en-US">
                <a:solidFill>
                  <a:srgbClr val="0000FF"/>
                </a:solidFill>
                <a:ea typeface="华文楷体" panose="02010600040101010101" pitchFamily="2" charset="-122"/>
              </a:rPr>
              <a:t>调节</a:t>
            </a:r>
            <a:r>
              <a:rPr kumimoji="1" lang="en-US" altLang="zh-CN">
                <a:solidFill>
                  <a:srgbClr val="0000FF"/>
                </a:solidFill>
                <a:ea typeface="华文楷体" panose="02010600040101010101" pitchFamily="2" charset="-122"/>
              </a:rPr>
              <a:t>pH</a:t>
            </a:r>
            <a:endParaRPr kumimoji="1" lang="en-US" altLang="zh-CN">
              <a:solidFill>
                <a:srgbClr val="0000FF"/>
              </a:solidFill>
              <a:ea typeface="华文楷体" panose="02010600040101010101" pitchFamily="2" charset="-122"/>
            </a:endParaRPr>
          </a:p>
          <a:p>
            <a:pPr algn="ctr">
              <a:lnSpc>
                <a:spcPct val="90000"/>
              </a:lnSpc>
              <a:defRPr/>
            </a:pPr>
            <a:r>
              <a:rPr kumimoji="1" lang="zh-CN" altLang="en-US">
                <a:solidFill>
                  <a:srgbClr val="0000FF"/>
                </a:solidFill>
                <a:ea typeface="华文楷体" panose="02010600040101010101" pitchFamily="2" charset="-122"/>
              </a:rPr>
              <a:t>除杂</a:t>
            </a:r>
            <a:endParaRPr kumimoji="1" lang="zh-CN" altLang="en-US">
              <a:solidFill>
                <a:srgbClr val="0000FF"/>
              </a:solidFill>
              <a:ea typeface="华文楷体" panose="02010600040101010101" pitchFamily="2" charset="-122"/>
            </a:endParaRPr>
          </a:p>
        </p:txBody>
      </p:sp>
      <p:sp>
        <p:nvSpPr>
          <p:cNvPr id="9" name="Oval 7"/>
          <p:cNvSpPr>
            <a:spLocks noChangeArrowheads="1"/>
          </p:cNvSpPr>
          <p:nvPr/>
        </p:nvSpPr>
        <p:spPr bwMode="auto">
          <a:xfrm>
            <a:off x="3635375" y="2276475"/>
            <a:ext cx="2160588" cy="1008063"/>
          </a:xfrm>
          <a:prstGeom prst="ellipse">
            <a:avLst/>
          </a:prstGeom>
          <a:gradFill rotWithShape="0">
            <a:gsLst>
              <a:gs pos="0">
                <a:srgbClr val="00FFFF"/>
              </a:gs>
              <a:gs pos="50000">
                <a:schemeClr val="bg1"/>
              </a:gs>
              <a:gs pos="100000">
                <a:srgbClr val="00FFFF"/>
              </a:gs>
            </a:gsLst>
            <a:lin ang="5400000" scaled="1"/>
          </a:gradFill>
          <a:ln w="9525">
            <a:solidFill>
              <a:schemeClr val="tx1"/>
            </a:solidFill>
            <a:round/>
          </a:ln>
          <a:effectLst/>
        </p:spPr>
        <p:txBody>
          <a:bodyPr wrap="none" anchor="ctr"/>
          <a:lstStyle/>
          <a:p>
            <a:pPr algn="ctr">
              <a:defRPr/>
            </a:pPr>
            <a:r>
              <a:rPr kumimoji="1" lang="zh-CN" altLang="en-US">
                <a:solidFill>
                  <a:srgbClr val="0000FF"/>
                </a:solidFill>
                <a:ea typeface="华文楷体" panose="02010600040101010101" pitchFamily="2" charset="-122"/>
              </a:rPr>
              <a:t>滤液酸化</a:t>
            </a:r>
            <a:endParaRPr kumimoji="1" lang="zh-CN" altLang="en-US">
              <a:solidFill>
                <a:srgbClr val="0000FF"/>
              </a:solidFill>
              <a:ea typeface="华文楷体" panose="02010600040101010101" pitchFamily="2" charset="-122"/>
            </a:endParaRPr>
          </a:p>
        </p:txBody>
      </p:sp>
      <p:sp>
        <p:nvSpPr>
          <p:cNvPr id="10" name="Oval 8"/>
          <p:cNvSpPr>
            <a:spLocks noChangeArrowheads="1"/>
          </p:cNvSpPr>
          <p:nvPr/>
        </p:nvSpPr>
        <p:spPr bwMode="auto">
          <a:xfrm>
            <a:off x="827088" y="3068638"/>
            <a:ext cx="2592387" cy="1296987"/>
          </a:xfrm>
          <a:prstGeom prst="ellipse">
            <a:avLst/>
          </a:prstGeom>
          <a:gradFill rotWithShape="0">
            <a:gsLst>
              <a:gs pos="0">
                <a:srgbClr val="00FFFF"/>
              </a:gs>
              <a:gs pos="50000">
                <a:schemeClr val="bg1"/>
              </a:gs>
              <a:gs pos="100000">
                <a:srgbClr val="00FFFF"/>
              </a:gs>
            </a:gsLst>
            <a:lin ang="5400000" scaled="1"/>
          </a:gradFill>
          <a:ln w="9525">
            <a:solidFill>
              <a:schemeClr val="tx1"/>
            </a:solidFill>
            <a:round/>
          </a:ln>
          <a:effectLst/>
        </p:spPr>
        <p:txBody>
          <a:bodyPr wrap="none" anchor="ctr"/>
          <a:lstStyle/>
          <a:p>
            <a:pPr algn="ctr">
              <a:defRPr/>
            </a:pPr>
            <a:r>
              <a:rPr kumimoji="1" lang="zh-CN" altLang="en-US">
                <a:solidFill>
                  <a:srgbClr val="0000FF"/>
                </a:solidFill>
                <a:ea typeface="华文楷体" panose="02010600040101010101" pitchFamily="2" charset="-122"/>
              </a:rPr>
              <a:t>复分解结</a:t>
            </a:r>
            <a:endParaRPr kumimoji="1" lang="zh-CN" altLang="en-US">
              <a:solidFill>
                <a:srgbClr val="0000FF"/>
              </a:solidFill>
              <a:ea typeface="华文楷体" panose="02010600040101010101" pitchFamily="2" charset="-122"/>
            </a:endParaRPr>
          </a:p>
          <a:p>
            <a:pPr algn="ctr">
              <a:defRPr/>
            </a:pPr>
            <a:r>
              <a:rPr kumimoji="1" lang="zh-CN" altLang="en-US">
                <a:solidFill>
                  <a:srgbClr val="0000FF"/>
                </a:solidFill>
                <a:ea typeface="华文楷体" panose="02010600040101010101" pitchFamily="2" charset="-122"/>
              </a:rPr>
              <a:t>晶</a:t>
            </a:r>
            <a:r>
              <a:rPr kumimoji="1" lang="en-US" altLang="zh-CN">
                <a:solidFill>
                  <a:srgbClr val="0000FF"/>
                </a:solidFill>
                <a:ea typeface="华文楷体" panose="02010600040101010101" pitchFamily="2" charset="-122"/>
              </a:rPr>
              <a:t>K</a:t>
            </a:r>
            <a:r>
              <a:rPr kumimoji="1" lang="en-US" altLang="zh-CN" baseline="-25000">
                <a:solidFill>
                  <a:srgbClr val="0000FF"/>
                </a:solidFill>
                <a:ea typeface="华文楷体" panose="02010600040101010101" pitchFamily="2" charset="-122"/>
              </a:rPr>
              <a:t>2</a:t>
            </a:r>
            <a:r>
              <a:rPr kumimoji="1" lang="en-US" altLang="zh-CN">
                <a:solidFill>
                  <a:srgbClr val="0000FF"/>
                </a:solidFill>
                <a:ea typeface="华文楷体" panose="02010600040101010101" pitchFamily="2" charset="-122"/>
              </a:rPr>
              <a:t>Cr</a:t>
            </a:r>
            <a:r>
              <a:rPr kumimoji="1" lang="en-US" altLang="zh-CN" baseline="-25000">
                <a:solidFill>
                  <a:srgbClr val="0000FF"/>
                </a:solidFill>
                <a:ea typeface="华文楷体" panose="02010600040101010101" pitchFamily="2" charset="-122"/>
              </a:rPr>
              <a:t>2</a:t>
            </a:r>
            <a:r>
              <a:rPr kumimoji="1" lang="en-US" altLang="zh-CN">
                <a:solidFill>
                  <a:srgbClr val="0000FF"/>
                </a:solidFill>
                <a:ea typeface="华文楷体" panose="02010600040101010101" pitchFamily="2" charset="-122"/>
              </a:rPr>
              <a:t>O</a:t>
            </a:r>
            <a:r>
              <a:rPr kumimoji="1" lang="en-US" altLang="zh-CN" baseline="-25000">
                <a:solidFill>
                  <a:srgbClr val="0000FF"/>
                </a:solidFill>
                <a:ea typeface="华文楷体" panose="02010600040101010101" pitchFamily="2" charset="-122"/>
              </a:rPr>
              <a:t>7</a:t>
            </a:r>
            <a:endParaRPr kumimoji="1" lang="en-US" altLang="zh-CN" baseline="-25000">
              <a:solidFill>
                <a:srgbClr val="0000FF"/>
              </a:solidFill>
              <a:ea typeface="华文楷体" panose="02010600040101010101" pitchFamily="2" charset="-122"/>
            </a:endParaRPr>
          </a:p>
        </p:txBody>
      </p:sp>
      <p:sp>
        <p:nvSpPr>
          <p:cNvPr id="11" name="Line 9"/>
          <p:cNvSpPr>
            <a:spLocks noChangeShapeType="1"/>
          </p:cNvSpPr>
          <p:nvPr/>
        </p:nvSpPr>
        <p:spPr bwMode="auto">
          <a:xfrm>
            <a:off x="3348038" y="5157788"/>
            <a:ext cx="609600" cy="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 name="Line 10"/>
          <p:cNvSpPr>
            <a:spLocks noChangeShapeType="1"/>
          </p:cNvSpPr>
          <p:nvPr/>
        </p:nvSpPr>
        <p:spPr bwMode="auto">
          <a:xfrm flipH="1">
            <a:off x="3132138" y="2997200"/>
            <a:ext cx="574675" cy="287338"/>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 name="Line 11"/>
          <p:cNvSpPr>
            <a:spLocks noChangeShapeType="1"/>
          </p:cNvSpPr>
          <p:nvPr/>
        </p:nvSpPr>
        <p:spPr bwMode="auto">
          <a:xfrm flipH="1" flipV="1">
            <a:off x="5795963" y="2852738"/>
            <a:ext cx="792162" cy="360362"/>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 name="Line 12"/>
          <p:cNvSpPr>
            <a:spLocks noChangeShapeType="1"/>
          </p:cNvSpPr>
          <p:nvPr/>
        </p:nvSpPr>
        <p:spPr bwMode="auto">
          <a:xfrm flipV="1">
            <a:off x="7164388" y="4292600"/>
            <a:ext cx="431800" cy="503238"/>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 name="Line 13"/>
          <p:cNvSpPr>
            <a:spLocks noChangeShapeType="1"/>
          </p:cNvSpPr>
          <p:nvPr/>
        </p:nvSpPr>
        <p:spPr bwMode="auto">
          <a:xfrm>
            <a:off x="5724525" y="5229225"/>
            <a:ext cx="609600" cy="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1806"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5D8E4F95-5646-40BE-9942-7754C07A8BA9}"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
        <p:nvSpPr>
          <p:cNvPr id="161809" name="AutoShape 17" descr="u=3366083124,1729409278&amp;fm=21&amp;gp=0"/>
          <p:cNvSpPr>
            <a:spLocks noChangeAspect="1" noChangeArrowheads="1"/>
          </p:cNvSpPr>
          <p:nvPr/>
        </p:nvSpPr>
        <p:spPr bwMode="auto">
          <a:xfrm>
            <a:off x="3095625" y="2324100"/>
            <a:ext cx="2952750" cy="2209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1811" name="AutoShape 19" descr="u=3366083124,1729409278&amp;fm=21&amp;gp=0"/>
          <p:cNvSpPr>
            <a:spLocks noChangeAspect="1" noChangeArrowheads="1"/>
          </p:cNvSpPr>
          <p:nvPr/>
        </p:nvSpPr>
        <p:spPr bwMode="auto">
          <a:xfrm>
            <a:off x="3095625" y="2324100"/>
            <a:ext cx="2952750" cy="2209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pic>
        <p:nvPicPr>
          <p:cNvPr id="161813" name="Picture 21" descr="21130281"/>
          <p:cNvPicPr>
            <a:picLocks noChangeAspect="1" noChangeArrowheads="1"/>
          </p:cNvPicPr>
          <p:nvPr/>
        </p:nvPicPr>
        <p:blipFill>
          <a:blip r:embed="rId1" cstate="print">
            <a:extLst>
              <a:ext uri="{28A0092B-C50C-407E-A947-70E740481C1C}">
                <a14:useLocalDpi xmlns:a14="http://schemas.microsoft.com/office/drawing/2010/main" val="0"/>
              </a:ext>
            </a:extLst>
          </a:blip>
          <a:srcRect l="8548" t="1149" r="13441" b="1149"/>
          <a:stretch>
            <a:fillRect/>
          </a:stretch>
        </p:blipFill>
        <p:spPr bwMode="auto">
          <a:xfrm>
            <a:off x="5076825" y="3141663"/>
            <a:ext cx="863600" cy="809625"/>
          </a:xfrm>
          <a:prstGeom prst="rect">
            <a:avLst/>
          </a:prstGeom>
          <a:noFill/>
          <a:extLst>
            <a:ext uri="{909E8E84-426E-40DD-AFC4-6F175D3DCCD1}">
              <a14:hiddenFill xmlns:a14="http://schemas.microsoft.com/office/drawing/2010/main">
                <a:solidFill>
                  <a:srgbClr val="FFFFFF"/>
                </a:solidFill>
              </a14:hiddenFill>
            </a:ext>
          </a:extLst>
        </p:spPr>
      </p:pic>
      <p:pic>
        <p:nvPicPr>
          <p:cNvPr id="161815" name="Picture 23" descr="20140319111248-1736873608"/>
          <p:cNvPicPr>
            <a:picLocks noChangeAspect="1" noChangeArrowheads="1"/>
          </p:cNvPicPr>
          <p:nvPr/>
        </p:nvPicPr>
        <p:blipFill>
          <a:blip r:embed="rId2" cstate="print">
            <a:extLst>
              <a:ext uri="{28A0092B-C50C-407E-A947-70E740481C1C}">
                <a14:useLocalDpi xmlns:a14="http://schemas.microsoft.com/office/drawing/2010/main" val="0"/>
              </a:ext>
            </a:extLst>
          </a:blip>
          <a:srcRect l="7764" t="20772" r="8374" b="9959"/>
          <a:stretch>
            <a:fillRect/>
          </a:stretch>
        </p:blipFill>
        <p:spPr bwMode="auto">
          <a:xfrm>
            <a:off x="3348038" y="3789363"/>
            <a:ext cx="1081087" cy="893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4500"/>
                            </p:stCondLst>
                            <p:childTnLst>
                              <p:par>
                                <p:cTn id="17" presetID="22" presetClass="entr" presetSubtype="4"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6000"/>
                            </p:stCondLst>
                            <p:childTnLst>
                              <p:par>
                                <p:cTn id="21" presetID="22" presetClass="entr" presetSubtype="4" fill="hold" grpId="0"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7500"/>
                            </p:stCondLst>
                            <p:childTnLst>
                              <p:par>
                                <p:cTn id="25" presetID="22" presetClass="entr" presetSubtype="1" fill="hold" grpId="0" nodeType="afterEffect">
                                  <p:stCondLst>
                                    <p:cond delay="100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9000"/>
                            </p:stCondLst>
                            <p:childTnLst>
                              <p:par>
                                <p:cTn id="29" presetID="22" presetClass="entr" presetSubtype="8" fill="hold" grpId="0" nodeType="after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10500"/>
                            </p:stCondLst>
                            <p:childTnLst>
                              <p:par>
                                <p:cTn id="33" presetID="22" presetClass="entr" presetSubtype="8" fill="hold" grpId="0" nodeType="afterEffect">
                                  <p:stCondLst>
                                    <p:cond delay="100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12000"/>
                            </p:stCondLst>
                            <p:childTnLst>
                              <p:par>
                                <p:cTn id="37" presetID="22" presetClass="entr" presetSubtype="8" fill="hold" grpId="0" nodeType="after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13500"/>
                            </p:stCondLst>
                            <p:childTnLst>
                              <p:par>
                                <p:cTn id="41" presetID="22" presetClass="entr" presetSubtype="8" fill="hold" grpId="0" nodeType="afterEffect">
                                  <p:stCondLst>
                                    <p:cond delay="100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15000"/>
                            </p:stCondLst>
                            <p:childTnLst>
                              <p:par>
                                <p:cTn id="45" presetID="22" presetClass="entr" presetSubtype="8" fill="hold" grpId="0" nodeType="afterEffect">
                                  <p:stCondLst>
                                    <p:cond delay="100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p:bldP spid="12" grpId="0" animBg="1"/>
      <p:bldP spid="13" grpId="0" animBg="1"/>
      <p:bldP spid="14" grpId="0" animBg="1"/>
      <p:bldP spid="15"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47700" y="755650"/>
            <a:ext cx="84963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10000"/>
              </a:lnSpc>
            </a:pPr>
            <a:r>
              <a:rPr kumimoji="1" lang="en-US" altLang="zh-CN">
                <a:ea typeface="华文楷体" panose="02010600040101010101" pitchFamily="2" charset="-122"/>
              </a:rPr>
              <a:t>   FeCr</a:t>
            </a:r>
            <a:r>
              <a:rPr kumimoji="1" lang="en-US" altLang="zh-CN" baseline="-25000">
                <a:ea typeface="华文楷体" panose="02010600040101010101" pitchFamily="2" charset="-122"/>
              </a:rPr>
              <a:t>2</a:t>
            </a:r>
            <a:r>
              <a:rPr kumimoji="1" lang="en-US" altLang="zh-CN">
                <a:ea typeface="华文楷体" panose="02010600040101010101" pitchFamily="2" charset="-122"/>
              </a:rPr>
              <a:t>O</a:t>
            </a:r>
            <a:r>
              <a:rPr kumimoji="1" lang="en-US" altLang="zh-CN" baseline="-25000">
                <a:ea typeface="华文楷体" panose="02010600040101010101" pitchFamily="2" charset="-122"/>
              </a:rPr>
              <a:t>4</a:t>
            </a:r>
            <a:r>
              <a:rPr kumimoji="1" lang="zh-CN" altLang="en-US">
                <a:ea typeface="华文楷体" panose="02010600040101010101" pitchFamily="2" charset="-122"/>
              </a:rPr>
              <a:t>＋</a:t>
            </a:r>
            <a:r>
              <a:rPr kumimoji="1" lang="en-US" altLang="zh-CN">
                <a:ea typeface="华文楷体" panose="02010600040101010101" pitchFamily="2" charset="-122"/>
              </a:rPr>
              <a:t>8Na</a:t>
            </a:r>
            <a:r>
              <a:rPr kumimoji="1" lang="en-US" altLang="zh-CN" baseline="-25000">
                <a:ea typeface="华文楷体" panose="02010600040101010101" pitchFamily="2" charset="-122"/>
              </a:rPr>
              <a:t>2</a:t>
            </a:r>
            <a:r>
              <a:rPr kumimoji="1" lang="en-US" altLang="zh-CN">
                <a:ea typeface="华文楷体" panose="02010600040101010101" pitchFamily="2" charset="-122"/>
              </a:rPr>
              <a:t>CO</a:t>
            </a:r>
            <a:r>
              <a:rPr kumimoji="1" lang="en-US" altLang="zh-CN" baseline="-25000">
                <a:ea typeface="华文楷体" panose="02010600040101010101" pitchFamily="2" charset="-122"/>
              </a:rPr>
              <a:t>3</a:t>
            </a:r>
            <a:r>
              <a:rPr kumimoji="1" lang="zh-CN" altLang="en-US">
                <a:ea typeface="华文楷体" panose="02010600040101010101" pitchFamily="2" charset="-122"/>
              </a:rPr>
              <a:t>＋</a:t>
            </a:r>
            <a:r>
              <a:rPr kumimoji="1" lang="en-US" altLang="zh-CN">
                <a:ea typeface="华文楷体" panose="02010600040101010101" pitchFamily="2" charset="-122"/>
              </a:rPr>
              <a:t>7O</a:t>
            </a:r>
            <a:r>
              <a:rPr kumimoji="1" lang="en-US" altLang="zh-CN" baseline="-25000">
                <a:ea typeface="华文楷体" panose="02010600040101010101" pitchFamily="2" charset="-122"/>
              </a:rPr>
              <a:t>2    </a:t>
            </a:r>
            <a:r>
              <a:rPr kumimoji="1" lang="en-US" altLang="zh-CN">
                <a:ea typeface="华文楷体" panose="02010600040101010101" pitchFamily="2" charset="-122"/>
              </a:rPr>
              <a:t>======</a:t>
            </a:r>
            <a:endParaRPr kumimoji="1" lang="en-US" altLang="zh-CN">
              <a:ea typeface="华文楷体" panose="02010600040101010101" pitchFamily="2" charset="-122"/>
            </a:endParaRPr>
          </a:p>
          <a:p>
            <a:pPr>
              <a:lnSpc>
                <a:spcPct val="110000"/>
              </a:lnSpc>
            </a:pPr>
            <a:r>
              <a:rPr kumimoji="1" lang="en-US" altLang="zh-CN">
                <a:ea typeface="华文楷体" panose="02010600040101010101" pitchFamily="2" charset="-122"/>
              </a:rPr>
              <a:t>    (</a:t>
            </a:r>
            <a:r>
              <a:rPr kumimoji="1" lang="zh-CN" altLang="en-US">
                <a:ea typeface="华文楷体" panose="02010600040101010101" pitchFamily="2" charset="-122"/>
              </a:rPr>
              <a:t>铬铁矿</a:t>
            </a:r>
            <a:r>
              <a:rPr kumimoji="1" lang="en-US" altLang="zh-CN">
                <a:ea typeface="华文楷体" panose="02010600040101010101" pitchFamily="2" charset="-122"/>
              </a:rPr>
              <a:t>)              8Na</a:t>
            </a:r>
            <a:r>
              <a:rPr kumimoji="1" lang="en-US" altLang="zh-CN" baseline="-25000">
                <a:ea typeface="华文楷体" panose="02010600040101010101" pitchFamily="2" charset="-122"/>
              </a:rPr>
              <a:t>2</a:t>
            </a:r>
            <a:r>
              <a:rPr kumimoji="1" lang="en-US" altLang="zh-CN">
                <a:solidFill>
                  <a:srgbClr val="FF0000"/>
                </a:solidFill>
                <a:ea typeface="华文楷体" panose="02010600040101010101" pitchFamily="2" charset="-122"/>
              </a:rPr>
              <a:t>CrO</a:t>
            </a:r>
            <a:r>
              <a:rPr kumimoji="1" lang="en-US" altLang="zh-CN" baseline="-25000">
                <a:solidFill>
                  <a:srgbClr val="FF0000"/>
                </a:solidFill>
                <a:ea typeface="华文楷体" panose="02010600040101010101" pitchFamily="2" charset="-122"/>
              </a:rPr>
              <a:t>4</a:t>
            </a:r>
            <a:r>
              <a:rPr kumimoji="1" lang="zh-CN" altLang="en-US">
                <a:ea typeface="华文楷体" panose="02010600040101010101" pitchFamily="2" charset="-122"/>
              </a:rPr>
              <a:t>＋</a:t>
            </a:r>
            <a:r>
              <a:rPr kumimoji="1" lang="en-US" altLang="zh-CN">
                <a:ea typeface="华文楷体" panose="02010600040101010101" pitchFamily="2" charset="-122"/>
              </a:rPr>
              <a:t>Fe</a:t>
            </a:r>
            <a:r>
              <a:rPr kumimoji="1" lang="en-US" altLang="zh-CN" baseline="-25000">
                <a:ea typeface="华文楷体" panose="02010600040101010101" pitchFamily="2" charset="-122"/>
              </a:rPr>
              <a:t>2</a:t>
            </a:r>
            <a:r>
              <a:rPr kumimoji="1" lang="en-US" altLang="zh-CN">
                <a:ea typeface="华文楷体" panose="02010600040101010101" pitchFamily="2" charset="-122"/>
              </a:rPr>
              <a:t>O</a:t>
            </a:r>
            <a:r>
              <a:rPr kumimoji="1" lang="en-US" altLang="zh-CN" baseline="-25000">
                <a:ea typeface="华文楷体" panose="02010600040101010101" pitchFamily="2" charset="-122"/>
              </a:rPr>
              <a:t>3</a:t>
            </a:r>
            <a:r>
              <a:rPr kumimoji="1" lang="zh-CN" altLang="en-US">
                <a:ea typeface="华文楷体" panose="02010600040101010101" pitchFamily="2" charset="-122"/>
              </a:rPr>
              <a:t>＋</a:t>
            </a:r>
            <a:r>
              <a:rPr kumimoji="1" lang="en-US" altLang="zh-CN">
                <a:ea typeface="华文楷体" panose="02010600040101010101" pitchFamily="2" charset="-122"/>
              </a:rPr>
              <a:t>8CO</a:t>
            </a:r>
            <a:r>
              <a:rPr kumimoji="1" lang="en-US" altLang="zh-CN" baseline="-25000">
                <a:ea typeface="华文楷体" panose="02010600040101010101" pitchFamily="2" charset="-122"/>
              </a:rPr>
              <a:t>2</a:t>
            </a:r>
            <a:endParaRPr kumimoji="1" lang="en-US" altLang="zh-CN">
              <a:ea typeface="华文楷体" panose="02010600040101010101" pitchFamily="2" charset="-122"/>
            </a:endParaRPr>
          </a:p>
        </p:txBody>
      </p:sp>
      <p:sp>
        <p:nvSpPr>
          <p:cNvPr id="162818" name="Rectangle 4"/>
          <p:cNvSpPr>
            <a:spLocks noChangeArrowheads="1"/>
          </p:cNvSpPr>
          <p:nvPr/>
        </p:nvSpPr>
        <p:spPr bwMode="auto">
          <a:xfrm>
            <a:off x="5553075" y="476250"/>
            <a:ext cx="30511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a:ea typeface="华文楷体" panose="02010600040101010101" pitchFamily="2" charset="-122"/>
              </a:rPr>
              <a:t>1000 ~ 1300 </a:t>
            </a:r>
            <a:r>
              <a:rPr kumimoji="1" lang="en-US" altLang="zh-CN">
                <a:ea typeface="华文楷体" panose="02010600040101010101" pitchFamily="2" charset="-122"/>
              </a:rPr>
              <a:t>℃</a:t>
            </a:r>
            <a:endParaRPr kumimoji="1" lang="en-US" altLang="zh-CN">
              <a:ea typeface="华文楷体" panose="02010600040101010101" pitchFamily="2" charset="-122"/>
            </a:endParaRPr>
          </a:p>
        </p:txBody>
      </p:sp>
      <p:sp>
        <p:nvSpPr>
          <p:cNvPr id="6" name="Text Box 5"/>
          <p:cNvSpPr txBox="1">
            <a:spLocks noChangeArrowheads="1"/>
          </p:cNvSpPr>
          <p:nvPr/>
        </p:nvSpPr>
        <p:spPr bwMode="auto">
          <a:xfrm>
            <a:off x="720725" y="2268538"/>
            <a:ext cx="8351838"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kumimoji="1" lang="zh-CN" altLang="en-US">
                <a:solidFill>
                  <a:srgbClr val="000099"/>
                </a:solidFill>
                <a:ea typeface="华文楷体" panose="02010600040101010101" pitchFamily="2" charset="-122"/>
              </a:rPr>
              <a:t>酸化去除杂质，同时使</a:t>
            </a:r>
            <a:r>
              <a:rPr kumimoji="1" lang="en-US" altLang="zh-CN">
                <a:solidFill>
                  <a:srgbClr val="000099"/>
                </a:solidFill>
                <a:ea typeface="华文楷体" panose="02010600040101010101" pitchFamily="2" charset="-122"/>
              </a:rPr>
              <a:t>CrO</a:t>
            </a:r>
            <a:r>
              <a:rPr kumimoji="1" lang="en-US" altLang="zh-CN" baseline="-25000">
                <a:solidFill>
                  <a:srgbClr val="000099"/>
                </a:solidFill>
                <a:ea typeface="华文楷体" panose="02010600040101010101" pitchFamily="2" charset="-122"/>
              </a:rPr>
              <a:t>4</a:t>
            </a:r>
            <a:r>
              <a:rPr kumimoji="1" lang="en-US" altLang="zh-CN" baseline="30000">
                <a:solidFill>
                  <a:srgbClr val="000099"/>
                </a:solidFill>
                <a:ea typeface="华文楷体" panose="02010600040101010101" pitchFamily="2" charset="-122"/>
              </a:rPr>
              <a:t>2</a:t>
            </a:r>
            <a:r>
              <a:rPr kumimoji="1" lang="zh-CN" altLang="en-US" baseline="30000">
                <a:solidFill>
                  <a:srgbClr val="000099"/>
                </a:solidFill>
                <a:ea typeface="华文楷体" panose="02010600040101010101" pitchFamily="2" charset="-122"/>
              </a:rPr>
              <a:t>－</a:t>
            </a:r>
            <a:r>
              <a:rPr kumimoji="1" lang="zh-CN" altLang="en-US">
                <a:solidFill>
                  <a:srgbClr val="000099"/>
                </a:solidFill>
                <a:ea typeface="华文楷体" panose="02010600040101010101" pitchFamily="2" charset="-122"/>
              </a:rPr>
              <a:t>转化为</a:t>
            </a:r>
            <a:r>
              <a:rPr kumimoji="1" lang="en-US" altLang="zh-CN">
                <a:solidFill>
                  <a:srgbClr val="000099"/>
                </a:solidFill>
                <a:ea typeface="华文楷体" panose="02010600040101010101" pitchFamily="2" charset="-122"/>
              </a:rPr>
              <a:t>Cr</a:t>
            </a:r>
            <a:r>
              <a:rPr kumimoji="1" lang="en-US" altLang="zh-CN" baseline="-25000">
                <a:solidFill>
                  <a:srgbClr val="000099"/>
                </a:solidFill>
                <a:ea typeface="华文楷体" panose="02010600040101010101" pitchFamily="2" charset="-122"/>
              </a:rPr>
              <a:t>2</a:t>
            </a:r>
            <a:r>
              <a:rPr kumimoji="1" lang="en-US" altLang="zh-CN">
                <a:solidFill>
                  <a:srgbClr val="000099"/>
                </a:solidFill>
                <a:ea typeface="华文楷体" panose="02010600040101010101" pitchFamily="2" charset="-122"/>
              </a:rPr>
              <a:t>O</a:t>
            </a:r>
            <a:r>
              <a:rPr kumimoji="1" lang="en-US" altLang="zh-CN" baseline="-25000">
                <a:solidFill>
                  <a:srgbClr val="000099"/>
                </a:solidFill>
                <a:ea typeface="华文楷体" panose="02010600040101010101" pitchFamily="2" charset="-122"/>
              </a:rPr>
              <a:t>7</a:t>
            </a:r>
            <a:r>
              <a:rPr kumimoji="1" lang="en-US" altLang="zh-CN" baseline="30000">
                <a:solidFill>
                  <a:srgbClr val="000099"/>
                </a:solidFill>
                <a:ea typeface="华文楷体" panose="02010600040101010101" pitchFamily="2" charset="-122"/>
              </a:rPr>
              <a:t>2</a:t>
            </a:r>
            <a:r>
              <a:rPr kumimoji="1" lang="zh-CN" altLang="en-US" baseline="30000">
                <a:solidFill>
                  <a:srgbClr val="000099"/>
                </a:solidFill>
                <a:ea typeface="华文楷体" panose="02010600040101010101" pitchFamily="2" charset="-122"/>
              </a:rPr>
              <a:t>－</a:t>
            </a:r>
            <a:endParaRPr kumimoji="1" lang="zh-CN" altLang="en-US">
              <a:solidFill>
                <a:srgbClr val="000099"/>
              </a:solidFill>
              <a:ea typeface="华文楷体" panose="02010600040101010101" pitchFamily="2" charset="-122"/>
            </a:endParaRPr>
          </a:p>
          <a:p>
            <a:pPr>
              <a:spcBef>
                <a:spcPct val="50000"/>
              </a:spcBef>
            </a:pPr>
            <a:r>
              <a:rPr kumimoji="1" lang="en-US" altLang="zh-CN">
                <a:solidFill>
                  <a:srgbClr val="000099"/>
                </a:solidFill>
                <a:ea typeface="华文楷体" panose="02010600040101010101" pitchFamily="2" charset="-122"/>
              </a:rPr>
              <a:t>Al(OH)</a:t>
            </a:r>
            <a:r>
              <a:rPr kumimoji="1" lang="en-US" altLang="zh-CN" baseline="-25000">
                <a:solidFill>
                  <a:srgbClr val="000099"/>
                </a:solidFill>
                <a:ea typeface="华文楷体" panose="02010600040101010101" pitchFamily="2" charset="-122"/>
              </a:rPr>
              <a:t>4</a:t>
            </a:r>
            <a:r>
              <a:rPr kumimoji="1" lang="en-US" altLang="zh-CN" baseline="30000">
                <a:solidFill>
                  <a:srgbClr val="000099"/>
                </a:solidFill>
                <a:ea typeface="华文楷体" panose="02010600040101010101" pitchFamily="2" charset="-122"/>
              </a:rPr>
              <a:t>-</a:t>
            </a:r>
            <a:r>
              <a:rPr kumimoji="1" lang="zh-CN" altLang="en-US">
                <a:solidFill>
                  <a:srgbClr val="000099"/>
                </a:solidFill>
                <a:ea typeface="华文楷体" panose="02010600040101010101" pitchFamily="2" charset="-122"/>
              </a:rPr>
              <a:t>＋</a:t>
            </a:r>
            <a:r>
              <a:rPr kumimoji="1" lang="en-US" altLang="zh-CN">
                <a:solidFill>
                  <a:srgbClr val="000099"/>
                </a:solidFill>
                <a:ea typeface="华文楷体" panose="02010600040101010101" pitchFamily="2" charset="-122"/>
              </a:rPr>
              <a:t>CO</a:t>
            </a:r>
            <a:r>
              <a:rPr kumimoji="1" lang="en-US" altLang="zh-CN" baseline="-25000">
                <a:solidFill>
                  <a:srgbClr val="000099"/>
                </a:solidFill>
                <a:ea typeface="华文楷体" panose="02010600040101010101" pitchFamily="2" charset="-122"/>
              </a:rPr>
              <a:t>2</a:t>
            </a:r>
            <a:r>
              <a:rPr kumimoji="1" lang="zh-CN" altLang="en-US">
                <a:solidFill>
                  <a:srgbClr val="000099"/>
                </a:solidFill>
                <a:ea typeface="华文楷体" panose="02010600040101010101" pitchFamily="2" charset="-122"/>
              </a:rPr>
              <a:t>＝</a:t>
            </a:r>
            <a:r>
              <a:rPr kumimoji="1" lang="en-US" altLang="zh-CN">
                <a:solidFill>
                  <a:srgbClr val="000099"/>
                </a:solidFill>
                <a:ea typeface="华文楷体" panose="02010600040101010101" pitchFamily="2" charset="-122"/>
              </a:rPr>
              <a:t>Al(OH)</a:t>
            </a:r>
            <a:r>
              <a:rPr kumimoji="1" lang="en-US" altLang="zh-CN" baseline="-25000">
                <a:solidFill>
                  <a:srgbClr val="000099"/>
                </a:solidFill>
                <a:ea typeface="华文楷体" panose="02010600040101010101" pitchFamily="2" charset="-122"/>
              </a:rPr>
              <a:t>3</a:t>
            </a:r>
            <a:r>
              <a:rPr kumimoji="1" lang="en-US" altLang="zh-CN">
                <a:solidFill>
                  <a:srgbClr val="000099"/>
                </a:solidFill>
                <a:ea typeface="华文楷体" panose="02010600040101010101" pitchFamily="2" charset="-122"/>
              </a:rPr>
              <a:t> ↓+HCO</a:t>
            </a:r>
            <a:r>
              <a:rPr kumimoji="1" lang="en-US" altLang="zh-CN" baseline="-25000">
                <a:solidFill>
                  <a:srgbClr val="000099"/>
                </a:solidFill>
                <a:ea typeface="华文楷体" panose="02010600040101010101" pitchFamily="2" charset="-122"/>
              </a:rPr>
              <a:t>3</a:t>
            </a:r>
            <a:r>
              <a:rPr kumimoji="1" lang="zh-CN" altLang="en-US" baseline="30000">
                <a:solidFill>
                  <a:srgbClr val="000099"/>
                </a:solidFill>
                <a:ea typeface="华文楷体" panose="02010600040101010101" pitchFamily="2" charset="-122"/>
              </a:rPr>
              <a:t>－</a:t>
            </a:r>
            <a:endParaRPr kumimoji="1" lang="zh-CN" altLang="en-US">
              <a:solidFill>
                <a:srgbClr val="000099"/>
              </a:solidFill>
              <a:ea typeface="华文楷体" panose="02010600040101010101" pitchFamily="2" charset="-122"/>
            </a:endParaRPr>
          </a:p>
          <a:p>
            <a:pPr>
              <a:spcBef>
                <a:spcPct val="50000"/>
              </a:spcBef>
            </a:pPr>
            <a:r>
              <a:rPr kumimoji="1" lang="en-US" altLang="zh-CN">
                <a:solidFill>
                  <a:srgbClr val="000099"/>
                </a:solidFill>
                <a:ea typeface="华文楷体" panose="02010600040101010101" pitchFamily="2" charset="-122"/>
              </a:rPr>
              <a:t>SiO</a:t>
            </a:r>
            <a:r>
              <a:rPr kumimoji="1" lang="en-US" altLang="zh-CN" baseline="-25000">
                <a:solidFill>
                  <a:srgbClr val="000099"/>
                </a:solidFill>
                <a:ea typeface="华文楷体" panose="02010600040101010101" pitchFamily="2" charset="-122"/>
              </a:rPr>
              <a:t>3</a:t>
            </a:r>
            <a:r>
              <a:rPr kumimoji="1" lang="en-US" altLang="zh-CN" baseline="30000">
                <a:solidFill>
                  <a:srgbClr val="000099"/>
                </a:solidFill>
                <a:ea typeface="华文楷体" panose="02010600040101010101" pitchFamily="2" charset="-122"/>
              </a:rPr>
              <a:t>2-</a:t>
            </a:r>
            <a:r>
              <a:rPr kumimoji="1" lang="en-US" altLang="zh-CN">
                <a:solidFill>
                  <a:srgbClr val="000099"/>
                </a:solidFill>
                <a:ea typeface="华文楷体" panose="02010600040101010101" pitchFamily="2" charset="-122"/>
              </a:rPr>
              <a:t> </a:t>
            </a:r>
            <a:r>
              <a:rPr kumimoji="1" lang="zh-CN" altLang="en-US">
                <a:solidFill>
                  <a:srgbClr val="000099"/>
                </a:solidFill>
                <a:ea typeface="华文楷体" panose="02010600040101010101" pitchFamily="2" charset="-122"/>
              </a:rPr>
              <a:t>＋</a:t>
            </a:r>
            <a:r>
              <a:rPr kumimoji="1" lang="en-US" altLang="zh-CN">
                <a:solidFill>
                  <a:srgbClr val="000099"/>
                </a:solidFill>
                <a:ea typeface="华文楷体" panose="02010600040101010101" pitchFamily="2" charset="-122"/>
              </a:rPr>
              <a:t>2CO</a:t>
            </a:r>
            <a:r>
              <a:rPr kumimoji="1" lang="en-US" altLang="zh-CN" baseline="-25000">
                <a:solidFill>
                  <a:srgbClr val="000099"/>
                </a:solidFill>
                <a:ea typeface="华文楷体" panose="02010600040101010101" pitchFamily="2" charset="-122"/>
              </a:rPr>
              <a:t>2</a:t>
            </a:r>
            <a:r>
              <a:rPr kumimoji="1" lang="en-US" altLang="zh-CN">
                <a:solidFill>
                  <a:srgbClr val="000099"/>
                </a:solidFill>
                <a:ea typeface="华文楷体" panose="02010600040101010101" pitchFamily="2" charset="-122"/>
              </a:rPr>
              <a:t> +2H</a:t>
            </a:r>
            <a:r>
              <a:rPr kumimoji="1" lang="en-US" altLang="zh-CN" baseline="-25000">
                <a:solidFill>
                  <a:srgbClr val="000099"/>
                </a:solidFill>
                <a:ea typeface="华文楷体" panose="02010600040101010101" pitchFamily="2" charset="-122"/>
              </a:rPr>
              <a:t>2</a:t>
            </a:r>
            <a:r>
              <a:rPr kumimoji="1" lang="en-US" altLang="zh-CN">
                <a:solidFill>
                  <a:srgbClr val="000099"/>
                </a:solidFill>
                <a:ea typeface="华文楷体" panose="02010600040101010101" pitchFamily="2" charset="-122"/>
              </a:rPr>
              <a:t>O </a:t>
            </a:r>
            <a:r>
              <a:rPr kumimoji="1" lang="zh-CN" altLang="en-US">
                <a:solidFill>
                  <a:srgbClr val="000099"/>
                </a:solidFill>
                <a:ea typeface="华文楷体" panose="02010600040101010101" pitchFamily="2" charset="-122"/>
              </a:rPr>
              <a:t>＝</a:t>
            </a:r>
            <a:r>
              <a:rPr kumimoji="1" lang="en-US" altLang="zh-CN">
                <a:solidFill>
                  <a:srgbClr val="000099"/>
                </a:solidFill>
                <a:ea typeface="华文楷体" panose="02010600040101010101" pitchFamily="2" charset="-122"/>
              </a:rPr>
              <a:t>H</a:t>
            </a:r>
            <a:r>
              <a:rPr kumimoji="1" lang="en-US" altLang="zh-CN" baseline="-25000">
                <a:solidFill>
                  <a:srgbClr val="000099"/>
                </a:solidFill>
                <a:ea typeface="华文楷体" panose="02010600040101010101" pitchFamily="2" charset="-122"/>
              </a:rPr>
              <a:t>2</a:t>
            </a:r>
            <a:r>
              <a:rPr kumimoji="1" lang="en-US" altLang="zh-CN">
                <a:solidFill>
                  <a:srgbClr val="000099"/>
                </a:solidFill>
                <a:ea typeface="华文楷体" panose="02010600040101010101" pitchFamily="2" charset="-122"/>
              </a:rPr>
              <a:t>SiO</a:t>
            </a:r>
            <a:r>
              <a:rPr kumimoji="1" lang="en-US" altLang="zh-CN" baseline="-25000">
                <a:solidFill>
                  <a:srgbClr val="000099"/>
                </a:solidFill>
                <a:ea typeface="华文楷体" panose="02010600040101010101" pitchFamily="2" charset="-122"/>
              </a:rPr>
              <a:t>3</a:t>
            </a:r>
            <a:r>
              <a:rPr kumimoji="1" lang="en-US" altLang="zh-CN">
                <a:solidFill>
                  <a:srgbClr val="000099"/>
                </a:solidFill>
                <a:ea typeface="华文楷体" panose="02010600040101010101" pitchFamily="2" charset="-122"/>
              </a:rPr>
              <a:t> ↓+ 2HCO</a:t>
            </a:r>
            <a:r>
              <a:rPr kumimoji="1" lang="en-US" altLang="zh-CN" baseline="-25000">
                <a:solidFill>
                  <a:srgbClr val="000099"/>
                </a:solidFill>
                <a:ea typeface="华文楷体" panose="02010600040101010101" pitchFamily="2" charset="-122"/>
              </a:rPr>
              <a:t>3</a:t>
            </a:r>
            <a:r>
              <a:rPr kumimoji="1" lang="zh-CN" altLang="en-US" baseline="30000">
                <a:solidFill>
                  <a:srgbClr val="000099"/>
                </a:solidFill>
                <a:ea typeface="华文楷体" panose="02010600040101010101" pitchFamily="2" charset="-122"/>
              </a:rPr>
              <a:t>－</a:t>
            </a:r>
            <a:endParaRPr kumimoji="1" lang="zh-CN" altLang="en-US" baseline="30000">
              <a:solidFill>
                <a:srgbClr val="000099"/>
              </a:solidFill>
              <a:ea typeface="华文楷体" panose="02010600040101010101" pitchFamily="2" charset="-122"/>
            </a:endParaRPr>
          </a:p>
        </p:txBody>
      </p:sp>
      <p:sp>
        <p:nvSpPr>
          <p:cNvPr id="7" name="Text Box 6"/>
          <p:cNvSpPr txBox="1">
            <a:spLocks noChangeArrowheads="1"/>
          </p:cNvSpPr>
          <p:nvPr/>
        </p:nvSpPr>
        <p:spPr bwMode="auto">
          <a:xfrm>
            <a:off x="755650" y="4429125"/>
            <a:ext cx="8532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a:ea typeface="华文楷体" panose="02010600040101010101" pitchFamily="2" charset="-122"/>
              </a:rPr>
              <a:t>Na</a:t>
            </a:r>
            <a:r>
              <a:rPr kumimoji="1" lang="en-US" altLang="zh-CN" baseline="-25000">
                <a:ea typeface="华文楷体" panose="02010600040101010101" pitchFamily="2" charset="-122"/>
              </a:rPr>
              <a:t>2</a:t>
            </a:r>
            <a:r>
              <a:rPr kumimoji="1" lang="en-US" altLang="zh-CN">
                <a:solidFill>
                  <a:srgbClr val="FF0000"/>
                </a:solidFill>
                <a:ea typeface="华文楷体" panose="02010600040101010101" pitchFamily="2" charset="-122"/>
              </a:rPr>
              <a:t>CrO</a:t>
            </a:r>
            <a:r>
              <a:rPr kumimoji="1" lang="en-US" altLang="zh-CN" baseline="-25000">
                <a:solidFill>
                  <a:srgbClr val="FF0000"/>
                </a:solidFill>
                <a:ea typeface="华文楷体" panose="02010600040101010101" pitchFamily="2" charset="-122"/>
              </a:rPr>
              <a:t>4</a:t>
            </a:r>
            <a:r>
              <a:rPr kumimoji="1" lang="zh-CN" altLang="en-US">
                <a:ea typeface="华文楷体" panose="02010600040101010101" pitchFamily="2" charset="-122"/>
              </a:rPr>
              <a:t>＋</a:t>
            </a:r>
            <a:r>
              <a:rPr kumimoji="1" lang="en-US" altLang="zh-CN">
                <a:ea typeface="华文楷体" panose="02010600040101010101" pitchFamily="2" charset="-122"/>
              </a:rPr>
              <a:t>H</a:t>
            </a:r>
            <a:r>
              <a:rPr kumimoji="1" lang="en-US" altLang="zh-CN" baseline="-25000">
                <a:ea typeface="华文楷体" panose="02010600040101010101" pitchFamily="2" charset="-122"/>
              </a:rPr>
              <a:t>2</a:t>
            </a:r>
            <a:r>
              <a:rPr kumimoji="1" lang="en-US" altLang="zh-CN">
                <a:ea typeface="华文楷体" panose="02010600040101010101" pitchFamily="2" charset="-122"/>
              </a:rPr>
              <a:t>SO</a:t>
            </a:r>
            <a:r>
              <a:rPr kumimoji="1" lang="en-US" altLang="zh-CN" baseline="-25000">
                <a:ea typeface="华文楷体" panose="02010600040101010101" pitchFamily="2" charset="-122"/>
              </a:rPr>
              <a:t>4</a:t>
            </a:r>
            <a:r>
              <a:rPr kumimoji="1" lang="zh-CN" altLang="en-US">
                <a:ea typeface="华文楷体" panose="02010600040101010101" pitchFamily="2" charset="-122"/>
              </a:rPr>
              <a:t>＝</a:t>
            </a:r>
            <a:r>
              <a:rPr kumimoji="1" lang="en-US" altLang="zh-CN">
                <a:solidFill>
                  <a:srgbClr val="FF0000"/>
                </a:solidFill>
                <a:ea typeface="华文楷体" panose="02010600040101010101" pitchFamily="2" charset="-122"/>
              </a:rPr>
              <a:t>Na</a:t>
            </a:r>
            <a:r>
              <a:rPr kumimoji="1" lang="en-US" altLang="zh-CN" baseline="-25000">
                <a:solidFill>
                  <a:srgbClr val="FF0000"/>
                </a:solidFill>
                <a:ea typeface="华文楷体" panose="02010600040101010101" pitchFamily="2" charset="-122"/>
              </a:rPr>
              <a:t>2</a:t>
            </a:r>
            <a:r>
              <a:rPr kumimoji="1" lang="en-US" altLang="zh-CN">
                <a:solidFill>
                  <a:srgbClr val="FF0000"/>
                </a:solidFill>
                <a:ea typeface="华文楷体" panose="02010600040101010101" pitchFamily="2" charset="-122"/>
              </a:rPr>
              <a:t>Cr</a:t>
            </a:r>
            <a:r>
              <a:rPr kumimoji="1" lang="en-US" altLang="zh-CN" baseline="-25000">
                <a:solidFill>
                  <a:srgbClr val="FF0000"/>
                </a:solidFill>
                <a:ea typeface="华文楷体" panose="02010600040101010101" pitchFamily="2" charset="-122"/>
              </a:rPr>
              <a:t>2</a:t>
            </a:r>
            <a:r>
              <a:rPr kumimoji="1" lang="en-US" altLang="zh-CN">
                <a:solidFill>
                  <a:srgbClr val="FF0000"/>
                </a:solidFill>
                <a:ea typeface="华文楷体" panose="02010600040101010101" pitchFamily="2" charset="-122"/>
              </a:rPr>
              <a:t>O</a:t>
            </a:r>
            <a:r>
              <a:rPr kumimoji="1" lang="en-US" altLang="zh-CN" baseline="-25000">
                <a:solidFill>
                  <a:srgbClr val="FF0000"/>
                </a:solidFill>
                <a:ea typeface="华文楷体" panose="02010600040101010101" pitchFamily="2" charset="-122"/>
              </a:rPr>
              <a:t>7</a:t>
            </a:r>
            <a:r>
              <a:rPr kumimoji="1" lang="zh-CN" altLang="en-US">
                <a:ea typeface="华文楷体" panose="02010600040101010101" pitchFamily="2" charset="-122"/>
              </a:rPr>
              <a:t>＋</a:t>
            </a:r>
            <a:r>
              <a:rPr kumimoji="1" lang="en-US" altLang="zh-CN">
                <a:ea typeface="华文楷体" panose="02010600040101010101" pitchFamily="2" charset="-122"/>
              </a:rPr>
              <a:t>Na</a:t>
            </a:r>
            <a:r>
              <a:rPr kumimoji="1" lang="en-US" altLang="zh-CN" baseline="-25000">
                <a:ea typeface="华文楷体" panose="02010600040101010101" pitchFamily="2" charset="-122"/>
              </a:rPr>
              <a:t>2</a:t>
            </a:r>
            <a:r>
              <a:rPr kumimoji="1" lang="en-US" altLang="zh-CN">
                <a:ea typeface="华文楷体" panose="02010600040101010101" pitchFamily="2" charset="-122"/>
              </a:rPr>
              <a:t>SO</a:t>
            </a:r>
            <a:r>
              <a:rPr kumimoji="1" lang="en-US" altLang="zh-CN" baseline="-25000">
                <a:ea typeface="华文楷体" panose="02010600040101010101" pitchFamily="2" charset="-122"/>
              </a:rPr>
              <a:t>4</a:t>
            </a:r>
            <a:r>
              <a:rPr kumimoji="1" lang="zh-CN" altLang="en-US">
                <a:ea typeface="华文楷体" panose="02010600040101010101" pitchFamily="2" charset="-122"/>
              </a:rPr>
              <a:t>＋</a:t>
            </a:r>
            <a:r>
              <a:rPr kumimoji="1" lang="en-US" altLang="zh-CN">
                <a:ea typeface="华文楷体" panose="02010600040101010101" pitchFamily="2" charset="-122"/>
              </a:rPr>
              <a:t>H</a:t>
            </a:r>
            <a:r>
              <a:rPr kumimoji="1" lang="en-US" altLang="zh-CN" baseline="-25000">
                <a:ea typeface="华文楷体" panose="02010600040101010101" pitchFamily="2" charset="-122"/>
              </a:rPr>
              <a:t>2</a:t>
            </a:r>
            <a:r>
              <a:rPr kumimoji="1" lang="en-US" altLang="zh-CN">
                <a:ea typeface="华文楷体" panose="02010600040101010101" pitchFamily="2" charset="-122"/>
              </a:rPr>
              <a:t>O</a:t>
            </a:r>
            <a:endParaRPr kumimoji="1" lang="en-US" altLang="zh-CN">
              <a:ea typeface="华文楷体" panose="02010600040101010101" pitchFamily="2" charset="-122"/>
            </a:endParaRPr>
          </a:p>
        </p:txBody>
      </p:sp>
      <p:sp>
        <p:nvSpPr>
          <p:cNvPr id="8" name="Text Box 7"/>
          <p:cNvSpPr txBox="1">
            <a:spLocks noChangeArrowheads="1"/>
          </p:cNvSpPr>
          <p:nvPr/>
        </p:nvSpPr>
        <p:spPr bwMode="auto">
          <a:xfrm>
            <a:off x="1116013" y="5373688"/>
            <a:ext cx="68040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kumimoji="1" lang="en-US" altLang="zh-CN">
                <a:ea typeface="华文楷体" panose="02010600040101010101" pitchFamily="2" charset="-122"/>
              </a:rPr>
              <a:t>Na</a:t>
            </a:r>
            <a:r>
              <a:rPr kumimoji="1" lang="en-US" altLang="zh-CN" baseline="-25000">
                <a:ea typeface="华文楷体" panose="02010600040101010101" pitchFamily="2" charset="-122"/>
              </a:rPr>
              <a:t>2</a:t>
            </a:r>
            <a:r>
              <a:rPr kumimoji="1" lang="en-US" altLang="zh-CN">
                <a:ea typeface="华文楷体" panose="02010600040101010101" pitchFamily="2" charset="-122"/>
              </a:rPr>
              <a:t>Cr</a:t>
            </a:r>
            <a:r>
              <a:rPr kumimoji="1" lang="en-US" altLang="zh-CN" baseline="-25000">
                <a:ea typeface="华文楷体" panose="02010600040101010101" pitchFamily="2" charset="-122"/>
              </a:rPr>
              <a:t>2</a:t>
            </a:r>
            <a:r>
              <a:rPr kumimoji="1" lang="en-US" altLang="zh-CN">
                <a:ea typeface="华文楷体" panose="02010600040101010101" pitchFamily="2" charset="-122"/>
              </a:rPr>
              <a:t>O</a:t>
            </a:r>
            <a:r>
              <a:rPr kumimoji="1" lang="en-US" altLang="zh-CN" baseline="-25000">
                <a:ea typeface="华文楷体" panose="02010600040101010101" pitchFamily="2" charset="-122"/>
              </a:rPr>
              <a:t>7</a:t>
            </a:r>
            <a:r>
              <a:rPr kumimoji="1" lang="zh-CN" altLang="en-US">
                <a:ea typeface="华文楷体" panose="02010600040101010101" pitchFamily="2" charset="-122"/>
              </a:rPr>
              <a:t>＋</a:t>
            </a:r>
            <a:r>
              <a:rPr kumimoji="1" lang="en-US" altLang="zh-CN">
                <a:ea typeface="华文楷体" panose="02010600040101010101" pitchFamily="2" charset="-122"/>
              </a:rPr>
              <a:t>2KCl</a:t>
            </a:r>
            <a:r>
              <a:rPr kumimoji="1" lang="zh-CN" altLang="en-US">
                <a:ea typeface="华文楷体" panose="02010600040101010101" pitchFamily="2" charset="-122"/>
              </a:rPr>
              <a:t>＝</a:t>
            </a:r>
            <a:r>
              <a:rPr kumimoji="1" lang="en-US" altLang="zh-CN">
                <a:ea typeface="华文楷体" panose="02010600040101010101" pitchFamily="2" charset="-122"/>
              </a:rPr>
              <a:t>2 NaCl</a:t>
            </a:r>
            <a:r>
              <a:rPr kumimoji="1" lang="zh-CN" altLang="en-US">
                <a:ea typeface="华文楷体" panose="02010600040101010101" pitchFamily="2" charset="-122"/>
              </a:rPr>
              <a:t>＋</a:t>
            </a:r>
            <a:r>
              <a:rPr kumimoji="1" lang="en-US" altLang="zh-CN">
                <a:solidFill>
                  <a:srgbClr val="FF0000"/>
                </a:solidFill>
                <a:ea typeface="华文楷体" panose="02010600040101010101" pitchFamily="2" charset="-122"/>
              </a:rPr>
              <a:t>K</a:t>
            </a:r>
            <a:r>
              <a:rPr kumimoji="1" lang="en-US" altLang="zh-CN" baseline="-25000">
                <a:solidFill>
                  <a:srgbClr val="FF0000"/>
                </a:solidFill>
                <a:ea typeface="华文楷体" panose="02010600040101010101" pitchFamily="2" charset="-122"/>
              </a:rPr>
              <a:t>2</a:t>
            </a:r>
            <a:r>
              <a:rPr kumimoji="1" lang="en-US" altLang="zh-CN">
                <a:solidFill>
                  <a:srgbClr val="FF0000"/>
                </a:solidFill>
                <a:ea typeface="华文楷体" panose="02010600040101010101" pitchFamily="2" charset="-122"/>
              </a:rPr>
              <a:t>Cr</a:t>
            </a:r>
            <a:r>
              <a:rPr kumimoji="1" lang="en-US" altLang="zh-CN" baseline="-25000">
                <a:solidFill>
                  <a:srgbClr val="FF0000"/>
                </a:solidFill>
                <a:ea typeface="华文楷体" panose="02010600040101010101" pitchFamily="2" charset="-122"/>
              </a:rPr>
              <a:t>2</a:t>
            </a:r>
            <a:r>
              <a:rPr kumimoji="1" lang="en-US" altLang="zh-CN">
                <a:solidFill>
                  <a:srgbClr val="FF0000"/>
                </a:solidFill>
                <a:ea typeface="华文楷体" panose="02010600040101010101" pitchFamily="2" charset="-122"/>
              </a:rPr>
              <a:t>O</a:t>
            </a:r>
            <a:r>
              <a:rPr kumimoji="1" lang="en-US" altLang="zh-CN" baseline="-25000">
                <a:solidFill>
                  <a:srgbClr val="FF0000"/>
                </a:solidFill>
                <a:ea typeface="华文楷体" panose="02010600040101010101" pitchFamily="2" charset="-122"/>
              </a:rPr>
              <a:t>7</a:t>
            </a:r>
            <a:endParaRPr kumimoji="1" lang="en-US" altLang="zh-CN" baseline="-25000">
              <a:solidFill>
                <a:srgbClr val="FF0000"/>
              </a:solidFill>
              <a:ea typeface="华文楷体" panose="02010600040101010101" pitchFamily="2" charset="-122"/>
            </a:endParaRPr>
          </a:p>
        </p:txBody>
      </p:sp>
      <p:sp>
        <p:nvSpPr>
          <p:cNvPr id="162822"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70767EDD-8B6C-49D6-B8D0-8177A00F56C5}"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24" name="Object 16"/>
          <p:cNvGraphicFramePr>
            <a:graphicFrameLocks noChangeAspect="1"/>
          </p:cNvGraphicFramePr>
          <p:nvPr/>
        </p:nvGraphicFramePr>
        <p:xfrm>
          <a:off x="873125" y="1484313"/>
          <a:ext cx="8140700" cy="3425825"/>
        </p:xfrm>
        <a:graphic>
          <a:graphicData uri="http://schemas.openxmlformats.org/presentationml/2006/ole">
            <mc:AlternateContent xmlns:mc="http://schemas.openxmlformats.org/markup-compatibility/2006">
              <mc:Choice xmlns:v="urn:schemas-microsoft-com:vml" Requires="v">
                <p:oleObj spid="_x0000_s12298" name="公式" r:id="rId1" imgW="82600800" imgH="30175200" progId="Equation.3">
                  <p:embed/>
                </p:oleObj>
              </mc:Choice>
              <mc:Fallback>
                <p:oleObj name="公式" r:id="rId1" imgW="82600800" imgH="30175200" progId="Equation.3">
                  <p:embed/>
                  <p:pic>
                    <p:nvPicPr>
                      <p:cNvPr id="0" name="图片 12288"/>
                      <p:cNvPicPr>
                        <a:picLocks noChangeAspect="1"/>
                      </p:cNvPicPr>
                      <p:nvPr/>
                    </p:nvPicPr>
                    <p:blipFill>
                      <a:blip r:embed="rId2"/>
                      <a:stretch>
                        <a:fillRect/>
                      </a:stretch>
                    </p:blipFill>
                    <p:spPr>
                      <a:xfrm>
                        <a:off x="873125" y="1484313"/>
                        <a:ext cx="8140700" cy="3425825"/>
                      </a:xfrm>
                      <a:prstGeom prst="rect">
                        <a:avLst/>
                      </a:prstGeom>
                      <a:noFill/>
                      <a:ln w="9525">
                        <a:noFill/>
                      </a:ln>
                    </p:spPr>
                  </p:pic>
                </p:oleObj>
              </mc:Fallback>
            </mc:AlternateContent>
          </a:graphicData>
        </a:graphic>
      </p:graphicFrame>
      <p:sp>
        <p:nvSpPr>
          <p:cNvPr id="5" name="Text Box 5"/>
          <p:cNvSpPr txBox="1">
            <a:spLocks noChangeArrowheads="1"/>
          </p:cNvSpPr>
          <p:nvPr/>
        </p:nvSpPr>
        <p:spPr bwMode="auto">
          <a:xfrm>
            <a:off x="971550" y="5021263"/>
            <a:ext cx="7200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30000"/>
              </a:lnSpc>
              <a:spcBef>
                <a:spcPct val="20000"/>
              </a:spcBef>
            </a:pPr>
            <a:r>
              <a:rPr lang="zh-CN" altLang="en-US" dirty="0">
                <a:ea typeface="华文楷体" panose="02010600040101010101" pitchFamily="2" charset="-122"/>
              </a:rPr>
              <a:t>在铬酸盐或重铬酸盐溶液中加入</a:t>
            </a:r>
            <a:r>
              <a:rPr lang="en-US" altLang="zh-CN" dirty="0">
                <a:solidFill>
                  <a:srgbClr val="FF0000"/>
                </a:solidFill>
                <a:ea typeface="华文楷体" panose="02010600040101010101" pitchFamily="2" charset="-122"/>
              </a:rPr>
              <a:t>Pb</a:t>
            </a:r>
            <a:r>
              <a:rPr lang="en-US" altLang="zh-CN" baseline="30000" dirty="0">
                <a:solidFill>
                  <a:srgbClr val="FF0000"/>
                </a:solidFill>
                <a:ea typeface="华文楷体" panose="02010600040101010101" pitchFamily="2" charset="-122"/>
              </a:rPr>
              <a:t>2+</a:t>
            </a:r>
            <a:r>
              <a:rPr lang="en-US" altLang="zh-CN" dirty="0">
                <a:solidFill>
                  <a:srgbClr val="FF0000"/>
                </a:solidFill>
                <a:ea typeface="华文楷体" panose="02010600040101010101" pitchFamily="2" charset="-122"/>
              </a:rPr>
              <a:t>/ Ba</a:t>
            </a:r>
            <a:r>
              <a:rPr lang="en-US" altLang="zh-CN" baseline="30000" dirty="0">
                <a:solidFill>
                  <a:srgbClr val="FF0000"/>
                </a:solidFill>
                <a:ea typeface="华文楷体" panose="02010600040101010101" pitchFamily="2" charset="-122"/>
              </a:rPr>
              <a:t>2+</a:t>
            </a:r>
            <a:r>
              <a:rPr lang="en-US" altLang="zh-CN" dirty="0">
                <a:solidFill>
                  <a:srgbClr val="FF0000"/>
                </a:solidFill>
                <a:ea typeface="华文楷体" panose="02010600040101010101" pitchFamily="2" charset="-122"/>
              </a:rPr>
              <a:t>/ Ag</a:t>
            </a:r>
            <a:r>
              <a:rPr lang="en-US" altLang="zh-CN" baseline="30000" dirty="0">
                <a:solidFill>
                  <a:srgbClr val="FF0000"/>
                </a:solidFill>
                <a:ea typeface="华文楷体" panose="02010600040101010101" pitchFamily="2" charset="-122"/>
              </a:rPr>
              <a:t>+</a:t>
            </a:r>
            <a:r>
              <a:rPr lang="zh-CN" altLang="en-US" dirty="0">
                <a:ea typeface="华文楷体" panose="02010600040101010101" pitchFamily="2" charset="-122"/>
              </a:rPr>
              <a:t>溶液，产物均为</a:t>
            </a:r>
            <a:r>
              <a:rPr lang="zh-CN" altLang="en-US" dirty="0">
                <a:solidFill>
                  <a:srgbClr val="FF0000"/>
                </a:solidFill>
                <a:ea typeface="华文楷体" panose="02010600040101010101" pitchFamily="2" charset="-122"/>
              </a:rPr>
              <a:t>铬酸盐沉淀</a:t>
            </a:r>
            <a:r>
              <a:rPr lang="zh-CN" altLang="en-US" dirty="0">
                <a:solidFill>
                  <a:srgbClr val="0000CC"/>
                </a:solidFill>
                <a:ea typeface="华文楷体" panose="02010600040101010101" pitchFamily="2" charset="-122"/>
              </a:rPr>
              <a:t>。</a:t>
            </a:r>
            <a:endParaRPr lang="zh-CN" altLang="en-US" dirty="0">
              <a:ea typeface="华文楷体" panose="02010600040101010101" pitchFamily="2" charset="-122"/>
            </a:endParaRPr>
          </a:p>
        </p:txBody>
      </p:sp>
      <p:sp>
        <p:nvSpPr>
          <p:cNvPr id="6" name="Text Box 14"/>
          <p:cNvSpPr txBox="1">
            <a:spLocks noChangeArrowheads="1"/>
          </p:cNvSpPr>
          <p:nvPr/>
        </p:nvSpPr>
        <p:spPr bwMode="auto">
          <a:xfrm>
            <a:off x="847725" y="131763"/>
            <a:ext cx="7618413" cy="1176337"/>
          </a:xfrm>
          <a:prstGeom prst="rect">
            <a:avLst/>
          </a:prstGeom>
          <a:noFill/>
          <a:ln>
            <a:noFill/>
          </a:ln>
          <a:effectLst/>
        </p:spPr>
        <p:txBody>
          <a:bodyPr>
            <a:spAutoFit/>
          </a:bodyPr>
          <a:lstStyle/>
          <a:p>
            <a:pPr>
              <a:lnSpc>
                <a:spcPct val="110000"/>
              </a:lnSpc>
              <a:spcBef>
                <a:spcPct val="50000"/>
              </a:spcBef>
              <a:defRPr/>
            </a:pPr>
            <a:r>
              <a:rPr lang="zh-CN" altLang="en-US" dirty="0">
                <a:latin typeface="+mn-lt"/>
                <a:ea typeface="+mn-ea"/>
              </a:rPr>
              <a:t>除碱金属、铵和镁的铬酸盐易溶外，其它金属的</a:t>
            </a:r>
            <a:r>
              <a:rPr lang="zh-CN" altLang="en-US" dirty="0">
                <a:solidFill>
                  <a:srgbClr val="0000CC"/>
                </a:solidFill>
                <a:latin typeface="+mn-lt"/>
                <a:ea typeface="+mn-ea"/>
              </a:rPr>
              <a:t>铬酸盐大多难溶于水</a:t>
            </a:r>
            <a:r>
              <a:rPr lang="zh-CN" altLang="en-US" dirty="0">
                <a:latin typeface="+mn-lt"/>
                <a:ea typeface="+mn-ea"/>
              </a:rPr>
              <a:t>。 </a:t>
            </a:r>
            <a:endParaRPr lang="zh-CN" altLang="en-US" dirty="0">
              <a:latin typeface="+mn-lt"/>
              <a:ea typeface="+mn-ea"/>
            </a:endParaRPr>
          </a:p>
        </p:txBody>
      </p:sp>
      <p:sp>
        <p:nvSpPr>
          <p:cNvPr id="119827"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72559478-AD70-4A12-A620-C8D97BA305A0}"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3" descr="12－1"/>
          <p:cNvPicPr>
            <a:picLocks noChangeAspect="1" noChangeArrowheads="1"/>
          </p:cNvPicPr>
          <p:nvPr/>
        </p:nvPicPr>
        <p:blipFill>
          <a:blip r:embed="rId1" cstate="print">
            <a:extLst>
              <a:ext uri="{28A0092B-C50C-407E-A947-70E740481C1C}">
                <a14:useLocalDpi xmlns:a14="http://schemas.microsoft.com/office/drawing/2010/main" val="0"/>
              </a:ext>
            </a:extLst>
          </a:blip>
          <a:srcRect l="27795" t="2" r="25632" b="-761"/>
          <a:stretch>
            <a:fillRect/>
          </a:stretch>
        </p:blipFill>
        <p:spPr bwMode="auto">
          <a:xfrm>
            <a:off x="971550" y="260350"/>
            <a:ext cx="1878013"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0" name="Text Box 4"/>
          <p:cNvSpPr txBox="1">
            <a:spLocks noChangeArrowheads="1"/>
          </p:cNvSpPr>
          <p:nvPr/>
        </p:nvSpPr>
        <p:spPr bwMode="auto">
          <a:xfrm>
            <a:off x="3132138" y="2781300"/>
            <a:ext cx="2016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a:solidFill>
                  <a:srgbClr val="0000FF"/>
                </a:solidFill>
                <a:ea typeface="华文楷体" panose="02010600040101010101" pitchFamily="2" charset="-122"/>
              </a:rPr>
              <a:t>PbCrO</a:t>
            </a:r>
            <a:r>
              <a:rPr lang="en-US" altLang="zh-CN" baseline="-25000">
                <a:solidFill>
                  <a:srgbClr val="0000FF"/>
                </a:solidFill>
                <a:ea typeface="华文楷体" panose="02010600040101010101" pitchFamily="2" charset="-122"/>
              </a:rPr>
              <a:t>4 </a:t>
            </a:r>
            <a:r>
              <a:rPr lang="en-US" altLang="zh-CN">
                <a:solidFill>
                  <a:srgbClr val="0000FF"/>
                </a:solidFill>
                <a:ea typeface="华文楷体" panose="02010600040101010101" pitchFamily="2" charset="-122"/>
              </a:rPr>
              <a:t>(</a:t>
            </a:r>
            <a:r>
              <a:rPr lang="zh-CN" altLang="en-US">
                <a:solidFill>
                  <a:srgbClr val="0000FF"/>
                </a:solidFill>
                <a:ea typeface="华文楷体" panose="02010600040101010101" pitchFamily="2" charset="-122"/>
              </a:rPr>
              <a:t>铬黄</a:t>
            </a:r>
            <a:r>
              <a:rPr lang="en-US" altLang="zh-CN">
                <a:solidFill>
                  <a:srgbClr val="0000FF"/>
                </a:solidFill>
                <a:ea typeface="华文楷体" panose="02010600040101010101" pitchFamily="2" charset="-122"/>
              </a:rPr>
              <a:t>)</a:t>
            </a:r>
            <a:r>
              <a:rPr lang="en-US" altLang="zh-CN" baseline="-25000">
                <a:solidFill>
                  <a:srgbClr val="0000FF"/>
                </a:solidFill>
                <a:ea typeface="华文楷体" panose="02010600040101010101" pitchFamily="2" charset="-122"/>
              </a:rPr>
              <a:t> </a:t>
            </a:r>
            <a:endParaRPr lang="en-US" altLang="zh-CN" baseline="-25000">
              <a:solidFill>
                <a:srgbClr val="0000FF"/>
              </a:solidFill>
              <a:ea typeface="华文楷体" panose="02010600040101010101" pitchFamily="2" charset="-122"/>
            </a:endParaRPr>
          </a:p>
        </p:txBody>
      </p:sp>
      <p:sp>
        <p:nvSpPr>
          <p:cNvPr id="165892" name="Text Box 6"/>
          <p:cNvSpPr txBox="1">
            <a:spLocks noChangeArrowheads="1"/>
          </p:cNvSpPr>
          <p:nvPr/>
        </p:nvSpPr>
        <p:spPr bwMode="auto">
          <a:xfrm>
            <a:off x="6410374" y="4002881"/>
            <a:ext cx="19446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dirty="0">
                <a:ea typeface="华文楷体" panose="02010600040101010101" pitchFamily="2" charset="-122"/>
              </a:rPr>
              <a:t>Ag</a:t>
            </a:r>
            <a:r>
              <a:rPr lang="en-US" altLang="zh-CN" baseline="-25000" dirty="0">
                <a:ea typeface="华文楷体" panose="02010600040101010101" pitchFamily="2" charset="-122"/>
              </a:rPr>
              <a:t>2</a:t>
            </a:r>
            <a:r>
              <a:rPr lang="en-US" altLang="zh-CN" dirty="0">
                <a:ea typeface="华文楷体" panose="02010600040101010101" pitchFamily="2" charset="-122"/>
              </a:rPr>
              <a:t>CrO</a:t>
            </a:r>
            <a:r>
              <a:rPr lang="en-US" altLang="zh-CN" baseline="-25000" dirty="0">
                <a:ea typeface="华文楷体" panose="02010600040101010101" pitchFamily="2" charset="-122"/>
              </a:rPr>
              <a:t>4</a:t>
            </a:r>
            <a:endParaRPr lang="en-US" altLang="zh-CN" baseline="-25000" dirty="0">
              <a:ea typeface="华文楷体" panose="02010600040101010101" pitchFamily="2" charset="-122"/>
            </a:endParaRPr>
          </a:p>
        </p:txBody>
      </p:sp>
      <p:sp>
        <p:nvSpPr>
          <p:cNvPr id="165894" name="Text Box 6"/>
          <p:cNvSpPr txBox="1">
            <a:spLocks noChangeArrowheads="1"/>
          </p:cNvSpPr>
          <p:nvPr/>
        </p:nvSpPr>
        <p:spPr bwMode="auto">
          <a:xfrm>
            <a:off x="3563938" y="5734050"/>
            <a:ext cx="1943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dirty="0">
                <a:ea typeface="华文楷体" panose="02010600040101010101" pitchFamily="2" charset="-122"/>
              </a:rPr>
              <a:t>BaCrO</a:t>
            </a:r>
            <a:r>
              <a:rPr lang="en-US" altLang="zh-CN" baseline="-25000" dirty="0">
                <a:ea typeface="华文楷体" panose="02010600040101010101" pitchFamily="2" charset="-122"/>
              </a:rPr>
              <a:t>4</a:t>
            </a:r>
            <a:endParaRPr lang="en-US" altLang="zh-CN" baseline="-25000" dirty="0">
              <a:ea typeface="华文楷体" panose="02010600040101010101" pitchFamily="2" charset="-122"/>
            </a:endParaRPr>
          </a:p>
        </p:txBody>
      </p:sp>
      <p:sp>
        <p:nvSpPr>
          <p:cNvPr id="165895"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18E9980E-B5AC-42EF-820A-3F8A2F75431B}"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pic>
        <p:nvPicPr>
          <p:cNvPr id="165898" name="Picture 10" descr="2008910132343"/>
          <p:cNvPicPr>
            <a:picLocks noChangeAspect="1" noChangeArrowheads="1"/>
          </p:cNvPicPr>
          <p:nvPr/>
        </p:nvPicPr>
        <p:blipFill>
          <a:blip r:embed="rId2" cstate="print">
            <a:extLst>
              <a:ext uri="{28A0092B-C50C-407E-A947-70E740481C1C}">
                <a14:useLocalDpi xmlns:a14="http://schemas.microsoft.com/office/drawing/2010/main" val="0"/>
              </a:ext>
            </a:extLst>
          </a:blip>
          <a:srcRect l="10048" t="-412" r="18690" b="14000"/>
          <a:stretch>
            <a:fillRect/>
          </a:stretch>
        </p:blipFill>
        <p:spPr bwMode="auto">
          <a:xfrm>
            <a:off x="5996378" y="1878012"/>
            <a:ext cx="2160588" cy="1965325"/>
          </a:xfrm>
          <a:prstGeom prst="rect">
            <a:avLst/>
          </a:prstGeom>
          <a:noFill/>
          <a:extLst>
            <a:ext uri="{909E8E84-426E-40DD-AFC4-6F175D3DCCD1}">
              <a14:hiddenFill xmlns:a14="http://schemas.microsoft.com/office/drawing/2010/main">
                <a:solidFill>
                  <a:srgbClr val="FFFFFF"/>
                </a:solidFill>
              </a14:hiddenFill>
            </a:ext>
          </a:extLst>
        </p:spPr>
      </p:pic>
      <p:pic>
        <p:nvPicPr>
          <p:cNvPr id="165900" name="Picture 12" descr="wKhQb1RkJ0mEK5idAAAAAB-O5YY8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13" y="765175"/>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65902" name="Picture 14" descr="http://img2.cn.china.cn/2/2_566_12444_150_1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8888" y="4292600"/>
            <a:ext cx="2159000" cy="215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8" name="AutoShape 4" descr="know_31"/>
          <p:cNvSpPr>
            <a:spLocks noChangeAspect="1" noChangeArrowheads="1"/>
          </p:cNvSpPr>
          <p:nvPr/>
        </p:nvSpPr>
        <p:spPr bwMode="auto">
          <a:xfrm>
            <a:off x="1925638" y="3017838"/>
            <a:ext cx="333375" cy="171450"/>
          </a:xfrm>
          <a:prstGeom prst="rect">
            <a:avLst/>
          </a:prstGeom>
          <a:noFill/>
        </p:spPr>
        <p:txBody>
          <a:bodyPr/>
          <a:lstStyle/>
          <a:p>
            <a:pPr>
              <a:defRPr/>
            </a:pPr>
            <a:endParaRPr lang="zh-CN" altLang="en-US">
              <a:latin typeface="+mn-lt"/>
              <a:ea typeface="+mn-ea"/>
            </a:endParaRPr>
          </a:p>
        </p:txBody>
      </p:sp>
      <p:sp>
        <p:nvSpPr>
          <p:cNvPr id="477189" name="AutoShape 5" descr="know_33"/>
          <p:cNvSpPr>
            <a:spLocks noChangeAspect="1" noChangeArrowheads="1"/>
          </p:cNvSpPr>
          <p:nvPr/>
        </p:nvSpPr>
        <p:spPr bwMode="auto">
          <a:xfrm>
            <a:off x="6623050" y="3017838"/>
            <a:ext cx="333375" cy="180975"/>
          </a:xfrm>
          <a:prstGeom prst="rect">
            <a:avLst/>
          </a:prstGeom>
          <a:noFill/>
        </p:spPr>
        <p:txBody>
          <a:bodyPr/>
          <a:lstStyle/>
          <a:p>
            <a:pPr>
              <a:defRPr/>
            </a:pPr>
            <a:endParaRPr lang="zh-CN" altLang="en-US">
              <a:latin typeface="+mn-lt"/>
              <a:ea typeface="+mn-ea"/>
            </a:endParaRPr>
          </a:p>
        </p:txBody>
      </p:sp>
      <p:sp>
        <p:nvSpPr>
          <p:cNvPr id="477196" name="Rectangle 12"/>
          <p:cNvSpPr>
            <a:spLocks noChangeArrowheads="1"/>
          </p:cNvSpPr>
          <p:nvPr/>
        </p:nvSpPr>
        <p:spPr bwMode="auto">
          <a:xfrm>
            <a:off x="971550" y="114300"/>
            <a:ext cx="2185988" cy="646113"/>
          </a:xfrm>
          <a:prstGeom prst="rect">
            <a:avLst/>
          </a:prstGeom>
          <a:noFill/>
          <a:ln>
            <a:noFill/>
          </a:ln>
          <a:effectLst/>
        </p:spPr>
        <p:txBody>
          <a:bodyPr wrap="none" anchor="ctr">
            <a:spAutoFit/>
          </a:bodyPr>
          <a:lstStyle/>
          <a:p>
            <a:pPr>
              <a:defRPr/>
            </a:pPr>
            <a:r>
              <a:rPr lang="pt-BR" altLang="zh-CN" sz="3600" dirty="0">
                <a:latin typeface="+mn-lt"/>
                <a:ea typeface="+mn-ea"/>
              </a:rPr>
              <a:t>2</a:t>
            </a:r>
            <a:r>
              <a:rPr lang="en-US" altLang="zh-CN" sz="3600" dirty="0">
                <a:latin typeface="+mn-lt"/>
                <a:ea typeface="+mn-ea"/>
              </a:rPr>
              <a:t>) </a:t>
            </a:r>
            <a:r>
              <a:rPr lang="zh-CN" altLang="en-US" sz="3600" dirty="0">
                <a:latin typeface="+mn-lt"/>
                <a:ea typeface="+mn-ea"/>
              </a:rPr>
              <a:t>硫酸盐 </a:t>
            </a:r>
            <a:endParaRPr lang="zh-CN" altLang="en-US" sz="3600" dirty="0">
              <a:latin typeface="+mn-lt"/>
              <a:ea typeface="+mn-ea"/>
            </a:endParaRPr>
          </a:p>
        </p:txBody>
      </p:sp>
      <p:sp>
        <p:nvSpPr>
          <p:cNvPr id="477197" name="Text Box 13"/>
          <p:cNvSpPr txBox="1">
            <a:spLocks noChangeArrowheads="1"/>
          </p:cNvSpPr>
          <p:nvPr/>
        </p:nvSpPr>
        <p:spPr bwMode="auto">
          <a:xfrm>
            <a:off x="971550" y="844550"/>
            <a:ext cx="6110288" cy="2259013"/>
          </a:xfrm>
          <a:prstGeom prst="rect">
            <a:avLst/>
          </a:prstGeom>
          <a:noFill/>
          <a:ln>
            <a:noFill/>
          </a:ln>
          <a:effectLst/>
        </p:spPr>
        <p:txBody>
          <a:bodyPr>
            <a:spAutoFit/>
          </a:bodyPr>
          <a:lstStyle/>
          <a:p>
            <a:pPr>
              <a:lnSpc>
                <a:spcPct val="110000"/>
              </a:lnSpc>
              <a:spcBef>
                <a:spcPct val="50000"/>
              </a:spcBef>
              <a:defRPr/>
            </a:pPr>
            <a:r>
              <a:rPr kumimoji="1" lang="pt-BR" altLang="zh-CN" dirty="0">
                <a:solidFill>
                  <a:srgbClr val="0000CC"/>
                </a:solidFill>
                <a:latin typeface="+mn-lt"/>
                <a:ea typeface="+mn-ea"/>
              </a:rPr>
              <a:t>FeSO</a:t>
            </a:r>
            <a:r>
              <a:rPr kumimoji="1" lang="pt-BR" altLang="zh-CN" baseline="-25000" dirty="0">
                <a:solidFill>
                  <a:srgbClr val="0000CC"/>
                </a:solidFill>
                <a:latin typeface="+mn-lt"/>
                <a:ea typeface="+mn-ea"/>
              </a:rPr>
              <a:t>4</a:t>
            </a:r>
            <a:r>
              <a:rPr kumimoji="1" lang="pt-BR" altLang="zh-CN" dirty="0">
                <a:solidFill>
                  <a:srgbClr val="0000CC"/>
                </a:solidFill>
                <a:latin typeface="+mn-lt"/>
                <a:ea typeface="+mn-ea"/>
              </a:rPr>
              <a:t>∙7H</a:t>
            </a:r>
            <a:r>
              <a:rPr kumimoji="1" lang="pt-BR" altLang="zh-CN" baseline="-25000" dirty="0">
                <a:solidFill>
                  <a:srgbClr val="0000CC"/>
                </a:solidFill>
                <a:latin typeface="+mn-lt"/>
                <a:ea typeface="+mn-ea"/>
              </a:rPr>
              <a:t>2</a:t>
            </a:r>
            <a:r>
              <a:rPr kumimoji="1" lang="pt-BR" altLang="zh-CN" dirty="0">
                <a:solidFill>
                  <a:srgbClr val="0000CC"/>
                </a:solidFill>
                <a:latin typeface="+mn-lt"/>
                <a:ea typeface="+mn-ea"/>
              </a:rPr>
              <a:t>O</a:t>
            </a:r>
            <a:r>
              <a:rPr kumimoji="1" lang="pt-BR" altLang="zh-CN" dirty="0">
                <a:latin typeface="+mn-lt"/>
                <a:ea typeface="+mn-ea"/>
              </a:rPr>
              <a:t>: </a:t>
            </a:r>
            <a:r>
              <a:rPr kumimoji="1" lang="zh-CN" altLang="pt-BR" dirty="0">
                <a:latin typeface="+mn-lt"/>
                <a:ea typeface="+mn-ea"/>
              </a:rPr>
              <a:t>绿矾</a:t>
            </a:r>
            <a:r>
              <a:rPr kumimoji="1" lang="pt-BR" altLang="zh-CN" dirty="0">
                <a:latin typeface="+mn-lt"/>
                <a:ea typeface="+mn-ea"/>
              </a:rPr>
              <a:t>.</a:t>
            </a:r>
            <a:r>
              <a:rPr kumimoji="1" lang="zh-CN" altLang="pt-BR" dirty="0">
                <a:latin typeface="+mn-lt"/>
                <a:ea typeface="+mn-ea"/>
              </a:rPr>
              <a:t>在空气中风化</a:t>
            </a:r>
            <a:r>
              <a:rPr kumimoji="1" lang="zh-CN" altLang="en-US" dirty="0">
                <a:latin typeface="+mn-lt"/>
                <a:ea typeface="+mn-ea"/>
              </a:rPr>
              <a:t>变为</a:t>
            </a:r>
            <a:r>
              <a:rPr kumimoji="1" lang="zh-CN" altLang="pt-BR" dirty="0">
                <a:latin typeface="+mn-lt"/>
                <a:ea typeface="+mn-ea"/>
              </a:rPr>
              <a:t>氧化为黄褐色碱式硫酸铁</a:t>
            </a:r>
            <a:r>
              <a:rPr kumimoji="1" lang="pt-BR" altLang="zh-CN" dirty="0">
                <a:latin typeface="+mn-lt"/>
                <a:ea typeface="+mn-ea"/>
              </a:rPr>
              <a:t>.</a:t>
            </a:r>
            <a:r>
              <a:rPr kumimoji="1" lang="zh-CN" altLang="pt-BR" dirty="0">
                <a:latin typeface="+mn-lt"/>
                <a:ea typeface="+mn-ea"/>
              </a:rPr>
              <a:t> </a:t>
            </a:r>
            <a:r>
              <a:rPr kumimoji="1" lang="pt-BR" altLang="zh-CN" dirty="0">
                <a:solidFill>
                  <a:srgbClr val="0000CC"/>
                </a:solidFill>
                <a:latin typeface="+mn-lt"/>
                <a:ea typeface="+mn-ea"/>
              </a:rPr>
              <a:t>(NH</a:t>
            </a:r>
            <a:r>
              <a:rPr kumimoji="1" lang="pt-BR" altLang="zh-CN" baseline="-25000" dirty="0">
                <a:solidFill>
                  <a:srgbClr val="0000CC"/>
                </a:solidFill>
                <a:latin typeface="+mn-lt"/>
                <a:ea typeface="+mn-ea"/>
              </a:rPr>
              <a:t>4</a:t>
            </a:r>
            <a:r>
              <a:rPr kumimoji="1" lang="pt-BR" altLang="zh-CN" dirty="0">
                <a:solidFill>
                  <a:srgbClr val="0000CC"/>
                </a:solidFill>
                <a:latin typeface="+mn-lt"/>
                <a:ea typeface="+mn-ea"/>
              </a:rPr>
              <a:t>)</a:t>
            </a:r>
            <a:r>
              <a:rPr kumimoji="1" lang="pt-BR" altLang="zh-CN" baseline="-25000" dirty="0">
                <a:solidFill>
                  <a:srgbClr val="0000CC"/>
                </a:solidFill>
                <a:latin typeface="+mn-lt"/>
                <a:ea typeface="+mn-ea"/>
              </a:rPr>
              <a:t>2</a:t>
            </a:r>
            <a:r>
              <a:rPr kumimoji="1" lang="en-US" altLang="zh-CN" dirty="0">
                <a:solidFill>
                  <a:srgbClr val="0000CC"/>
                </a:solidFill>
                <a:latin typeface="+mn-lt"/>
                <a:ea typeface="+mn-ea"/>
              </a:rPr>
              <a:t>Fe(</a:t>
            </a:r>
            <a:r>
              <a:rPr kumimoji="1" lang="pt-BR" altLang="zh-CN" dirty="0">
                <a:solidFill>
                  <a:srgbClr val="0000CC"/>
                </a:solidFill>
                <a:latin typeface="+mn-lt"/>
                <a:ea typeface="+mn-ea"/>
              </a:rPr>
              <a:t>SO</a:t>
            </a:r>
            <a:r>
              <a:rPr kumimoji="1" lang="pt-BR" altLang="zh-CN" baseline="-25000" dirty="0">
                <a:solidFill>
                  <a:srgbClr val="0000CC"/>
                </a:solidFill>
                <a:latin typeface="+mn-lt"/>
                <a:ea typeface="+mn-ea"/>
              </a:rPr>
              <a:t>4</a:t>
            </a:r>
            <a:r>
              <a:rPr kumimoji="1" lang="pt-BR" altLang="zh-CN" dirty="0">
                <a:solidFill>
                  <a:srgbClr val="0000CC"/>
                </a:solidFill>
                <a:latin typeface="+mn-lt"/>
                <a:ea typeface="+mn-ea"/>
              </a:rPr>
              <a:t>)</a:t>
            </a:r>
            <a:r>
              <a:rPr kumimoji="1" lang="pt-BR" altLang="zh-CN" baseline="-25000" dirty="0">
                <a:solidFill>
                  <a:srgbClr val="0000CC"/>
                </a:solidFill>
                <a:latin typeface="+mn-lt"/>
                <a:ea typeface="+mn-ea"/>
              </a:rPr>
              <a:t>2</a:t>
            </a:r>
            <a:r>
              <a:rPr kumimoji="1" lang="pt-BR" altLang="zh-CN" dirty="0">
                <a:solidFill>
                  <a:srgbClr val="0000CC"/>
                </a:solidFill>
                <a:latin typeface="+mn-lt"/>
                <a:ea typeface="+mn-ea"/>
              </a:rPr>
              <a:t>∙6H</a:t>
            </a:r>
            <a:r>
              <a:rPr kumimoji="1" lang="pt-BR" altLang="zh-CN" baseline="-25000" dirty="0">
                <a:solidFill>
                  <a:srgbClr val="0000CC"/>
                </a:solidFill>
                <a:latin typeface="+mn-lt"/>
                <a:ea typeface="+mn-ea"/>
              </a:rPr>
              <a:t>2</a:t>
            </a:r>
            <a:r>
              <a:rPr kumimoji="1" lang="pt-BR" altLang="zh-CN" dirty="0">
                <a:solidFill>
                  <a:srgbClr val="0000CC"/>
                </a:solidFill>
                <a:latin typeface="+mn-lt"/>
                <a:ea typeface="+mn-ea"/>
              </a:rPr>
              <a:t>O</a:t>
            </a:r>
            <a:r>
              <a:rPr kumimoji="1" lang="pt-BR" altLang="zh-CN" dirty="0">
                <a:latin typeface="+mn-lt"/>
                <a:ea typeface="+mn-ea"/>
              </a:rPr>
              <a:t>,</a:t>
            </a:r>
            <a:r>
              <a:rPr kumimoji="1" lang="zh-CN" altLang="pt-BR" dirty="0">
                <a:latin typeface="+mn-lt"/>
                <a:ea typeface="+mn-ea"/>
              </a:rPr>
              <a:t> 摩尔盐</a:t>
            </a:r>
            <a:r>
              <a:rPr kumimoji="1" lang="zh-CN" altLang="en-US" dirty="0">
                <a:latin typeface="+mn-lt"/>
                <a:ea typeface="+mn-ea"/>
              </a:rPr>
              <a:t>，</a:t>
            </a:r>
            <a:r>
              <a:rPr kumimoji="1" lang="zh-CN" altLang="pt-BR" dirty="0">
                <a:latin typeface="+mn-lt"/>
                <a:ea typeface="+mn-ea"/>
              </a:rPr>
              <a:t>常被用作配制</a:t>
            </a:r>
            <a:r>
              <a:rPr kumimoji="1" lang="pt-BR" altLang="zh-CN" dirty="0">
                <a:latin typeface="+mn-lt"/>
                <a:ea typeface="+mn-ea"/>
              </a:rPr>
              <a:t>Fe</a:t>
            </a:r>
            <a:r>
              <a:rPr kumimoji="1" lang="pt-BR" altLang="zh-CN" baseline="30000" dirty="0">
                <a:latin typeface="+mn-lt"/>
                <a:ea typeface="+mn-ea"/>
              </a:rPr>
              <a:t>2+</a:t>
            </a:r>
            <a:r>
              <a:rPr kumimoji="1" lang="zh-CN" altLang="pt-BR" dirty="0">
                <a:latin typeface="+mn-lt"/>
                <a:ea typeface="+mn-ea"/>
              </a:rPr>
              <a:t>溶液</a:t>
            </a:r>
            <a:r>
              <a:rPr kumimoji="1" lang="pt-BR" altLang="zh-CN" dirty="0">
                <a:latin typeface="+mn-lt"/>
                <a:ea typeface="+mn-ea"/>
              </a:rPr>
              <a:t>.   </a:t>
            </a:r>
            <a:endParaRPr kumimoji="1" lang="en-US" altLang="zh-CN" dirty="0">
              <a:latin typeface="+mn-lt"/>
              <a:ea typeface="+mn-ea"/>
            </a:endParaRPr>
          </a:p>
        </p:txBody>
      </p:sp>
      <p:sp>
        <p:nvSpPr>
          <p:cNvPr id="477198" name="Rectangle 14"/>
          <p:cNvSpPr>
            <a:spLocks noChangeArrowheads="1"/>
          </p:cNvSpPr>
          <p:nvPr/>
        </p:nvSpPr>
        <p:spPr bwMode="auto">
          <a:xfrm>
            <a:off x="971550" y="3652838"/>
            <a:ext cx="5545138" cy="1701800"/>
          </a:xfrm>
          <a:prstGeom prst="rect">
            <a:avLst/>
          </a:prstGeom>
          <a:noFill/>
          <a:ln>
            <a:noFill/>
          </a:ln>
          <a:effectLst/>
        </p:spPr>
        <p:txBody>
          <a:bodyPr anchor="ctr">
            <a:spAutoFit/>
          </a:bodyPr>
          <a:lstStyle/>
          <a:p>
            <a:pPr>
              <a:lnSpc>
                <a:spcPct val="110000"/>
              </a:lnSpc>
              <a:defRPr/>
            </a:pPr>
            <a:r>
              <a:rPr lang="pt-BR" altLang="zh-CN" dirty="0">
                <a:solidFill>
                  <a:srgbClr val="00B050"/>
                </a:solidFill>
                <a:latin typeface="+mn-lt"/>
                <a:ea typeface="+mn-ea"/>
              </a:rPr>
              <a:t>NiSO</a:t>
            </a:r>
            <a:r>
              <a:rPr lang="pt-BR" altLang="zh-CN" baseline="-25000" dirty="0">
                <a:solidFill>
                  <a:srgbClr val="00B050"/>
                </a:solidFill>
                <a:latin typeface="+mn-lt"/>
                <a:ea typeface="+mn-ea"/>
              </a:rPr>
              <a:t>4</a:t>
            </a:r>
            <a:r>
              <a:rPr lang="pt-BR" altLang="zh-CN" dirty="0">
                <a:solidFill>
                  <a:srgbClr val="00B050"/>
                </a:solidFill>
                <a:latin typeface="+mn-lt"/>
                <a:ea typeface="+mn-ea"/>
              </a:rPr>
              <a:t>∙7H</a:t>
            </a:r>
            <a:r>
              <a:rPr lang="pt-BR" altLang="zh-CN" baseline="-25000" dirty="0">
                <a:solidFill>
                  <a:srgbClr val="00B050"/>
                </a:solidFill>
                <a:latin typeface="+mn-lt"/>
                <a:ea typeface="+mn-ea"/>
              </a:rPr>
              <a:t>2</a:t>
            </a:r>
            <a:r>
              <a:rPr lang="pt-BR" altLang="zh-CN" dirty="0">
                <a:solidFill>
                  <a:srgbClr val="00B050"/>
                </a:solidFill>
                <a:latin typeface="+mn-lt"/>
                <a:ea typeface="+mn-ea"/>
              </a:rPr>
              <a:t>O</a:t>
            </a:r>
            <a:r>
              <a:rPr lang="zh-CN" altLang="en-US" dirty="0">
                <a:latin typeface="+mn-lt"/>
                <a:ea typeface="+mn-ea"/>
              </a:rPr>
              <a:t>，</a:t>
            </a:r>
            <a:r>
              <a:rPr lang="zh-CN" altLang="pt-BR" dirty="0">
                <a:latin typeface="+mn-lt"/>
                <a:ea typeface="+mn-ea"/>
              </a:rPr>
              <a:t>绿色晶体</a:t>
            </a:r>
            <a:r>
              <a:rPr lang="zh-CN" altLang="en-US" dirty="0">
                <a:latin typeface="+mn-lt"/>
                <a:ea typeface="+mn-ea"/>
              </a:rPr>
              <a:t>，</a:t>
            </a:r>
            <a:r>
              <a:rPr lang="zh-CN" altLang="pt-BR" dirty="0">
                <a:latin typeface="+mn-lt"/>
                <a:ea typeface="+mn-ea"/>
              </a:rPr>
              <a:t>大量用于电镀、触媒和纺织品染色。复盐</a:t>
            </a:r>
            <a:r>
              <a:rPr lang="pt-BR" altLang="zh-CN" dirty="0">
                <a:latin typeface="+mn-lt"/>
                <a:ea typeface="+mn-ea"/>
              </a:rPr>
              <a:t>MSO</a:t>
            </a:r>
            <a:r>
              <a:rPr lang="pt-BR" altLang="zh-CN" baseline="-25000" dirty="0">
                <a:latin typeface="+mn-lt"/>
                <a:ea typeface="+mn-ea"/>
              </a:rPr>
              <a:t>4</a:t>
            </a:r>
            <a:r>
              <a:rPr lang="pt-BR" altLang="zh-CN" dirty="0">
                <a:latin typeface="+mn-lt"/>
                <a:ea typeface="+mn-ea"/>
              </a:rPr>
              <a:t>∙NiSO</a:t>
            </a:r>
            <a:r>
              <a:rPr lang="pt-BR" altLang="zh-CN" baseline="-25000" dirty="0">
                <a:latin typeface="+mn-lt"/>
                <a:ea typeface="+mn-ea"/>
              </a:rPr>
              <a:t>4</a:t>
            </a:r>
            <a:r>
              <a:rPr lang="pt-BR" altLang="zh-CN" dirty="0">
                <a:latin typeface="+mn-lt"/>
                <a:ea typeface="+mn-ea"/>
              </a:rPr>
              <a:t>∙6H</a:t>
            </a:r>
            <a:r>
              <a:rPr lang="pt-BR" altLang="zh-CN" baseline="-25000" dirty="0">
                <a:latin typeface="+mn-lt"/>
                <a:ea typeface="+mn-ea"/>
              </a:rPr>
              <a:t>2</a:t>
            </a:r>
            <a:r>
              <a:rPr lang="pt-BR" altLang="zh-CN" dirty="0">
                <a:latin typeface="+mn-lt"/>
                <a:ea typeface="+mn-ea"/>
              </a:rPr>
              <a:t>O.</a:t>
            </a:r>
            <a:endParaRPr lang="pt-BR" altLang="zh-CN" dirty="0">
              <a:latin typeface="+mn-lt"/>
              <a:ea typeface="+mn-ea"/>
            </a:endParaRPr>
          </a:p>
        </p:txBody>
      </p:sp>
      <p:pic>
        <p:nvPicPr>
          <p:cNvPr id="166918" name="Picture 17" descr="NiSO4"/>
          <p:cNvPicPr>
            <a:picLocks noChangeAspect="1" noChangeArrowheads="1"/>
          </p:cNvPicPr>
          <p:nvPr/>
        </p:nvPicPr>
        <p:blipFill>
          <a:blip r:embed="rId1" cstate="print">
            <a:extLst>
              <a:ext uri="{28A0092B-C50C-407E-A947-70E740481C1C}">
                <a14:useLocalDpi xmlns:a14="http://schemas.microsoft.com/office/drawing/2010/main" val="0"/>
              </a:ext>
            </a:extLst>
          </a:blip>
          <a:srcRect l="6427" r="7646"/>
          <a:stretch>
            <a:fillRect/>
          </a:stretch>
        </p:blipFill>
        <p:spPr bwMode="auto">
          <a:xfrm>
            <a:off x="5435600" y="5300663"/>
            <a:ext cx="20161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9" name="Picture 2" descr="C:\Documents and Settings\Administrator\桌面\250px-Ferrous_amm_sulfate.jpg"/>
          <p:cNvPicPr>
            <a:picLocks noChangeAspect="1" noChangeArrowheads="1"/>
          </p:cNvPicPr>
          <p:nvPr/>
        </p:nvPicPr>
        <p:blipFill>
          <a:blip r:embed="rId2" cstate="print">
            <a:extLst>
              <a:ext uri="{28A0092B-C50C-407E-A947-70E740481C1C}">
                <a14:useLocalDpi xmlns:a14="http://schemas.microsoft.com/office/drawing/2010/main" val="0"/>
              </a:ext>
            </a:extLst>
          </a:blip>
          <a:srcRect l="21651" t="5692" r="13840" b="8203"/>
          <a:stretch>
            <a:fillRect/>
          </a:stretch>
        </p:blipFill>
        <p:spPr bwMode="auto">
          <a:xfrm>
            <a:off x="7235825" y="1773238"/>
            <a:ext cx="111601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0" name="Picture 3" descr="C:\Documents and Settings\Administrator\桌面\200px-Iron(II)-sulfate-heptahydrate-sam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2775" y="333375"/>
            <a:ext cx="18764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1" name="Picture 4" descr="C:\Documents and Settings\Administrator\桌面\43a7d933c895d1439a71657b73f082025aaf07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9925" y="4292600"/>
            <a:ext cx="13573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2"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9979E8DF-6DEB-4E02-8A78-70248D4F095D}"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Text Box 2"/>
          <p:cNvSpPr txBox="1">
            <a:spLocks noChangeArrowheads="1"/>
          </p:cNvSpPr>
          <p:nvPr/>
        </p:nvSpPr>
        <p:spPr bwMode="auto">
          <a:xfrm>
            <a:off x="611188" y="1862138"/>
            <a:ext cx="7993062"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10000"/>
              </a:spcBef>
              <a:spcAft>
                <a:spcPct val="10000"/>
              </a:spcAft>
            </a:pPr>
            <a:r>
              <a:rPr kumimoji="1" lang="zh-CN" altLang="en-US" sz="2800" b="1" baseline="0" dirty="0">
                <a:solidFill>
                  <a:srgbClr val="000000"/>
                </a:solidFill>
                <a:latin typeface="Times New Roman" panose="02020603050405020304" pitchFamily="18" charset="0"/>
                <a:ea typeface="楷体" panose="02010609060101010101" pitchFamily="49" charset="-122"/>
              </a:rPr>
              <a:t>解</a:t>
            </a:r>
            <a:r>
              <a:rPr kumimoji="1" lang="en-US" altLang="zh-CN" sz="2800" b="1" baseline="0" dirty="0">
                <a:solidFill>
                  <a:srgbClr val="000000"/>
                </a:solidFill>
                <a:latin typeface="Times New Roman" panose="02020603050405020304" pitchFamily="18" charset="0"/>
                <a:ea typeface="楷体" panose="02010609060101010101" pitchFamily="49" charset="-122"/>
              </a:rPr>
              <a:t>:</a:t>
            </a:r>
            <a:r>
              <a:rPr kumimoji="1" lang="zh-CN" altLang="en-US" sz="2800" b="1" baseline="0" dirty="0">
                <a:solidFill>
                  <a:srgbClr val="FF0000"/>
                </a:solidFill>
                <a:latin typeface="Times New Roman" panose="02020603050405020304" pitchFamily="18" charset="0"/>
                <a:ea typeface="楷体" panose="02010609060101010101" pitchFamily="49" charset="-122"/>
              </a:rPr>
              <a:t>相同点</a:t>
            </a:r>
            <a:r>
              <a:rPr kumimoji="1" lang="en-US" altLang="zh-CN" sz="2800" b="1" baseline="0" dirty="0">
                <a:solidFill>
                  <a:srgbClr val="FF0000"/>
                </a:solidFill>
                <a:latin typeface="Times New Roman" panose="02020603050405020304" pitchFamily="18" charset="0"/>
                <a:ea typeface="楷体" panose="02010609060101010101" pitchFamily="49" charset="-122"/>
              </a:rPr>
              <a:t>:</a:t>
            </a:r>
            <a:r>
              <a:rPr kumimoji="1" lang="zh-CN" altLang="en-US" sz="2800" b="1" baseline="0" dirty="0">
                <a:solidFill>
                  <a:srgbClr val="000000"/>
                </a:solidFill>
                <a:latin typeface="Times New Roman" panose="02020603050405020304" pitchFamily="18" charset="0"/>
                <a:ea typeface="楷体" panose="02010609060101010101" pitchFamily="49" charset="-122"/>
              </a:rPr>
              <a:t>在水中以水合</a:t>
            </a:r>
            <a:r>
              <a:rPr kumimoji="1" lang="en-US" altLang="zh-CN" sz="2800" b="1" baseline="0" dirty="0">
                <a:solidFill>
                  <a:srgbClr val="000000"/>
                </a:solidFill>
                <a:latin typeface="Times New Roman" panose="02020603050405020304" pitchFamily="18" charset="0"/>
                <a:ea typeface="楷体" panose="02010609060101010101" pitchFamily="49" charset="-122"/>
              </a:rPr>
              <a:t>[M(H</a:t>
            </a:r>
            <a:r>
              <a:rPr kumimoji="1" lang="en-US" altLang="zh-CN" sz="2800" b="1" baseline="-25000" dirty="0">
                <a:solidFill>
                  <a:srgbClr val="000000"/>
                </a:solidFill>
                <a:latin typeface="Times New Roman" panose="02020603050405020304" pitchFamily="18" charset="0"/>
                <a:ea typeface="楷体" panose="02010609060101010101" pitchFamily="49" charset="-122"/>
              </a:rPr>
              <a:t>2</a:t>
            </a:r>
            <a:r>
              <a:rPr kumimoji="1" lang="en-US" altLang="zh-CN" sz="2800" b="1" baseline="0" dirty="0">
                <a:solidFill>
                  <a:srgbClr val="000000"/>
                </a:solidFill>
                <a:latin typeface="Times New Roman" panose="02020603050405020304" pitchFamily="18" charset="0"/>
                <a:ea typeface="楷体" panose="02010609060101010101" pitchFamily="49" charset="-122"/>
              </a:rPr>
              <a:t>O)</a:t>
            </a:r>
            <a:r>
              <a:rPr kumimoji="1" lang="en-US" altLang="zh-CN" sz="2800" b="1" baseline="-25000" dirty="0">
                <a:solidFill>
                  <a:srgbClr val="000000"/>
                </a:solidFill>
                <a:latin typeface="Times New Roman" panose="02020603050405020304" pitchFamily="18" charset="0"/>
                <a:ea typeface="楷体" panose="02010609060101010101" pitchFamily="49" charset="-122"/>
              </a:rPr>
              <a:t>6</a:t>
            </a:r>
            <a:r>
              <a:rPr kumimoji="1" lang="en-US" altLang="zh-CN" sz="2800" b="1" baseline="0" dirty="0">
                <a:solidFill>
                  <a:srgbClr val="000000"/>
                </a:solidFill>
                <a:latin typeface="Times New Roman" panose="02020603050405020304" pitchFamily="18" charset="0"/>
                <a:ea typeface="楷体" panose="02010609060101010101" pitchFamily="49" charset="-122"/>
              </a:rPr>
              <a:t>]</a:t>
            </a:r>
            <a:r>
              <a:rPr kumimoji="1" lang="en-US" altLang="zh-CN" sz="2800" b="1" dirty="0">
                <a:solidFill>
                  <a:srgbClr val="000000"/>
                </a:solidFill>
                <a:latin typeface="Times New Roman" panose="02020603050405020304" pitchFamily="18" charset="0"/>
                <a:ea typeface="楷体" panose="02010609060101010101" pitchFamily="49" charset="-122"/>
              </a:rPr>
              <a:t>3+</a:t>
            </a:r>
            <a:r>
              <a:rPr kumimoji="1" lang="zh-CN" altLang="en-US" sz="2800" b="1" baseline="0" dirty="0">
                <a:solidFill>
                  <a:srgbClr val="000000"/>
                </a:solidFill>
                <a:latin typeface="Times New Roman" panose="02020603050405020304" pitchFamily="18" charset="0"/>
                <a:ea typeface="楷体" panose="02010609060101010101" pitchFamily="49" charset="-122"/>
              </a:rPr>
              <a:t>存在</a:t>
            </a:r>
            <a:r>
              <a:rPr kumimoji="1" lang="en-US" altLang="zh-CN" sz="2800" b="1" baseline="0" dirty="0">
                <a:solidFill>
                  <a:srgbClr val="000000"/>
                </a:solidFill>
                <a:latin typeface="Times New Roman" panose="02020603050405020304" pitchFamily="18" charset="0"/>
                <a:ea typeface="楷体" panose="02010609060101010101" pitchFamily="49" charset="-122"/>
              </a:rPr>
              <a:t>,</a:t>
            </a:r>
            <a:r>
              <a:rPr kumimoji="1" lang="zh-CN" altLang="en-US" sz="2800" b="1" baseline="0" dirty="0">
                <a:solidFill>
                  <a:srgbClr val="000000"/>
                </a:solidFill>
                <a:latin typeface="Times New Roman" panose="02020603050405020304" pitchFamily="18" charset="0"/>
                <a:ea typeface="楷体" panose="02010609060101010101" pitchFamily="49" charset="-122"/>
              </a:rPr>
              <a:t>都容易形成矾</a:t>
            </a:r>
            <a:r>
              <a:rPr kumimoji="1" lang="en-US" altLang="zh-CN" sz="2800" b="1" baseline="0" dirty="0">
                <a:solidFill>
                  <a:srgbClr val="000000"/>
                </a:solidFill>
                <a:latin typeface="Times New Roman" panose="02020603050405020304" pitchFamily="18" charset="0"/>
                <a:ea typeface="楷体" panose="02010609060101010101" pitchFamily="49" charset="-122"/>
              </a:rPr>
              <a:t>,</a:t>
            </a:r>
            <a:r>
              <a:rPr kumimoji="1" lang="zh-CN" altLang="en-US" sz="2800" b="1" baseline="0" dirty="0">
                <a:solidFill>
                  <a:srgbClr val="000000"/>
                </a:solidFill>
                <a:latin typeface="Times New Roman" panose="02020603050405020304" pitchFamily="18" charset="0"/>
                <a:ea typeface="楷体" panose="02010609060101010101" pitchFamily="49" charset="-122"/>
              </a:rPr>
              <a:t>遇适量碱生成难溶的胶状沉淀</a:t>
            </a:r>
            <a:r>
              <a:rPr kumimoji="1" lang="en-US" altLang="zh-CN" sz="2800" b="1" baseline="0" dirty="0">
                <a:solidFill>
                  <a:srgbClr val="000000"/>
                </a:solidFill>
                <a:latin typeface="Times New Roman" panose="02020603050405020304" pitchFamily="18" charset="0"/>
                <a:ea typeface="楷体" panose="02010609060101010101" pitchFamily="49" charset="-122"/>
              </a:rPr>
              <a:t>.</a:t>
            </a:r>
            <a:endParaRPr kumimoji="1" lang="en-US" altLang="zh-CN" sz="28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10000"/>
              </a:spcBef>
              <a:spcAft>
                <a:spcPct val="10000"/>
              </a:spcAft>
            </a:pPr>
            <a:r>
              <a:rPr kumimoji="1" lang="zh-CN" altLang="en-US" sz="2800" b="1" baseline="0" dirty="0">
                <a:solidFill>
                  <a:srgbClr val="FF0000"/>
                </a:solidFill>
                <a:latin typeface="Times New Roman" panose="02020603050405020304" pitchFamily="18" charset="0"/>
                <a:ea typeface="楷体" panose="02010609060101010101" pitchFamily="49" charset="-122"/>
              </a:rPr>
              <a:t>不同点</a:t>
            </a:r>
            <a:r>
              <a:rPr kumimoji="1" lang="en-US" altLang="zh-CN" sz="2800" b="1" baseline="0" dirty="0">
                <a:solidFill>
                  <a:srgbClr val="FF0000"/>
                </a:solidFill>
                <a:latin typeface="Times New Roman" panose="02020603050405020304" pitchFamily="18" charset="0"/>
                <a:ea typeface="楷体" panose="02010609060101010101" pitchFamily="49" charset="-122"/>
              </a:rPr>
              <a:t>:</a:t>
            </a:r>
            <a:r>
              <a:rPr kumimoji="1" lang="zh-CN" altLang="en-US" sz="2800" b="1" baseline="0" dirty="0">
                <a:solidFill>
                  <a:srgbClr val="000000"/>
                </a:solidFill>
                <a:latin typeface="Times New Roman" panose="02020603050405020304" pitchFamily="18" charset="0"/>
                <a:ea typeface="楷体" panose="02010609060101010101" pitchFamily="49" charset="-122"/>
              </a:rPr>
              <a:t>水合离子颜色不同</a:t>
            </a:r>
            <a:r>
              <a:rPr kumimoji="1" lang="en-US" altLang="zh-CN" sz="2800" b="1" baseline="0" dirty="0">
                <a:solidFill>
                  <a:srgbClr val="000000"/>
                </a:solidFill>
                <a:latin typeface="Times New Roman" panose="02020603050405020304" pitchFamily="18" charset="0"/>
                <a:ea typeface="楷体" panose="02010609060101010101" pitchFamily="49" charset="-122"/>
              </a:rPr>
              <a:t>,Cr(OH)</a:t>
            </a:r>
            <a:r>
              <a:rPr kumimoji="1" lang="en-US" altLang="zh-CN" sz="2800" b="1" baseline="-25000" dirty="0">
                <a:solidFill>
                  <a:srgbClr val="000000"/>
                </a:solidFill>
                <a:latin typeface="Times New Roman" panose="02020603050405020304" pitchFamily="18" charset="0"/>
                <a:ea typeface="楷体" panose="02010609060101010101" pitchFamily="49" charset="-122"/>
              </a:rPr>
              <a:t>3</a:t>
            </a:r>
            <a:r>
              <a:rPr kumimoji="1" lang="zh-CN" altLang="en-US" sz="2800" b="1" baseline="0" dirty="0">
                <a:solidFill>
                  <a:srgbClr val="000000"/>
                </a:solidFill>
                <a:latin typeface="Times New Roman" panose="02020603050405020304" pitchFamily="18" charset="0"/>
                <a:ea typeface="楷体" panose="02010609060101010101" pitchFamily="49" charset="-122"/>
              </a:rPr>
              <a:t>和</a:t>
            </a:r>
            <a:r>
              <a:rPr kumimoji="1" lang="en-US" altLang="zh-CN" sz="2800" b="1" baseline="0" dirty="0">
                <a:solidFill>
                  <a:srgbClr val="000000"/>
                </a:solidFill>
                <a:latin typeface="Times New Roman" panose="02020603050405020304" pitchFamily="18" charset="0"/>
                <a:ea typeface="楷体" panose="02010609060101010101" pitchFamily="49" charset="-122"/>
              </a:rPr>
              <a:t>Al(OH)</a:t>
            </a:r>
            <a:r>
              <a:rPr kumimoji="1" lang="en-US" altLang="zh-CN" sz="2800" b="1" baseline="-25000" dirty="0">
                <a:solidFill>
                  <a:srgbClr val="000000"/>
                </a:solidFill>
                <a:latin typeface="Times New Roman" panose="02020603050405020304" pitchFamily="18" charset="0"/>
                <a:ea typeface="楷体" panose="02010609060101010101" pitchFamily="49" charset="-122"/>
              </a:rPr>
              <a:t>3</a:t>
            </a:r>
            <a:r>
              <a:rPr kumimoji="1" lang="zh-CN" altLang="en-US" sz="2800" b="1" baseline="0" dirty="0">
                <a:solidFill>
                  <a:srgbClr val="000000"/>
                </a:solidFill>
                <a:latin typeface="Times New Roman" panose="02020603050405020304" pitchFamily="18" charset="0"/>
                <a:ea typeface="楷体" panose="02010609060101010101" pitchFamily="49" charset="-122"/>
              </a:rPr>
              <a:t>显两性</a:t>
            </a:r>
            <a:r>
              <a:rPr kumimoji="1" lang="en-US" altLang="zh-CN" sz="2800" b="1" baseline="0" dirty="0">
                <a:solidFill>
                  <a:srgbClr val="000000"/>
                </a:solidFill>
                <a:latin typeface="Times New Roman" panose="02020603050405020304" pitchFamily="18" charset="0"/>
                <a:ea typeface="楷体" panose="02010609060101010101" pitchFamily="49" charset="-122"/>
              </a:rPr>
              <a:t>,Fe(OH)</a:t>
            </a:r>
            <a:r>
              <a:rPr kumimoji="1" lang="en-US" altLang="zh-CN" sz="2800" b="1" baseline="-25000" dirty="0">
                <a:solidFill>
                  <a:srgbClr val="000000"/>
                </a:solidFill>
                <a:latin typeface="Times New Roman" panose="02020603050405020304" pitchFamily="18" charset="0"/>
                <a:ea typeface="楷体" panose="02010609060101010101" pitchFamily="49" charset="-122"/>
              </a:rPr>
              <a:t>3</a:t>
            </a:r>
            <a:r>
              <a:rPr kumimoji="1" lang="zh-CN" altLang="en-US" sz="2800" b="1" baseline="0" dirty="0">
                <a:solidFill>
                  <a:srgbClr val="000000"/>
                </a:solidFill>
                <a:latin typeface="Times New Roman" panose="02020603050405020304" pitchFamily="18" charset="0"/>
                <a:ea typeface="楷体" panose="02010609060101010101" pitchFamily="49" charset="-122"/>
              </a:rPr>
              <a:t>主要显</a:t>
            </a:r>
            <a:r>
              <a:rPr kumimoji="1" lang="zh-CN" altLang="en-US" sz="2800" b="1" baseline="0" dirty="0" smtClean="0">
                <a:solidFill>
                  <a:srgbClr val="000000"/>
                </a:solidFill>
                <a:latin typeface="Times New Roman" panose="02020603050405020304" pitchFamily="18" charset="0"/>
                <a:ea typeface="楷体" panose="02010609060101010101" pitchFamily="49" charset="-122"/>
              </a:rPr>
              <a:t>碱性</a:t>
            </a:r>
            <a:r>
              <a:rPr kumimoji="1" lang="en-US" altLang="zh-CN" sz="2800" b="1" baseline="0" dirty="0" smtClean="0">
                <a:solidFill>
                  <a:srgbClr val="000000"/>
                </a:solidFill>
                <a:latin typeface="Times New Roman" panose="02020603050405020304" pitchFamily="18" charset="0"/>
                <a:ea typeface="楷体" panose="02010609060101010101" pitchFamily="49" charset="-122"/>
              </a:rPr>
              <a:t>.</a:t>
            </a:r>
            <a:endParaRPr kumimoji="1" lang="en-US" altLang="zh-CN" sz="28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10000"/>
              </a:spcBef>
              <a:spcAft>
                <a:spcPct val="10000"/>
              </a:spcAft>
            </a:pPr>
            <a:r>
              <a:rPr kumimoji="1" lang="zh-CN" altLang="en-US" sz="2800" b="1" baseline="0" dirty="0">
                <a:solidFill>
                  <a:srgbClr val="FF0000"/>
                </a:solidFill>
                <a:latin typeface="Times New Roman" panose="02020603050405020304" pitchFamily="18" charset="0"/>
                <a:ea typeface="楷体" panose="02010609060101010101" pitchFamily="49" charset="-122"/>
              </a:rPr>
              <a:t>区分方法</a:t>
            </a:r>
            <a:r>
              <a:rPr kumimoji="1" lang="en-US" altLang="zh-CN" sz="2800" b="1" baseline="0" dirty="0">
                <a:solidFill>
                  <a:srgbClr val="FF0000"/>
                </a:solidFill>
                <a:latin typeface="Times New Roman" panose="02020603050405020304" pitchFamily="18" charset="0"/>
                <a:ea typeface="楷体" panose="02010609060101010101" pitchFamily="49" charset="-122"/>
              </a:rPr>
              <a:t>:</a:t>
            </a:r>
            <a:r>
              <a:rPr kumimoji="1" lang="zh-CN" altLang="en-US" sz="2800" b="1" baseline="0" dirty="0">
                <a:solidFill>
                  <a:srgbClr val="000000"/>
                </a:solidFill>
                <a:latin typeface="Times New Roman" panose="02020603050405020304" pitchFamily="18" charset="0"/>
                <a:ea typeface="楷体" panose="02010609060101010101" pitchFamily="49" charset="-122"/>
              </a:rPr>
              <a:t>离子颜色和</a:t>
            </a:r>
            <a:r>
              <a:rPr kumimoji="1" lang="en-US" altLang="zh-CN" sz="2800" b="1" baseline="0" dirty="0">
                <a:solidFill>
                  <a:srgbClr val="000000"/>
                </a:solidFill>
                <a:latin typeface="Times New Roman" panose="02020603050405020304" pitchFamily="18" charset="0"/>
                <a:ea typeface="楷体" panose="02010609060101010101" pitchFamily="49" charset="-122"/>
              </a:rPr>
              <a:t>M(OH)</a:t>
            </a:r>
            <a:r>
              <a:rPr kumimoji="1" lang="en-US" altLang="zh-CN" sz="2800" b="1" baseline="-25000" dirty="0">
                <a:solidFill>
                  <a:srgbClr val="000000"/>
                </a:solidFill>
                <a:latin typeface="Times New Roman" panose="02020603050405020304" pitchFamily="18" charset="0"/>
                <a:ea typeface="楷体" panose="02010609060101010101" pitchFamily="49" charset="-122"/>
              </a:rPr>
              <a:t>3</a:t>
            </a:r>
            <a:r>
              <a:rPr kumimoji="1" lang="zh-CN" altLang="en-US" sz="2800" b="1" baseline="0" dirty="0">
                <a:solidFill>
                  <a:srgbClr val="000000"/>
                </a:solidFill>
                <a:latin typeface="Times New Roman" panose="02020603050405020304" pitchFamily="18" charset="0"/>
                <a:ea typeface="楷体" panose="02010609060101010101" pitchFamily="49" charset="-122"/>
              </a:rPr>
              <a:t>的颜色均可</a:t>
            </a:r>
            <a:r>
              <a:rPr kumimoji="1" lang="en-US" altLang="zh-CN" sz="2800" b="1" baseline="0" dirty="0">
                <a:solidFill>
                  <a:srgbClr val="000000"/>
                </a:solidFill>
                <a:latin typeface="Times New Roman" panose="02020603050405020304" pitchFamily="18" charset="0"/>
                <a:ea typeface="楷体" panose="02010609060101010101" pitchFamily="49" charset="-122"/>
              </a:rPr>
              <a:t>.</a:t>
            </a:r>
            <a:endParaRPr kumimoji="1" lang="en-US" altLang="zh-CN" sz="28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10000"/>
              </a:spcBef>
              <a:spcAft>
                <a:spcPct val="10000"/>
              </a:spcAft>
            </a:pPr>
            <a:r>
              <a:rPr kumimoji="1" lang="zh-CN" altLang="en-US" sz="2800" b="1" baseline="0" dirty="0">
                <a:solidFill>
                  <a:srgbClr val="000000"/>
                </a:solidFill>
                <a:latin typeface="Times New Roman" panose="02020603050405020304" pitchFamily="18" charset="0"/>
                <a:ea typeface="楷体" panose="02010609060101010101" pitchFamily="49" charset="-122"/>
              </a:rPr>
              <a:t>分离方法</a:t>
            </a:r>
            <a:r>
              <a:rPr kumimoji="1" lang="en-US" altLang="zh-CN" sz="2800" b="1" baseline="0" dirty="0">
                <a:solidFill>
                  <a:srgbClr val="000000"/>
                </a:solidFill>
                <a:latin typeface="Times New Roman" panose="02020603050405020304" pitchFamily="18" charset="0"/>
                <a:ea typeface="楷体" panose="02010609060101010101" pitchFamily="49" charset="-122"/>
              </a:rPr>
              <a:t>:</a:t>
            </a:r>
            <a:r>
              <a:rPr kumimoji="1" lang="zh-CN" altLang="en-US" sz="2800" b="1" baseline="0" dirty="0">
                <a:solidFill>
                  <a:srgbClr val="000000"/>
                </a:solidFill>
                <a:latin typeface="Times New Roman" panose="02020603050405020304" pitchFamily="18" charset="0"/>
                <a:ea typeface="楷体" panose="02010609060101010101" pitchFamily="49" charset="-122"/>
              </a:rPr>
              <a:t>加</a:t>
            </a:r>
            <a:r>
              <a:rPr kumimoji="1" lang="zh-CN" altLang="en-US" sz="2800" b="1" baseline="0" dirty="0" smtClean="0">
                <a:solidFill>
                  <a:srgbClr val="000000"/>
                </a:solidFill>
                <a:latin typeface="Times New Roman" panose="02020603050405020304" pitchFamily="18" charset="0"/>
                <a:ea typeface="楷体" panose="02010609060101010101" pitchFamily="49" charset="-122"/>
              </a:rPr>
              <a:t>过量</a:t>
            </a:r>
            <a:r>
              <a:rPr kumimoji="1" lang="en-US" altLang="zh-CN" sz="2800" baseline="0" dirty="0" smtClean="0">
                <a:solidFill>
                  <a:srgbClr val="000000"/>
                </a:solidFill>
                <a:latin typeface="Times New Roman" panose="02020603050405020304" pitchFamily="18" charset="0"/>
                <a:ea typeface="楷体" panose="02010609060101010101" pitchFamily="49" charset="-122"/>
              </a:rPr>
              <a:t>NaOH,Cr</a:t>
            </a:r>
            <a:r>
              <a:rPr kumimoji="1" lang="en-US" altLang="zh-CN" sz="2800" b="1" dirty="0" smtClean="0">
                <a:solidFill>
                  <a:srgbClr val="000000"/>
                </a:solidFill>
                <a:latin typeface="Times New Roman" panose="02020603050405020304" pitchFamily="18" charset="0"/>
                <a:ea typeface="楷体" panose="02010609060101010101" pitchFamily="49" charset="-122"/>
              </a:rPr>
              <a:t>3+</a:t>
            </a:r>
            <a:r>
              <a:rPr kumimoji="1" lang="zh-CN" altLang="en-US" sz="2800" baseline="0" dirty="0" smtClean="0">
                <a:solidFill>
                  <a:srgbClr val="000000"/>
                </a:solidFill>
                <a:latin typeface="Times New Roman" panose="02020603050405020304" pitchFamily="18" charset="0"/>
                <a:ea typeface="楷体" panose="02010609060101010101" pitchFamily="49" charset="-122"/>
              </a:rPr>
              <a:t>和</a:t>
            </a:r>
            <a:r>
              <a:rPr kumimoji="1" lang="en-US" altLang="zh-CN" sz="2800" baseline="0" dirty="0" smtClean="0">
                <a:solidFill>
                  <a:srgbClr val="000000"/>
                </a:solidFill>
                <a:latin typeface="Times New Roman" panose="02020603050405020304" pitchFamily="18" charset="0"/>
                <a:ea typeface="楷体" panose="02010609060101010101" pitchFamily="49" charset="-122"/>
              </a:rPr>
              <a:t>Al</a:t>
            </a:r>
            <a:r>
              <a:rPr kumimoji="1" lang="en-US" altLang="zh-CN" sz="2800" dirty="0" smtClean="0">
                <a:solidFill>
                  <a:srgbClr val="000000"/>
                </a:solidFill>
                <a:latin typeface="Times New Roman" panose="02020603050405020304" pitchFamily="18" charset="0"/>
                <a:ea typeface="楷体" panose="02010609060101010101" pitchFamily="49" charset="-122"/>
              </a:rPr>
              <a:t>3+</a:t>
            </a:r>
            <a:r>
              <a:rPr kumimoji="1" lang="zh-CN" altLang="en-US" sz="2800" baseline="0" dirty="0" smtClean="0">
                <a:solidFill>
                  <a:srgbClr val="000000"/>
                </a:solidFill>
                <a:latin typeface="Times New Roman" panose="02020603050405020304" pitchFamily="18" charset="0"/>
                <a:ea typeface="楷体" panose="02010609060101010101" pitchFamily="49" charset="-122"/>
              </a:rPr>
              <a:t>溶解</a:t>
            </a:r>
            <a:r>
              <a:rPr kumimoji="1" lang="zh-CN" altLang="en-US" sz="2800" b="1" baseline="0" dirty="0" smtClean="0">
                <a:solidFill>
                  <a:srgbClr val="000000"/>
                </a:solidFill>
                <a:latin typeface="Times New Roman" panose="02020603050405020304" pitchFamily="18" charset="0"/>
                <a:ea typeface="楷体" panose="02010609060101010101" pitchFamily="49" charset="-122"/>
              </a:rPr>
              <a:t>而</a:t>
            </a:r>
            <a:r>
              <a:rPr kumimoji="1" lang="en-US" altLang="zh-CN" sz="2800" b="1" baseline="0" dirty="0" smtClean="0">
                <a:solidFill>
                  <a:srgbClr val="000000"/>
                </a:solidFill>
                <a:latin typeface="Times New Roman" panose="02020603050405020304" pitchFamily="18" charset="0"/>
                <a:ea typeface="楷体" panose="02010609060101010101" pitchFamily="49" charset="-122"/>
              </a:rPr>
              <a:t>Fe</a:t>
            </a:r>
            <a:r>
              <a:rPr kumimoji="1" lang="en-US" altLang="zh-CN" sz="2800" b="1" dirty="0" smtClean="0">
                <a:solidFill>
                  <a:srgbClr val="000000"/>
                </a:solidFill>
                <a:latin typeface="Times New Roman" panose="02020603050405020304" pitchFamily="18" charset="0"/>
                <a:ea typeface="楷体" panose="02010609060101010101" pitchFamily="49" charset="-122"/>
              </a:rPr>
              <a:t>3</a:t>
            </a:r>
            <a:r>
              <a:rPr kumimoji="1" lang="en-US" altLang="zh-CN" sz="2800" b="1" dirty="0">
                <a:solidFill>
                  <a:srgbClr val="000000"/>
                </a:solidFill>
                <a:latin typeface="Times New Roman" panose="02020603050405020304" pitchFamily="18" charset="0"/>
                <a:ea typeface="楷体" panose="02010609060101010101" pitchFamily="49" charset="-122"/>
              </a:rPr>
              <a:t>+</a:t>
            </a:r>
            <a:r>
              <a:rPr kumimoji="1" lang="zh-CN" altLang="en-US" sz="2800" b="1" baseline="0" dirty="0">
                <a:solidFill>
                  <a:srgbClr val="000000"/>
                </a:solidFill>
                <a:latin typeface="Times New Roman" panose="02020603050405020304" pitchFamily="18" charset="0"/>
                <a:ea typeface="楷体" panose="02010609060101010101" pitchFamily="49" charset="-122"/>
              </a:rPr>
              <a:t>沉淀</a:t>
            </a:r>
            <a:r>
              <a:rPr kumimoji="1" lang="en-US" altLang="zh-CN" sz="2800" b="1" baseline="0" dirty="0">
                <a:solidFill>
                  <a:srgbClr val="000000"/>
                </a:solidFill>
                <a:latin typeface="Times New Roman" panose="02020603050405020304" pitchFamily="18" charset="0"/>
                <a:ea typeface="楷体" panose="02010609060101010101" pitchFamily="49" charset="-122"/>
              </a:rPr>
              <a:t>,</a:t>
            </a:r>
            <a:r>
              <a:rPr kumimoji="1" lang="zh-CN" altLang="en-US" sz="2800" b="1" baseline="0" dirty="0">
                <a:solidFill>
                  <a:srgbClr val="000000"/>
                </a:solidFill>
                <a:latin typeface="Times New Roman" panose="02020603050405020304" pitchFamily="18" charset="0"/>
                <a:ea typeface="楷体" panose="02010609060101010101" pitchFamily="49" charset="-122"/>
              </a:rPr>
              <a:t>离心分离</a:t>
            </a:r>
            <a:r>
              <a:rPr kumimoji="1" lang="en-US" altLang="zh-CN" sz="2800" b="1" baseline="0" dirty="0">
                <a:solidFill>
                  <a:srgbClr val="000000"/>
                </a:solidFill>
                <a:latin typeface="Times New Roman" panose="02020603050405020304" pitchFamily="18" charset="0"/>
                <a:ea typeface="楷体" panose="02010609060101010101" pitchFamily="49" charset="-122"/>
              </a:rPr>
              <a:t>,</a:t>
            </a:r>
            <a:r>
              <a:rPr kumimoji="1" lang="zh-CN" altLang="en-US" sz="2800" b="1" baseline="0" dirty="0" smtClean="0">
                <a:solidFill>
                  <a:srgbClr val="000000"/>
                </a:solidFill>
                <a:latin typeface="Times New Roman" panose="02020603050405020304" pitchFamily="18" charset="0"/>
                <a:ea typeface="楷体" panose="02010609060101010101" pitchFamily="49" charset="-122"/>
              </a:rPr>
              <a:t>向溶液中加</a:t>
            </a:r>
            <a:r>
              <a:rPr kumimoji="1" lang="en-US" altLang="zh-CN" sz="2800" b="1" baseline="0" dirty="0" smtClean="0">
                <a:solidFill>
                  <a:srgbClr val="000000"/>
                </a:solidFill>
                <a:latin typeface="Times New Roman" panose="02020603050405020304" pitchFamily="18" charset="0"/>
                <a:ea typeface="楷体" panose="02010609060101010101" pitchFamily="49" charset="-122"/>
              </a:rPr>
              <a:t>H</a:t>
            </a:r>
            <a:r>
              <a:rPr kumimoji="1" lang="en-US" altLang="zh-CN" sz="2800" b="1"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2800" b="1" baseline="0" dirty="0" smtClean="0">
                <a:solidFill>
                  <a:srgbClr val="000000"/>
                </a:solidFill>
                <a:latin typeface="Times New Roman" panose="02020603050405020304" pitchFamily="18" charset="0"/>
                <a:ea typeface="楷体" panose="02010609060101010101" pitchFamily="49" charset="-122"/>
              </a:rPr>
              <a:t>O</a:t>
            </a:r>
            <a:r>
              <a:rPr kumimoji="1" lang="en-US" altLang="zh-CN" sz="2800" b="1" baseline="-25000" dirty="0" smtClean="0">
                <a:solidFill>
                  <a:srgbClr val="000000"/>
                </a:solidFill>
                <a:latin typeface="Times New Roman" panose="02020603050405020304" pitchFamily="18" charset="0"/>
                <a:ea typeface="楷体" panose="02010609060101010101" pitchFamily="49" charset="-122"/>
              </a:rPr>
              <a:t>2</a:t>
            </a:r>
            <a:r>
              <a:rPr kumimoji="1" lang="zh-CN" altLang="en-US" sz="2800" b="1" baseline="0" dirty="0" smtClean="0">
                <a:solidFill>
                  <a:srgbClr val="000000"/>
                </a:solidFill>
                <a:latin typeface="Times New Roman" panose="02020603050405020304" pitchFamily="18" charset="0"/>
                <a:ea typeface="楷体" panose="02010609060101010101" pitchFamily="49" charset="-122"/>
              </a:rPr>
              <a:t>和钡盐</a:t>
            </a:r>
            <a:r>
              <a:rPr kumimoji="1" lang="en-US" altLang="zh-CN" sz="2800" b="1" baseline="0" dirty="0" smtClean="0">
                <a:solidFill>
                  <a:srgbClr val="000000"/>
                </a:solidFill>
                <a:latin typeface="Times New Roman" panose="02020603050405020304" pitchFamily="18" charset="0"/>
                <a:ea typeface="楷体" panose="02010609060101010101" pitchFamily="49" charset="-122"/>
              </a:rPr>
              <a:t>,</a:t>
            </a:r>
            <a:r>
              <a:rPr kumimoji="1" lang="zh-CN" altLang="en-US" sz="2800" b="1" baseline="0" dirty="0" smtClean="0">
                <a:solidFill>
                  <a:srgbClr val="000000"/>
                </a:solidFill>
                <a:latin typeface="Times New Roman" panose="02020603050405020304" pitchFamily="18" charset="0"/>
                <a:ea typeface="楷体" panose="02010609060101010101" pitchFamily="49" charset="-122"/>
              </a:rPr>
              <a:t>离心分离</a:t>
            </a:r>
            <a:r>
              <a:rPr kumimoji="1" lang="en-US" altLang="zh-CN" sz="2800" b="1" baseline="0" dirty="0" smtClean="0">
                <a:solidFill>
                  <a:srgbClr val="000000"/>
                </a:solidFill>
                <a:latin typeface="Times New Roman" panose="02020603050405020304" pitchFamily="18" charset="0"/>
                <a:ea typeface="楷体" panose="02010609060101010101" pitchFamily="49" charset="-122"/>
              </a:rPr>
              <a:t>,</a:t>
            </a:r>
            <a:r>
              <a:rPr kumimoji="1" lang="zh-CN" altLang="en-US" sz="2800" b="1" baseline="0" dirty="0" smtClean="0">
                <a:solidFill>
                  <a:srgbClr val="000000"/>
                </a:solidFill>
                <a:latin typeface="Times New Roman" panose="02020603050405020304" pitchFamily="18" charset="0"/>
                <a:ea typeface="楷体" panose="02010609060101010101" pitchFamily="49" charset="-122"/>
              </a:rPr>
              <a:t>沉淀为铬酸钡。</a:t>
            </a:r>
            <a:br>
              <a:rPr kumimoji="1" lang="en-US" altLang="zh-CN" sz="2800" b="1" baseline="0" dirty="0">
                <a:solidFill>
                  <a:srgbClr val="000000"/>
                </a:solidFill>
                <a:latin typeface="Times New Roman" panose="02020603050405020304" pitchFamily="18" charset="0"/>
                <a:ea typeface="楷体" panose="02010609060101010101" pitchFamily="49" charset="-122"/>
              </a:rPr>
            </a:br>
            <a:endParaRPr kumimoji="1" lang="en-US" altLang="zh-CN" sz="2800" b="1" baseline="0" dirty="0">
              <a:solidFill>
                <a:srgbClr val="000000"/>
              </a:solidFill>
              <a:latin typeface="Times New Roman" panose="02020603050405020304" pitchFamily="18" charset="0"/>
              <a:ea typeface="楷体" panose="02010609060101010101" pitchFamily="49" charset="-122"/>
            </a:endParaRPr>
          </a:p>
        </p:txBody>
      </p:sp>
      <p:pic>
        <p:nvPicPr>
          <p:cNvPr id="122883" name="Picture 3" descr="0014">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250" y="6308725"/>
            <a:ext cx="2968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F696E0EF-050D-402E-B622-2AE4D0342231}" type="slidenum">
              <a:rPr lang="en-US" altLang="zh-CN" sz="1400" baseline="0" smtClean="0"/>
            </a:fld>
            <a:endParaRPr lang="en-US" altLang="zh-CN" sz="1400" baseline="0" smtClean="0"/>
          </a:p>
        </p:txBody>
      </p:sp>
      <p:sp>
        <p:nvSpPr>
          <p:cNvPr id="122885" name="Text Box 2"/>
          <p:cNvSpPr txBox="1">
            <a:spLocks noChangeArrowheads="1"/>
          </p:cNvSpPr>
          <p:nvPr/>
        </p:nvSpPr>
        <p:spPr bwMode="auto">
          <a:xfrm>
            <a:off x="487363" y="466725"/>
            <a:ext cx="81375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20000"/>
              </a:spcBef>
              <a:spcAft>
                <a:spcPct val="20000"/>
              </a:spcAft>
            </a:pPr>
            <a:r>
              <a:rPr kumimoji="1" lang="zh-CN" altLang="en-US" sz="3200" baseline="0" dirty="0" smtClean="0">
                <a:solidFill>
                  <a:srgbClr val="000000"/>
                </a:solidFill>
                <a:latin typeface="Times New Roman" panose="02020603050405020304" pitchFamily="18" charset="0"/>
                <a:ea typeface="楷体" panose="02010609060101010101" pitchFamily="49" charset="-122"/>
              </a:rPr>
              <a:t>问题： </a:t>
            </a:r>
            <a:r>
              <a:rPr kumimoji="1" lang="zh-CN" altLang="en-US" sz="3200" b="1" baseline="0" dirty="0" smtClean="0">
                <a:solidFill>
                  <a:srgbClr val="000000"/>
                </a:solidFill>
                <a:latin typeface="Times New Roman" panose="02020603050405020304" pitchFamily="18" charset="0"/>
                <a:ea typeface="楷体" panose="02010609060101010101" pitchFamily="49" charset="-122"/>
              </a:rPr>
              <a:t>指出</a:t>
            </a:r>
            <a:r>
              <a:rPr kumimoji="1" lang="en-US" altLang="zh-CN" sz="3200" b="1" baseline="0" dirty="0">
                <a:solidFill>
                  <a:srgbClr val="000000"/>
                </a:solidFill>
                <a:latin typeface="Times New Roman" panose="02020603050405020304" pitchFamily="18" charset="0"/>
                <a:ea typeface="楷体" panose="02010609060101010101" pitchFamily="49" charset="-122"/>
              </a:rPr>
              <a:t>Fe</a:t>
            </a:r>
            <a:r>
              <a:rPr kumimoji="1" lang="en-US" altLang="zh-CN" sz="3200" b="1" dirty="0">
                <a:solidFill>
                  <a:srgbClr val="000000"/>
                </a:solidFill>
                <a:latin typeface="Times New Roman" panose="02020603050405020304" pitchFamily="18" charset="0"/>
                <a:ea typeface="楷体" panose="02010609060101010101" pitchFamily="49" charset="-122"/>
              </a:rPr>
              <a:t>3+</a:t>
            </a:r>
            <a:r>
              <a:rPr kumimoji="1" lang="en-US" altLang="zh-CN" sz="3200" b="1" baseline="0" dirty="0">
                <a:solidFill>
                  <a:srgbClr val="000000"/>
                </a:solidFill>
                <a:latin typeface="Times New Roman" panose="02020603050405020304" pitchFamily="18" charset="0"/>
                <a:ea typeface="楷体" panose="02010609060101010101" pitchFamily="49" charset="-122"/>
              </a:rPr>
              <a:t>,Cr</a:t>
            </a:r>
            <a:r>
              <a:rPr kumimoji="1" lang="en-US" altLang="zh-CN" sz="3200" b="1" dirty="0">
                <a:solidFill>
                  <a:srgbClr val="000000"/>
                </a:solidFill>
                <a:latin typeface="Times New Roman" panose="02020603050405020304" pitchFamily="18" charset="0"/>
                <a:ea typeface="楷体" panose="02010609060101010101" pitchFamily="49" charset="-122"/>
              </a:rPr>
              <a:t>3+</a:t>
            </a:r>
            <a:r>
              <a:rPr kumimoji="1" lang="en-US" altLang="zh-CN" sz="3200" b="1" baseline="0" dirty="0">
                <a:solidFill>
                  <a:srgbClr val="000000"/>
                </a:solidFill>
                <a:latin typeface="Times New Roman" panose="02020603050405020304" pitchFamily="18" charset="0"/>
                <a:ea typeface="楷体" panose="02010609060101010101" pitchFamily="49" charset="-122"/>
              </a:rPr>
              <a:t>,Al</a:t>
            </a:r>
            <a:r>
              <a:rPr kumimoji="1" lang="en-US" altLang="zh-CN" sz="3200" b="1"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离子的相似性和不同点以及如何区分和分离它们</a:t>
            </a:r>
            <a:endParaRPr kumimoji="1" lang="zh-CN" altLang="en-US" sz="3200" b="1" baseline="0" dirty="0">
              <a:solidFill>
                <a:srgbClr val="000000"/>
              </a:solidFill>
              <a:latin typeface="Times New Roman" panose="02020603050405020304" pitchFamily="18" charset="0"/>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4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42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42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4226">
                                            <p:txEl>
                                              <p:pRg st="2" end="2"/>
                                            </p:txEl>
                                          </p:spTgt>
                                        </p:tgtEl>
                                        <p:attrNameLst>
                                          <p:attrName>style.visibility</p:attrName>
                                        </p:attrNameLst>
                                      </p:cBhvr>
                                      <p:to>
                                        <p:strVal val="visible"/>
                                      </p:to>
                                    </p:set>
                                    <p:anim calcmode="lin" valueType="num">
                                      <p:cBhvr additive="base">
                                        <p:cTn id="19" dur="500" fill="hold"/>
                                        <p:tgtEl>
                                          <p:spTgt spid="5642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42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4226">
                                            <p:txEl>
                                              <p:pRg st="3" end="3"/>
                                            </p:txEl>
                                          </p:spTgt>
                                        </p:tgtEl>
                                        <p:attrNameLst>
                                          <p:attrName>style.visibility</p:attrName>
                                        </p:attrNameLst>
                                      </p:cBhvr>
                                      <p:to>
                                        <p:strVal val="visible"/>
                                      </p:to>
                                    </p:set>
                                    <p:anim calcmode="lin" valueType="num">
                                      <p:cBhvr additive="base">
                                        <p:cTn id="25" dur="500" fill="hold"/>
                                        <p:tgtEl>
                                          <p:spTgt spid="5642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422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827584" y="1772816"/>
            <a:ext cx="7489825"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spcBef>
                <a:spcPct val="10000"/>
              </a:spcBef>
              <a:spcAft>
                <a:spcPct val="10000"/>
              </a:spcAft>
            </a:pPr>
            <a:r>
              <a:rPr kumimoji="1" lang="zh-CN" altLang="en-US" sz="3200" b="1" baseline="0" dirty="0">
                <a:solidFill>
                  <a:srgbClr val="000000"/>
                </a:solidFill>
                <a:latin typeface="Times New Roman" panose="02020603050405020304" pitchFamily="18" charset="0"/>
                <a:ea typeface="楷体" panose="02010609060101010101" pitchFamily="49" charset="-122"/>
              </a:rPr>
              <a:t>解</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加过量浓氨水</a:t>
            </a:r>
            <a:r>
              <a:rPr kumimoji="1" lang="en-US" altLang="zh-CN" sz="3200" b="1" baseline="0" dirty="0" smtClean="0">
                <a:solidFill>
                  <a:srgbClr val="000000"/>
                </a:solidFill>
                <a:latin typeface="Times New Roman" panose="02020603050405020304" pitchFamily="18" charset="0"/>
                <a:ea typeface="楷体" panose="02010609060101010101" pitchFamily="49" charset="-122"/>
              </a:rPr>
              <a:t>, Ni</a:t>
            </a:r>
            <a:r>
              <a:rPr kumimoji="1" lang="en-US" altLang="zh-CN" sz="3200" b="1" dirty="0" smtClean="0">
                <a:solidFill>
                  <a:srgbClr val="000000"/>
                </a:solidFill>
                <a:latin typeface="Times New Roman" panose="02020603050405020304" pitchFamily="18" charset="0"/>
                <a:ea typeface="楷体" panose="02010609060101010101" pitchFamily="49" charset="-122"/>
              </a:rPr>
              <a:t>2</a:t>
            </a:r>
            <a:r>
              <a:rPr kumimoji="1" lang="en-US" altLang="zh-CN" sz="3200" b="1"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溶解</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因</a:t>
            </a:r>
            <a:r>
              <a:rPr kumimoji="1" lang="zh-CN" altLang="en-US" sz="3200" b="1" baseline="0" dirty="0" smtClean="0">
                <a:solidFill>
                  <a:srgbClr val="000000"/>
                </a:solidFill>
                <a:latin typeface="Times New Roman" panose="02020603050405020304" pitchFamily="18" charset="0"/>
                <a:ea typeface="楷体" panose="02010609060101010101" pitchFamily="49" charset="-122"/>
              </a:rPr>
              <a:t>形成</a:t>
            </a:r>
            <a:r>
              <a:rPr kumimoji="1" lang="en-US" altLang="zh-CN" sz="3200" b="1" baseline="0" dirty="0" smtClean="0">
                <a:solidFill>
                  <a:srgbClr val="000000"/>
                </a:solidFill>
                <a:latin typeface="Times New Roman" panose="02020603050405020304" pitchFamily="18" charset="0"/>
                <a:ea typeface="楷体" panose="02010609060101010101" pitchFamily="49" charset="-122"/>
              </a:rPr>
              <a:t>Ni(NH</a:t>
            </a:r>
            <a:r>
              <a:rPr kumimoji="1" lang="en-US" altLang="zh-CN" sz="3200" b="1" baseline="-25000" dirty="0" smtClean="0">
                <a:solidFill>
                  <a:srgbClr val="000000"/>
                </a:solidFill>
                <a:latin typeface="Times New Roman" panose="02020603050405020304" pitchFamily="18" charset="0"/>
                <a:ea typeface="楷体" panose="02010609060101010101" pitchFamily="49" charset="-122"/>
              </a:rPr>
              <a:t>3</a:t>
            </a:r>
            <a:r>
              <a:rPr kumimoji="1" lang="en-US" altLang="zh-CN" sz="3200" b="1" baseline="0" dirty="0" smtClean="0">
                <a:solidFill>
                  <a:srgbClr val="000000"/>
                </a:solidFill>
                <a:latin typeface="Times New Roman" panose="02020603050405020304" pitchFamily="18" charset="0"/>
                <a:ea typeface="楷体" panose="02010609060101010101" pitchFamily="49" charset="-122"/>
              </a:rPr>
              <a:t>)</a:t>
            </a:r>
            <a:r>
              <a:rPr kumimoji="1" lang="en-US" altLang="zh-CN" sz="3200" b="1" baseline="-25000" dirty="0" smtClean="0">
                <a:solidFill>
                  <a:srgbClr val="000000"/>
                </a:solidFill>
                <a:latin typeface="Times New Roman" panose="02020603050405020304" pitchFamily="18" charset="0"/>
                <a:ea typeface="楷体" panose="02010609060101010101" pitchFamily="49" charset="-122"/>
              </a:rPr>
              <a:t>6</a:t>
            </a:r>
            <a:r>
              <a:rPr kumimoji="1" lang="en-US" altLang="zh-CN" sz="3200" b="1" dirty="0" smtClean="0">
                <a:solidFill>
                  <a:srgbClr val="000000"/>
                </a:solidFill>
                <a:latin typeface="Times New Roman" panose="02020603050405020304" pitchFamily="18" charset="0"/>
                <a:ea typeface="楷体" panose="02010609060101010101" pitchFamily="49" charset="-122"/>
              </a:rPr>
              <a:t>2</a:t>
            </a:r>
            <a:r>
              <a:rPr kumimoji="1" lang="en-US" altLang="zh-CN" sz="3200" b="1"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配离子</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smtClean="0">
                <a:solidFill>
                  <a:srgbClr val="000000"/>
                </a:solidFill>
                <a:latin typeface="Times New Roman" panose="02020603050405020304" pitchFamily="18" charset="0"/>
                <a:ea typeface="楷体" panose="02010609060101010101" pitchFamily="49" charset="-122"/>
              </a:rPr>
              <a:t>而</a:t>
            </a:r>
            <a:r>
              <a:rPr kumimoji="1" lang="en-US" altLang="zh-CN" sz="3200" baseline="0" dirty="0" smtClean="0">
                <a:solidFill>
                  <a:srgbClr val="000000"/>
                </a:solidFill>
                <a:latin typeface="Times New Roman" panose="02020603050405020304" pitchFamily="18" charset="0"/>
                <a:ea typeface="楷体" panose="02010609060101010101" pitchFamily="49" charset="-122"/>
              </a:rPr>
              <a:t>Cr</a:t>
            </a:r>
            <a:r>
              <a:rPr kumimoji="1" lang="en-US" altLang="zh-CN" sz="3200" dirty="0" smtClean="0">
                <a:solidFill>
                  <a:srgbClr val="000000"/>
                </a:solidFill>
                <a:latin typeface="Times New Roman" panose="02020603050405020304" pitchFamily="18" charset="0"/>
                <a:ea typeface="楷体" panose="02010609060101010101" pitchFamily="49" charset="-122"/>
              </a:rPr>
              <a:t>3+</a:t>
            </a:r>
            <a:r>
              <a:rPr kumimoji="1" lang="zh-CN" altLang="en-US" sz="3200" dirty="0" smtClean="0">
                <a:solidFill>
                  <a:srgbClr val="000000"/>
                </a:solidFill>
                <a:latin typeface="Times New Roman" panose="02020603050405020304" pitchFamily="18" charset="0"/>
                <a:ea typeface="楷体" panose="02010609060101010101" pitchFamily="49" charset="-122"/>
              </a:rPr>
              <a:t>，</a:t>
            </a:r>
            <a:r>
              <a:rPr kumimoji="1" lang="en-US" altLang="zh-CN" sz="3200" b="1" baseline="0" dirty="0" smtClean="0">
                <a:solidFill>
                  <a:srgbClr val="000000"/>
                </a:solidFill>
                <a:latin typeface="Times New Roman" panose="02020603050405020304" pitchFamily="18" charset="0"/>
                <a:ea typeface="楷体" panose="02010609060101010101" pitchFamily="49" charset="-122"/>
              </a:rPr>
              <a:t>Al</a:t>
            </a:r>
            <a:r>
              <a:rPr kumimoji="1" lang="en-US" altLang="zh-CN" sz="3200" b="1" dirty="0" smtClean="0">
                <a:solidFill>
                  <a:srgbClr val="000000"/>
                </a:solidFill>
                <a:latin typeface="Times New Roman" panose="02020603050405020304" pitchFamily="18" charset="0"/>
                <a:ea typeface="楷体" panose="02010609060101010101" pitchFamily="49" charset="-122"/>
              </a:rPr>
              <a:t>3</a:t>
            </a:r>
            <a:r>
              <a:rPr kumimoji="1" lang="en-US" altLang="zh-CN" sz="3200" b="1"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和</a:t>
            </a:r>
            <a:r>
              <a:rPr kumimoji="1" lang="en-US" altLang="zh-CN" sz="3200" b="1" baseline="0" dirty="0">
                <a:solidFill>
                  <a:srgbClr val="000000"/>
                </a:solidFill>
                <a:latin typeface="Times New Roman" panose="02020603050405020304" pitchFamily="18" charset="0"/>
                <a:ea typeface="楷体" panose="02010609060101010101" pitchFamily="49" charset="-122"/>
              </a:rPr>
              <a:t>Fe</a:t>
            </a:r>
            <a:r>
              <a:rPr kumimoji="1" lang="en-US" altLang="zh-CN" sz="3200" b="1"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形成氢氧化物沉淀</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离心分离</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向沉淀中加</a:t>
            </a:r>
            <a:r>
              <a:rPr kumimoji="1" lang="en-US" altLang="zh-CN" sz="3200" b="1" baseline="0" dirty="0" err="1" smtClean="0">
                <a:solidFill>
                  <a:srgbClr val="000000"/>
                </a:solidFill>
                <a:latin typeface="Times New Roman" panose="02020603050405020304" pitchFamily="18" charset="0"/>
                <a:ea typeface="楷体" panose="02010609060101010101" pitchFamily="49" charset="-122"/>
              </a:rPr>
              <a:t>NaOH,Al</a:t>
            </a:r>
            <a:r>
              <a:rPr kumimoji="1" lang="en-US" altLang="zh-CN" sz="3200" b="1" baseline="0" dirty="0" smtClean="0">
                <a:solidFill>
                  <a:srgbClr val="000000"/>
                </a:solidFill>
                <a:latin typeface="Times New Roman" panose="02020603050405020304" pitchFamily="18" charset="0"/>
                <a:ea typeface="楷体" panose="02010609060101010101" pitchFamily="49" charset="-122"/>
              </a:rPr>
              <a:t>(OH)</a:t>
            </a:r>
            <a:r>
              <a:rPr kumimoji="1" lang="en-US" altLang="zh-CN" sz="3200" b="1" baseline="-25000" dirty="0" smtClean="0">
                <a:solidFill>
                  <a:srgbClr val="000000"/>
                </a:solidFill>
                <a:latin typeface="Times New Roman" panose="02020603050405020304" pitchFamily="18" charset="0"/>
                <a:ea typeface="楷体" panose="02010609060101010101" pitchFamily="49" charset="-122"/>
              </a:rPr>
              <a:t>3</a:t>
            </a:r>
            <a:r>
              <a:rPr kumimoji="1" lang="zh-CN" altLang="en-US" sz="3200" b="1" baseline="0" dirty="0" smtClean="0">
                <a:solidFill>
                  <a:srgbClr val="000000"/>
                </a:solidFill>
                <a:latin typeface="Times New Roman" panose="02020603050405020304" pitchFamily="18" charset="0"/>
                <a:ea typeface="楷体" panose="02010609060101010101" pitchFamily="49" charset="-122"/>
              </a:rPr>
              <a:t>和</a:t>
            </a:r>
            <a:r>
              <a:rPr kumimoji="1" lang="en-US" altLang="zh-CN" sz="3200" b="1" baseline="0" dirty="0" smtClean="0">
                <a:solidFill>
                  <a:srgbClr val="000000"/>
                </a:solidFill>
                <a:latin typeface="Times New Roman" panose="02020603050405020304" pitchFamily="18" charset="0"/>
                <a:ea typeface="楷体" panose="02010609060101010101" pitchFamily="49" charset="-122"/>
              </a:rPr>
              <a:t>Cr</a:t>
            </a:r>
            <a:r>
              <a:rPr kumimoji="1" lang="en-US" altLang="zh-CN" sz="3200" baseline="0" dirty="0" smtClean="0">
                <a:solidFill>
                  <a:srgbClr val="000000"/>
                </a:solidFill>
                <a:latin typeface="Times New Roman" panose="02020603050405020304" pitchFamily="18" charset="0"/>
                <a:ea typeface="楷体" panose="02010609060101010101" pitchFamily="49" charset="-122"/>
              </a:rPr>
              <a:t>(OH)</a:t>
            </a:r>
            <a:r>
              <a:rPr kumimoji="1" lang="en-US" altLang="zh-CN" sz="3200" baseline="-25000" dirty="0" smtClean="0">
                <a:solidFill>
                  <a:srgbClr val="000000"/>
                </a:solidFill>
                <a:latin typeface="Times New Roman" panose="02020603050405020304" pitchFamily="18" charset="0"/>
                <a:ea typeface="楷体" panose="02010609060101010101" pitchFamily="49" charset="-122"/>
              </a:rPr>
              <a:t>3</a:t>
            </a:r>
            <a:r>
              <a:rPr kumimoji="1" lang="zh-CN" altLang="en-US" sz="3200" b="1" baseline="0" dirty="0" smtClean="0">
                <a:solidFill>
                  <a:srgbClr val="000000"/>
                </a:solidFill>
                <a:latin typeface="Times New Roman" panose="02020603050405020304" pitchFamily="18" charset="0"/>
                <a:ea typeface="楷体" panose="02010609060101010101" pitchFamily="49" charset="-122"/>
              </a:rPr>
              <a:t>溶解</a:t>
            </a:r>
            <a:r>
              <a:rPr kumimoji="1" lang="zh-CN" altLang="en-US" sz="3200" b="1" baseline="0" dirty="0">
                <a:solidFill>
                  <a:srgbClr val="000000"/>
                </a:solidFill>
                <a:latin typeface="Times New Roman" panose="02020603050405020304" pitchFamily="18" charset="0"/>
                <a:ea typeface="楷体" panose="02010609060101010101" pitchFamily="49" charset="-122"/>
              </a:rPr>
              <a:t>而</a:t>
            </a:r>
            <a:r>
              <a:rPr kumimoji="1" lang="en-US" altLang="zh-CN" sz="3200" b="1" baseline="0" dirty="0">
                <a:solidFill>
                  <a:srgbClr val="000000"/>
                </a:solidFill>
                <a:latin typeface="Times New Roman" panose="02020603050405020304" pitchFamily="18" charset="0"/>
                <a:ea typeface="楷体" panose="02010609060101010101" pitchFamily="49" charset="-122"/>
              </a:rPr>
              <a:t>Fe(OH)</a:t>
            </a:r>
            <a:r>
              <a:rPr kumimoji="1" lang="en-US" altLang="zh-CN" sz="3200" b="1" baseline="-25000"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不溶解</a:t>
            </a:r>
            <a:r>
              <a:rPr kumimoji="1" lang="zh-CN" altLang="en-US" sz="3200" b="1" baseline="0" dirty="0" smtClean="0">
                <a:solidFill>
                  <a:srgbClr val="000000"/>
                </a:solidFill>
                <a:latin typeface="Times New Roman" panose="02020603050405020304" pitchFamily="18" charset="0"/>
                <a:ea typeface="楷体" panose="02010609060101010101" pitchFamily="49" charset="-122"/>
              </a:rPr>
              <a:t>得到分离</a:t>
            </a:r>
            <a:r>
              <a:rPr kumimoji="1" lang="en-US" altLang="zh-CN" sz="3200" b="1" baseline="0" dirty="0" smtClean="0">
                <a:solidFill>
                  <a:srgbClr val="000000"/>
                </a:solidFill>
                <a:latin typeface="Times New Roman" panose="02020603050405020304" pitchFamily="18" charset="0"/>
                <a:ea typeface="楷体" panose="02010609060101010101" pitchFamily="49" charset="-122"/>
              </a:rPr>
              <a:t>.</a:t>
            </a:r>
            <a:r>
              <a:rPr kumimoji="1" lang="zh-CN" altLang="en-US" sz="3200" b="1" baseline="0" dirty="0" smtClean="0">
                <a:solidFill>
                  <a:srgbClr val="000000"/>
                </a:solidFill>
                <a:latin typeface="Times New Roman" panose="02020603050405020304" pitchFamily="18" charset="0"/>
                <a:ea typeface="楷体" panose="02010609060101010101" pitchFamily="49" charset="-122"/>
              </a:rPr>
              <a:t>向溶液中加入过氧化氢，硝酸钡</a:t>
            </a:r>
            <a:r>
              <a:rPr kumimoji="1" lang="en-US" altLang="zh-CN" sz="3200" baseline="0" dirty="0" smtClean="0">
                <a:solidFill>
                  <a:srgbClr val="000000"/>
                </a:solidFill>
                <a:latin typeface="Times New Roman" panose="02020603050405020304" pitchFamily="18" charset="0"/>
                <a:ea typeface="楷体" panose="02010609060101010101" pitchFamily="49" charset="-122"/>
              </a:rPr>
              <a:t>, CrO</a:t>
            </a:r>
            <a:r>
              <a:rPr kumimoji="1" lang="en-US" altLang="zh-CN" sz="3200"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3200" dirty="0" smtClean="0">
                <a:solidFill>
                  <a:srgbClr val="000000"/>
                </a:solidFill>
                <a:latin typeface="Times New Roman" panose="02020603050405020304" pitchFamily="18" charset="0"/>
                <a:ea typeface="楷体" panose="02010609060101010101" pitchFamily="49" charset="-122"/>
              </a:rPr>
              <a:t>-</a:t>
            </a:r>
            <a:r>
              <a:rPr kumimoji="1" lang="zh-CN" altLang="en-US" sz="3200" b="1" baseline="0" dirty="0" smtClean="0">
                <a:solidFill>
                  <a:srgbClr val="000000"/>
                </a:solidFill>
                <a:latin typeface="Times New Roman" panose="02020603050405020304" pitchFamily="18" charset="0"/>
                <a:ea typeface="楷体" panose="02010609060101010101" pitchFamily="49" charset="-122"/>
              </a:rPr>
              <a:t>转入沉淀而与</a:t>
            </a:r>
            <a:r>
              <a:rPr kumimoji="1" lang="en-US" altLang="zh-CN" sz="3200" b="1" baseline="0" dirty="0" smtClean="0">
                <a:solidFill>
                  <a:srgbClr val="000000"/>
                </a:solidFill>
                <a:latin typeface="Times New Roman" panose="02020603050405020304" pitchFamily="18" charset="0"/>
                <a:ea typeface="楷体" panose="02010609060101010101" pitchFamily="49" charset="-122"/>
              </a:rPr>
              <a:t>[</a:t>
            </a:r>
            <a:r>
              <a:rPr kumimoji="1" lang="en-US" altLang="zh-CN" sz="3200" baseline="0" dirty="0" smtClean="0">
                <a:solidFill>
                  <a:srgbClr val="000000"/>
                </a:solidFill>
                <a:latin typeface="Times New Roman" panose="02020603050405020304" pitchFamily="18" charset="0"/>
                <a:ea typeface="楷体" panose="02010609060101010101" pitchFamily="49" charset="-122"/>
              </a:rPr>
              <a:t>Al(OH)</a:t>
            </a:r>
            <a:r>
              <a:rPr kumimoji="1" lang="en-US" altLang="zh-CN" sz="3200" baseline="-25000" dirty="0" smtClean="0">
                <a:solidFill>
                  <a:srgbClr val="000000"/>
                </a:solidFill>
                <a:latin typeface="Times New Roman" panose="02020603050405020304" pitchFamily="18" charset="0"/>
                <a:ea typeface="楷体" panose="02010609060101010101" pitchFamily="49" charset="-122"/>
              </a:rPr>
              <a:t>4</a:t>
            </a:r>
            <a:r>
              <a:rPr kumimoji="1" lang="en-US" altLang="zh-CN" sz="3200" baseline="0" dirty="0" smtClean="0">
                <a:solidFill>
                  <a:srgbClr val="000000"/>
                </a:solidFill>
                <a:latin typeface="Times New Roman" panose="02020603050405020304" pitchFamily="18" charset="0"/>
                <a:ea typeface="楷体" panose="02010609060101010101" pitchFamily="49" charset="-122"/>
              </a:rPr>
              <a:t>]</a:t>
            </a:r>
            <a:r>
              <a:rPr kumimoji="1" lang="en-US" altLang="zh-CN" sz="3200" dirty="0" smtClean="0">
                <a:solidFill>
                  <a:srgbClr val="000000"/>
                </a:solidFill>
                <a:latin typeface="Times New Roman" panose="02020603050405020304" pitchFamily="18" charset="0"/>
                <a:ea typeface="楷体" panose="02010609060101010101" pitchFamily="49" charset="-122"/>
              </a:rPr>
              <a:t>-</a:t>
            </a:r>
            <a:r>
              <a:rPr kumimoji="1" lang="zh-CN" altLang="en-US" sz="3200" b="1" baseline="0" dirty="0" smtClean="0">
                <a:solidFill>
                  <a:srgbClr val="000000"/>
                </a:solidFill>
                <a:latin typeface="Times New Roman" panose="02020603050405020304" pitchFamily="18" charset="0"/>
                <a:ea typeface="楷体" panose="02010609060101010101" pitchFamily="49" charset="-122"/>
              </a:rPr>
              <a:t>而</a:t>
            </a:r>
            <a:r>
              <a:rPr kumimoji="1" lang="zh-CN" altLang="en-US" sz="3200" b="1" baseline="0" dirty="0">
                <a:solidFill>
                  <a:srgbClr val="000000"/>
                </a:solidFill>
                <a:latin typeface="Times New Roman" panose="02020603050405020304" pitchFamily="18" charset="0"/>
                <a:ea typeface="楷体" panose="02010609060101010101" pitchFamily="49" charset="-122"/>
              </a:rPr>
              <a:t>分离。 </a:t>
            </a:r>
            <a:endParaRPr kumimoji="1" lang="zh-CN" altLang="en-US" sz="3200" b="1" baseline="0" dirty="0">
              <a:solidFill>
                <a:srgbClr val="000000"/>
              </a:solidFill>
              <a:latin typeface="Times New Roman" panose="02020603050405020304" pitchFamily="18" charset="0"/>
              <a:ea typeface="楷体" panose="02010609060101010101" pitchFamily="49" charset="-122"/>
            </a:endParaRPr>
          </a:p>
        </p:txBody>
      </p:sp>
      <p:pic>
        <p:nvPicPr>
          <p:cNvPr id="123907" name="Picture 3" descr="0014">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250" y="6237288"/>
            <a:ext cx="3587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7961676D-FF78-436C-9BC7-46E1B9F945E2}" type="slidenum">
              <a:rPr lang="en-US" altLang="zh-CN" sz="1400" baseline="0" smtClean="0"/>
            </a:fld>
            <a:endParaRPr lang="en-US" altLang="zh-CN" sz="1400" baseline="0" smtClean="0"/>
          </a:p>
        </p:txBody>
      </p:sp>
      <p:sp>
        <p:nvSpPr>
          <p:cNvPr id="123909" name="矩形 2"/>
          <p:cNvSpPr>
            <a:spLocks noChangeArrowheads="1"/>
          </p:cNvSpPr>
          <p:nvPr/>
        </p:nvSpPr>
        <p:spPr bwMode="auto">
          <a:xfrm>
            <a:off x="827584" y="398701"/>
            <a:ext cx="7956053"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eaLnBrk="1" hangingPunct="1">
              <a:lnSpc>
                <a:spcPct val="110000"/>
              </a:lnSpc>
              <a:spcAft>
                <a:spcPct val="20000"/>
              </a:spcAft>
            </a:pPr>
            <a:r>
              <a:rPr kumimoji="1" lang="zh-CN" altLang="en-US" sz="3200" b="1" baseline="0" dirty="0" smtClean="0">
                <a:solidFill>
                  <a:srgbClr val="000000"/>
                </a:solidFill>
                <a:latin typeface="Times New Roman" panose="02020603050405020304" pitchFamily="18" charset="0"/>
                <a:ea typeface="楷体" panose="02010609060101010101" pitchFamily="49" charset="-122"/>
              </a:rPr>
              <a:t>问题：试</a:t>
            </a:r>
            <a:r>
              <a:rPr kumimoji="1" lang="zh-CN" altLang="en-US" sz="3200" b="1" baseline="0" dirty="0">
                <a:solidFill>
                  <a:srgbClr val="000000"/>
                </a:solidFill>
                <a:latin typeface="Times New Roman" panose="02020603050405020304" pitchFamily="18" charset="0"/>
                <a:ea typeface="楷体" panose="02010609060101010101" pitchFamily="49" charset="-122"/>
              </a:rPr>
              <a:t>设计一最佳方案</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分离</a:t>
            </a:r>
            <a:r>
              <a:rPr kumimoji="1" lang="en-US" altLang="zh-CN" sz="3200" b="1" baseline="0" dirty="0">
                <a:solidFill>
                  <a:srgbClr val="000000"/>
                </a:solidFill>
                <a:latin typeface="Times New Roman" panose="02020603050405020304" pitchFamily="18" charset="0"/>
                <a:ea typeface="楷体" panose="02010609060101010101" pitchFamily="49" charset="-122"/>
              </a:rPr>
              <a:t>Fe</a:t>
            </a:r>
            <a:r>
              <a:rPr kumimoji="1" lang="en-US" altLang="zh-CN" sz="3200" b="1" dirty="0">
                <a:solidFill>
                  <a:srgbClr val="000000"/>
                </a:solidFill>
                <a:latin typeface="Times New Roman" panose="02020603050405020304" pitchFamily="18" charset="0"/>
                <a:ea typeface="楷体" panose="02010609060101010101" pitchFamily="49" charset="-122"/>
              </a:rPr>
              <a:t>3+</a:t>
            </a:r>
            <a:r>
              <a:rPr kumimoji="1" lang="en-US" altLang="zh-CN" sz="3200" b="1" baseline="0" dirty="0">
                <a:solidFill>
                  <a:srgbClr val="000000"/>
                </a:solidFill>
                <a:latin typeface="Times New Roman" panose="02020603050405020304" pitchFamily="18" charset="0"/>
                <a:ea typeface="楷体" panose="02010609060101010101" pitchFamily="49" charset="-122"/>
              </a:rPr>
              <a:t>, Al</a:t>
            </a:r>
            <a:r>
              <a:rPr kumimoji="1" lang="en-US" altLang="zh-CN" sz="3200" b="1" dirty="0">
                <a:solidFill>
                  <a:srgbClr val="000000"/>
                </a:solidFill>
                <a:latin typeface="Times New Roman" panose="02020603050405020304" pitchFamily="18" charset="0"/>
                <a:ea typeface="楷体" panose="02010609060101010101" pitchFamily="49" charset="-122"/>
              </a:rPr>
              <a:t>3+</a:t>
            </a:r>
            <a:r>
              <a:rPr kumimoji="1" lang="en-US" altLang="zh-CN" sz="3200" b="1" baseline="0" dirty="0">
                <a:solidFill>
                  <a:srgbClr val="000000"/>
                </a:solidFill>
                <a:latin typeface="Times New Roman" panose="02020603050405020304" pitchFamily="18" charset="0"/>
                <a:ea typeface="楷体" panose="02010609060101010101" pitchFamily="49" charset="-122"/>
              </a:rPr>
              <a:t>, Cr</a:t>
            </a:r>
            <a:r>
              <a:rPr kumimoji="1" lang="en-US" altLang="zh-CN" sz="3200" b="1" dirty="0">
                <a:solidFill>
                  <a:srgbClr val="000000"/>
                </a:solidFill>
                <a:latin typeface="Times New Roman" panose="02020603050405020304" pitchFamily="18" charset="0"/>
                <a:ea typeface="楷体" panose="02010609060101010101" pitchFamily="49" charset="-122"/>
              </a:rPr>
              <a:t>3+ </a:t>
            </a:r>
            <a:r>
              <a:rPr kumimoji="1" lang="zh-CN" altLang="en-US" sz="3200" b="1" baseline="0" dirty="0">
                <a:solidFill>
                  <a:srgbClr val="000000"/>
                </a:solidFill>
                <a:latin typeface="Times New Roman" panose="02020603050405020304" pitchFamily="18" charset="0"/>
                <a:ea typeface="楷体" panose="02010609060101010101" pitchFamily="49" charset="-122"/>
              </a:rPr>
              <a:t>和</a:t>
            </a:r>
            <a:r>
              <a:rPr kumimoji="1" lang="en-US" altLang="zh-CN" sz="3200" b="1" baseline="0" dirty="0">
                <a:solidFill>
                  <a:srgbClr val="000000"/>
                </a:solidFill>
                <a:latin typeface="Times New Roman" panose="02020603050405020304" pitchFamily="18" charset="0"/>
                <a:ea typeface="楷体" panose="02010609060101010101" pitchFamily="49" charset="-122"/>
              </a:rPr>
              <a:t>Ni</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zh-CN" altLang="en-US" sz="3200" b="1" baseline="0" dirty="0">
                <a:solidFill>
                  <a:srgbClr val="000000"/>
                </a:solidFill>
                <a:latin typeface="Times New Roman" panose="02020603050405020304" pitchFamily="18" charset="0"/>
                <a:ea typeface="楷体" panose="02010609060101010101" pitchFamily="49" charset="-122"/>
              </a:rPr>
              <a:t>离子</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3" name="Text Box 5"/>
          <p:cNvSpPr txBox="1">
            <a:spLocks noChangeArrowheads="1"/>
          </p:cNvSpPr>
          <p:nvPr/>
        </p:nvSpPr>
        <p:spPr bwMode="auto">
          <a:xfrm>
            <a:off x="947738" y="817563"/>
            <a:ext cx="7800975" cy="1174750"/>
          </a:xfrm>
          <a:prstGeom prst="rect">
            <a:avLst/>
          </a:prstGeom>
          <a:noFill/>
          <a:ln>
            <a:noFill/>
          </a:ln>
          <a:effectLst/>
        </p:spPr>
        <p:txBody>
          <a:bodyPr>
            <a:spAutoFit/>
          </a:bodyPr>
          <a:lstStyle/>
          <a:p>
            <a:pPr eaLnBrk="0" hangingPunct="0">
              <a:lnSpc>
                <a:spcPct val="110000"/>
              </a:lnSpc>
              <a:spcBef>
                <a:spcPct val="50000"/>
              </a:spcBef>
              <a:defRPr/>
            </a:pPr>
            <a:r>
              <a:rPr lang="en-US" altLang="zh-CN" dirty="0">
                <a:latin typeface="+mn-lt"/>
                <a:ea typeface="+mn-ea"/>
              </a:rPr>
              <a:t>3d</a:t>
            </a:r>
            <a:r>
              <a:rPr lang="zh-CN" altLang="en-US" dirty="0">
                <a:latin typeface="+mn-lt"/>
                <a:ea typeface="+mn-ea"/>
              </a:rPr>
              <a:t>金属离子易与</a:t>
            </a:r>
            <a:r>
              <a:rPr lang="en-US" altLang="zh-CN" dirty="0">
                <a:latin typeface="+mn-lt"/>
                <a:ea typeface="+mn-ea"/>
              </a:rPr>
              <a:t>H</a:t>
            </a:r>
            <a:r>
              <a:rPr lang="en-US" altLang="zh-CN" baseline="-25000" dirty="0">
                <a:latin typeface="+mn-lt"/>
                <a:ea typeface="+mn-ea"/>
              </a:rPr>
              <a:t>2</a:t>
            </a:r>
            <a:r>
              <a:rPr lang="en-US" altLang="zh-CN" dirty="0">
                <a:latin typeface="+mn-lt"/>
                <a:ea typeface="+mn-ea"/>
              </a:rPr>
              <a:t>O, NH</a:t>
            </a:r>
            <a:r>
              <a:rPr lang="en-US" altLang="zh-CN" baseline="-25000" dirty="0">
                <a:latin typeface="+mn-lt"/>
                <a:ea typeface="+mn-ea"/>
              </a:rPr>
              <a:t>3</a:t>
            </a:r>
            <a:r>
              <a:rPr lang="en-US" altLang="zh-CN" dirty="0">
                <a:latin typeface="+mn-lt"/>
                <a:ea typeface="+mn-ea"/>
              </a:rPr>
              <a:t>, CN</a:t>
            </a:r>
            <a:r>
              <a:rPr lang="en-US" altLang="zh-CN" baseline="30000" dirty="0">
                <a:latin typeface="+mn-lt"/>
                <a:ea typeface="+mn-ea"/>
                <a:sym typeface="Symbol" panose="05050102010706020507" pitchFamily="18" charset="2"/>
              </a:rPr>
              <a:t></a:t>
            </a:r>
            <a:r>
              <a:rPr lang="en-US" altLang="zh-CN" dirty="0">
                <a:latin typeface="+mn-lt"/>
                <a:ea typeface="+mn-ea"/>
              </a:rPr>
              <a:t>, X</a:t>
            </a:r>
            <a:r>
              <a:rPr lang="en-US" altLang="zh-CN" baseline="30000" dirty="0">
                <a:latin typeface="+mn-lt"/>
                <a:ea typeface="+mn-ea"/>
                <a:sym typeface="Symbol" panose="05050102010706020507" pitchFamily="18" charset="2"/>
              </a:rPr>
              <a:t></a:t>
            </a:r>
            <a:r>
              <a:rPr lang="en-US" altLang="zh-CN" dirty="0">
                <a:latin typeface="+mn-lt"/>
                <a:ea typeface="+mn-ea"/>
              </a:rPr>
              <a:t>, C</a:t>
            </a:r>
            <a:r>
              <a:rPr lang="en-US" altLang="zh-CN" baseline="-25000" dirty="0">
                <a:latin typeface="+mn-lt"/>
                <a:ea typeface="+mn-ea"/>
              </a:rPr>
              <a:t>2</a:t>
            </a:r>
            <a:r>
              <a:rPr lang="en-US" altLang="zh-CN" dirty="0">
                <a:latin typeface="+mn-lt"/>
                <a:ea typeface="+mn-ea"/>
              </a:rPr>
              <a:t>O</a:t>
            </a:r>
            <a:r>
              <a:rPr lang="en-US" altLang="zh-CN" baseline="-25000" dirty="0">
                <a:latin typeface="+mn-lt"/>
                <a:ea typeface="+mn-ea"/>
              </a:rPr>
              <a:t>4</a:t>
            </a:r>
            <a:r>
              <a:rPr lang="en-US" altLang="zh-CN" baseline="30000" dirty="0">
                <a:latin typeface="+mn-lt"/>
                <a:ea typeface="+mn-ea"/>
              </a:rPr>
              <a:t>2-</a:t>
            </a:r>
            <a:r>
              <a:rPr lang="zh-CN" altLang="en-US" dirty="0">
                <a:latin typeface="+mn-lt"/>
                <a:ea typeface="+mn-ea"/>
              </a:rPr>
              <a:t>等形成配合物</a:t>
            </a:r>
            <a:r>
              <a:rPr lang="en-US" altLang="zh-CN" dirty="0">
                <a:latin typeface="+mn-lt"/>
                <a:ea typeface="+mn-ea"/>
              </a:rPr>
              <a:t>,</a:t>
            </a:r>
            <a:r>
              <a:rPr lang="zh-CN" altLang="en-US" dirty="0">
                <a:latin typeface="+mn-lt"/>
                <a:ea typeface="+mn-ea"/>
              </a:rPr>
              <a:t> 还可与</a:t>
            </a:r>
            <a:r>
              <a:rPr lang="en-US" altLang="zh-CN" dirty="0">
                <a:latin typeface="+mn-lt"/>
                <a:ea typeface="+mn-ea"/>
              </a:rPr>
              <a:t>CO</a:t>
            </a:r>
            <a:r>
              <a:rPr lang="zh-CN" altLang="en-US" dirty="0">
                <a:latin typeface="+mn-lt"/>
                <a:ea typeface="+mn-ea"/>
              </a:rPr>
              <a:t>形成羰基配合物</a:t>
            </a:r>
            <a:r>
              <a:rPr lang="en-US" altLang="zh-CN" dirty="0">
                <a:latin typeface="+mn-lt"/>
                <a:ea typeface="+mn-ea"/>
              </a:rPr>
              <a:t>. </a:t>
            </a:r>
            <a:endParaRPr lang="en-US" altLang="zh-CN" dirty="0">
              <a:latin typeface="+mn-lt"/>
              <a:ea typeface="+mn-ea"/>
            </a:endParaRPr>
          </a:p>
        </p:txBody>
      </p:sp>
      <p:sp>
        <p:nvSpPr>
          <p:cNvPr id="483334" name="Rectangle 6"/>
          <p:cNvSpPr>
            <a:spLocks noChangeArrowheads="1"/>
          </p:cNvSpPr>
          <p:nvPr/>
        </p:nvSpPr>
        <p:spPr bwMode="auto">
          <a:xfrm>
            <a:off x="1258888" y="2133600"/>
            <a:ext cx="3384550" cy="641350"/>
          </a:xfrm>
          <a:prstGeom prst="rect">
            <a:avLst/>
          </a:prstGeom>
          <a:noFill/>
          <a:ln>
            <a:noFill/>
          </a:ln>
          <a:effectLst/>
        </p:spPr>
        <p:txBody>
          <a:bodyPr anchor="ctr">
            <a:spAutoFit/>
          </a:bodyPr>
          <a:lstStyle/>
          <a:p>
            <a:pPr>
              <a:defRPr/>
            </a:pPr>
            <a:r>
              <a:rPr lang="en-US" altLang="zh-CN" sz="3600" dirty="0">
                <a:solidFill>
                  <a:srgbClr val="0000CC"/>
                </a:solidFill>
                <a:latin typeface="+mn-lt"/>
                <a:ea typeface="+mn-ea"/>
              </a:rPr>
              <a:t>1) </a:t>
            </a:r>
            <a:r>
              <a:rPr lang="zh-CN" altLang="en-US" sz="3600" dirty="0">
                <a:solidFill>
                  <a:srgbClr val="0000CC"/>
                </a:solidFill>
                <a:latin typeface="+mn-lt"/>
                <a:ea typeface="+mn-ea"/>
              </a:rPr>
              <a:t>氨配合物</a:t>
            </a:r>
            <a:endParaRPr lang="zh-CN" altLang="en-US" sz="3600" dirty="0">
              <a:solidFill>
                <a:srgbClr val="0000CC"/>
              </a:solidFill>
              <a:latin typeface="+mn-lt"/>
              <a:ea typeface="+mn-ea"/>
            </a:endParaRPr>
          </a:p>
        </p:txBody>
      </p:sp>
      <p:sp>
        <p:nvSpPr>
          <p:cNvPr id="483335" name="Text Box 7"/>
          <p:cNvSpPr txBox="1">
            <a:spLocks noChangeArrowheads="1"/>
          </p:cNvSpPr>
          <p:nvPr/>
        </p:nvSpPr>
        <p:spPr bwMode="auto">
          <a:xfrm>
            <a:off x="1839913" y="3068638"/>
            <a:ext cx="2660650" cy="2998787"/>
          </a:xfrm>
          <a:prstGeom prst="rect">
            <a:avLst/>
          </a:prstGeom>
          <a:noFill/>
          <a:ln>
            <a:noFill/>
          </a:ln>
          <a:effectLst/>
        </p:spPr>
        <p:txBody>
          <a:bodyPr>
            <a:spAutoFit/>
          </a:bodyPr>
          <a:lstStyle/>
          <a:p>
            <a:pPr eaLnBrk="0" hangingPunct="0">
              <a:lnSpc>
                <a:spcPct val="110000"/>
              </a:lnSpc>
              <a:spcBef>
                <a:spcPct val="50000"/>
              </a:spcBef>
              <a:defRPr/>
            </a:pPr>
            <a:r>
              <a:rPr lang="en-US" altLang="zh-CN" dirty="0">
                <a:solidFill>
                  <a:srgbClr val="FF0000"/>
                </a:solidFill>
                <a:latin typeface="+mn-lt"/>
                <a:ea typeface="+mn-ea"/>
              </a:rPr>
              <a:t>[Cr(NH</a:t>
            </a:r>
            <a:r>
              <a:rPr lang="en-US" altLang="zh-CN" baseline="-25000" dirty="0">
                <a:solidFill>
                  <a:srgbClr val="FF0000"/>
                </a:solidFill>
                <a:latin typeface="+mn-lt"/>
                <a:ea typeface="+mn-ea"/>
              </a:rPr>
              <a:t>3</a:t>
            </a:r>
            <a:r>
              <a:rPr lang="en-US" altLang="zh-CN" dirty="0">
                <a:solidFill>
                  <a:srgbClr val="FF0000"/>
                </a:solidFill>
                <a:latin typeface="+mn-lt"/>
                <a:ea typeface="+mn-ea"/>
              </a:rPr>
              <a:t>)</a:t>
            </a:r>
            <a:r>
              <a:rPr lang="en-US" altLang="zh-CN" baseline="-25000" dirty="0">
                <a:solidFill>
                  <a:srgbClr val="FF0000"/>
                </a:solidFill>
                <a:latin typeface="+mn-lt"/>
                <a:ea typeface="+mn-ea"/>
              </a:rPr>
              <a:t>6</a:t>
            </a:r>
            <a:r>
              <a:rPr lang="en-US" altLang="zh-CN" dirty="0">
                <a:solidFill>
                  <a:srgbClr val="FF0000"/>
                </a:solidFill>
                <a:latin typeface="+mn-lt"/>
                <a:ea typeface="+mn-ea"/>
              </a:rPr>
              <a:t>]</a:t>
            </a:r>
            <a:r>
              <a:rPr lang="en-US" altLang="zh-CN" baseline="30000" dirty="0">
                <a:solidFill>
                  <a:srgbClr val="FF0000"/>
                </a:solidFill>
                <a:latin typeface="+mn-lt"/>
                <a:ea typeface="+mn-ea"/>
              </a:rPr>
              <a:t>3+</a:t>
            </a:r>
            <a:endParaRPr lang="en-US" altLang="zh-CN" dirty="0">
              <a:solidFill>
                <a:srgbClr val="FF0000"/>
              </a:solidFill>
              <a:latin typeface="+mn-lt"/>
              <a:ea typeface="+mn-ea"/>
            </a:endParaRPr>
          </a:p>
          <a:p>
            <a:pPr eaLnBrk="0" hangingPunct="0">
              <a:lnSpc>
                <a:spcPct val="110000"/>
              </a:lnSpc>
              <a:spcBef>
                <a:spcPct val="50000"/>
              </a:spcBef>
              <a:defRPr/>
            </a:pPr>
            <a:r>
              <a:rPr lang="en-US" altLang="zh-CN" dirty="0">
                <a:latin typeface="+mn-lt"/>
                <a:ea typeface="+mn-ea"/>
              </a:rPr>
              <a:t>[Co(NH</a:t>
            </a:r>
            <a:r>
              <a:rPr lang="en-US" altLang="zh-CN" baseline="-25000" dirty="0">
                <a:latin typeface="+mn-lt"/>
                <a:ea typeface="+mn-ea"/>
              </a:rPr>
              <a:t>3</a:t>
            </a:r>
            <a:r>
              <a:rPr lang="en-US" altLang="zh-CN" dirty="0">
                <a:latin typeface="+mn-lt"/>
                <a:ea typeface="+mn-ea"/>
              </a:rPr>
              <a:t>)</a:t>
            </a:r>
            <a:r>
              <a:rPr lang="en-US" altLang="zh-CN" baseline="-25000" dirty="0">
                <a:latin typeface="+mn-lt"/>
                <a:ea typeface="+mn-ea"/>
              </a:rPr>
              <a:t>6</a:t>
            </a:r>
            <a:r>
              <a:rPr lang="en-US" altLang="zh-CN" dirty="0">
                <a:latin typeface="+mn-lt"/>
                <a:ea typeface="+mn-ea"/>
              </a:rPr>
              <a:t>]</a:t>
            </a:r>
            <a:r>
              <a:rPr lang="en-US" altLang="zh-CN" baseline="30000" dirty="0">
                <a:latin typeface="+mn-lt"/>
                <a:ea typeface="+mn-ea"/>
              </a:rPr>
              <a:t>2+</a:t>
            </a:r>
            <a:endParaRPr lang="en-US" altLang="zh-CN" dirty="0">
              <a:latin typeface="+mn-lt"/>
              <a:ea typeface="+mn-ea"/>
            </a:endParaRPr>
          </a:p>
          <a:p>
            <a:pPr eaLnBrk="0" hangingPunct="0">
              <a:lnSpc>
                <a:spcPct val="110000"/>
              </a:lnSpc>
              <a:spcBef>
                <a:spcPct val="50000"/>
              </a:spcBef>
              <a:defRPr/>
            </a:pPr>
            <a:r>
              <a:rPr lang="en-US" altLang="zh-CN" dirty="0">
                <a:solidFill>
                  <a:srgbClr val="0000CC"/>
                </a:solidFill>
                <a:latin typeface="+mn-lt"/>
                <a:ea typeface="+mn-ea"/>
              </a:rPr>
              <a:t>[Co(NH</a:t>
            </a:r>
            <a:r>
              <a:rPr lang="en-US" altLang="zh-CN" baseline="-25000" dirty="0">
                <a:solidFill>
                  <a:srgbClr val="0000CC"/>
                </a:solidFill>
                <a:latin typeface="+mn-lt"/>
                <a:ea typeface="+mn-ea"/>
              </a:rPr>
              <a:t>3</a:t>
            </a:r>
            <a:r>
              <a:rPr lang="en-US" altLang="zh-CN" dirty="0">
                <a:solidFill>
                  <a:srgbClr val="0000CC"/>
                </a:solidFill>
                <a:latin typeface="+mn-lt"/>
                <a:ea typeface="+mn-ea"/>
              </a:rPr>
              <a:t>)</a:t>
            </a:r>
            <a:r>
              <a:rPr lang="en-US" altLang="zh-CN" baseline="-25000" dirty="0">
                <a:solidFill>
                  <a:srgbClr val="0000CC"/>
                </a:solidFill>
                <a:latin typeface="+mn-lt"/>
                <a:ea typeface="+mn-ea"/>
              </a:rPr>
              <a:t>6</a:t>
            </a:r>
            <a:r>
              <a:rPr lang="en-US" altLang="zh-CN" dirty="0">
                <a:solidFill>
                  <a:srgbClr val="0000CC"/>
                </a:solidFill>
                <a:latin typeface="+mn-lt"/>
                <a:ea typeface="+mn-ea"/>
              </a:rPr>
              <a:t>]</a:t>
            </a:r>
            <a:r>
              <a:rPr lang="en-US" altLang="zh-CN" baseline="30000" dirty="0">
                <a:solidFill>
                  <a:srgbClr val="0000CC"/>
                </a:solidFill>
                <a:latin typeface="+mn-lt"/>
                <a:ea typeface="+mn-ea"/>
              </a:rPr>
              <a:t>3+</a:t>
            </a:r>
            <a:endParaRPr lang="en-US" altLang="zh-CN" baseline="30000" dirty="0">
              <a:solidFill>
                <a:srgbClr val="0000CC"/>
              </a:solidFill>
              <a:latin typeface="+mn-lt"/>
              <a:ea typeface="+mn-ea"/>
            </a:endParaRPr>
          </a:p>
          <a:p>
            <a:pPr eaLnBrk="0" hangingPunct="0">
              <a:lnSpc>
                <a:spcPct val="110000"/>
              </a:lnSpc>
              <a:spcBef>
                <a:spcPct val="50000"/>
              </a:spcBef>
              <a:defRPr/>
            </a:pPr>
            <a:r>
              <a:rPr lang="en-US" altLang="zh-CN" dirty="0">
                <a:solidFill>
                  <a:srgbClr val="0000CC"/>
                </a:solidFill>
                <a:latin typeface="+mn-lt"/>
                <a:ea typeface="+mn-ea"/>
              </a:rPr>
              <a:t>[Ni(NH</a:t>
            </a:r>
            <a:r>
              <a:rPr lang="en-US" altLang="zh-CN" baseline="-25000" dirty="0">
                <a:solidFill>
                  <a:srgbClr val="0000CC"/>
                </a:solidFill>
                <a:latin typeface="+mn-lt"/>
                <a:ea typeface="+mn-ea"/>
              </a:rPr>
              <a:t>3</a:t>
            </a:r>
            <a:r>
              <a:rPr lang="en-US" altLang="zh-CN" dirty="0">
                <a:solidFill>
                  <a:srgbClr val="0000CC"/>
                </a:solidFill>
                <a:latin typeface="+mn-lt"/>
                <a:ea typeface="+mn-ea"/>
              </a:rPr>
              <a:t>)</a:t>
            </a:r>
            <a:r>
              <a:rPr lang="en-US" altLang="zh-CN" baseline="-25000" dirty="0">
                <a:solidFill>
                  <a:srgbClr val="0000CC"/>
                </a:solidFill>
                <a:latin typeface="+mn-lt"/>
                <a:ea typeface="+mn-ea"/>
              </a:rPr>
              <a:t>6</a:t>
            </a:r>
            <a:r>
              <a:rPr lang="en-US" altLang="zh-CN" dirty="0">
                <a:solidFill>
                  <a:srgbClr val="0000CC"/>
                </a:solidFill>
                <a:latin typeface="+mn-lt"/>
                <a:ea typeface="+mn-ea"/>
              </a:rPr>
              <a:t>]</a:t>
            </a:r>
            <a:r>
              <a:rPr lang="en-US" altLang="zh-CN" baseline="30000" dirty="0">
                <a:solidFill>
                  <a:srgbClr val="0000CC"/>
                </a:solidFill>
                <a:latin typeface="+mn-lt"/>
                <a:ea typeface="+mn-ea"/>
              </a:rPr>
              <a:t>2+</a:t>
            </a:r>
            <a:endParaRPr lang="en-US" altLang="zh-CN" dirty="0">
              <a:latin typeface="+mn-lt"/>
              <a:ea typeface="+mn-ea"/>
            </a:endParaRPr>
          </a:p>
        </p:txBody>
      </p:sp>
      <p:sp>
        <p:nvSpPr>
          <p:cNvPr id="6" name="矩形 5"/>
          <p:cNvSpPr/>
          <p:nvPr/>
        </p:nvSpPr>
        <p:spPr>
          <a:xfrm>
            <a:off x="947738" y="152400"/>
            <a:ext cx="2344737" cy="646113"/>
          </a:xfrm>
          <a:prstGeom prst="rect">
            <a:avLst/>
          </a:prstGeom>
        </p:spPr>
        <p:txBody>
          <a:bodyPr>
            <a:spAutoFit/>
          </a:bodyPr>
          <a:lstStyle/>
          <a:p>
            <a:pPr>
              <a:spcBef>
                <a:spcPts val="0"/>
              </a:spcBef>
              <a:spcAft>
                <a:spcPts val="0"/>
              </a:spcAft>
              <a:defRPr/>
            </a:pPr>
            <a:r>
              <a:rPr kumimoji="1" lang="en-US" altLang="zh-CN" sz="3600" dirty="0">
                <a:solidFill>
                  <a:srgbClr val="0000CC"/>
                </a:solidFill>
                <a:latin typeface="+mn-lt"/>
                <a:ea typeface="+mn-ea"/>
              </a:rPr>
              <a:t>4. </a:t>
            </a:r>
            <a:r>
              <a:rPr kumimoji="1" lang="zh-CN" altLang="en-US" sz="3600" dirty="0">
                <a:solidFill>
                  <a:srgbClr val="0000CC"/>
                </a:solidFill>
                <a:latin typeface="+mn-lt"/>
                <a:ea typeface="+mn-ea"/>
              </a:rPr>
              <a:t>配合物</a:t>
            </a:r>
            <a:endParaRPr kumimoji="1" lang="en-US" altLang="zh-CN" sz="3600" dirty="0">
              <a:solidFill>
                <a:srgbClr val="0000CC"/>
              </a:solidFill>
              <a:latin typeface="+mn-lt"/>
              <a:ea typeface="+mn-ea"/>
            </a:endParaRPr>
          </a:p>
        </p:txBody>
      </p:sp>
      <p:sp>
        <p:nvSpPr>
          <p:cNvPr id="167941"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9D04FAD6-5E04-45F7-AE89-BDA5611307AF}"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grpSp>
        <p:nvGrpSpPr>
          <p:cNvPr id="167942" name="Group 11"/>
          <p:cNvGrpSpPr/>
          <p:nvPr/>
        </p:nvGrpSpPr>
        <p:grpSpPr bwMode="auto">
          <a:xfrm>
            <a:off x="5076825" y="2654300"/>
            <a:ext cx="2289175" cy="3402013"/>
            <a:chOff x="3964" y="119"/>
            <a:chExt cx="1587" cy="2344"/>
          </a:xfrm>
        </p:grpSpPr>
        <p:pic>
          <p:nvPicPr>
            <p:cNvPr id="167943" name="Picture 9" descr="crnh363+"/>
            <p:cNvPicPr>
              <a:picLocks noChangeAspect="1" noChangeArrowheads="1"/>
            </p:cNvPicPr>
            <p:nvPr/>
          </p:nvPicPr>
          <p:blipFill>
            <a:blip r:embed="rId1" cstate="print">
              <a:extLst>
                <a:ext uri="{28A0092B-C50C-407E-A947-70E740481C1C}">
                  <a14:useLocalDpi xmlns:a14="http://schemas.microsoft.com/office/drawing/2010/main" val="0"/>
                </a:ext>
              </a:extLst>
            </a:blip>
            <a:srcRect l="8682" t="7442" r="5920" b="7442"/>
            <a:stretch>
              <a:fillRect/>
            </a:stretch>
          </p:blipFill>
          <p:spPr bwMode="auto">
            <a:xfrm>
              <a:off x="3964" y="119"/>
              <a:ext cx="1587" cy="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4" name="Text Box 10"/>
            <p:cNvSpPr txBox="1">
              <a:spLocks noChangeArrowheads="1"/>
            </p:cNvSpPr>
            <p:nvPr/>
          </p:nvSpPr>
          <p:spPr bwMode="auto">
            <a:xfrm>
              <a:off x="3964" y="1661"/>
              <a:ext cx="1542"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20000"/>
                </a:spcBef>
              </a:pPr>
              <a:r>
                <a:rPr lang="en-US" altLang="zh-CN">
                  <a:ea typeface="华文楷体" panose="02010600040101010101" pitchFamily="2" charset="-122"/>
                </a:rPr>
                <a:t>  M(NH</a:t>
              </a:r>
              <a:r>
                <a:rPr lang="en-US" altLang="zh-CN" baseline="-25000">
                  <a:ea typeface="华文楷体" panose="02010600040101010101" pitchFamily="2" charset="-122"/>
                </a:rPr>
                <a:t>3</a:t>
              </a:r>
              <a:r>
                <a:rPr lang="en-US" altLang="zh-CN">
                  <a:ea typeface="华文楷体" panose="02010600040101010101" pitchFamily="2" charset="-122"/>
                </a:rPr>
                <a:t>)</a:t>
              </a:r>
              <a:r>
                <a:rPr lang="en-US" altLang="zh-CN" baseline="-25000">
                  <a:ea typeface="华文楷体" panose="02010600040101010101" pitchFamily="2" charset="-122"/>
                </a:rPr>
                <a:t>6</a:t>
              </a:r>
              <a:r>
                <a:rPr lang="en-US" altLang="zh-CN" baseline="30000">
                  <a:ea typeface="华文楷体" panose="02010600040101010101" pitchFamily="2" charset="-122"/>
                </a:rPr>
                <a:t>n+</a:t>
              </a:r>
              <a:endParaRPr lang="en-US" altLang="zh-CN" baseline="30000">
                <a:ea typeface="华文楷体" panose="02010600040101010101" pitchFamily="2" charset="-122"/>
              </a:endParaRPr>
            </a:p>
            <a:p>
              <a:pPr>
                <a:spcBef>
                  <a:spcPct val="20000"/>
                </a:spcBef>
              </a:pPr>
              <a:r>
                <a:rPr lang="en-US" altLang="zh-CN">
                  <a:ea typeface="华文楷体" panose="02010600040101010101" pitchFamily="2" charset="-122"/>
                </a:rPr>
                <a:t> (Cr, Co, Ni)</a:t>
              </a:r>
              <a:endParaRPr lang="en-US" altLang="zh-CN">
                <a:ea typeface="华文楷体" panose="02010600040101010101" pitchFamily="2" charset="-122"/>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3333"/>
                                        </p:tgtEl>
                                        <p:attrNameLst>
                                          <p:attrName>style.visibility</p:attrName>
                                        </p:attrNameLst>
                                      </p:cBhvr>
                                      <p:to>
                                        <p:strVal val="visible"/>
                                      </p:to>
                                    </p:set>
                                    <p:animEffect transition="in" filter="wipe(left)">
                                      <p:cBhvr>
                                        <p:cTn id="7" dur="500"/>
                                        <p:tgtEl>
                                          <p:spTgt spid="4833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3334"/>
                                        </p:tgtEl>
                                        <p:attrNameLst>
                                          <p:attrName>style.visibility</p:attrName>
                                        </p:attrNameLst>
                                      </p:cBhvr>
                                      <p:to>
                                        <p:strVal val="visible"/>
                                      </p:to>
                                    </p:set>
                                    <p:animEffect transition="in" filter="wipe(left)">
                                      <p:cBhvr>
                                        <p:cTn id="12" dur="500"/>
                                        <p:tgtEl>
                                          <p:spTgt spid="4833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3335"/>
                                        </p:tgtEl>
                                        <p:attrNameLst>
                                          <p:attrName>style.visibility</p:attrName>
                                        </p:attrNameLst>
                                      </p:cBhvr>
                                      <p:to>
                                        <p:strVal val="visible"/>
                                      </p:to>
                                    </p:set>
                                    <p:animEffect transition="in" filter="wipe(left)">
                                      <p:cBhvr>
                                        <p:cTn id="17" dur="500"/>
                                        <p:tgtEl>
                                          <p:spTgt spid="48333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7942"/>
                                        </p:tgtEl>
                                        <p:attrNameLst>
                                          <p:attrName>style.visibility</p:attrName>
                                        </p:attrNameLst>
                                      </p:cBhvr>
                                      <p:to>
                                        <p:strVal val="visible"/>
                                      </p:to>
                                    </p:set>
                                    <p:anim calcmode="lin" valueType="num">
                                      <p:cBhvr additive="base">
                                        <p:cTn id="22" dur="500" fill="hold"/>
                                        <p:tgtEl>
                                          <p:spTgt spid="167942"/>
                                        </p:tgtEl>
                                        <p:attrNameLst>
                                          <p:attrName>ppt_x</p:attrName>
                                        </p:attrNameLst>
                                      </p:cBhvr>
                                      <p:tavLst>
                                        <p:tav tm="0">
                                          <p:val>
                                            <p:strVal val="#ppt_x"/>
                                          </p:val>
                                        </p:tav>
                                        <p:tav tm="100000">
                                          <p:val>
                                            <p:strVal val="#ppt_x"/>
                                          </p:val>
                                        </p:tav>
                                      </p:tavLst>
                                    </p:anim>
                                    <p:anim calcmode="lin" valueType="num">
                                      <p:cBhvr additive="base">
                                        <p:cTn id="23" dur="500" fill="hold"/>
                                        <p:tgtEl>
                                          <p:spTgt spid="1679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3" grpId="0"/>
      <p:bldP spid="483334" grpId="0"/>
      <p:bldP spid="48333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63" name="Text Box 35"/>
          <p:cNvSpPr txBox="1">
            <a:spLocks noChangeArrowheads="1"/>
          </p:cNvSpPr>
          <p:nvPr/>
        </p:nvSpPr>
        <p:spPr bwMode="auto">
          <a:xfrm>
            <a:off x="1008063" y="2349500"/>
            <a:ext cx="748823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eaLnBrk="0" hangingPunct="0">
              <a:lnSpc>
                <a:spcPct val="110000"/>
              </a:lnSpc>
              <a:spcBef>
                <a:spcPct val="50000"/>
              </a:spcBef>
            </a:pPr>
            <a:r>
              <a:rPr lang="zh-CN" altLang="en-US">
                <a:latin typeface="华文楷体" panose="02010600040101010101" pitchFamily="2" charset="-122"/>
                <a:ea typeface="华文楷体" panose="02010600040101010101" pitchFamily="2" charset="-122"/>
              </a:rPr>
              <a:t>八面体配合物的几何异构体数目</a:t>
            </a:r>
            <a:endParaRPr lang="zh-CN" altLang="en-US" b="0">
              <a:latin typeface="华文楷体" panose="02010600040101010101" pitchFamily="2" charset="-122"/>
              <a:ea typeface="华文楷体" panose="02010600040101010101" pitchFamily="2" charset="-122"/>
            </a:endParaRPr>
          </a:p>
        </p:txBody>
      </p:sp>
      <p:graphicFrame>
        <p:nvGraphicFramePr>
          <p:cNvPr id="355364" name="Group 36"/>
          <p:cNvGraphicFramePr>
            <a:graphicFrameLocks noGrp="1"/>
          </p:cNvGraphicFramePr>
          <p:nvPr>
            <p:ph type="tbl" idx="1"/>
          </p:nvPr>
        </p:nvGraphicFramePr>
        <p:xfrm>
          <a:off x="107950" y="3176588"/>
          <a:ext cx="9036050" cy="1104913"/>
        </p:xfrm>
        <a:graphic>
          <a:graphicData uri="http://schemas.openxmlformats.org/drawingml/2006/table">
            <a:tbl>
              <a:tblPr/>
              <a:tblGrid>
                <a:gridCol w="2087563"/>
                <a:gridCol w="1189037"/>
                <a:gridCol w="1295400"/>
                <a:gridCol w="1295400"/>
                <a:gridCol w="1512888"/>
                <a:gridCol w="1655762"/>
              </a:tblGrid>
              <a:tr h="586837">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33CC"/>
                          </a:solidFill>
                          <a:effectLst/>
                          <a:latin typeface="Times New Roman" panose="02020603050405020304" pitchFamily="18" charset="0"/>
                          <a:ea typeface="华文楷体" panose="02010600040101010101" pitchFamily="2" charset="-122"/>
                        </a:rPr>
                        <a:t>类型</a:t>
                      </a:r>
                      <a:endParaRPr kumimoji="0" lang="zh-CN" altLang="en-US" sz="2800" b="0" i="0" u="none" strike="noStrike" cap="none" normalizeH="0" baseline="0" dirty="0" smtClean="0">
                        <a:ln>
                          <a:noFill/>
                        </a:ln>
                        <a:solidFill>
                          <a:srgbClr val="0033CC"/>
                        </a:solidFill>
                        <a:effectLst/>
                        <a:latin typeface="Times New Roman" panose="02020603050405020304" pitchFamily="18" charset="0"/>
                        <a:ea typeface="华文楷体" panose="02010600040101010101" pitchFamily="2" charset="-122"/>
                      </a:endParaRPr>
                    </a:p>
                  </a:txBody>
                  <a:tcPr marT="45678" marB="45678"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MA</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5</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B</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678" marB="45678"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MA</a:t>
                      </a:r>
                      <a:r>
                        <a:rPr kumimoji="0" lang="en-US" altLang="zh-CN" sz="2800" b="1" i="0" u="none" strike="noStrike" cap="none" normalizeH="0" baseline="-30000" smtClean="0">
                          <a:ln>
                            <a:noFill/>
                          </a:ln>
                          <a:solidFill>
                            <a:srgbClr val="FF0000"/>
                          </a:solidFill>
                          <a:effectLst/>
                          <a:latin typeface="Times New Roman" panose="02020603050405020304" pitchFamily="18" charset="0"/>
                          <a:ea typeface="华文楷体" panose="02010600040101010101" pitchFamily="2" charset="-122"/>
                        </a:rPr>
                        <a:t>4</a:t>
                      </a:r>
                      <a:r>
                        <a:rPr kumimoji="0" lang="en-US" altLang="zh-CN" sz="28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B</a:t>
                      </a:r>
                      <a:r>
                        <a:rPr kumimoji="0" lang="en-US" altLang="zh-CN" sz="2800" b="1" i="0" u="none" strike="noStrike" cap="none" normalizeH="0" baseline="-30000" smtClean="0">
                          <a:ln>
                            <a:noFill/>
                          </a:ln>
                          <a:solidFill>
                            <a:srgbClr val="FF0000"/>
                          </a:solidFill>
                          <a:effectLst/>
                          <a:latin typeface="Times New Roman" panose="02020603050405020304" pitchFamily="18" charset="0"/>
                          <a:ea typeface="华文楷体" panose="02010600040101010101" pitchFamily="2" charset="-122"/>
                        </a:rPr>
                        <a:t>2</a:t>
                      </a:r>
                      <a:endParaRPr kumimoji="0" lang="en-US" altLang="zh-CN" sz="2800" b="0"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marT="45678" marB="45678"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MA</a:t>
                      </a:r>
                      <a:r>
                        <a:rPr kumimoji="0" lang="en-US" altLang="zh-CN" sz="2800" b="1" i="0" u="none" strike="noStrike" cap="none" normalizeH="0" baseline="-30000" smtClean="0">
                          <a:ln>
                            <a:noFill/>
                          </a:ln>
                          <a:solidFill>
                            <a:srgbClr val="FF0000"/>
                          </a:solidFill>
                          <a:effectLst/>
                          <a:latin typeface="Times New Roman" panose="02020603050405020304" pitchFamily="18" charset="0"/>
                          <a:ea typeface="华文楷体" panose="02010600040101010101" pitchFamily="2" charset="-122"/>
                        </a:rPr>
                        <a:t>3</a:t>
                      </a:r>
                      <a:r>
                        <a:rPr kumimoji="0" lang="en-US" altLang="zh-CN" sz="28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B</a:t>
                      </a:r>
                      <a:r>
                        <a:rPr kumimoji="0" lang="en-US" altLang="zh-CN" sz="2800" b="1" i="0" u="none" strike="noStrike" cap="none" normalizeH="0" baseline="-30000" smtClean="0">
                          <a:ln>
                            <a:noFill/>
                          </a:ln>
                          <a:solidFill>
                            <a:srgbClr val="FF0000"/>
                          </a:solidFill>
                          <a:effectLst/>
                          <a:latin typeface="Times New Roman" panose="02020603050405020304" pitchFamily="18" charset="0"/>
                          <a:ea typeface="华文楷体" panose="02010600040101010101" pitchFamily="2" charset="-122"/>
                        </a:rPr>
                        <a:t>3</a:t>
                      </a:r>
                      <a:endParaRPr kumimoji="0" lang="en-US" altLang="zh-CN" sz="2800" b="0"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marT="45678" marB="45678"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MA</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3</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B</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2</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C</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678" marB="45678"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MA</a:t>
                      </a:r>
                      <a:r>
                        <a:rPr kumimoji="0" lang="en-US" altLang="zh-CN" sz="2800" b="1" i="0" u="none" strike="noStrike" cap="none" normalizeH="0" baseline="-30000" dirty="0" smtClean="0">
                          <a:ln>
                            <a:noFill/>
                          </a:ln>
                          <a:solidFill>
                            <a:srgbClr val="0000CC"/>
                          </a:solidFill>
                          <a:effectLst/>
                          <a:latin typeface="Times New Roman" panose="02020603050405020304" pitchFamily="18" charset="0"/>
                          <a:ea typeface="华文楷体" panose="02010600040101010101" pitchFamily="2" charset="-122"/>
                        </a:rPr>
                        <a:t>2</a:t>
                      </a:r>
                      <a:r>
                        <a:rPr kumimoji="0"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B</a:t>
                      </a:r>
                      <a:r>
                        <a:rPr kumimoji="0" lang="en-US" altLang="zh-CN" sz="2800" b="1" i="0" u="none" strike="noStrike" cap="none" normalizeH="0" baseline="-30000" dirty="0" smtClean="0">
                          <a:ln>
                            <a:noFill/>
                          </a:ln>
                          <a:solidFill>
                            <a:srgbClr val="0000CC"/>
                          </a:solidFill>
                          <a:effectLst/>
                          <a:latin typeface="Times New Roman" panose="02020603050405020304" pitchFamily="18" charset="0"/>
                          <a:ea typeface="华文楷体" panose="02010600040101010101" pitchFamily="2" charset="-122"/>
                        </a:rPr>
                        <a:t>2</a:t>
                      </a:r>
                      <a:r>
                        <a:rPr kumimoji="0"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C</a:t>
                      </a:r>
                      <a:r>
                        <a:rPr kumimoji="0" lang="en-US" altLang="zh-CN" sz="2800" b="1" i="0" u="none" strike="noStrike" cap="none" normalizeH="0" baseline="-30000" dirty="0" smtClean="0">
                          <a:ln>
                            <a:noFill/>
                          </a:ln>
                          <a:solidFill>
                            <a:srgbClr val="0000CC"/>
                          </a:solidFill>
                          <a:effectLst/>
                          <a:latin typeface="Times New Roman" panose="02020603050405020304" pitchFamily="18" charset="0"/>
                          <a:ea typeface="华文楷体" panose="02010600040101010101" pitchFamily="2" charset="-122"/>
                        </a:rPr>
                        <a:t>2</a:t>
                      </a:r>
                      <a:endParaRPr kumimoji="0" lang="en-US" altLang="zh-CN" sz="2800" b="0"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endParaRPr>
                    </a:p>
                  </a:txBody>
                  <a:tcPr marT="45678" marB="45678"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r h="518063">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33CC"/>
                          </a:solidFill>
                          <a:effectLst/>
                          <a:latin typeface="Times New Roman" panose="02020603050405020304" pitchFamily="18" charset="0"/>
                          <a:ea typeface="华文楷体" panose="02010600040101010101" pitchFamily="2" charset="-122"/>
                        </a:rPr>
                        <a:t>异构体数目</a:t>
                      </a:r>
                      <a:endParaRPr kumimoji="0" lang="zh-CN" altLang="en-US" sz="2800" b="0" i="0" u="none" strike="noStrike" cap="none" normalizeH="0" baseline="0" smtClean="0">
                        <a:ln>
                          <a:noFill/>
                        </a:ln>
                        <a:solidFill>
                          <a:srgbClr val="0033CC"/>
                        </a:solidFill>
                        <a:effectLst/>
                        <a:latin typeface="Times New Roman" panose="02020603050405020304" pitchFamily="18" charset="0"/>
                        <a:ea typeface="华文楷体" panose="02010600040101010101" pitchFamily="2" charset="-122"/>
                      </a:endParaRPr>
                    </a:p>
                  </a:txBody>
                  <a:tcPr marT="45678" marB="45678"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1</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678" marB="45678"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2</a:t>
                      </a:r>
                      <a:endParaRPr kumimoji="0" lang="en-US" altLang="zh-CN" sz="2800" b="0"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marT="45678" marB="45678"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2</a:t>
                      </a:r>
                      <a:endParaRPr kumimoji="0" lang="en-US" altLang="zh-CN" sz="2800" b="0"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marT="45678" marB="45678"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3</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678" marB="45678"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5</a:t>
                      </a:r>
                      <a:endParaRPr kumimoji="0" lang="en-US" altLang="zh-CN" sz="2800" b="0"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endParaRPr>
                    </a:p>
                  </a:txBody>
                  <a:tcPr marT="45678" marB="45678"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5363"/>
                                        </p:tgtEl>
                                        <p:attrNameLst>
                                          <p:attrName>style.visibility</p:attrName>
                                        </p:attrNameLst>
                                      </p:cBhvr>
                                      <p:to>
                                        <p:strVal val="visible"/>
                                      </p:to>
                                    </p:set>
                                    <p:animEffect transition="in" filter="wipe(left)">
                                      <p:cBhvr>
                                        <p:cTn id="7" dur="500"/>
                                        <p:tgtEl>
                                          <p:spTgt spid="3553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5364"/>
                                        </p:tgtEl>
                                        <p:attrNameLst>
                                          <p:attrName>style.visibility</p:attrName>
                                        </p:attrNameLst>
                                      </p:cBhvr>
                                      <p:to>
                                        <p:strVal val="visible"/>
                                      </p:to>
                                    </p:set>
                                    <p:animEffect transition="in" filter="wipe(left)">
                                      <p:cBhvr>
                                        <p:cTn id="12" dur="500"/>
                                        <p:tgtEl>
                                          <p:spTgt spid="35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63"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72" name="Text Box 12"/>
          <p:cNvSpPr txBox="1">
            <a:spLocks noChangeArrowheads="1"/>
          </p:cNvSpPr>
          <p:nvPr/>
        </p:nvSpPr>
        <p:spPr bwMode="auto">
          <a:xfrm>
            <a:off x="877817" y="2636912"/>
            <a:ext cx="7994650"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10000"/>
              </a:lnSpc>
              <a:spcBef>
                <a:spcPct val="15000"/>
              </a:spcBef>
              <a:spcAft>
                <a:spcPct val="15000"/>
              </a:spcAft>
            </a:pPr>
            <a:r>
              <a:rPr kumimoji="1" lang="en-US" altLang="zh-CN" dirty="0">
                <a:solidFill>
                  <a:srgbClr val="0000CC"/>
                </a:solidFill>
                <a:ea typeface="华文楷体" panose="02010600040101010101" pitchFamily="2" charset="-122"/>
              </a:rPr>
              <a:t>   </a:t>
            </a:r>
            <a:r>
              <a:rPr kumimoji="1" lang="en-US" altLang="zh-CN" dirty="0" smtClean="0">
                <a:solidFill>
                  <a:srgbClr val="0000CC"/>
                </a:solidFill>
                <a:ea typeface="华文楷体" panose="02010600040101010101" pitchFamily="2" charset="-122"/>
              </a:rPr>
              <a:t>   </a:t>
            </a:r>
            <a:r>
              <a:rPr kumimoji="1" lang="en-US" altLang="zh-CN" dirty="0">
                <a:solidFill>
                  <a:srgbClr val="0000CC"/>
                </a:solidFill>
                <a:ea typeface="华文楷体" panose="02010600040101010101" pitchFamily="2" charset="-122"/>
              </a:rPr>
              <a:t>Fe</a:t>
            </a:r>
            <a:r>
              <a:rPr kumimoji="1" lang="en-US" altLang="zh-CN" baseline="30000" dirty="0">
                <a:solidFill>
                  <a:srgbClr val="0000CC"/>
                </a:solidFill>
                <a:ea typeface="华文楷体" panose="02010600040101010101" pitchFamily="2" charset="-122"/>
              </a:rPr>
              <a:t>2+</a:t>
            </a:r>
            <a:r>
              <a:rPr kumimoji="1" lang="zh-CN" altLang="en-US" dirty="0">
                <a:solidFill>
                  <a:srgbClr val="0000CC"/>
                </a:solidFill>
                <a:ea typeface="华文楷体" panose="02010600040101010101" pitchFamily="2" charset="-122"/>
              </a:rPr>
              <a:t>和</a:t>
            </a:r>
            <a:r>
              <a:rPr kumimoji="1" lang="en-US" altLang="zh-CN" dirty="0">
                <a:solidFill>
                  <a:srgbClr val="0000CC"/>
                </a:solidFill>
                <a:ea typeface="华文楷体" panose="02010600040101010101" pitchFamily="2" charset="-122"/>
              </a:rPr>
              <a:t>Fe</a:t>
            </a:r>
            <a:r>
              <a:rPr kumimoji="1" lang="en-US" altLang="zh-CN" baseline="30000" dirty="0">
                <a:solidFill>
                  <a:srgbClr val="0000CC"/>
                </a:solidFill>
                <a:ea typeface="华文楷体" panose="02010600040101010101" pitchFamily="2" charset="-122"/>
              </a:rPr>
              <a:t>3+</a:t>
            </a:r>
            <a:r>
              <a:rPr kumimoji="1" lang="zh-CN" altLang="en-US" dirty="0">
                <a:ea typeface="华文楷体" panose="02010600040101010101" pitchFamily="2" charset="-122"/>
              </a:rPr>
              <a:t>遇氨水只能生成</a:t>
            </a:r>
            <a:r>
              <a:rPr kumimoji="1" lang="en-US" altLang="zh-CN" dirty="0">
                <a:solidFill>
                  <a:srgbClr val="0000CC"/>
                </a:solidFill>
                <a:ea typeface="华文楷体" panose="02010600040101010101" pitchFamily="2" charset="-122"/>
              </a:rPr>
              <a:t>Fe(OH)</a:t>
            </a:r>
            <a:r>
              <a:rPr kumimoji="1" lang="en-US" altLang="zh-CN" baseline="-25000" dirty="0">
                <a:solidFill>
                  <a:srgbClr val="0000CC"/>
                </a:solidFill>
                <a:ea typeface="华文楷体" panose="02010600040101010101" pitchFamily="2" charset="-122"/>
              </a:rPr>
              <a:t>2 </a:t>
            </a:r>
            <a:r>
              <a:rPr kumimoji="1" lang="en-US" altLang="zh-CN" dirty="0">
                <a:solidFill>
                  <a:srgbClr val="0000CC"/>
                </a:solidFill>
                <a:ea typeface="华文楷体" panose="02010600040101010101" pitchFamily="2" charset="-122"/>
              </a:rPr>
              <a:t>(</a:t>
            </a:r>
            <a:r>
              <a:rPr kumimoji="1" lang="zh-CN" altLang="en-US" dirty="0">
                <a:solidFill>
                  <a:srgbClr val="0000CC"/>
                </a:solidFill>
                <a:ea typeface="华文楷体" panose="02010600040101010101" pitchFamily="2" charset="-122"/>
              </a:rPr>
              <a:t>白色</a:t>
            </a:r>
            <a:r>
              <a:rPr kumimoji="1" lang="en-US" altLang="zh-CN" dirty="0">
                <a:solidFill>
                  <a:srgbClr val="0000CC"/>
                </a:solidFill>
                <a:ea typeface="华文楷体" panose="02010600040101010101" pitchFamily="2" charset="-122"/>
              </a:rPr>
              <a:t>)</a:t>
            </a:r>
            <a:r>
              <a:rPr kumimoji="1" lang="zh-CN" altLang="en-US" dirty="0">
                <a:solidFill>
                  <a:srgbClr val="0000CC"/>
                </a:solidFill>
                <a:ea typeface="华文楷体" panose="02010600040101010101" pitchFamily="2" charset="-122"/>
              </a:rPr>
              <a:t>和</a:t>
            </a:r>
            <a:r>
              <a:rPr kumimoji="1" lang="en-US" altLang="zh-CN" dirty="0">
                <a:solidFill>
                  <a:srgbClr val="0000CC"/>
                </a:solidFill>
                <a:ea typeface="华文楷体" panose="02010600040101010101" pitchFamily="2" charset="-122"/>
              </a:rPr>
              <a:t>Fe(OH)</a:t>
            </a:r>
            <a:r>
              <a:rPr kumimoji="1" lang="en-US" altLang="zh-CN" baseline="-25000" dirty="0">
                <a:solidFill>
                  <a:srgbClr val="0000CC"/>
                </a:solidFill>
                <a:ea typeface="华文楷体" panose="02010600040101010101" pitchFamily="2" charset="-122"/>
              </a:rPr>
              <a:t>3</a:t>
            </a:r>
            <a:r>
              <a:rPr kumimoji="1" lang="en-US" altLang="zh-CN" dirty="0">
                <a:solidFill>
                  <a:srgbClr val="0000CC"/>
                </a:solidFill>
                <a:ea typeface="华文楷体" panose="02010600040101010101" pitchFamily="2" charset="-122"/>
              </a:rPr>
              <a:t>(</a:t>
            </a:r>
            <a:r>
              <a:rPr kumimoji="1" lang="zh-CN" altLang="en-US" dirty="0">
                <a:solidFill>
                  <a:srgbClr val="0000CC"/>
                </a:solidFill>
                <a:ea typeface="华文楷体" panose="02010600040101010101" pitchFamily="2" charset="-122"/>
              </a:rPr>
              <a:t>棕色</a:t>
            </a:r>
            <a:r>
              <a:rPr kumimoji="1" lang="en-US" altLang="zh-CN" dirty="0">
                <a:solidFill>
                  <a:srgbClr val="0000CC"/>
                </a:solidFill>
                <a:ea typeface="华文楷体" panose="02010600040101010101" pitchFamily="2" charset="-122"/>
              </a:rPr>
              <a:t>)</a:t>
            </a:r>
            <a:r>
              <a:rPr kumimoji="1" lang="zh-CN" altLang="en-US" dirty="0">
                <a:solidFill>
                  <a:srgbClr val="0000CC"/>
                </a:solidFill>
                <a:ea typeface="华文楷体" panose="02010600040101010101" pitchFamily="2" charset="-122"/>
              </a:rPr>
              <a:t>的沉淀</a:t>
            </a:r>
            <a:r>
              <a:rPr kumimoji="1" lang="en-US" altLang="zh-CN" dirty="0">
                <a:solidFill>
                  <a:srgbClr val="0000CC"/>
                </a:solidFill>
                <a:ea typeface="华文楷体" panose="02010600040101010101" pitchFamily="2" charset="-122"/>
              </a:rPr>
              <a:t>,</a:t>
            </a:r>
            <a:r>
              <a:rPr kumimoji="1" lang="en-US" altLang="zh-CN" dirty="0">
                <a:ea typeface="华文楷体" panose="02010600040101010101" pitchFamily="2" charset="-122"/>
              </a:rPr>
              <a:t> </a:t>
            </a:r>
            <a:r>
              <a:rPr kumimoji="1" lang="zh-CN" altLang="en-US" dirty="0">
                <a:solidFill>
                  <a:srgbClr val="0000CC"/>
                </a:solidFill>
                <a:ea typeface="华文楷体" panose="02010600040101010101" pitchFamily="2" charset="-122"/>
              </a:rPr>
              <a:t>不能形成氨配合物</a:t>
            </a:r>
            <a:r>
              <a:rPr kumimoji="1" lang="en-US" altLang="zh-CN" dirty="0">
                <a:ea typeface="华文楷体" panose="02010600040101010101" pitchFamily="2" charset="-122"/>
              </a:rPr>
              <a:t>; </a:t>
            </a:r>
            <a:r>
              <a:rPr kumimoji="1" lang="en-US" altLang="zh-CN" dirty="0">
                <a:solidFill>
                  <a:srgbClr val="0000CC"/>
                </a:solidFill>
                <a:ea typeface="华文楷体" panose="02010600040101010101" pitchFamily="2" charset="-122"/>
              </a:rPr>
              <a:t>Fe(OH)</a:t>
            </a:r>
            <a:r>
              <a:rPr kumimoji="1" lang="en-US" altLang="zh-CN" baseline="-25000" dirty="0">
                <a:solidFill>
                  <a:srgbClr val="0000CC"/>
                </a:solidFill>
                <a:ea typeface="华文楷体" panose="02010600040101010101" pitchFamily="2" charset="-122"/>
              </a:rPr>
              <a:t>2</a:t>
            </a:r>
            <a:r>
              <a:rPr kumimoji="1" lang="zh-CN" altLang="en-US" dirty="0">
                <a:ea typeface="华文楷体" panose="02010600040101010101" pitchFamily="2" charset="-122"/>
              </a:rPr>
              <a:t>在空气中放置后转变为</a:t>
            </a:r>
            <a:r>
              <a:rPr kumimoji="1" lang="en-US" altLang="zh-CN" dirty="0">
                <a:ea typeface="华文楷体" panose="02010600040101010101" pitchFamily="2" charset="-122"/>
              </a:rPr>
              <a:t>Fe(OH)</a:t>
            </a:r>
            <a:r>
              <a:rPr kumimoji="1" lang="en-US" altLang="zh-CN" baseline="-25000" dirty="0">
                <a:ea typeface="华文楷体" panose="02010600040101010101" pitchFamily="2" charset="-122"/>
              </a:rPr>
              <a:t>3</a:t>
            </a:r>
            <a:r>
              <a:rPr kumimoji="1" lang="zh-CN" altLang="en-US" dirty="0">
                <a:ea typeface="华文楷体" panose="02010600040101010101" pitchFamily="2" charset="-122"/>
              </a:rPr>
              <a:t>。</a:t>
            </a:r>
            <a:endParaRPr kumimoji="1" lang="en-US" altLang="zh-CN" dirty="0">
              <a:ea typeface="华文楷体" panose="02010600040101010101" pitchFamily="2" charset="-122"/>
            </a:endParaRPr>
          </a:p>
          <a:p>
            <a:pPr>
              <a:lnSpc>
                <a:spcPct val="110000"/>
              </a:lnSpc>
              <a:spcBef>
                <a:spcPct val="15000"/>
              </a:spcBef>
              <a:spcAft>
                <a:spcPct val="15000"/>
              </a:spcAft>
            </a:pPr>
            <a:r>
              <a:rPr kumimoji="1" lang="en-US" altLang="zh-CN" dirty="0" smtClean="0">
                <a:ea typeface="华文楷体" panose="02010600040101010101" pitchFamily="2" charset="-122"/>
              </a:rPr>
              <a:t>      </a:t>
            </a:r>
            <a:r>
              <a:rPr kumimoji="1" lang="en-US" altLang="zh-CN" dirty="0">
                <a:ea typeface="华文楷体" panose="02010600040101010101" pitchFamily="2" charset="-122"/>
              </a:rPr>
              <a:t>Mn</a:t>
            </a:r>
            <a:r>
              <a:rPr kumimoji="1" lang="en-US" altLang="zh-CN" baseline="30000" dirty="0">
                <a:ea typeface="华文楷体" panose="02010600040101010101" pitchFamily="2" charset="-122"/>
              </a:rPr>
              <a:t>2+</a:t>
            </a:r>
            <a:r>
              <a:rPr kumimoji="1" lang="zh-CN" altLang="en-US" dirty="0">
                <a:ea typeface="华文楷体" panose="02010600040101010101" pitchFamily="2" charset="-122"/>
              </a:rPr>
              <a:t>遇氨水生成</a:t>
            </a:r>
            <a:r>
              <a:rPr kumimoji="1" lang="en-US" altLang="zh-CN" dirty="0" err="1">
                <a:solidFill>
                  <a:srgbClr val="0000CC"/>
                </a:solidFill>
                <a:ea typeface="华文楷体" panose="02010600040101010101" pitchFamily="2" charset="-122"/>
              </a:rPr>
              <a:t>Mn</a:t>
            </a:r>
            <a:r>
              <a:rPr kumimoji="1" lang="en-US" altLang="zh-CN" dirty="0">
                <a:solidFill>
                  <a:srgbClr val="0000CC"/>
                </a:solidFill>
                <a:ea typeface="华文楷体" panose="02010600040101010101" pitchFamily="2" charset="-122"/>
              </a:rPr>
              <a:t>(OH)</a:t>
            </a:r>
            <a:r>
              <a:rPr kumimoji="1" lang="en-US" altLang="zh-CN" baseline="-25000" dirty="0">
                <a:solidFill>
                  <a:srgbClr val="0000CC"/>
                </a:solidFill>
                <a:ea typeface="华文楷体" panose="02010600040101010101" pitchFamily="2" charset="-122"/>
              </a:rPr>
              <a:t>2</a:t>
            </a:r>
            <a:r>
              <a:rPr kumimoji="1" lang="zh-CN" altLang="en-US" dirty="0">
                <a:ea typeface="华文楷体" panose="02010600040101010101" pitchFamily="2" charset="-122"/>
              </a:rPr>
              <a:t>，</a:t>
            </a:r>
            <a:r>
              <a:rPr kumimoji="1" lang="zh-CN" altLang="en-US" dirty="0">
                <a:solidFill>
                  <a:srgbClr val="0000CC"/>
                </a:solidFill>
                <a:ea typeface="华文楷体" panose="02010600040101010101" pitchFamily="2" charset="-122"/>
              </a:rPr>
              <a:t>非氨配合物，</a:t>
            </a:r>
            <a:r>
              <a:rPr kumimoji="1" lang="zh-CN" altLang="en-US" dirty="0">
                <a:ea typeface="华文楷体" panose="02010600040101010101" pitchFamily="2" charset="-122"/>
              </a:rPr>
              <a:t>易被氧化为</a:t>
            </a:r>
            <a:r>
              <a:rPr kumimoji="1" lang="en-US" altLang="zh-CN" dirty="0" err="1">
                <a:ea typeface="华文楷体" panose="02010600040101010101" pitchFamily="2" charset="-122"/>
              </a:rPr>
              <a:t>Mn</a:t>
            </a:r>
            <a:r>
              <a:rPr kumimoji="1" lang="en-US" altLang="zh-CN" dirty="0">
                <a:ea typeface="华文楷体" panose="02010600040101010101" pitchFamily="2" charset="-122"/>
              </a:rPr>
              <a:t>(IV)</a:t>
            </a:r>
            <a:r>
              <a:rPr kumimoji="1" lang="zh-CN" altLang="en-US" dirty="0" smtClean="0">
                <a:ea typeface="华文楷体" panose="02010600040101010101" pitchFamily="2" charset="-122"/>
              </a:rPr>
              <a:t>。</a:t>
            </a:r>
            <a:endParaRPr kumimoji="1" lang="en-US" altLang="zh-CN" dirty="0" smtClean="0">
              <a:ea typeface="华文楷体" panose="02010600040101010101" pitchFamily="2" charset="-122"/>
            </a:endParaRPr>
          </a:p>
          <a:p>
            <a:pPr>
              <a:lnSpc>
                <a:spcPct val="110000"/>
              </a:lnSpc>
              <a:spcBef>
                <a:spcPct val="15000"/>
              </a:spcBef>
              <a:spcAft>
                <a:spcPct val="15000"/>
              </a:spcAft>
            </a:pPr>
            <a:r>
              <a:rPr kumimoji="1" lang="zh-CN" altLang="en-US" dirty="0" smtClean="0">
                <a:solidFill>
                  <a:srgbClr val="FF0000"/>
                </a:solidFill>
                <a:ea typeface="华文楷体" panose="02010600040101010101" pitchFamily="2" charset="-122"/>
              </a:rPr>
              <a:t>利用这些性质的差异，对混合离子进行分离</a:t>
            </a:r>
            <a:endParaRPr kumimoji="1" lang="zh-CN" altLang="en-US" dirty="0">
              <a:solidFill>
                <a:srgbClr val="FF0000"/>
              </a:solidFill>
              <a:ea typeface="华文楷体" panose="02010600040101010101" pitchFamily="2" charset="-122"/>
            </a:endParaRPr>
          </a:p>
        </p:txBody>
      </p:sp>
      <p:sp>
        <p:nvSpPr>
          <p:cNvPr id="527373" name="Text Box 13"/>
          <p:cNvSpPr txBox="1">
            <a:spLocks noChangeArrowheads="1"/>
          </p:cNvSpPr>
          <p:nvPr/>
        </p:nvSpPr>
        <p:spPr bwMode="auto">
          <a:xfrm>
            <a:off x="1095305" y="260648"/>
            <a:ext cx="7777162" cy="2238375"/>
          </a:xfrm>
          <a:prstGeom prst="rect">
            <a:avLst/>
          </a:prstGeom>
          <a:noFill/>
          <a:ln>
            <a:noFill/>
          </a:ln>
          <a:effec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lnSpc>
                <a:spcPct val="110000"/>
              </a:lnSpc>
              <a:spcBef>
                <a:spcPct val="50000"/>
              </a:spcBef>
            </a:pPr>
            <a:r>
              <a:rPr lang="zh-CN" altLang="en-US" dirty="0">
                <a:ea typeface="华文楷体" panose="02010600040101010101" pitchFamily="2" charset="-122"/>
              </a:rPr>
              <a:t>在</a:t>
            </a:r>
            <a:r>
              <a:rPr lang="en-US" altLang="zh-CN" dirty="0">
                <a:ea typeface="华文楷体" panose="02010600040101010101" pitchFamily="2" charset="-122"/>
              </a:rPr>
              <a:t>Cr</a:t>
            </a:r>
            <a:r>
              <a:rPr lang="en-US" altLang="zh-CN" baseline="30000" dirty="0">
                <a:ea typeface="华文楷体" panose="02010600040101010101" pitchFamily="2" charset="-122"/>
              </a:rPr>
              <a:t>3+</a:t>
            </a:r>
            <a:r>
              <a:rPr lang="en-US" altLang="zh-CN" dirty="0">
                <a:ea typeface="华文楷体" panose="02010600040101010101" pitchFamily="2" charset="-122"/>
              </a:rPr>
              <a:t>/</a:t>
            </a:r>
            <a:r>
              <a:rPr lang="en-US" altLang="zh-CN" dirty="0">
                <a:solidFill>
                  <a:srgbClr val="FF0000"/>
                </a:solidFill>
                <a:ea typeface="华文楷体" panose="02010600040101010101" pitchFamily="2" charset="-122"/>
              </a:rPr>
              <a:t>Co</a:t>
            </a:r>
            <a:r>
              <a:rPr lang="en-US" altLang="zh-CN" baseline="30000" dirty="0">
                <a:solidFill>
                  <a:srgbClr val="FF0000"/>
                </a:solidFill>
                <a:ea typeface="华文楷体" panose="02010600040101010101" pitchFamily="2" charset="-122"/>
              </a:rPr>
              <a:t>2+</a:t>
            </a:r>
            <a:r>
              <a:rPr lang="en-US" altLang="zh-CN" dirty="0">
                <a:ea typeface="华文楷体" panose="02010600040101010101" pitchFamily="2" charset="-122"/>
              </a:rPr>
              <a:t>/Ni</a:t>
            </a:r>
            <a:r>
              <a:rPr lang="en-US" altLang="zh-CN" baseline="30000" dirty="0">
                <a:ea typeface="华文楷体" panose="02010600040101010101" pitchFamily="2" charset="-122"/>
              </a:rPr>
              <a:t>2+</a:t>
            </a:r>
            <a:r>
              <a:rPr lang="zh-CN" altLang="en-US" dirty="0">
                <a:ea typeface="华文楷体" panose="02010600040101010101" pitchFamily="2" charset="-122"/>
              </a:rPr>
              <a:t>的溶液中加入氨水时，先生成</a:t>
            </a:r>
            <a:r>
              <a:rPr lang="zh-CN" altLang="en-US" dirty="0">
                <a:solidFill>
                  <a:srgbClr val="FF0000"/>
                </a:solidFill>
                <a:ea typeface="华文楷体" panose="02010600040101010101" pitchFamily="2" charset="-122"/>
              </a:rPr>
              <a:t>氢氧化物沉淀</a:t>
            </a:r>
            <a:r>
              <a:rPr lang="zh-CN" altLang="en-US" dirty="0">
                <a:ea typeface="华文楷体" panose="02010600040101010101" pitchFamily="2" charset="-122"/>
              </a:rPr>
              <a:t>；过量时沉淀溶解</a:t>
            </a:r>
            <a:r>
              <a:rPr lang="en-US" altLang="zh-CN" dirty="0">
                <a:ea typeface="华文楷体" panose="02010600040101010101" pitchFamily="2" charset="-122"/>
              </a:rPr>
              <a:t>,</a:t>
            </a:r>
            <a:r>
              <a:rPr lang="zh-CN" altLang="en-US" dirty="0">
                <a:ea typeface="华文楷体" panose="02010600040101010101" pitchFamily="2" charset="-122"/>
              </a:rPr>
              <a:t>生成配离子；其中</a:t>
            </a:r>
            <a:r>
              <a:rPr lang="en-US" altLang="zh-CN" dirty="0">
                <a:solidFill>
                  <a:srgbClr val="0000CC"/>
                </a:solidFill>
                <a:ea typeface="华文楷体" panose="02010600040101010101" pitchFamily="2" charset="-122"/>
              </a:rPr>
              <a:t>[Co(NH</a:t>
            </a:r>
            <a:r>
              <a:rPr lang="en-US" altLang="zh-CN" baseline="-25000" dirty="0">
                <a:solidFill>
                  <a:srgbClr val="0000CC"/>
                </a:solidFill>
                <a:ea typeface="华文楷体" panose="02010600040101010101" pitchFamily="2" charset="-122"/>
              </a:rPr>
              <a:t>3</a:t>
            </a:r>
            <a:r>
              <a:rPr lang="en-US" altLang="zh-CN" dirty="0">
                <a:solidFill>
                  <a:srgbClr val="0000CC"/>
                </a:solidFill>
                <a:ea typeface="华文楷体" panose="02010600040101010101" pitchFamily="2" charset="-122"/>
              </a:rPr>
              <a:t>)</a:t>
            </a:r>
            <a:r>
              <a:rPr lang="en-US" altLang="zh-CN" baseline="-25000" dirty="0">
                <a:solidFill>
                  <a:srgbClr val="0000CC"/>
                </a:solidFill>
                <a:ea typeface="华文楷体" panose="02010600040101010101" pitchFamily="2" charset="-122"/>
              </a:rPr>
              <a:t>6</a:t>
            </a:r>
            <a:r>
              <a:rPr lang="en-US" altLang="zh-CN" dirty="0">
                <a:solidFill>
                  <a:srgbClr val="0000CC"/>
                </a:solidFill>
                <a:ea typeface="华文楷体" panose="02010600040101010101" pitchFamily="2" charset="-122"/>
              </a:rPr>
              <a:t>]</a:t>
            </a:r>
            <a:r>
              <a:rPr lang="en-US" altLang="zh-CN" baseline="30000" dirty="0">
                <a:solidFill>
                  <a:srgbClr val="0000CC"/>
                </a:solidFill>
                <a:ea typeface="华文楷体" panose="02010600040101010101" pitchFamily="2" charset="-122"/>
              </a:rPr>
              <a:t>2+</a:t>
            </a:r>
            <a:r>
              <a:rPr lang="zh-CN" altLang="en-US" dirty="0">
                <a:solidFill>
                  <a:srgbClr val="0000CC"/>
                </a:solidFill>
                <a:ea typeface="华文楷体" panose="02010600040101010101" pitchFamily="2" charset="-122"/>
              </a:rPr>
              <a:t>不稳定</a:t>
            </a:r>
            <a:r>
              <a:rPr lang="en-US" altLang="zh-CN" dirty="0">
                <a:solidFill>
                  <a:srgbClr val="0000CC"/>
                </a:solidFill>
                <a:ea typeface="华文楷体" panose="02010600040101010101" pitchFamily="2" charset="-122"/>
              </a:rPr>
              <a:t>,</a:t>
            </a:r>
            <a:r>
              <a:rPr lang="zh-CN" altLang="en-US" dirty="0">
                <a:solidFill>
                  <a:srgbClr val="0000CC"/>
                </a:solidFill>
                <a:ea typeface="华文楷体" panose="02010600040101010101" pitchFamily="2" charset="-122"/>
              </a:rPr>
              <a:t>易被氧化成 </a:t>
            </a:r>
            <a:r>
              <a:rPr lang="en-US" altLang="zh-CN" dirty="0">
                <a:solidFill>
                  <a:srgbClr val="996633"/>
                </a:solidFill>
                <a:ea typeface="华文楷体" panose="02010600040101010101" pitchFamily="2" charset="-122"/>
              </a:rPr>
              <a:t>[Co(NH</a:t>
            </a:r>
            <a:r>
              <a:rPr lang="en-US" altLang="zh-CN" baseline="-25000" dirty="0">
                <a:solidFill>
                  <a:srgbClr val="996633"/>
                </a:solidFill>
                <a:ea typeface="华文楷体" panose="02010600040101010101" pitchFamily="2" charset="-122"/>
              </a:rPr>
              <a:t>3</a:t>
            </a:r>
            <a:r>
              <a:rPr lang="en-US" altLang="zh-CN" dirty="0">
                <a:solidFill>
                  <a:srgbClr val="996633"/>
                </a:solidFill>
                <a:ea typeface="华文楷体" panose="02010600040101010101" pitchFamily="2" charset="-122"/>
              </a:rPr>
              <a:t>)</a:t>
            </a:r>
            <a:r>
              <a:rPr lang="en-US" altLang="zh-CN" baseline="-25000" dirty="0">
                <a:solidFill>
                  <a:srgbClr val="996633"/>
                </a:solidFill>
                <a:ea typeface="华文楷体" panose="02010600040101010101" pitchFamily="2" charset="-122"/>
              </a:rPr>
              <a:t>6</a:t>
            </a:r>
            <a:r>
              <a:rPr lang="en-US" altLang="zh-CN" dirty="0">
                <a:solidFill>
                  <a:srgbClr val="996633"/>
                </a:solidFill>
                <a:ea typeface="华文楷体" panose="02010600040101010101" pitchFamily="2" charset="-122"/>
              </a:rPr>
              <a:t>]</a:t>
            </a:r>
            <a:r>
              <a:rPr lang="en-US" altLang="zh-CN" baseline="30000" dirty="0">
                <a:solidFill>
                  <a:srgbClr val="996633"/>
                </a:solidFill>
                <a:ea typeface="华文楷体" panose="02010600040101010101" pitchFamily="2" charset="-122"/>
              </a:rPr>
              <a:t>3+</a:t>
            </a:r>
            <a:r>
              <a:rPr lang="en-US" altLang="zh-CN" baseline="30000" dirty="0">
                <a:solidFill>
                  <a:srgbClr val="0000CC"/>
                </a:solidFill>
                <a:ea typeface="华文楷体" panose="02010600040101010101" pitchFamily="2" charset="-122"/>
              </a:rPr>
              <a:t> </a:t>
            </a:r>
            <a:r>
              <a:rPr lang="en-US" altLang="zh-CN" dirty="0">
                <a:solidFill>
                  <a:srgbClr val="996633"/>
                </a:solidFill>
                <a:ea typeface="华文楷体" panose="02010600040101010101" pitchFamily="2" charset="-122"/>
              </a:rPr>
              <a:t>(</a:t>
            </a:r>
            <a:r>
              <a:rPr lang="zh-CN" altLang="en-US" dirty="0">
                <a:solidFill>
                  <a:srgbClr val="996633"/>
                </a:solidFill>
                <a:ea typeface="华文楷体" panose="02010600040101010101" pitchFamily="2" charset="-122"/>
              </a:rPr>
              <a:t>浅棕色</a:t>
            </a:r>
            <a:r>
              <a:rPr lang="en-US" altLang="zh-CN" dirty="0">
                <a:solidFill>
                  <a:srgbClr val="996633"/>
                </a:solidFill>
                <a:ea typeface="华文楷体" panose="02010600040101010101" pitchFamily="2" charset="-122"/>
              </a:rPr>
              <a:t>)</a:t>
            </a:r>
            <a:endParaRPr lang="en-US" altLang="zh-CN" b="0" dirty="0">
              <a:solidFill>
                <a:srgbClr val="996633"/>
              </a:solidFill>
              <a:ea typeface="华文楷体" panose="02010600040101010101" pitchFamily="2" charset="-122"/>
            </a:endParaRPr>
          </a:p>
        </p:txBody>
      </p:sp>
      <p:sp>
        <p:nvSpPr>
          <p:cNvPr id="168963"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F71C6370-A313-4E44-8C5E-1E94F068B356}"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7373"/>
                                        </p:tgtEl>
                                        <p:attrNameLst>
                                          <p:attrName>style.visibility</p:attrName>
                                        </p:attrNameLst>
                                      </p:cBhvr>
                                      <p:to>
                                        <p:strVal val="visible"/>
                                      </p:to>
                                    </p:set>
                                    <p:animEffect transition="in" filter="wipe(left)">
                                      <p:cBhvr>
                                        <p:cTn id="7" dur="500"/>
                                        <p:tgtEl>
                                          <p:spTgt spid="5273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7372">
                                            <p:txEl>
                                              <p:pRg st="0" end="0"/>
                                            </p:txEl>
                                          </p:spTgt>
                                        </p:tgtEl>
                                        <p:attrNameLst>
                                          <p:attrName>style.visibility</p:attrName>
                                        </p:attrNameLst>
                                      </p:cBhvr>
                                      <p:to>
                                        <p:strVal val="visible"/>
                                      </p:to>
                                    </p:set>
                                    <p:animEffect transition="in" filter="wipe(left)">
                                      <p:cBhvr>
                                        <p:cTn id="12" dur="500"/>
                                        <p:tgtEl>
                                          <p:spTgt spid="5273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27372">
                                            <p:txEl>
                                              <p:pRg st="1" end="1"/>
                                            </p:txEl>
                                          </p:spTgt>
                                        </p:tgtEl>
                                        <p:attrNameLst>
                                          <p:attrName>style.visibility</p:attrName>
                                        </p:attrNameLst>
                                      </p:cBhvr>
                                      <p:to>
                                        <p:strVal val="visible"/>
                                      </p:to>
                                    </p:set>
                                    <p:animEffect transition="in" filter="wipe(left)">
                                      <p:cBhvr>
                                        <p:cTn id="17" dur="500"/>
                                        <p:tgtEl>
                                          <p:spTgt spid="52737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27372">
                                            <p:txEl>
                                              <p:pRg st="2" end="2"/>
                                            </p:txEl>
                                          </p:spTgt>
                                        </p:tgtEl>
                                        <p:attrNameLst>
                                          <p:attrName>style.visibility</p:attrName>
                                        </p:attrNameLst>
                                      </p:cBhvr>
                                      <p:to>
                                        <p:strVal val="visible"/>
                                      </p:to>
                                    </p:set>
                                    <p:animEffect transition="in" filter="wipe(left)">
                                      <p:cBhvr>
                                        <p:cTn id="22" dur="500"/>
                                        <p:tgtEl>
                                          <p:spTgt spid="5273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73"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6" name="Text Box 8"/>
          <p:cNvSpPr txBox="1">
            <a:spLocks noChangeArrowheads="1"/>
          </p:cNvSpPr>
          <p:nvPr/>
        </p:nvSpPr>
        <p:spPr bwMode="auto">
          <a:xfrm>
            <a:off x="925513" y="1017588"/>
            <a:ext cx="7607300" cy="1701800"/>
          </a:xfrm>
          <a:prstGeom prst="rect">
            <a:avLst/>
          </a:prstGeom>
          <a:noFill/>
          <a:ln>
            <a:noFill/>
          </a:ln>
          <a:effec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lnSpc>
                <a:spcPct val="110000"/>
              </a:lnSpc>
              <a:spcBef>
                <a:spcPct val="50000"/>
              </a:spcBef>
            </a:pPr>
            <a:r>
              <a:rPr lang="en-US" altLang="zh-CN">
                <a:ea typeface="华文楷体" panose="02010600040101010101" pitchFamily="2" charset="-122"/>
              </a:rPr>
              <a:t>[Cr(CN)</a:t>
            </a:r>
            <a:r>
              <a:rPr lang="en-US" altLang="zh-CN" baseline="-25000">
                <a:ea typeface="华文楷体" panose="02010600040101010101" pitchFamily="2" charset="-122"/>
              </a:rPr>
              <a:t>6</a:t>
            </a:r>
            <a:r>
              <a:rPr lang="en-US" altLang="zh-CN">
                <a:ea typeface="华文楷体" panose="02010600040101010101" pitchFamily="2" charset="-122"/>
              </a:rPr>
              <a:t>]</a:t>
            </a:r>
            <a:r>
              <a:rPr lang="en-US" altLang="zh-CN" baseline="30000">
                <a:ea typeface="华文楷体" panose="02010600040101010101" pitchFamily="2" charset="-122"/>
              </a:rPr>
              <a:t>3</a:t>
            </a:r>
            <a:r>
              <a:rPr lang="en-US" altLang="zh-CN" baseline="30000">
                <a:ea typeface="华文楷体" panose="02010600040101010101" pitchFamily="2" charset="-122"/>
                <a:sym typeface="Symbol" panose="05050102010706020507" pitchFamily="18" charset="2"/>
              </a:rPr>
              <a:t></a:t>
            </a:r>
            <a:r>
              <a:rPr lang="zh-CN" altLang="en-US">
                <a:ea typeface="华文楷体" panose="02010600040101010101" pitchFamily="2" charset="-122"/>
              </a:rPr>
              <a:t>、</a:t>
            </a:r>
            <a:r>
              <a:rPr lang="en-US" altLang="zh-CN">
                <a:ea typeface="华文楷体" panose="02010600040101010101" pitchFamily="2" charset="-122"/>
              </a:rPr>
              <a:t>[Mn(CN)</a:t>
            </a:r>
            <a:r>
              <a:rPr lang="en-US" altLang="zh-CN" baseline="-25000">
                <a:ea typeface="华文楷体" panose="02010600040101010101" pitchFamily="2" charset="-122"/>
              </a:rPr>
              <a:t>6</a:t>
            </a:r>
            <a:r>
              <a:rPr lang="en-US" altLang="zh-CN">
                <a:ea typeface="华文楷体" panose="02010600040101010101" pitchFamily="2" charset="-122"/>
              </a:rPr>
              <a:t>]</a:t>
            </a:r>
            <a:r>
              <a:rPr lang="en-US" altLang="zh-CN" baseline="30000">
                <a:ea typeface="华文楷体" panose="02010600040101010101" pitchFamily="2" charset="-122"/>
              </a:rPr>
              <a:t>4</a:t>
            </a:r>
            <a:r>
              <a:rPr lang="en-US" altLang="zh-CN" baseline="30000">
                <a:ea typeface="华文楷体" panose="02010600040101010101" pitchFamily="2" charset="-122"/>
                <a:sym typeface="Symbol" panose="05050102010706020507" pitchFamily="18" charset="2"/>
              </a:rPr>
              <a:t></a:t>
            </a:r>
            <a:r>
              <a:rPr lang="zh-CN" altLang="en-US">
                <a:ea typeface="华文楷体" panose="02010600040101010101" pitchFamily="2" charset="-122"/>
              </a:rPr>
              <a:t>、</a:t>
            </a:r>
            <a:r>
              <a:rPr lang="en-US" altLang="zh-CN">
                <a:solidFill>
                  <a:srgbClr val="0000CC"/>
                </a:solidFill>
                <a:ea typeface="华文楷体" panose="02010600040101010101" pitchFamily="2" charset="-122"/>
              </a:rPr>
              <a:t>[Fe(CN)</a:t>
            </a:r>
            <a:r>
              <a:rPr lang="en-US" altLang="zh-CN" baseline="-25000">
                <a:solidFill>
                  <a:srgbClr val="0000CC"/>
                </a:solidFill>
                <a:ea typeface="华文楷体" panose="02010600040101010101" pitchFamily="2" charset="-122"/>
              </a:rPr>
              <a:t>6</a:t>
            </a:r>
            <a:r>
              <a:rPr lang="en-US" altLang="zh-CN">
                <a:solidFill>
                  <a:srgbClr val="0000CC"/>
                </a:solidFill>
                <a:ea typeface="华文楷体" panose="02010600040101010101" pitchFamily="2" charset="-122"/>
              </a:rPr>
              <a:t>]</a:t>
            </a:r>
            <a:r>
              <a:rPr lang="en-US" altLang="zh-CN" baseline="30000">
                <a:solidFill>
                  <a:srgbClr val="0000CC"/>
                </a:solidFill>
                <a:ea typeface="华文楷体" panose="02010600040101010101" pitchFamily="2" charset="-122"/>
              </a:rPr>
              <a:t>4</a:t>
            </a:r>
            <a:r>
              <a:rPr lang="en-US" altLang="zh-CN" baseline="30000">
                <a:solidFill>
                  <a:srgbClr val="0000CC"/>
                </a:solidFill>
                <a:ea typeface="华文楷体" panose="02010600040101010101" pitchFamily="2" charset="-122"/>
                <a:sym typeface="Symbol" panose="05050102010706020507" pitchFamily="18" charset="2"/>
              </a:rPr>
              <a:t></a:t>
            </a:r>
            <a:r>
              <a:rPr lang="zh-CN" altLang="en-US">
                <a:solidFill>
                  <a:srgbClr val="0000CC"/>
                </a:solidFill>
                <a:ea typeface="华文楷体" panose="02010600040101010101" pitchFamily="2" charset="-122"/>
                <a:sym typeface="Symbol" panose="05050102010706020507" pitchFamily="18" charset="2"/>
              </a:rPr>
              <a:t>、</a:t>
            </a:r>
            <a:r>
              <a:rPr lang="en-US" altLang="zh-CN">
                <a:solidFill>
                  <a:srgbClr val="0000CC"/>
                </a:solidFill>
                <a:ea typeface="华文楷体" panose="02010600040101010101" pitchFamily="2" charset="-122"/>
              </a:rPr>
              <a:t>[Fe(CN)</a:t>
            </a:r>
            <a:r>
              <a:rPr lang="en-US" altLang="zh-CN" baseline="-25000">
                <a:solidFill>
                  <a:srgbClr val="0000CC"/>
                </a:solidFill>
                <a:ea typeface="华文楷体" panose="02010600040101010101" pitchFamily="2" charset="-122"/>
              </a:rPr>
              <a:t>6</a:t>
            </a:r>
            <a:r>
              <a:rPr lang="en-US" altLang="zh-CN">
                <a:solidFill>
                  <a:srgbClr val="0000CC"/>
                </a:solidFill>
                <a:ea typeface="华文楷体" panose="02010600040101010101" pitchFamily="2" charset="-122"/>
              </a:rPr>
              <a:t>]</a:t>
            </a:r>
            <a:r>
              <a:rPr lang="en-US" altLang="zh-CN" baseline="30000">
                <a:solidFill>
                  <a:srgbClr val="0000CC"/>
                </a:solidFill>
                <a:ea typeface="华文楷体" panose="02010600040101010101" pitchFamily="2" charset="-122"/>
              </a:rPr>
              <a:t>3</a:t>
            </a:r>
            <a:r>
              <a:rPr lang="en-US" altLang="zh-CN" baseline="30000">
                <a:solidFill>
                  <a:srgbClr val="0000CC"/>
                </a:solidFill>
                <a:ea typeface="华文楷体" panose="02010600040101010101" pitchFamily="2" charset="-122"/>
                <a:sym typeface="Symbol" panose="05050102010706020507" pitchFamily="18" charset="2"/>
              </a:rPr>
              <a:t></a:t>
            </a:r>
            <a:r>
              <a:rPr lang="zh-CN" altLang="en-US">
                <a:ea typeface="华文楷体" panose="02010600040101010101" pitchFamily="2" charset="-122"/>
              </a:rPr>
              <a:t>、</a:t>
            </a:r>
            <a:r>
              <a:rPr lang="en-US" altLang="zh-CN">
                <a:ea typeface="华文楷体" panose="02010600040101010101" pitchFamily="2" charset="-122"/>
              </a:rPr>
              <a:t>[Co(CN)</a:t>
            </a:r>
            <a:r>
              <a:rPr lang="en-US" altLang="zh-CN" baseline="-25000">
                <a:ea typeface="华文楷体" panose="02010600040101010101" pitchFamily="2" charset="-122"/>
              </a:rPr>
              <a:t>6</a:t>
            </a:r>
            <a:r>
              <a:rPr lang="en-US" altLang="zh-CN">
                <a:ea typeface="华文楷体" panose="02010600040101010101" pitchFamily="2" charset="-122"/>
              </a:rPr>
              <a:t>]</a:t>
            </a:r>
            <a:r>
              <a:rPr lang="en-US" altLang="zh-CN" baseline="30000">
                <a:ea typeface="华文楷体" panose="02010600040101010101" pitchFamily="2" charset="-122"/>
              </a:rPr>
              <a:t>4</a:t>
            </a:r>
            <a:r>
              <a:rPr lang="en-US" altLang="zh-CN" baseline="30000">
                <a:ea typeface="华文楷体" panose="02010600040101010101" pitchFamily="2" charset="-122"/>
                <a:sym typeface="Symbol" panose="05050102010706020507" pitchFamily="18" charset="2"/>
              </a:rPr>
              <a:t></a:t>
            </a:r>
            <a:r>
              <a:rPr lang="en-US" altLang="zh-CN">
                <a:ea typeface="华文楷体" panose="02010600040101010101" pitchFamily="2" charset="-122"/>
                <a:sym typeface="Symbol" panose="05050102010706020507" pitchFamily="18" charset="2"/>
              </a:rPr>
              <a:t>(</a:t>
            </a:r>
            <a:r>
              <a:rPr lang="zh-CN" altLang="en-US">
                <a:ea typeface="华文楷体" panose="02010600040101010101" pitchFamily="2" charset="-122"/>
                <a:sym typeface="Symbol" panose="05050102010706020507" pitchFamily="18" charset="2"/>
              </a:rPr>
              <a:t>不稳定</a:t>
            </a:r>
            <a:r>
              <a:rPr lang="en-US" altLang="zh-CN">
                <a:ea typeface="华文楷体" panose="02010600040101010101" pitchFamily="2" charset="-122"/>
                <a:sym typeface="Symbol" panose="05050102010706020507" pitchFamily="18" charset="2"/>
              </a:rPr>
              <a:t>,</a:t>
            </a:r>
            <a:r>
              <a:rPr lang="zh-CN" altLang="en-US">
                <a:ea typeface="华文楷体" panose="02010600040101010101" pitchFamily="2" charset="-122"/>
                <a:sym typeface="Symbol" panose="05050102010706020507" pitchFamily="18" charset="2"/>
              </a:rPr>
              <a:t>水中分解</a:t>
            </a:r>
            <a:r>
              <a:rPr lang="en-US" altLang="zh-CN">
                <a:ea typeface="华文楷体" panose="02010600040101010101" pitchFamily="2" charset="-122"/>
                <a:sym typeface="Symbol" panose="05050102010706020507" pitchFamily="18" charset="2"/>
              </a:rPr>
              <a:t>)</a:t>
            </a:r>
            <a:r>
              <a:rPr lang="zh-CN" altLang="en-US">
                <a:ea typeface="华文楷体" panose="02010600040101010101" pitchFamily="2" charset="-122"/>
                <a:sym typeface="Symbol" panose="05050102010706020507" pitchFamily="18" charset="2"/>
              </a:rPr>
              <a:t>、</a:t>
            </a:r>
            <a:r>
              <a:rPr lang="en-US" altLang="zh-CN">
                <a:ea typeface="华文楷体" panose="02010600040101010101" pitchFamily="2" charset="-122"/>
              </a:rPr>
              <a:t>[Co(CN)</a:t>
            </a:r>
            <a:r>
              <a:rPr lang="en-US" altLang="zh-CN" baseline="-25000">
                <a:ea typeface="华文楷体" panose="02010600040101010101" pitchFamily="2" charset="-122"/>
              </a:rPr>
              <a:t>6</a:t>
            </a:r>
            <a:r>
              <a:rPr lang="en-US" altLang="zh-CN">
                <a:ea typeface="华文楷体" panose="02010600040101010101" pitchFamily="2" charset="-122"/>
              </a:rPr>
              <a:t>]</a:t>
            </a:r>
            <a:r>
              <a:rPr lang="en-US" altLang="zh-CN" baseline="30000">
                <a:ea typeface="华文楷体" panose="02010600040101010101" pitchFamily="2" charset="-122"/>
              </a:rPr>
              <a:t>3</a:t>
            </a:r>
            <a:r>
              <a:rPr lang="en-US" altLang="zh-CN" baseline="30000">
                <a:ea typeface="华文楷体" panose="02010600040101010101" pitchFamily="2" charset="-122"/>
                <a:sym typeface="Symbol" panose="05050102010706020507" pitchFamily="18" charset="2"/>
              </a:rPr>
              <a:t></a:t>
            </a:r>
            <a:r>
              <a:rPr lang="zh-CN" altLang="en-US">
                <a:ea typeface="华文楷体" panose="02010600040101010101" pitchFamily="2" charset="-122"/>
                <a:sym typeface="Symbol" panose="05050102010706020507" pitchFamily="18" charset="2"/>
              </a:rPr>
              <a:t>和</a:t>
            </a:r>
            <a:r>
              <a:rPr lang="zh-CN" altLang="en-US">
                <a:ea typeface="华文楷体" panose="02010600040101010101" pitchFamily="2" charset="-122"/>
              </a:rPr>
              <a:t> </a:t>
            </a:r>
            <a:r>
              <a:rPr lang="en-US" altLang="zh-CN">
                <a:ea typeface="华文楷体" panose="02010600040101010101" pitchFamily="2" charset="-122"/>
              </a:rPr>
              <a:t>[Ni(CN)</a:t>
            </a:r>
            <a:r>
              <a:rPr lang="en-US" altLang="zh-CN" baseline="-25000">
                <a:ea typeface="华文楷体" panose="02010600040101010101" pitchFamily="2" charset="-122"/>
              </a:rPr>
              <a:t>4</a:t>
            </a:r>
            <a:r>
              <a:rPr lang="en-US" altLang="zh-CN">
                <a:ea typeface="华文楷体" panose="02010600040101010101" pitchFamily="2" charset="-122"/>
              </a:rPr>
              <a:t>]</a:t>
            </a:r>
            <a:r>
              <a:rPr lang="en-US" altLang="zh-CN" baseline="30000">
                <a:ea typeface="华文楷体" panose="02010600040101010101" pitchFamily="2" charset="-122"/>
              </a:rPr>
              <a:t>2</a:t>
            </a:r>
            <a:r>
              <a:rPr lang="en-US" altLang="zh-CN" baseline="30000">
                <a:ea typeface="华文楷体" panose="02010600040101010101" pitchFamily="2" charset="-122"/>
                <a:sym typeface="Symbol" panose="05050102010706020507" pitchFamily="18" charset="2"/>
              </a:rPr>
              <a:t></a:t>
            </a:r>
            <a:r>
              <a:rPr lang="zh-CN" altLang="en-US">
                <a:ea typeface="华文楷体" panose="02010600040101010101" pitchFamily="2" charset="-122"/>
              </a:rPr>
              <a:t>。 </a:t>
            </a:r>
            <a:endParaRPr lang="zh-CN" altLang="en-US">
              <a:ea typeface="华文楷体" panose="02010600040101010101" pitchFamily="2" charset="-122"/>
            </a:endParaRPr>
          </a:p>
        </p:txBody>
      </p:sp>
      <p:sp>
        <p:nvSpPr>
          <p:cNvPr id="329737" name="Rectangle 9"/>
          <p:cNvSpPr>
            <a:spLocks noChangeArrowheads="1"/>
          </p:cNvSpPr>
          <p:nvPr/>
        </p:nvSpPr>
        <p:spPr bwMode="auto">
          <a:xfrm>
            <a:off x="896938" y="185738"/>
            <a:ext cx="3927475" cy="646112"/>
          </a:xfrm>
          <a:prstGeom prst="rect">
            <a:avLst/>
          </a:prstGeom>
          <a:noFill/>
          <a:ln>
            <a:noFill/>
          </a:ln>
          <a:effectLst/>
        </p:spPr>
        <p:txBody>
          <a:bodyPr wrap="none" anchor="ctr">
            <a:spAutoFit/>
          </a:bodyPr>
          <a:lstStyle/>
          <a:p>
            <a:pPr>
              <a:defRPr/>
            </a:pPr>
            <a:r>
              <a:rPr lang="en-US" altLang="zh-CN" sz="3600" dirty="0">
                <a:solidFill>
                  <a:srgbClr val="0000CC"/>
                </a:solidFill>
                <a:latin typeface="+mn-lt"/>
                <a:ea typeface="+mn-ea"/>
              </a:rPr>
              <a:t>2) </a:t>
            </a:r>
            <a:r>
              <a:rPr lang="zh-CN" altLang="en-US" sz="3600" dirty="0">
                <a:solidFill>
                  <a:srgbClr val="0000CC"/>
                </a:solidFill>
                <a:latin typeface="+mn-lt"/>
                <a:ea typeface="+mn-ea"/>
              </a:rPr>
              <a:t>氰和硫氰配合物</a:t>
            </a:r>
            <a:endParaRPr lang="zh-CN" altLang="en-US" sz="3600" dirty="0">
              <a:solidFill>
                <a:srgbClr val="0000CC"/>
              </a:solidFill>
              <a:latin typeface="+mn-lt"/>
              <a:ea typeface="+mn-ea"/>
            </a:endParaRPr>
          </a:p>
        </p:txBody>
      </p:sp>
      <p:grpSp>
        <p:nvGrpSpPr>
          <p:cNvPr id="329741" name="Group 13"/>
          <p:cNvGrpSpPr/>
          <p:nvPr/>
        </p:nvGrpSpPr>
        <p:grpSpPr bwMode="auto">
          <a:xfrm>
            <a:off x="5008563" y="3573463"/>
            <a:ext cx="2376487" cy="2536825"/>
            <a:chOff x="3288" y="2341"/>
            <a:chExt cx="1497" cy="1598"/>
          </a:xfrm>
        </p:grpSpPr>
        <p:pic>
          <p:nvPicPr>
            <p:cNvPr id="169992" name="Picture 11" descr="NiCN42-"/>
            <p:cNvPicPr>
              <a:picLocks noChangeAspect="1" noChangeArrowheads="1"/>
            </p:cNvPicPr>
            <p:nvPr/>
          </p:nvPicPr>
          <p:blipFill>
            <a:blip r:embed="rId1" cstate="print">
              <a:extLst>
                <a:ext uri="{28A0092B-C50C-407E-A947-70E740481C1C}">
                  <a14:useLocalDpi xmlns:a14="http://schemas.microsoft.com/office/drawing/2010/main" val="0"/>
                </a:ext>
              </a:extLst>
            </a:blip>
            <a:srcRect l="1364" t="5681" r="1030" b="9395"/>
            <a:stretch>
              <a:fillRect/>
            </a:stretch>
          </p:blipFill>
          <p:spPr bwMode="auto">
            <a:xfrm>
              <a:off x="3288" y="2341"/>
              <a:ext cx="1452" cy="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40" name="Rectangle 12"/>
            <p:cNvSpPr>
              <a:spLocks noChangeArrowheads="1"/>
            </p:cNvSpPr>
            <p:nvPr/>
          </p:nvSpPr>
          <p:spPr bwMode="auto">
            <a:xfrm>
              <a:off x="3515" y="3612"/>
              <a:ext cx="1270" cy="327"/>
            </a:xfrm>
            <a:prstGeom prst="rect">
              <a:avLst/>
            </a:prstGeom>
            <a:noFill/>
            <a:ln>
              <a:noFill/>
            </a:ln>
            <a:effectLst/>
          </p:spPr>
          <p:txBody>
            <a:bodyPr>
              <a:spAutoFit/>
            </a:bodyPr>
            <a:lstStyle/>
            <a:p>
              <a:pPr>
                <a:defRPr/>
              </a:pPr>
              <a:r>
                <a:rPr lang="en-US" altLang="zh-CN" sz="2800">
                  <a:latin typeface="+mn-lt"/>
                  <a:ea typeface="+mn-ea"/>
                </a:rPr>
                <a:t>[Ni(CN)</a:t>
              </a:r>
              <a:r>
                <a:rPr lang="en-US" altLang="zh-CN" sz="2800" baseline="-25000">
                  <a:latin typeface="+mn-lt"/>
                  <a:ea typeface="+mn-ea"/>
                </a:rPr>
                <a:t>4</a:t>
              </a:r>
              <a:r>
                <a:rPr lang="en-US" altLang="zh-CN" sz="2800">
                  <a:latin typeface="+mn-lt"/>
                  <a:ea typeface="+mn-ea"/>
                </a:rPr>
                <a:t>]</a:t>
              </a:r>
              <a:r>
                <a:rPr lang="en-US" altLang="zh-CN" sz="2800" baseline="30000">
                  <a:latin typeface="+mn-lt"/>
                  <a:ea typeface="+mn-ea"/>
                </a:rPr>
                <a:t>2</a:t>
              </a:r>
              <a:r>
                <a:rPr lang="en-US" altLang="zh-CN" sz="2800" baseline="30000">
                  <a:latin typeface="+mn-lt"/>
                  <a:ea typeface="+mn-ea"/>
                  <a:sym typeface="Symbol" panose="05050102010706020507" pitchFamily="18" charset="2"/>
                </a:rPr>
                <a:t></a:t>
              </a:r>
              <a:endParaRPr lang="en-US" altLang="zh-CN" sz="2800" baseline="30000">
                <a:latin typeface="+mn-lt"/>
                <a:ea typeface="+mn-ea"/>
                <a:sym typeface="Symbol" panose="05050102010706020507" pitchFamily="18" charset="2"/>
              </a:endParaRPr>
            </a:p>
          </p:txBody>
        </p:sp>
      </p:grpSp>
      <p:grpSp>
        <p:nvGrpSpPr>
          <p:cNvPr id="329746" name="Group 18"/>
          <p:cNvGrpSpPr/>
          <p:nvPr/>
        </p:nvGrpSpPr>
        <p:grpSpPr bwMode="auto">
          <a:xfrm>
            <a:off x="1492250" y="3213100"/>
            <a:ext cx="2738438" cy="2971800"/>
            <a:chOff x="793" y="2341"/>
            <a:chExt cx="1725" cy="1872"/>
          </a:xfrm>
        </p:grpSpPr>
        <p:pic>
          <p:nvPicPr>
            <p:cNvPr id="169990" name="Picture 10" descr="crcn64-"/>
            <p:cNvPicPr>
              <a:picLocks noChangeAspect="1" noChangeArrowheads="1"/>
            </p:cNvPicPr>
            <p:nvPr/>
          </p:nvPicPr>
          <p:blipFill>
            <a:blip r:embed="rId2" cstate="print">
              <a:extLst>
                <a:ext uri="{28A0092B-C50C-407E-A947-70E740481C1C}">
                  <a14:useLocalDpi xmlns:a14="http://schemas.microsoft.com/office/drawing/2010/main" val="0"/>
                </a:ext>
              </a:extLst>
            </a:blip>
            <a:srcRect l="9624" t="7098" r="6375" b="9224"/>
            <a:stretch>
              <a:fillRect/>
            </a:stretch>
          </p:blipFill>
          <p:spPr bwMode="auto">
            <a:xfrm>
              <a:off x="930" y="2341"/>
              <a:ext cx="1407" cy="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745" name="Rectangle 17"/>
            <p:cNvSpPr>
              <a:spLocks noChangeArrowheads="1"/>
            </p:cNvSpPr>
            <p:nvPr/>
          </p:nvSpPr>
          <p:spPr bwMode="auto">
            <a:xfrm>
              <a:off x="793" y="3612"/>
              <a:ext cx="1725" cy="601"/>
            </a:xfrm>
            <a:prstGeom prst="rect">
              <a:avLst/>
            </a:prstGeom>
            <a:noFill/>
            <a:ln>
              <a:noFill/>
            </a:ln>
            <a:effectLst/>
          </p:spPr>
          <p:txBody>
            <a:bodyPr wrap="none">
              <a:spAutoFit/>
            </a:bodyPr>
            <a:lstStyle/>
            <a:p>
              <a:pPr>
                <a:defRPr/>
              </a:pPr>
              <a:r>
                <a:rPr lang="en-US" altLang="zh-CN" sz="2800">
                  <a:latin typeface="+mn-lt"/>
                  <a:ea typeface="+mn-ea"/>
                </a:rPr>
                <a:t>[M(CN)</a:t>
              </a:r>
              <a:r>
                <a:rPr lang="en-US" altLang="zh-CN" sz="2800" baseline="-25000">
                  <a:latin typeface="+mn-lt"/>
                  <a:ea typeface="+mn-ea"/>
                </a:rPr>
                <a:t>6</a:t>
              </a:r>
              <a:r>
                <a:rPr lang="en-US" altLang="zh-CN" sz="2800">
                  <a:latin typeface="+mn-lt"/>
                  <a:ea typeface="+mn-ea"/>
                </a:rPr>
                <a:t>]</a:t>
              </a:r>
              <a:r>
                <a:rPr lang="en-US" altLang="zh-CN" sz="2800" baseline="30000">
                  <a:latin typeface="+mn-lt"/>
                  <a:ea typeface="+mn-ea"/>
                </a:rPr>
                <a:t>n</a:t>
              </a:r>
              <a:r>
                <a:rPr lang="en-US" altLang="zh-CN" sz="2800" baseline="30000">
                  <a:latin typeface="+mn-lt"/>
                  <a:ea typeface="+mn-ea"/>
                  <a:sym typeface="Symbol" panose="05050102010706020507" pitchFamily="18" charset="2"/>
                </a:rPr>
                <a:t></a:t>
              </a:r>
              <a:endParaRPr lang="en-US" altLang="zh-CN" sz="2800" baseline="30000">
                <a:latin typeface="+mn-lt"/>
                <a:ea typeface="+mn-ea"/>
                <a:sym typeface="Symbol" panose="05050102010706020507" pitchFamily="18" charset="2"/>
              </a:endParaRPr>
            </a:p>
            <a:p>
              <a:pPr>
                <a:defRPr/>
              </a:pPr>
              <a:r>
                <a:rPr lang="en-US" altLang="zh-CN" sz="2800">
                  <a:latin typeface="+mn-lt"/>
                  <a:ea typeface="+mn-ea"/>
                  <a:sym typeface="Symbol" panose="05050102010706020507" pitchFamily="18" charset="2"/>
                </a:rPr>
                <a:t>M=Cr,Mn,Fe,Co</a:t>
              </a:r>
              <a:endParaRPr lang="en-US" altLang="zh-CN" sz="2800">
                <a:latin typeface="+mn-lt"/>
                <a:ea typeface="+mn-ea"/>
                <a:sym typeface="Symbol" panose="05050102010706020507" pitchFamily="18" charset="2"/>
              </a:endParaRPr>
            </a:p>
          </p:txBody>
        </p:sp>
      </p:grpSp>
      <p:sp>
        <p:nvSpPr>
          <p:cNvPr id="169989"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F17E9AB7-D97B-494E-989F-CCA090AACB1B}"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9736"/>
                                        </p:tgtEl>
                                        <p:attrNameLst>
                                          <p:attrName>style.visibility</p:attrName>
                                        </p:attrNameLst>
                                      </p:cBhvr>
                                      <p:to>
                                        <p:strVal val="visible"/>
                                      </p:to>
                                    </p:set>
                                    <p:animEffect transition="in" filter="wipe(left)">
                                      <p:cBhvr>
                                        <p:cTn id="7" dur="500"/>
                                        <p:tgtEl>
                                          <p:spTgt spid="3297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9746"/>
                                        </p:tgtEl>
                                        <p:attrNameLst>
                                          <p:attrName>style.visibility</p:attrName>
                                        </p:attrNameLst>
                                      </p:cBhvr>
                                      <p:to>
                                        <p:strVal val="visible"/>
                                      </p:to>
                                    </p:set>
                                    <p:animEffect transition="in" filter="blinds(horizontal)">
                                      <p:cBhvr>
                                        <p:cTn id="12" dur="500"/>
                                        <p:tgtEl>
                                          <p:spTgt spid="3297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9741"/>
                                        </p:tgtEl>
                                        <p:attrNameLst>
                                          <p:attrName>style.visibility</p:attrName>
                                        </p:attrNameLst>
                                      </p:cBhvr>
                                      <p:to>
                                        <p:strVal val="visible"/>
                                      </p:to>
                                    </p:set>
                                    <p:animEffect transition="in" filter="blinds(horizontal)">
                                      <p:cBhvr>
                                        <p:cTn id="17" dur="500"/>
                                        <p:tgtEl>
                                          <p:spTgt spid="329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6"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5" name="Text Box 7"/>
          <p:cNvSpPr txBox="1">
            <a:spLocks noChangeArrowheads="1"/>
          </p:cNvSpPr>
          <p:nvPr/>
        </p:nvSpPr>
        <p:spPr bwMode="auto">
          <a:xfrm>
            <a:off x="900113" y="293688"/>
            <a:ext cx="7900987" cy="2800767"/>
          </a:xfrm>
          <a:prstGeom prst="rect">
            <a:avLst/>
          </a:prstGeom>
          <a:noFill/>
          <a:ln>
            <a:noFill/>
          </a:ln>
          <a:effec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10000"/>
              </a:lnSpc>
              <a:spcBef>
                <a:spcPct val="15000"/>
              </a:spcBef>
              <a:spcAft>
                <a:spcPct val="15000"/>
              </a:spcAft>
            </a:pPr>
            <a:r>
              <a:rPr kumimoji="1" lang="en-US" altLang="zh-CN" dirty="0">
                <a:ea typeface="华文楷体" panose="02010600040101010101" pitchFamily="2" charset="-122"/>
              </a:rPr>
              <a:t>   SCN</a:t>
            </a:r>
            <a:r>
              <a:rPr kumimoji="1" lang="en-US" altLang="zh-CN" baseline="30000" dirty="0">
                <a:ea typeface="华文楷体" panose="02010600040101010101" pitchFamily="2" charset="-122"/>
                <a:sym typeface="Symbol" panose="05050102010706020507" pitchFamily="18" charset="2"/>
              </a:rPr>
              <a:t></a:t>
            </a:r>
            <a:r>
              <a:rPr kumimoji="1" lang="zh-CN" altLang="en-US" dirty="0">
                <a:ea typeface="华文楷体" panose="02010600040101010101" pitchFamily="2" charset="-122"/>
              </a:rPr>
              <a:t>与</a:t>
            </a:r>
            <a:r>
              <a:rPr kumimoji="1" lang="en-US" altLang="zh-CN" dirty="0">
                <a:ea typeface="华文楷体" panose="02010600040101010101" pitchFamily="2" charset="-122"/>
              </a:rPr>
              <a:t>Cr</a:t>
            </a:r>
            <a:r>
              <a:rPr kumimoji="1" lang="en-US" altLang="zh-CN" baseline="30000" dirty="0">
                <a:ea typeface="华文楷体" panose="02010600040101010101" pitchFamily="2" charset="-122"/>
              </a:rPr>
              <a:t>3+</a:t>
            </a:r>
            <a:r>
              <a:rPr kumimoji="1" lang="zh-CN" altLang="en-US" dirty="0">
                <a:ea typeface="华文楷体" panose="02010600040101010101" pitchFamily="2" charset="-122"/>
              </a:rPr>
              <a:t>、</a:t>
            </a:r>
            <a:r>
              <a:rPr kumimoji="1" lang="en-US" altLang="zh-CN" dirty="0">
                <a:ea typeface="华文楷体" panose="02010600040101010101" pitchFamily="2" charset="-122"/>
              </a:rPr>
              <a:t>Fe</a:t>
            </a:r>
            <a:r>
              <a:rPr kumimoji="1" lang="en-US" altLang="zh-CN" baseline="30000" dirty="0">
                <a:ea typeface="华文楷体" panose="02010600040101010101" pitchFamily="2" charset="-122"/>
              </a:rPr>
              <a:t>3+</a:t>
            </a:r>
            <a:r>
              <a:rPr kumimoji="1" lang="zh-CN" altLang="en-US" dirty="0">
                <a:ea typeface="华文楷体" panose="02010600040101010101" pitchFamily="2" charset="-122"/>
              </a:rPr>
              <a:t>、</a:t>
            </a:r>
            <a:r>
              <a:rPr kumimoji="1" lang="en-US" altLang="zh-CN" dirty="0">
                <a:ea typeface="华文楷体" panose="02010600040101010101" pitchFamily="2" charset="-122"/>
              </a:rPr>
              <a:t>Co</a:t>
            </a:r>
            <a:r>
              <a:rPr kumimoji="1" lang="en-US" altLang="zh-CN" baseline="30000" dirty="0">
                <a:ea typeface="华文楷体" panose="02010600040101010101" pitchFamily="2" charset="-122"/>
              </a:rPr>
              <a:t>2+</a:t>
            </a:r>
            <a:r>
              <a:rPr kumimoji="1" lang="zh-CN" altLang="en-US" dirty="0">
                <a:ea typeface="华文楷体" panose="02010600040101010101" pitchFamily="2" charset="-122"/>
              </a:rPr>
              <a:t>分别形成</a:t>
            </a:r>
            <a:r>
              <a:rPr kumimoji="1" lang="en-US" altLang="zh-CN" dirty="0">
                <a:ea typeface="华文楷体" panose="02010600040101010101" pitchFamily="2" charset="-122"/>
              </a:rPr>
              <a:t>[</a:t>
            </a:r>
            <a:r>
              <a:rPr kumimoji="1" lang="en-US" altLang="zh-CN" dirty="0" smtClean="0">
                <a:ea typeface="华文楷体" panose="02010600040101010101" pitchFamily="2" charset="-122"/>
              </a:rPr>
              <a:t>Cr(SCN)</a:t>
            </a:r>
            <a:r>
              <a:rPr kumimoji="1" lang="en-US" altLang="zh-CN" baseline="-25000" dirty="0" smtClean="0">
                <a:ea typeface="华文楷体" panose="02010600040101010101" pitchFamily="2" charset="-122"/>
              </a:rPr>
              <a:t>6</a:t>
            </a:r>
            <a:r>
              <a:rPr kumimoji="1" lang="en-US" altLang="zh-CN" dirty="0" smtClean="0">
                <a:ea typeface="华文楷体" panose="02010600040101010101" pitchFamily="2" charset="-122"/>
              </a:rPr>
              <a:t>]</a:t>
            </a:r>
            <a:r>
              <a:rPr kumimoji="1" lang="en-US" altLang="zh-CN" baseline="30000" dirty="0" smtClean="0">
                <a:ea typeface="华文楷体" panose="02010600040101010101" pitchFamily="2" charset="-122"/>
              </a:rPr>
              <a:t>3</a:t>
            </a:r>
            <a:r>
              <a:rPr kumimoji="1" lang="en-US" altLang="zh-CN" baseline="30000" dirty="0">
                <a:ea typeface="华文楷体" panose="02010600040101010101" pitchFamily="2" charset="-122"/>
                <a:sym typeface="Symbol" panose="05050102010706020507" pitchFamily="18" charset="2"/>
              </a:rPr>
              <a:t></a:t>
            </a:r>
            <a:r>
              <a:rPr kumimoji="1" lang="zh-CN" altLang="en-US" dirty="0">
                <a:ea typeface="华文楷体" panose="02010600040101010101" pitchFamily="2" charset="-122"/>
              </a:rPr>
              <a:t>、</a:t>
            </a:r>
            <a:r>
              <a:rPr kumimoji="1" lang="en-US" altLang="zh-CN" dirty="0">
                <a:ea typeface="华文楷体" panose="02010600040101010101" pitchFamily="2" charset="-122"/>
              </a:rPr>
              <a:t>[</a:t>
            </a:r>
            <a:r>
              <a:rPr kumimoji="1" lang="en-US" altLang="zh-CN" dirty="0" smtClean="0">
                <a:ea typeface="华文楷体" panose="02010600040101010101" pitchFamily="2" charset="-122"/>
              </a:rPr>
              <a:t>Fe(NCS)</a:t>
            </a:r>
            <a:r>
              <a:rPr kumimoji="1" lang="en-US" altLang="zh-CN" i="1" baseline="-25000" dirty="0" smtClean="0">
                <a:ea typeface="华文楷体" panose="02010600040101010101" pitchFamily="2" charset="-122"/>
              </a:rPr>
              <a:t>n</a:t>
            </a:r>
            <a:r>
              <a:rPr kumimoji="1" lang="en-US" altLang="zh-CN" dirty="0" smtClean="0">
                <a:ea typeface="华文楷体" panose="02010600040101010101" pitchFamily="2" charset="-122"/>
              </a:rPr>
              <a:t>]</a:t>
            </a:r>
            <a:r>
              <a:rPr kumimoji="1" lang="en-US" altLang="zh-CN" baseline="30000" dirty="0" smtClean="0">
                <a:ea typeface="华文楷体" panose="02010600040101010101" pitchFamily="2" charset="-122"/>
              </a:rPr>
              <a:t>3</a:t>
            </a:r>
            <a:r>
              <a:rPr kumimoji="1" lang="en-US" altLang="zh-CN" baseline="30000" dirty="0">
                <a:ea typeface="华文楷体" panose="02010600040101010101" pitchFamily="2" charset="-122"/>
                <a:sym typeface="Symbol" panose="05050102010706020507" pitchFamily="18" charset="2"/>
              </a:rPr>
              <a:t></a:t>
            </a:r>
            <a:r>
              <a:rPr kumimoji="1" lang="en-US" altLang="zh-CN" i="1" baseline="30000" dirty="0">
                <a:ea typeface="华文楷体" panose="02010600040101010101" pitchFamily="2" charset="-122"/>
              </a:rPr>
              <a:t>n</a:t>
            </a:r>
            <a:r>
              <a:rPr kumimoji="1" lang="en-US" altLang="zh-CN" dirty="0">
                <a:ea typeface="华文楷体" panose="02010600040101010101" pitchFamily="2" charset="-122"/>
              </a:rPr>
              <a:t>(</a:t>
            </a:r>
            <a:r>
              <a:rPr kumimoji="1" lang="en-US" altLang="zh-CN" i="1" dirty="0">
                <a:ea typeface="华文楷体" panose="02010600040101010101" pitchFamily="2" charset="-122"/>
              </a:rPr>
              <a:t>n</a:t>
            </a:r>
            <a:r>
              <a:rPr kumimoji="1" lang="en-US" altLang="zh-CN" dirty="0">
                <a:ea typeface="华文楷体" panose="02010600040101010101" pitchFamily="2" charset="-122"/>
              </a:rPr>
              <a:t>=1</a:t>
            </a:r>
            <a:r>
              <a:rPr kumimoji="1" lang="en-US" altLang="zh-CN" dirty="0">
                <a:ea typeface="华文楷体" panose="02010600040101010101" pitchFamily="2" charset="-122"/>
                <a:sym typeface="Symbol" panose="05050102010706020507" pitchFamily="18" charset="2"/>
              </a:rPr>
              <a:t></a:t>
            </a:r>
            <a:r>
              <a:rPr kumimoji="1" lang="en-US" altLang="zh-CN" dirty="0">
                <a:ea typeface="华文楷体" panose="02010600040101010101" pitchFamily="2" charset="-122"/>
              </a:rPr>
              <a:t>6)</a:t>
            </a:r>
            <a:r>
              <a:rPr kumimoji="1" lang="zh-CN" altLang="en-US" dirty="0">
                <a:ea typeface="华文楷体" panose="02010600040101010101" pitchFamily="2" charset="-122"/>
              </a:rPr>
              <a:t>、</a:t>
            </a:r>
            <a:r>
              <a:rPr kumimoji="1" lang="en-US" altLang="zh-CN" dirty="0">
                <a:ea typeface="华文楷体" panose="02010600040101010101" pitchFamily="2" charset="-122"/>
              </a:rPr>
              <a:t>[</a:t>
            </a:r>
            <a:r>
              <a:rPr kumimoji="1" lang="en-US" altLang="zh-CN" dirty="0" smtClean="0">
                <a:ea typeface="华文楷体" panose="02010600040101010101" pitchFamily="2" charset="-122"/>
              </a:rPr>
              <a:t>Co(NCS)</a:t>
            </a:r>
            <a:r>
              <a:rPr kumimoji="1" lang="en-US" altLang="zh-CN" baseline="-25000" dirty="0" smtClean="0">
                <a:ea typeface="华文楷体" panose="02010600040101010101" pitchFamily="2" charset="-122"/>
              </a:rPr>
              <a:t>4</a:t>
            </a:r>
            <a:r>
              <a:rPr kumimoji="1" lang="en-US" altLang="zh-CN" dirty="0" smtClean="0">
                <a:ea typeface="华文楷体" panose="02010600040101010101" pitchFamily="2" charset="-122"/>
              </a:rPr>
              <a:t>]</a:t>
            </a:r>
            <a:r>
              <a:rPr kumimoji="1" lang="en-US" altLang="zh-CN" baseline="30000" dirty="0" smtClean="0">
                <a:ea typeface="华文楷体" panose="02010600040101010101" pitchFamily="2" charset="-122"/>
              </a:rPr>
              <a:t>2</a:t>
            </a:r>
            <a:r>
              <a:rPr kumimoji="1" lang="en-US" altLang="zh-CN" baseline="30000" dirty="0">
                <a:ea typeface="华文楷体" panose="02010600040101010101" pitchFamily="2" charset="-122"/>
                <a:sym typeface="Symbol" panose="05050102010706020507" pitchFamily="18" charset="2"/>
              </a:rPr>
              <a:t></a:t>
            </a:r>
            <a:r>
              <a:rPr kumimoji="1" lang="zh-CN" altLang="en-US" dirty="0">
                <a:ea typeface="华文楷体" panose="02010600040101010101" pitchFamily="2" charset="-122"/>
              </a:rPr>
              <a:t>等配离子，其中</a:t>
            </a:r>
            <a:r>
              <a:rPr kumimoji="1" lang="en-US" altLang="zh-CN" dirty="0">
                <a:solidFill>
                  <a:srgbClr val="FF0000"/>
                </a:solidFill>
                <a:ea typeface="华文楷体" panose="02010600040101010101" pitchFamily="2" charset="-122"/>
              </a:rPr>
              <a:t>[</a:t>
            </a:r>
            <a:r>
              <a:rPr kumimoji="1" lang="en-US" altLang="zh-CN" dirty="0" smtClean="0">
                <a:solidFill>
                  <a:srgbClr val="FF0000"/>
                </a:solidFill>
                <a:ea typeface="华文楷体" panose="02010600040101010101" pitchFamily="2" charset="-122"/>
              </a:rPr>
              <a:t>Fe(NCS)</a:t>
            </a:r>
            <a:r>
              <a:rPr kumimoji="1" lang="en-US" altLang="zh-CN" baseline="-25000" dirty="0" smtClean="0">
                <a:solidFill>
                  <a:srgbClr val="FF0000"/>
                </a:solidFill>
                <a:ea typeface="华文楷体" panose="02010600040101010101" pitchFamily="2" charset="-122"/>
              </a:rPr>
              <a:t>n</a:t>
            </a:r>
            <a:r>
              <a:rPr kumimoji="1" lang="en-US" altLang="zh-CN" dirty="0" smtClean="0">
                <a:solidFill>
                  <a:srgbClr val="FF0000"/>
                </a:solidFill>
                <a:ea typeface="华文楷体" panose="02010600040101010101" pitchFamily="2" charset="-122"/>
              </a:rPr>
              <a:t>]</a:t>
            </a:r>
            <a:r>
              <a:rPr kumimoji="1" lang="en-US" altLang="zh-CN" baseline="30000" dirty="0" smtClean="0">
                <a:solidFill>
                  <a:srgbClr val="FF0000"/>
                </a:solidFill>
                <a:ea typeface="华文楷体" panose="02010600040101010101" pitchFamily="2" charset="-122"/>
              </a:rPr>
              <a:t>3</a:t>
            </a:r>
            <a:r>
              <a:rPr kumimoji="1" lang="en-US" altLang="zh-CN" baseline="30000" dirty="0">
                <a:solidFill>
                  <a:srgbClr val="FF0000"/>
                </a:solidFill>
                <a:ea typeface="华文楷体" panose="02010600040101010101" pitchFamily="2" charset="-122"/>
                <a:sym typeface="Symbol" panose="05050102010706020507" pitchFamily="18" charset="2"/>
              </a:rPr>
              <a:t></a:t>
            </a:r>
            <a:r>
              <a:rPr kumimoji="1" lang="en-US" altLang="zh-CN" baseline="30000" dirty="0">
                <a:solidFill>
                  <a:srgbClr val="FF0000"/>
                </a:solidFill>
                <a:ea typeface="华文楷体" panose="02010600040101010101" pitchFamily="2" charset="-122"/>
              </a:rPr>
              <a:t>n</a:t>
            </a:r>
            <a:r>
              <a:rPr kumimoji="1" lang="zh-CN" altLang="en-US" dirty="0">
                <a:solidFill>
                  <a:srgbClr val="FF0000"/>
                </a:solidFill>
                <a:ea typeface="华文楷体" panose="02010600040101010101" pitchFamily="2" charset="-122"/>
              </a:rPr>
              <a:t>为血红色</a:t>
            </a:r>
            <a:r>
              <a:rPr kumimoji="1" lang="zh-CN" altLang="en-US" dirty="0">
                <a:solidFill>
                  <a:srgbClr val="0000CC"/>
                </a:solidFill>
                <a:ea typeface="华文楷体" panose="02010600040101010101" pitchFamily="2" charset="-122"/>
              </a:rPr>
              <a:t>，</a:t>
            </a:r>
            <a:r>
              <a:rPr kumimoji="1" lang="en-US" altLang="zh-CN" dirty="0">
                <a:solidFill>
                  <a:srgbClr val="0000CC"/>
                </a:solidFill>
                <a:ea typeface="华文楷体" panose="02010600040101010101" pitchFamily="2" charset="-122"/>
              </a:rPr>
              <a:t>[</a:t>
            </a:r>
            <a:r>
              <a:rPr kumimoji="1" lang="en-US" altLang="zh-CN" dirty="0" smtClean="0">
                <a:solidFill>
                  <a:srgbClr val="0000CC"/>
                </a:solidFill>
                <a:ea typeface="华文楷体" panose="02010600040101010101" pitchFamily="2" charset="-122"/>
              </a:rPr>
              <a:t>Co(NCS)</a:t>
            </a:r>
            <a:r>
              <a:rPr kumimoji="1" lang="en-US" altLang="zh-CN" baseline="-25000" dirty="0" smtClean="0">
                <a:solidFill>
                  <a:srgbClr val="0000CC"/>
                </a:solidFill>
                <a:ea typeface="华文楷体" panose="02010600040101010101" pitchFamily="2" charset="-122"/>
              </a:rPr>
              <a:t>4</a:t>
            </a:r>
            <a:r>
              <a:rPr kumimoji="1" lang="en-US" altLang="zh-CN" dirty="0" smtClean="0">
                <a:solidFill>
                  <a:srgbClr val="0000CC"/>
                </a:solidFill>
                <a:ea typeface="华文楷体" panose="02010600040101010101" pitchFamily="2" charset="-122"/>
              </a:rPr>
              <a:t>]</a:t>
            </a:r>
            <a:r>
              <a:rPr kumimoji="1" lang="en-US" altLang="zh-CN" baseline="30000" dirty="0" smtClean="0">
                <a:solidFill>
                  <a:srgbClr val="0000CC"/>
                </a:solidFill>
                <a:ea typeface="华文楷体" panose="02010600040101010101" pitchFamily="2" charset="-122"/>
              </a:rPr>
              <a:t>2</a:t>
            </a:r>
            <a:r>
              <a:rPr kumimoji="1" lang="en-US" altLang="zh-CN" baseline="30000" dirty="0">
                <a:solidFill>
                  <a:srgbClr val="0000CC"/>
                </a:solidFill>
                <a:ea typeface="华文楷体" panose="02010600040101010101" pitchFamily="2" charset="-122"/>
                <a:sym typeface="Symbol" panose="05050102010706020507" pitchFamily="18" charset="2"/>
              </a:rPr>
              <a:t></a:t>
            </a:r>
            <a:r>
              <a:rPr kumimoji="1" lang="zh-CN" altLang="en-US" dirty="0">
                <a:solidFill>
                  <a:srgbClr val="0000CC"/>
                </a:solidFill>
                <a:ea typeface="华文楷体" panose="02010600040101010101" pitchFamily="2" charset="-122"/>
              </a:rPr>
              <a:t>为蓝色</a:t>
            </a:r>
            <a:r>
              <a:rPr kumimoji="1" lang="en-US" altLang="zh-CN" dirty="0">
                <a:ea typeface="华文楷体" panose="02010600040101010101" pitchFamily="2" charset="-122"/>
              </a:rPr>
              <a:t>(</a:t>
            </a:r>
            <a:r>
              <a:rPr kumimoji="1" lang="zh-CN" altLang="en-US" dirty="0">
                <a:ea typeface="华文楷体" panose="02010600040101010101" pitchFamily="2" charset="-122"/>
              </a:rPr>
              <a:t>在丙酮或戊</a:t>
            </a:r>
            <a:r>
              <a:rPr kumimoji="1" lang="zh-CN" altLang="en-US" dirty="0" smtClean="0">
                <a:ea typeface="华文楷体" panose="02010600040101010101" pitchFamily="2" charset="-122"/>
              </a:rPr>
              <a:t>醇</a:t>
            </a:r>
            <a:r>
              <a:rPr kumimoji="1" lang="en-US" altLang="zh-CN" dirty="0" smtClean="0">
                <a:ea typeface="华文楷体" panose="02010600040101010101" pitchFamily="2" charset="-122"/>
              </a:rPr>
              <a:t>-</a:t>
            </a:r>
            <a:r>
              <a:rPr kumimoji="1" lang="zh-CN" altLang="en-US" dirty="0" smtClean="0">
                <a:ea typeface="华文楷体" panose="02010600040101010101" pitchFamily="2" charset="-122"/>
              </a:rPr>
              <a:t>乙醚中稳定</a:t>
            </a:r>
            <a:r>
              <a:rPr kumimoji="1" lang="en-US" altLang="zh-CN" dirty="0">
                <a:ea typeface="华文楷体" panose="02010600040101010101" pitchFamily="2" charset="-122"/>
              </a:rPr>
              <a:t>),</a:t>
            </a:r>
            <a:r>
              <a:rPr kumimoji="1" lang="zh-CN" altLang="en-US" dirty="0">
                <a:ea typeface="华文楷体" panose="02010600040101010101" pitchFamily="2" charset="-122"/>
              </a:rPr>
              <a:t>常用于鉴定</a:t>
            </a:r>
            <a:r>
              <a:rPr kumimoji="1" lang="en-US" altLang="zh-CN" dirty="0">
                <a:solidFill>
                  <a:srgbClr val="0000CC"/>
                </a:solidFill>
                <a:ea typeface="华文楷体" panose="02010600040101010101" pitchFamily="2" charset="-122"/>
              </a:rPr>
              <a:t>Fe</a:t>
            </a:r>
            <a:r>
              <a:rPr kumimoji="1" lang="en-US" altLang="zh-CN" baseline="30000" dirty="0">
                <a:solidFill>
                  <a:srgbClr val="0000CC"/>
                </a:solidFill>
                <a:ea typeface="华文楷体" panose="02010600040101010101" pitchFamily="2" charset="-122"/>
              </a:rPr>
              <a:t>3+</a:t>
            </a:r>
            <a:r>
              <a:rPr kumimoji="1" lang="zh-CN" altLang="en-US" dirty="0">
                <a:solidFill>
                  <a:srgbClr val="0000CC"/>
                </a:solidFill>
                <a:ea typeface="华文楷体" panose="02010600040101010101" pitchFamily="2" charset="-122"/>
              </a:rPr>
              <a:t>和</a:t>
            </a:r>
            <a:r>
              <a:rPr kumimoji="1" lang="en-US" altLang="zh-CN" dirty="0">
                <a:solidFill>
                  <a:srgbClr val="0000CC"/>
                </a:solidFill>
                <a:ea typeface="华文楷体" panose="02010600040101010101" pitchFamily="2" charset="-122"/>
              </a:rPr>
              <a:t>Co</a:t>
            </a:r>
            <a:r>
              <a:rPr kumimoji="1" lang="en-US" altLang="zh-CN" baseline="30000" dirty="0">
                <a:solidFill>
                  <a:srgbClr val="0000CC"/>
                </a:solidFill>
                <a:ea typeface="华文楷体" panose="02010600040101010101" pitchFamily="2" charset="-122"/>
              </a:rPr>
              <a:t>2+</a:t>
            </a:r>
            <a:r>
              <a:rPr kumimoji="1" lang="zh-CN" altLang="en-US" dirty="0">
                <a:ea typeface="华文楷体" panose="02010600040101010101" pitchFamily="2" charset="-122"/>
              </a:rPr>
              <a:t>。</a:t>
            </a:r>
            <a:endParaRPr kumimoji="1" lang="zh-CN" altLang="en-US" dirty="0">
              <a:ea typeface="华文楷体" panose="02010600040101010101" pitchFamily="2" charset="-122"/>
            </a:endParaRPr>
          </a:p>
        </p:txBody>
      </p:sp>
      <p:grpSp>
        <p:nvGrpSpPr>
          <p:cNvPr id="529421" name="Group 13"/>
          <p:cNvGrpSpPr/>
          <p:nvPr/>
        </p:nvGrpSpPr>
        <p:grpSpPr bwMode="auto">
          <a:xfrm>
            <a:off x="2051050" y="3178176"/>
            <a:ext cx="2384425" cy="3116263"/>
            <a:chOff x="793" y="2160"/>
            <a:chExt cx="1502" cy="1963"/>
          </a:xfrm>
        </p:grpSpPr>
        <p:pic>
          <p:nvPicPr>
            <p:cNvPr id="171015" name="Picture 8" descr="crncs63-"/>
            <p:cNvPicPr>
              <a:picLocks noChangeAspect="1" noChangeArrowheads="1"/>
            </p:cNvPicPr>
            <p:nvPr/>
          </p:nvPicPr>
          <p:blipFill>
            <a:blip r:embed="rId1" cstate="print">
              <a:extLst>
                <a:ext uri="{28A0092B-C50C-407E-A947-70E740481C1C}">
                  <a14:useLocalDpi xmlns:a14="http://schemas.microsoft.com/office/drawing/2010/main" val="0"/>
                </a:ext>
              </a:extLst>
            </a:blip>
            <a:srcRect l="12811" t="4628" r="8682" b="7442"/>
            <a:stretch>
              <a:fillRect/>
            </a:stretch>
          </p:blipFill>
          <p:spPr bwMode="auto">
            <a:xfrm>
              <a:off x="793" y="2160"/>
              <a:ext cx="1502" cy="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6" name="Rectangle 9"/>
            <p:cNvSpPr>
              <a:spLocks noChangeArrowheads="1"/>
            </p:cNvSpPr>
            <p:nvPr/>
          </p:nvSpPr>
          <p:spPr bwMode="auto">
            <a:xfrm>
              <a:off x="793" y="3793"/>
              <a:ext cx="13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sz="2800" dirty="0">
                  <a:ea typeface="华文楷体" panose="02010600040101010101" pitchFamily="2" charset="-122"/>
                </a:rPr>
                <a:t>[</a:t>
              </a:r>
              <a:r>
                <a:rPr kumimoji="1" lang="en-US" altLang="zh-CN" sz="2800" dirty="0" smtClean="0">
                  <a:ea typeface="华文楷体" panose="02010600040101010101" pitchFamily="2" charset="-122"/>
                </a:rPr>
                <a:t>Fe(NCS)</a:t>
              </a:r>
              <a:r>
                <a:rPr kumimoji="1" lang="en-US" altLang="zh-CN" sz="2800" baseline="-25000" dirty="0" smtClean="0">
                  <a:ea typeface="华文楷体" panose="02010600040101010101" pitchFamily="2" charset="-122"/>
                </a:rPr>
                <a:t>6</a:t>
              </a:r>
              <a:r>
                <a:rPr kumimoji="1" lang="en-US" altLang="zh-CN" sz="2800" dirty="0" smtClean="0">
                  <a:ea typeface="华文楷体" panose="02010600040101010101" pitchFamily="2" charset="-122"/>
                </a:rPr>
                <a:t>]</a:t>
              </a:r>
              <a:r>
                <a:rPr kumimoji="1" lang="en-US" altLang="zh-CN" sz="2800" baseline="30000" dirty="0" smtClean="0">
                  <a:ea typeface="华文楷体" panose="02010600040101010101" pitchFamily="2" charset="-122"/>
                </a:rPr>
                <a:t>3</a:t>
              </a:r>
              <a:r>
                <a:rPr kumimoji="1" lang="en-US" altLang="zh-CN" sz="2800" baseline="30000" dirty="0">
                  <a:ea typeface="华文楷体" panose="02010600040101010101" pitchFamily="2" charset="-122"/>
                  <a:sym typeface="Symbol" panose="05050102010706020507" pitchFamily="18" charset="2"/>
                </a:rPr>
                <a:t></a:t>
              </a:r>
              <a:endParaRPr kumimoji="1" lang="en-US" altLang="zh-CN" sz="2800" baseline="30000" dirty="0">
                <a:ea typeface="华文楷体" panose="02010600040101010101" pitchFamily="2" charset="-122"/>
                <a:sym typeface="Symbol" panose="05050102010706020507" pitchFamily="18" charset="2"/>
              </a:endParaRPr>
            </a:p>
          </p:txBody>
        </p:sp>
      </p:grpSp>
      <p:grpSp>
        <p:nvGrpSpPr>
          <p:cNvPr id="529423" name="Group 15"/>
          <p:cNvGrpSpPr/>
          <p:nvPr/>
        </p:nvGrpSpPr>
        <p:grpSpPr bwMode="auto">
          <a:xfrm>
            <a:off x="5108576" y="3340100"/>
            <a:ext cx="2255838" cy="2973388"/>
            <a:chOff x="3424" y="2205"/>
            <a:chExt cx="1421" cy="1873"/>
          </a:xfrm>
        </p:grpSpPr>
        <p:pic>
          <p:nvPicPr>
            <p:cNvPr id="171013" name="Picture 4" descr="concs42-"/>
            <p:cNvPicPr>
              <a:picLocks noChangeAspect="1" noChangeArrowheads="1"/>
            </p:cNvPicPr>
            <p:nvPr/>
          </p:nvPicPr>
          <p:blipFill>
            <a:blip r:embed="rId2" cstate="print">
              <a:extLst>
                <a:ext uri="{28A0092B-C50C-407E-A947-70E740481C1C}">
                  <a14:useLocalDpi xmlns:a14="http://schemas.microsoft.com/office/drawing/2010/main" val="0"/>
                </a:ext>
              </a:extLst>
            </a:blip>
            <a:srcRect l="12811" t="7442" r="15573" b="8881"/>
            <a:stretch>
              <a:fillRect/>
            </a:stretch>
          </p:blipFill>
          <p:spPr bwMode="auto">
            <a:xfrm>
              <a:off x="3470" y="2205"/>
              <a:ext cx="1280"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9422" name="Rectangle 14"/>
            <p:cNvSpPr>
              <a:spLocks noChangeArrowheads="1"/>
            </p:cNvSpPr>
            <p:nvPr/>
          </p:nvSpPr>
          <p:spPr bwMode="auto">
            <a:xfrm>
              <a:off x="3424" y="3748"/>
              <a:ext cx="1421" cy="330"/>
            </a:xfrm>
            <a:prstGeom prst="rect">
              <a:avLst/>
            </a:prstGeom>
            <a:noFill/>
            <a:ln>
              <a:noFill/>
            </a:ln>
            <a:effectLst/>
          </p:spPr>
          <p:txBody>
            <a:bodyPr wrap="none">
              <a:spAutoFit/>
            </a:bodyPr>
            <a:lstStyle/>
            <a:p>
              <a:pPr>
                <a:defRPr/>
              </a:pPr>
              <a:r>
                <a:rPr kumimoji="1" lang="en-US" altLang="zh-CN" sz="2800" dirty="0">
                  <a:latin typeface="+mn-lt"/>
                  <a:ea typeface="+mn-ea"/>
                </a:rPr>
                <a:t>[</a:t>
              </a:r>
              <a:r>
                <a:rPr kumimoji="1" lang="en-US" altLang="zh-CN" sz="2800" dirty="0" smtClean="0">
                  <a:latin typeface="+mn-lt"/>
                  <a:ea typeface="+mn-ea"/>
                </a:rPr>
                <a:t>Co(NCS)</a:t>
              </a:r>
              <a:r>
                <a:rPr kumimoji="1" lang="en-US" altLang="zh-CN" sz="2800" baseline="-25000" dirty="0" smtClean="0">
                  <a:latin typeface="+mn-lt"/>
                  <a:ea typeface="+mn-ea"/>
                </a:rPr>
                <a:t>4</a:t>
              </a:r>
              <a:r>
                <a:rPr kumimoji="1" lang="en-US" altLang="zh-CN" sz="2800" dirty="0" smtClean="0">
                  <a:latin typeface="+mn-lt"/>
                  <a:ea typeface="+mn-ea"/>
                </a:rPr>
                <a:t>]</a:t>
              </a:r>
              <a:r>
                <a:rPr kumimoji="1" lang="en-US" altLang="zh-CN" sz="2800" baseline="30000" dirty="0" smtClean="0">
                  <a:latin typeface="+mn-lt"/>
                  <a:ea typeface="+mn-ea"/>
                </a:rPr>
                <a:t>2</a:t>
              </a:r>
              <a:r>
                <a:rPr kumimoji="1" lang="en-US" altLang="zh-CN" sz="2800" baseline="30000" dirty="0">
                  <a:latin typeface="+mn-lt"/>
                  <a:ea typeface="+mn-ea"/>
                  <a:sym typeface="Symbol" panose="05050102010706020507" pitchFamily="18" charset="2"/>
                </a:rPr>
                <a:t></a:t>
              </a:r>
              <a:endParaRPr kumimoji="1" lang="en-US" altLang="zh-CN" sz="2800" baseline="30000" dirty="0">
                <a:latin typeface="+mn-lt"/>
                <a:ea typeface="+mn-ea"/>
                <a:sym typeface="Symbol" panose="05050102010706020507" pitchFamily="18" charset="2"/>
              </a:endParaRPr>
            </a:p>
          </p:txBody>
        </p:sp>
      </p:grpSp>
      <p:sp>
        <p:nvSpPr>
          <p:cNvPr id="171012"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42191970-F4E3-4C04-A2DE-A22DF5D08077}"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9421"/>
                                        </p:tgtEl>
                                        <p:attrNameLst>
                                          <p:attrName>style.visibility</p:attrName>
                                        </p:attrNameLst>
                                      </p:cBhvr>
                                      <p:to>
                                        <p:strVal val="visible"/>
                                      </p:to>
                                    </p:set>
                                    <p:animEffect transition="in" filter="blinds(horizontal)">
                                      <p:cBhvr>
                                        <p:cTn id="7" dur="500"/>
                                        <p:tgtEl>
                                          <p:spTgt spid="529421"/>
                                        </p:tgtEl>
                                      </p:cBhvr>
                                    </p:animEffect>
                                  </p:childTnLst>
                                </p:cTn>
                              </p:par>
                              <p:par>
                                <p:cTn id="8" presetID="3" presetClass="entr" presetSubtype="10" fill="hold" nodeType="withEffect">
                                  <p:stCondLst>
                                    <p:cond delay="0"/>
                                  </p:stCondLst>
                                  <p:childTnLst>
                                    <p:set>
                                      <p:cBhvr>
                                        <p:cTn id="9" dur="1" fill="hold">
                                          <p:stCondLst>
                                            <p:cond delay="0"/>
                                          </p:stCondLst>
                                        </p:cTn>
                                        <p:tgtEl>
                                          <p:spTgt spid="529423"/>
                                        </p:tgtEl>
                                        <p:attrNameLst>
                                          <p:attrName>style.visibility</p:attrName>
                                        </p:attrNameLst>
                                      </p:cBhvr>
                                      <p:to>
                                        <p:strVal val="visible"/>
                                      </p:to>
                                    </p:set>
                                    <p:animEffect transition="in" filter="blinds(horizontal)">
                                      <p:cBhvr>
                                        <p:cTn id="10" dur="500"/>
                                        <p:tgtEl>
                                          <p:spTgt spid="529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8" name="Rectangle 4"/>
          <p:cNvSpPr>
            <a:spLocks noChangeArrowheads="1"/>
          </p:cNvSpPr>
          <p:nvPr/>
        </p:nvSpPr>
        <p:spPr bwMode="auto">
          <a:xfrm>
            <a:off x="950913" y="185738"/>
            <a:ext cx="2884487" cy="647700"/>
          </a:xfrm>
          <a:prstGeom prst="rect">
            <a:avLst/>
          </a:prstGeom>
          <a:noFill/>
          <a:ln>
            <a:noFill/>
          </a:ln>
          <a:effectLst/>
        </p:spPr>
        <p:txBody>
          <a:bodyPr wrap="none" anchor="ctr">
            <a:spAutoFit/>
          </a:bodyPr>
          <a:lstStyle/>
          <a:p>
            <a:pPr>
              <a:defRPr/>
            </a:pPr>
            <a:r>
              <a:rPr lang="en-US" altLang="zh-CN" sz="3600" dirty="0">
                <a:solidFill>
                  <a:srgbClr val="FF0000"/>
                </a:solidFill>
                <a:latin typeface="+mn-lt"/>
                <a:ea typeface="+mn-ea"/>
              </a:rPr>
              <a:t>3)</a:t>
            </a:r>
            <a:r>
              <a:rPr lang="zh-CN" altLang="en-US" sz="3600" dirty="0">
                <a:solidFill>
                  <a:srgbClr val="FF0000"/>
                </a:solidFill>
                <a:latin typeface="+mn-lt"/>
                <a:ea typeface="+mn-ea"/>
              </a:rPr>
              <a:t>卤素配合物</a:t>
            </a:r>
            <a:endParaRPr lang="zh-CN" altLang="en-US" sz="3600" dirty="0">
              <a:solidFill>
                <a:srgbClr val="FF0000"/>
              </a:solidFill>
              <a:latin typeface="+mn-lt"/>
              <a:ea typeface="+mn-ea"/>
            </a:endParaRPr>
          </a:p>
        </p:txBody>
      </p:sp>
      <p:sp>
        <p:nvSpPr>
          <p:cNvPr id="513029" name="Text Box 5"/>
          <p:cNvSpPr txBox="1">
            <a:spLocks noChangeArrowheads="1"/>
          </p:cNvSpPr>
          <p:nvPr/>
        </p:nvSpPr>
        <p:spPr bwMode="auto">
          <a:xfrm>
            <a:off x="925513" y="981075"/>
            <a:ext cx="80391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lnSpc>
                <a:spcPct val="110000"/>
              </a:lnSpc>
              <a:spcBef>
                <a:spcPct val="50000"/>
              </a:spcBef>
            </a:pPr>
            <a:r>
              <a:rPr lang="zh-CN" altLang="en-US" dirty="0">
                <a:ea typeface="华文楷体" panose="02010600040101010101" pitchFamily="2" charset="-122"/>
              </a:rPr>
              <a:t>与</a:t>
            </a:r>
            <a:r>
              <a:rPr lang="en-US" altLang="zh-CN" dirty="0">
                <a:ea typeface="华文楷体" panose="02010600040101010101" pitchFamily="2" charset="-122"/>
              </a:rPr>
              <a:t>X</a:t>
            </a:r>
            <a:r>
              <a:rPr kumimoji="1" lang="en-US" altLang="zh-CN" baseline="30000" dirty="0">
                <a:ea typeface="华文楷体" panose="02010600040101010101" pitchFamily="2" charset="-122"/>
                <a:sym typeface="Symbol" panose="05050102010706020507" pitchFamily="18" charset="2"/>
              </a:rPr>
              <a:t></a:t>
            </a:r>
            <a:r>
              <a:rPr kumimoji="1" lang="en-US" altLang="zh-CN" dirty="0">
                <a:ea typeface="华文楷体" panose="02010600040101010101" pitchFamily="2" charset="-122"/>
                <a:sym typeface="Symbol" panose="05050102010706020507" pitchFamily="18" charset="2"/>
              </a:rPr>
              <a:t>(X=F/</a:t>
            </a:r>
            <a:r>
              <a:rPr lang="en-US" altLang="zh-CN" dirty="0">
                <a:ea typeface="华文楷体" panose="02010600040101010101" pitchFamily="2" charset="-122"/>
              </a:rPr>
              <a:t>Cl/Br/I</a:t>
            </a:r>
            <a:r>
              <a:rPr kumimoji="1" lang="en-US" altLang="zh-CN" dirty="0">
                <a:ea typeface="华文楷体" panose="02010600040101010101" pitchFamily="2" charset="-122"/>
                <a:sym typeface="Symbol" panose="05050102010706020507" pitchFamily="18" charset="2"/>
              </a:rPr>
              <a:t>)</a:t>
            </a:r>
            <a:r>
              <a:rPr lang="zh-CN" altLang="en-US" dirty="0">
                <a:ea typeface="华文楷体" panose="02010600040101010101" pitchFamily="2" charset="-122"/>
              </a:rPr>
              <a:t>形成</a:t>
            </a:r>
            <a:r>
              <a:rPr lang="en-US" altLang="zh-CN" dirty="0">
                <a:ea typeface="华文楷体" panose="02010600040101010101" pitchFamily="2" charset="-122"/>
              </a:rPr>
              <a:t>4</a:t>
            </a:r>
            <a:r>
              <a:rPr lang="zh-CN" altLang="en-US" dirty="0">
                <a:ea typeface="华文楷体" panose="02010600040101010101" pitchFamily="2" charset="-122"/>
              </a:rPr>
              <a:t>或</a:t>
            </a:r>
            <a:r>
              <a:rPr lang="en-US" altLang="zh-CN" dirty="0">
                <a:ea typeface="华文楷体" panose="02010600040101010101" pitchFamily="2" charset="-122"/>
              </a:rPr>
              <a:t>6</a:t>
            </a:r>
            <a:r>
              <a:rPr lang="zh-CN" altLang="en-US" dirty="0">
                <a:ea typeface="华文楷体" panose="02010600040101010101" pitchFamily="2" charset="-122"/>
              </a:rPr>
              <a:t>配位的配合物，如</a:t>
            </a:r>
            <a:r>
              <a:rPr lang="en-US" altLang="zh-CN" dirty="0">
                <a:ea typeface="华文楷体" panose="02010600040101010101" pitchFamily="2" charset="-122"/>
              </a:rPr>
              <a:t>[TiF</a:t>
            </a:r>
            <a:r>
              <a:rPr kumimoji="1" lang="en-US" altLang="zh-CN" baseline="-25000" dirty="0">
                <a:ea typeface="华文楷体" panose="02010600040101010101" pitchFamily="2" charset="-122"/>
              </a:rPr>
              <a:t>6</a:t>
            </a:r>
            <a:r>
              <a:rPr lang="en-US" altLang="zh-CN" dirty="0">
                <a:ea typeface="华文楷体" panose="02010600040101010101" pitchFamily="2" charset="-122"/>
              </a:rPr>
              <a:t>]</a:t>
            </a:r>
            <a:r>
              <a:rPr kumimoji="1" lang="en-US" altLang="zh-CN" baseline="30000" dirty="0">
                <a:ea typeface="华文楷体" panose="02010600040101010101" pitchFamily="2" charset="-122"/>
              </a:rPr>
              <a:t>2</a:t>
            </a:r>
            <a:r>
              <a:rPr kumimoji="1" lang="en-US" altLang="zh-CN" baseline="30000" dirty="0">
                <a:ea typeface="华文楷体" panose="02010600040101010101" pitchFamily="2" charset="-122"/>
                <a:sym typeface="Symbol" panose="05050102010706020507" pitchFamily="18" charset="2"/>
              </a:rPr>
              <a:t></a:t>
            </a:r>
            <a:r>
              <a:rPr lang="zh-CN" altLang="en-US" dirty="0">
                <a:ea typeface="华文楷体" panose="02010600040101010101" pitchFamily="2" charset="-122"/>
              </a:rPr>
              <a:t>、</a:t>
            </a:r>
            <a:r>
              <a:rPr lang="en-US" altLang="zh-CN" dirty="0">
                <a:ea typeface="华文楷体" panose="02010600040101010101" pitchFamily="2" charset="-122"/>
              </a:rPr>
              <a:t>[VF</a:t>
            </a:r>
            <a:r>
              <a:rPr kumimoji="1" lang="en-US" altLang="zh-CN" baseline="-25000" dirty="0">
                <a:ea typeface="华文楷体" panose="02010600040101010101" pitchFamily="2" charset="-122"/>
              </a:rPr>
              <a:t>6</a:t>
            </a:r>
            <a:r>
              <a:rPr lang="en-US" altLang="zh-CN" dirty="0">
                <a:ea typeface="华文楷体" panose="02010600040101010101" pitchFamily="2" charset="-122"/>
              </a:rPr>
              <a:t>]</a:t>
            </a:r>
            <a:r>
              <a:rPr kumimoji="1" lang="en-US" altLang="zh-CN" baseline="30000" dirty="0">
                <a:ea typeface="华文楷体" panose="02010600040101010101" pitchFamily="2" charset="-122"/>
                <a:sym typeface="Symbol" panose="05050102010706020507" pitchFamily="18" charset="2"/>
              </a:rPr>
              <a:t></a:t>
            </a:r>
            <a:r>
              <a:rPr lang="zh-CN" altLang="en-US" dirty="0">
                <a:ea typeface="华文楷体" panose="02010600040101010101" pitchFamily="2" charset="-122"/>
              </a:rPr>
              <a:t>、</a:t>
            </a:r>
            <a:r>
              <a:rPr lang="en-US" altLang="zh-CN" dirty="0">
                <a:ea typeface="华文楷体" panose="02010600040101010101" pitchFamily="2" charset="-122"/>
              </a:rPr>
              <a:t>[CrF</a:t>
            </a:r>
            <a:r>
              <a:rPr kumimoji="1" lang="en-US" altLang="zh-CN" baseline="-25000" dirty="0">
                <a:ea typeface="华文楷体" panose="02010600040101010101" pitchFamily="2" charset="-122"/>
              </a:rPr>
              <a:t>6</a:t>
            </a:r>
            <a:r>
              <a:rPr lang="en-US" altLang="zh-CN" dirty="0">
                <a:ea typeface="华文楷体" panose="02010600040101010101" pitchFamily="2" charset="-122"/>
              </a:rPr>
              <a:t>]</a:t>
            </a:r>
            <a:r>
              <a:rPr kumimoji="1" lang="en-US" altLang="zh-CN" baseline="30000" dirty="0">
                <a:ea typeface="华文楷体" panose="02010600040101010101" pitchFamily="2" charset="-122"/>
              </a:rPr>
              <a:t>3</a:t>
            </a:r>
            <a:r>
              <a:rPr kumimoji="1" lang="en-US" altLang="zh-CN" baseline="30000" dirty="0">
                <a:ea typeface="华文楷体" panose="02010600040101010101" pitchFamily="2" charset="-122"/>
                <a:sym typeface="Symbol" panose="05050102010706020507" pitchFamily="18" charset="2"/>
              </a:rPr>
              <a:t></a:t>
            </a:r>
            <a:r>
              <a:rPr lang="zh-CN" altLang="en-US" dirty="0">
                <a:ea typeface="华文楷体" panose="02010600040101010101" pitchFamily="2" charset="-122"/>
              </a:rPr>
              <a:t>、</a:t>
            </a:r>
            <a:r>
              <a:rPr lang="en-US" altLang="zh-CN" dirty="0">
                <a:ea typeface="华文楷体" panose="02010600040101010101" pitchFamily="2" charset="-122"/>
              </a:rPr>
              <a:t>[FeF</a:t>
            </a:r>
            <a:r>
              <a:rPr kumimoji="1" lang="en-US" altLang="zh-CN" baseline="-25000" dirty="0">
                <a:ea typeface="华文楷体" panose="02010600040101010101" pitchFamily="2" charset="-122"/>
              </a:rPr>
              <a:t>6</a:t>
            </a:r>
            <a:r>
              <a:rPr lang="en-US" altLang="zh-CN" dirty="0">
                <a:ea typeface="华文楷体" panose="02010600040101010101" pitchFamily="2" charset="-122"/>
              </a:rPr>
              <a:t>]</a:t>
            </a:r>
            <a:r>
              <a:rPr kumimoji="1" lang="en-US" altLang="zh-CN" baseline="30000" dirty="0">
                <a:ea typeface="华文楷体" panose="02010600040101010101" pitchFamily="2" charset="-122"/>
              </a:rPr>
              <a:t>3</a:t>
            </a:r>
            <a:r>
              <a:rPr kumimoji="1" lang="en-US" altLang="zh-CN" baseline="30000" dirty="0">
                <a:ea typeface="华文楷体" panose="02010600040101010101" pitchFamily="2" charset="-122"/>
                <a:sym typeface="Symbol" panose="05050102010706020507" pitchFamily="18" charset="2"/>
              </a:rPr>
              <a:t></a:t>
            </a:r>
            <a:r>
              <a:rPr lang="zh-CN" altLang="en-US" dirty="0">
                <a:ea typeface="华文楷体" panose="02010600040101010101" pitchFamily="2" charset="-122"/>
              </a:rPr>
              <a:t>、</a:t>
            </a:r>
            <a:r>
              <a:rPr lang="en-US" altLang="zh-CN" dirty="0">
                <a:ea typeface="华文楷体" panose="02010600040101010101" pitchFamily="2" charset="-122"/>
              </a:rPr>
              <a:t>[CrCl</a:t>
            </a:r>
            <a:r>
              <a:rPr kumimoji="1" lang="en-US" altLang="zh-CN" baseline="-25000" dirty="0">
                <a:ea typeface="华文楷体" panose="02010600040101010101" pitchFamily="2" charset="-122"/>
              </a:rPr>
              <a:t>6</a:t>
            </a:r>
            <a:r>
              <a:rPr lang="en-US" altLang="zh-CN" dirty="0">
                <a:ea typeface="华文楷体" panose="02010600040101010101" pitchFamily="2" charset="-122"/>
              </a:rPr>
              <a:t>]</a:t>
            </a:r>
            <a:r>
              <a:rPr kumimoji="1" lang="en-US" altLang="zh-CN" baseline="30000" dirty="0">
                <a:ea typeface="华文楷体" panose="02010600040101010101" pitchFamily="2" charset="-122"/>
              </a:rPr>
              <a:t>3</a:t>
            </a:r>
            <a:r>
              <a:rPr kumimoji="1" lang="en-US" altLang="zh-CN" baseline="30000" dirty="0">
                <a:ea typeface="华文楷体" panose="02010600040101010101" pitchFamily="2" charset="-122"/>
                <a:sym typeface="Symbol" panose="05050102010706020507" pitchFamily="18" charset="2"/>
              </a:rPr>
              <a:t></a:t>
            </a:r>
            <a:r>
              <a:rPr lang="zh-CN" altLang="en-US" dirty="0">
                <a:ea typeface="华文楷体" panose="02010600040101010101" pitchFamily="2" charset="-122"/>
              </a:rPr>
              <a:t>、</a:t>
            </a:r>
            <a:r>
              <a:rPr lang="en-US" altLang="zh-CN" dirty="0">
                <a:ea typeface="华文楷体" panose="02010600040101010101" pitchFamily="2" charset="-122"/>
              </a:rPr>
              <a:t>[MnX</a:t>
            </a:r>
            <a:r>
              <a:rPr kumimoji="1" lang="en-US" altLang="zh-CN" baseline="-25000" dirty="0">
                <a:ea typeface="华文楷体" panose="02010600040101010101" pitchFamily="2" charset="-122"/>
              </a:rPr>
              <a:t>4</a:t>
            </a:r>
            <a:r>
              <a:rPr lang="en-US" altLang="zh-CN" dirty="0">
                <a:ea typeface="华文楷体" panose="02010600040101010101" pitchFamily="2" charset="-122"/>
              </a:rPr>
              <a:t>]</a:t>
            </a:r>
            <a:r>
              <a:rPr kumimoji="1" lang="en-US" altLang="zh-CN" baseline="30000" dirty="0">
                <a:ea typeface="华文楷体" panose="02010600040101010101" pitchFamily="2" charset="-122"/>
              </a:rPr>
              <a:t>2</a:t>
            </a:r>
            <a:r>
              <a:rPr kumimoji="1" lang="en-US" altLang="zh-CN" baseline="30000" dirty="0">
                <a:ea typeface="华文楷体" panose="02010600040101010101" pitchFamily="2" charset="-122"/>
                <a:sym typeface="Symbol" panose="05050102010706020507" pitchFamily="18" charset="2"/>
              </a:rPr>
              <a:t></a:t>
            </a:r>
            <a:r>
              <a:rPr lang="en-US" altLang="zh-CN" dirty="0">
                <a:ea typeface="华文楷体" panose="02010600040101010101" pitchFamily="2" charset="-122"/>
              </a:rPr>
              <a:t> </a:t>
            </a:r>
            <a:r>
              <a:rPr lang="zh-CN" altLang="en-US" dirty="0">
                <a:ea typeface="华文楷体" panose="02010600040101010101" pitchFamily="2" charset="-122"/>
              </a:rPr>
              <a:t>、 </a:t>
            </a:r>
            <a:r>
              <a:rPr lang="en-US" altLang="zh-CN" dirty="0">
                <a:ea typeface="华文楷体" panose="02010600040101010101" pitchFamily="2" charset="-122"/>
              </a:rPr>
              <a:t>[CoX</a:t>
            </a:r>
            <a:r>
              <a:rPr kumimoji="1" lang="en-US" altLang="zh-CN" baseline="-25000" dirty="0">
                <a:ea typeface="华文楷体" panose="02010600040101010101" pitchFamily="2" charset="-122"/>
              </a:rPr>
              <a:t>4</a:t>
            </a:r>
            <a:r>
              <a:rPr lang="en-US" altLang="zh-CN" dirty="0">
                <a:ea typeface="华文楷体" panose="02010600040101010101" pitchFamily="2" charset="-122"/>
              </a:rPr>
              <a:t>]</a:t>
            </a:r>
            <a:r>
              <a:rPr kumimoji="1" lang="en-US" altLang="zh-CN" baseline="30000" dirty="0">
                <a:ea typeface="华文楷体" panose="02010600040101010101" pitchFamily="2" charset="-122"/>
              </a:rPr>
              <a:t>2</a:t>
            </a:r>
            <a:r>
              <a:rPr lang="zh-CN" altLang="en-US" dirty="0">
                <a:ea typeface="华文楷体" panose="02010600040101010101" pitchFamily="2" charset="-122"/>
              </a:rPr>
              <a:t>等。</a:t>
            </a:r>
            <a:endParaRPr lang="en-US" altLang="zh-CN" dirty="0">
              <a:ea typeface="华文楷体" panose="02010600040101010101" pitchFamily="2" charset="-122"/>
            </a:endParaRPr>
          </a:p>
          <a:p>
            <a:pPr eaLnBrk="0" hangingPunct="0">
              <a:lnSpc>
                <a:spcPct val="110000"/>
              </a:lnSpc>
              <a:spcBef>
                <a:spcPct val="50000"/>
              </a:spcBef>
            </a:pPr>
            <a:r>
              <a:rPr lang="en-US" altLang="zh-CN" dirty="0">
                <a:solidFill>
                  <a:srgbClr val="0000CC"/>
                </a:solidFill>
                <a:ea typeface="华文楷体" panose="02010600040101010101" pitchFamily="2" charset="-122"/>
              </a:rPr>
              <a:t>[FeF</a:t>
            </a:r>
            <a:r>
              <a:rPr kumimoji="1" lang="en-US" altLang="zh-CN" baseline="-25000" dirty="0">
                <a:solidFill>
                  <a:srgbClr val="0000CC"/>
                </a:solidFill>
                <a:ea typeface="华文楷体" panose="02010600040101010101" pitchFamily="2" charset="-122"/>
              </a:rPr>
              <a:t>6</a:t>
            </a:r>
            <a:r>
              <a:rPr lang="en-US" altLang="zh-CN" dirty="0">
                <a:solidFill>
                  <a:srgbClr val="0000CC"/>
                </a:solidFill>
                <a:ea typeface="华文楷体" panose="02010600040101010101" pitchFamily="2" charset="-122"/>
              </a:rPr>
              <a:t>]</a:t>
            </a:r>
            <a:r>
              <a:rPr kumimoji="1" lang="en-US" altLang="zh-CN" baseline="30000" dirty="0">
                <a:solidFill>
                  <a:srgbClr val="0000CC"/>
                </a:solidFill>
                <a:ea typeface="华文楷体" panose="02010600040101010101" pitchFamily="2" charset="-122"/>
              </a:rPr>
              <a:t>3</a:t>
            </a:r>
            <a:r>
              <a:rPr kumimoji="1" lang="en-US" altLang="zh-CN" baseline="30000" dirty="0">
                <a:solidFill>
                  <a:srgbClr val="0000CC"/>
                </a:solidFill>
                <a:ea typeface="华文楷体" panose="02010600040101010101" pitchFamily="2" charset="-122"/>
                <a:sym typeface="Symbol" panose="05050102010706020507" pitchFamily="18" charset="2"/>
              </a:rPr>
              <a:t></a:t>
            </a:r>
            <a:r>
              <a:rPr kumimoji="1" lang="zh-CN" altLang="en-US" dirty="0">
                <a:solidFill>
                  <a:srgbClr val="0000CC"/>
                </a:solidFill>
                <a:ea typeface="华文楷体" panose="02010600040101010101" pitchFamily="2" charset="-122"/>
                <a:sym typeface="Symbol" panose="05050102010706020507" pitchFamily="18" charset="2"/>
              </a:rPr>
              <a:t>：</a:t>
            </a:r>
            <a:r>
              <a:rPr lang="zh-CN" altLang="en-US" dirty="0">
                <a:solidFill>
                  <a:srgbClr val="0000CC"/>
                </a:solidFill>
                <a:ea typeface="华文楷体" panose="02010600040101010101" pitchFamily="2" charset="-122"/>
              </a:rPr>
              <a:t>稳定性较好，用作</a:t>
            </a:r>
            <a:r>
              <a:rPr lang="en-US" altLang="zh-CN" dirty="0">
                <a:solidFill>
                  <a:srgbClr val="0000CC"/>
                </a:solidFill>
                <a:ea typeface="华文楷体" panose="02010600040101010101" pitchFamily="2" charset="-122"/>
              </a:rPr>
              <a:t>Fe</a:t>
            </a:r>
            <a:r>
              <a:rPr kumimoji="1" lang="en-US" altLang="zh-CN" baseline="30000" dirty="0">
                <a:solidFill>
                  <a:srgbClr val="0000CC"/>
                </a:solidFill>
                <a:ea typeface="华文楷体" panose="02010600040101010101" pitchFamily="2" charset="-122"/>
              </a:rPr>
              <a:t>3+</a:t>
            </a:r>
            <a:r>
              <a:rPr lang="zh-CN" altLang="en-US" dirty="0">
                <a:solidFill>
                  <a:srgbClr val="0000CC"/>
                </a:solidFill>
                <a:ea typeface="华文楷体" panose="02010600040101010101" pitchFamily="2" charset="-122"/>
              </a:rPr>
              <a:t>的掩蔽剂</a:t>
            </a:r>
            <a:r>
              <a:rPr lang="zh-CN" altLang="en-US" dirty="0">
                <a:ea typeface="华文楷体" panose="02010600040101010101" pitchFamily="2" charset="-122"/>
              </a:rPr>
              <a:t>。 </a:t>
            </a:r>
            <a:endParaRPr lang="zh-CN" altLang="en-US" dirty="0">
              <a:ea typeface="华文楷体" panose="02010600040101010101" pitchFamily="2" charset="-122"/>
            </a:endParaRPr>
          </a:p>
        </p:txBody>
      </p:sp>
      <p:grpSp>
        <p:nvGrpSpPr>
          <p:cNvPr id="513035" name="Group 11"/>
          <p:cNvGrpSpPr/>
          <p:nvPr/>
        </p:nvGrpSpPr>
        <p:grpSpPr bwMode="auto">
          <a:xfrm>
            <a:off x="1465262" y="3900488"/>
            <a:ext cx="2370138" cy="2746375"/>
            <a:chOff x="2562" y="2478"/>
            <a:chExt cx="1493" cy="1730"/>
          </a:xfrm>
        </p:grpSpPr>
        <p:pic>
          <p:nvPicPr>
            <p:cNvPr id="172041" name="Picture 9" descr="PtCl62"/>
            <p:cNvPicPr>
              <a:picLocks noChangeAspect="1" noChangeArrowheads="1"/>
            </p:cNvPicPr>
            <p:nvPr/>
          </p:nvPicPr>
          <p:blipFill>
            <a:blip r:embed="rId1" cstate="print">
              <a:extLst>
                <a:ext uri="{28A0092B-C50C-407E-A947-70E740481C1C}">
                  <a14:useLocalDpi xmlns:a14="http://schemas.microsoft.com/office/drawing/2010/main" val="0"/>
                </a:ext>
              </a:extLst>
            </a:blip>
            <a:srcRect l="15573" t="13133" r="14207" b="13133"/>
            <a:stretch>
              <a:fillRect/>
            </a:stretch>
          </p:blipFill>
          <p:spPr bwMode="auto">
            <a:xfrm>
              <a:off x="2699" y="2478"/>
              <a:ext cx="1157" cy="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34" name="Rectangle 10"/>
            <p:cNvSpPr>
              <a:spLocks noChangeArrowheads="1"/>
            </p:cNvSpPr>
            <p:nvPr/>
          </p:nvSpPr>
          <p:spPr bwMode="auto">
            <a:xfrm>
              <a:off x="2562" y="3612"/>
              <a:ext cx="1493" cy="596"/>
            </a:xfrm>
            <a:prstGeom prst="rect">
              <a:avLst/>
            </a:prstGeom>
            <a:noFill/>
            <a:ln>
              <a:noFill/>
            </a:ln>
            <a:effectLst/>
          </p:spPr>
          <p:txBody>
            <a:bodyPr wrap="none">
              <a:spAutoFit/>
            </a:bodyPr>
            <a:lstStyle/>
            <a:p>
              <a:pPr>
                <a:defRPr/>
              </a:pPr>
              <a:r>
                <a:rPr lang="en-US" altLang="zh-CN" sz="2800" dirty="0">
                  <a:latin typeface="+mn-lt"/>
                  <a:ea typeface="+mn-ea"/>
                </a:rPr>
                <a:t>[MX</a:t>
              </a:r>
              <a:r>
                <a:rPr kumimoji="1" lang="en-US" altLang="zh-CN" sz="2800" baseline="-25000" dirty="0">
                  <a:latin typeface="+mn-lt"/>
                  <a:ea typeface="+mn-ea"/>
                </a:rPr>
                <a:t>6</a:t>
              </a:r>
              <a:r>
                <a:rPr lang="en-US" altLang="zh-CN" sz="2800" dirty="0">
                  <a:latin typeface="+mn-lt"/>
                  <a:ea typeface="+mn-ea"/>
                </a:rPr>
                <a:t>]</a:t>
              </a:r>
              <a:r>
                <a:rPr kumimoji="1" lang="en-US" altLang="zh-CN" sz="2800" baseline="30000" dirty="0">
                  <a:latin typeface="+mn-lt"/>
                  <a:ea typeface="+mn-ea"/>
                </a:rPr>
                <a:t>n</a:t>
              </a:r>
              <a:r>
                <a:rPr kumimoji="1" lang="en-US" altLang="zh-CN" sz="2800" baseline="30000" dirty="0">
                  <a:latin typeface="+mn-lt"/>
                  <a:ea typeface="+mn-ea"/>
                  <a:sym typeface="Symbol" panose="05050102010706020507" pitchFamily="18" charset="2"/>
                </a:rPr>
                <a:t></a:t>
              </a:r>
              <a:endParaRPr kumimoji="1" lang="en-US" altLang="zh-CN" sz="2800" baseline="30000" dirty="0">
                <a:latin typeface="+mn-lt"/>
                <a:ea typeface="+mn-ea"/>
                <a:sym typeface="Symbol" panose="05050102010706020507" pitchFamily="18" charset="2"/>
              </a:endParaRPr>
            </a:p>
            <a:p>
              <a:pPr>
                <a:defRPr/>
              </a:pPr>
              <a:r>
                <a:rPr kumimoji="1" lang="en-US" altLang="zh-CN" sz="2800" dirty="0">
                  <a:latin typeface="+mn-lt"/>
                  <a:ea typeface="+mn-ea"/>
                  <a:sym typeface="Symbol" panose="05050102010706020507" pitchFamily="18" charset="2"/>
                </a:rPr>
                <a:t>M=</a:t>
              </a:r>
              <a:r>
                <a:rPr kumimoji="1" lang="en-US" altLang="zh-CN" sz="2800" dirty="0" err="1">
                  <a:latin typeface="+mn-lt"/>
                  <a:ea typeface="+mn-ea"/>
                  <a:sym typeface="Symbol" panose="05050102010706020507" pitchFamily="18" charset="2"/>
                </a:rPr>
                <a:t>Ti,V,Cr,Fe</a:t>
              </a:r>
              <a:endParaRPr kumimoji="1" lang="en-US" altLang="zh-CN" sz="2800" dirty="0">
                <a:latin typeface="+mn-lt"/>
                <a:ea typeface="+mn-ea"/>
                <a:sym typeface="Symbol" panose="05050102010706020507" pitchFamily="18" charset="2"/>
              </a:endParaRPr>
            </a:p>
          </p:txBody>
        </p:sp>
      </p:grpSp>
      <p:grpSp>
        <p:nvGrpSpPr>
          <p:cNvPr id="513039" name="Group 15"/>
          <p:cNvGrpSpPr/>
          <p:nvPr/>
        </p:nvGrpSpPr>
        <p:grpSpPr bwMode="auto">
          <a:xfrm>
            <a:off x="4788024" y="3900488"/>
            <a:ext cx="1852612" cy="2695575"/>
            <a:chOff x="3696" y="2432"/>
            <a:chExt cx="1167" cy="1698"/>
          </a:xfrm>
        </p:grpSpPr>
        <p:pic>
          <p:nvPicPr>
            <p:cNvPr id="172039" name="Picture 13" descr="cocl42-"/>
            <p:cNvPicPr>
              <a:picLocks noChangeAspect="1" noChangeArrowheads="1"/>
            </p:cNvPicPr>
            <p:nvPr/>
          </p:nvPicPr>
          <p:blipFill>
            <a:blip r:embed="rId2" cstate="print">
              <a:extLst>
                <a:ext uri="{28A0092B-C50C-407E-A947-70E740481C1C}">
                  <a14:useLocalDpi xmlns:a14="http://schemas.microsoft.com/office/drawing/2010/main" val="0"/>
                </a:ext>
              </a:extLst>
            </a:blip>
            <a:srcRect l="15573" t="17386" r="15575" b="11694"/>
            <a:stretch>
              <a:fillRect/>
            </a:stretch>
          </p:blipFill>
          <p:spPr bwMode="auto">
            <a:xfrm>
              <a:off x="3696" y="2432"/>
              <a:ext cx="1089"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38" name="Rectangle 14"/>
            <p:cNvSpPr>
              <a:spLocks noChangeArrowheads="1"/>
            </p:cNvSpPr>
            <p:nvPr/>
          </p:nvSpPr>
          <p:spPr bwMode="auto">
            <a:xfrm>
              <a:off x="3742" y="3534"/>
              <a:ext cx="1121" cy="596"/>
            </a:xfrm>
            <a:prstGeom prst="rect">
              <a:avLst/>
            </a:prstGeom>
            <a:noFill/>
            <a:ln>
              <a:noFill/>
            </a:ln>
            <a:effectLst/>
          </p:spPr>
          <p:txBody>
            <a:bodyPr wrap="none">
              <a:spAutoFit/>
            </a:bodyPr>
            <a:lstStyle/>
            <a:p>
              <a:pPr>
                <a:defRPr/>
              </a:pPr>
              <a:r>
                <a:rPr lang="en-US" altLang="zh-CN" sz="2800" dirty="0">
                  <a:latin typeface="+mn-lt"/>
                  <a:ea typeface="+mn-ea"/>
                </a:rPr>
                <a:t>[MX</a:t>
              </a:r>
              <a:r>
                <a:rPr kumimoji="1" lang="en-US" altLang="zh-CN" sz="2800" baseline="-25000" dirty="0">
                  <a:latin typeface="+mn-lt"/>
                  <a:ea typeface="+mn-ea"/>
                </a:rPr>
                <a:t>4</a:t>
              </a:r>
              <a:r>
                <a:rPr lang="en-US" altLang="zh-CN" sz="2800" dirty="0">
                  <a:latin typeface="+mn-lt"/>
                  <a:ea typeface="+mn-ea"/>
                </a:rPr>
                <a:t>]</a:t>
              </a:r>
              <a:r>
                <a:rPr kumimoji="1" lang="en-US" altLang="zh-CN" sz="2800" baseline="30000" dirty="0">
                  <a:latin typeface="+mn-lt"/>
                  <a:ea typeface="+mn-ea"/>
                </a:rPr>
                <a:t>2</a:t>
              </a:r>
              <a:r>
                <a:rPr kumimoji="1" lang="en-US" altLang="zh-CN" sz="2800" baseline="30000" dirty="0">
                  <a:latin typeface="+mn-lt"/>
                  <a:ea typeface="+mn-ea"/>
                  <a:sym typeface="Symbol" panose="05050102010706020507" pitchFamily="18" charset="2"/>
                </a:rPr>
                <a:t></a:t>
              </a:r>
              <a:endParaRPr kumimoji="1" lang="en-US" altLang="zh-CN" sz="2800" baseline="30000" dirty="0">
                <a:latin typeface="+mn-lt"/>
                <a:ea typeface="+mn-ea"/>
                <a:sym typeface="Symbol" panose="05050102010706020507" pitchFamily="18" charset="2"/>
              </a:endParaRPr>
            </a:p>
            <a:p>
              <a:pPr>
                <a:defRPr/>
              </a:pPr>
              <a:r>
                <a:rPr kumimoji="1" lang="en-US" altLang="zh-CN" sz="2800" dirty="0">
                  <a:latin typeface="+mn-lt"/>
                  <a:ea typeface="+mn-ea"/>
                  <a:sym typeface="Symbol" panose="05050102010706020507" pitchFamily="18" charset="2"/>
                </a:rPr>
                <a:t>M=</a:t>
              </a:r>
              <a:r>
                <a:rPr kumimoji="1" lang="en-US" altLang="zh-CN" sz="2800" dirty="0" err="1">
                  <a:latin typeface="+mn-lt"/>
                  <a:ea typeface="+mn-ea"/>
                  <a:sym typeface="Symbol" panose="05050102010706020507" pitchFamily="18" charset="2"/>
                </a:rPr>
                <a:t>Mn,Co</a:t>
              </a:r>
              <a:endParaRPr kumimoji="1" lang="en-US" altLang="zh-CN" sz="2800" dirty="0">
                <a:latin typeface="+mn-lt"/>
                <a:ea typeface="+mn-ea"/>
                <a:sym typeface="Symbol" panose="05050102010706020507" pitchFamily="18" charset="2"/>
              </a:endParaRPr>
            </a:p>
          </p:txBody>
        </p:sp>
      </p:grpSp>
      <p:sp>
        <p:nvSpPr>
          <p:cNvPr id="172038"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673426E9-8442-4CF8-8214-4DEC9A9AF6B6}"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3029"/>
                                        </p:tgtEl>
                                        <p:attrNameLst>
                                          <p:attrName>style.visibility</p:attrName>
                                        </p:attrNameLst>
                                      </p:cBhvr>
                                      <p:to>
                                        <p:strVal val="visible"/>
                                      </p:to>
                                    </p:set>
                                    <p:animEffect transition="in" filter="wipe(left)">
                                      <p:cBhvr>
                                        <p:cTn id="7" dur="500"/>
                                        <p:tgtEl>
                                          <p:spTgt spid="5130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3035"/>
                                        </p:tgtEl>
                                        <p:attrNameLst>
                                          <p:attrName>style.visibility</p:attrName>
                                        </p:attrNameLst>
                                      </p:cBhvr>
                                      <p:to>
                                        <p:strVal val="visible"/>
                                      </p:to>
                                    </p:set>
                                    <p:animEffect transition="in" filter="blinds(horizontal)">
                                      <p:cBhvr>
                                        <p:cTn id="12" dur="500"/>
                                        <p:tgtEl>
                                          <p:spTgt spid="513035"/>
                                        </p:tgtEl>
                                      </p:cBhvr>
                                    </p:animEffect>
                                  </p:childTnLst>
                                </p:cTn>
                              </p:par>
                              <p:par>
                                <p:cTn id="13" presetID="3" presetClass="entr" presetSubtype="10" fill="hold" nodeType="withEffect">
                                  <p:stCondLst>
                                    <p:cond delay="0"/>
                                  </p:stCondLst>
                                  <p:childTnLst>
                                    <p:set>
                                      <p:cBhvr>
                                        <p:cTn id="14" dur="1" fill="hold">
                                          <p:stCondLst>
                                            <p:cond delay="0"/>
                                          </p:stCondLst>
                                        </p:cTn>
                                        <p:tgtEl>
                                          <p:spTgt spid="513039"/>
                                        </p:tgtEl>
                                        <p:attrNameLst>
                                          <p:attrName>style.visibility</p:attrName>
                                        </p:attrNameLst>
                                      </p:cBhvr>
                                      <p:to>
                                        <p:strVal val="visible"/>
                                      </p:to>
                                    </p:set>
                                    <p:animEffect transition="in" filter="blinds(horizontal)">
                                      <p:cBhvr>
                                        <p:cTn id="15" dur="500"/>
                                        <p:tgtEl>
                                          <p:spTgt spid="513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9"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Text Box 4"/>
          <p:cNvSpPr txBox="1">
            <a:spLocks noChangeArrowheads="1"/>
          </p:cNvSpPr>
          <p:nvPr/>
        </p:nvSpPr>
        <p:spPr bwMode="auto">
          <a:xfrm>
            <a:off x="971600" y="2204864"/>
            <a:ext cx="78025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5000"/>
              </a:lnSpc>
            </a:pPr>
            <a:r>
              <a:rPr kumimoji="1" lang="zh-CN" altLang="en-US" dirty="0">
                <a:ea typeface="华文楷体" panose="02010600040101010101" pitchFamily="2" charset="-122"/>
              </a:rPr>
              <a:t>解</a:t>
            </a:r>
            <a:r>
              <a:rPr kumimoji="1" lang="en-US" altLang="zh-CN" dirty="0">
                <a:ea typeface="华文楷体" panose="02010600040101010101" pitchFamily="2" charset="-122"/>
              </a:rPr>
              <a:t>: </a:t>
            </a:r>
            <a:r>
              <a:rPr kumimoji="1" lang="en-US" altLang="zh-CN" dirty="0">
                <a:solidFill>
                  <a:srgbClr val="0000CC"/>
                </a:solidFill>
                <a:ea typeface="华文楷体" panose="02010600040101010101" pitchFamily="2" charset="-122"/>
              </a:rPr>
              <a:t>Fe</a:t>
            </a:r>
            <a:r>
              <a:rPr kumimoji="1" lang="en-US" altLang="zh-CN" baseline="30000" dirty="0">
                <a:solidFill>
                  <a:srgbClr val="0000CC"/>
                </a:solidFill>
                <a:ea typeface="华文楷体" panose="02010600040101010101" pitchFamily="2" charset="-122"/>
              </a:rPr>
              <a:t>3+</a:t>
            </a:r>
            <a:r>
              <a:rPr kumimoji="1" lang="zh-CN" altLang="en-US" dirty="0">
                <a:solidFill>
                  <a:srgbClr val="0000CC"/>
                </a:solidFill>
                <a:ea typeface="华文楷体" panose="02010600040101010101" pitchFamily="2" charset="-122"/>
              </a:rPr>
              <a:t>与</a:t>
            </a:r>
            <a:r>
              <a:rPr kumimoji="1" lang="en-US" altLang="zh-CN" dirty="0">
                <a:solidFill>
                  <a:srgbClr val="0000CC"/>
                </a:solidFill>
                <a:ea typeface="华文楷体" panose="02010600040101010101" pitchFamily="2" charset="-122"/>
              </a:rPr>
              <a:t>CN</a:t>
            </a:r>
            <a:r>
              <a:rPr kumimoji="1" lang="en-US" altLang="zh-CN" baseline="30000" dirty="0">
                <a:solidFill>
                  <a:srgbClr val="0000CC"/>
                </a:solidFill>
                <a:ea typeface="华文楷体" panose="02010600040101010101" pitchFamily="2" charset="-122"/>
              </a:rPr>
              <a:t>-</a:t>
            </a:r>
            <a:r>
              <a:rPr kumimoji="1" lang="zh-CN" altLang="en-US" dirty="0">
                <a:solidFill>
                  <a:srgbClr val="0000CC"/>
                </a:solidFill>
                <a:ea typeface="华文楷体" panose="02010600040101010101" pitchFamily="2" charset="-122"/>
              </a:rPr>
              <a:t>发生氧化</a:t>
            </a:r>
            <a:r>
              <a:rPr kumimoji="1" lang="en-US" altLang="zh-CN" dirty="0">
                <a:solidFill>
                  <a:srgbClr val="0000CC"/>
                </a:solidFill>
                <a:ea typeface="华文楷体" panose="02010600040101010101" pitchFamily="2" charset="-122"/>
              </a:rPr>
              <a:t>-</a:t>
            </a:r>
            <a:r>
              <a:rPr kumimoji="1" lang="zh-CN" altLang="en-US" dirty="0">
                <a:solidFill>
                  <a:srgbClr val="0000CC"/>
                </a:solidFill>
                <a:ea typeface="华文楷体" panose="02010600040101010101" pitchFamily="2" charset="-122"/>
              </a:rPr>
              <a:t>还原反应，形成</a:t>
            </a:r>
            <a:r>
              <a:rPr kumimoji="1" lang="en-US" altLang="zh-CN" dirty="0">
                <a:solidFill>
                  <a:srgbClr val="FF0000"/>
                </a:solidFill>
                <a:ea typeface="华文楷体" panose="02010600040101010101" pitchFamily="2" charset="-122"/>
              </a:rPr>
              <a:t>K</a:t>
            </a:r>
            <a:r>
              <a:rPr kumimoji="1" lang="en-US" altLang="zh-CN" baseline="-25000" dirty="0">
                <a:solidFill>
                  <a:srgbClr val="FF0000"/>
                </a:solidFill>
                <a:ea typeface="华文楷体" panose="02010600040101010101" pitchFamily="2" charset="-122"/>
              </a:rPr>
              <a:t>4</a:t>
            </a:r>
            <a:r>
              <a:rPr kumimoji="1" lang="en-US" altLang="zh-CN" dirty="0">
                <a:solidFill>
                  <a:srgbClr val="FF0000"/>
                </a:solidFill>
                <a:ea typeface="华文楷体" panose="02010600040101010101" pitchFamily="2" charset="-122"/>
              </a:rPr>
              <a:t>[Fe(CN)</a:t>
            </a:r>
            <a:r>
              <a:rPr kumimoji="1" lang="en-US" altLang="zh-CN" baseline="-25000" dirty="0">
                <a:solidFill>
                  <a:srgbClr val="FF0000"/>
                </a:solidFill>
                <a:ea typeface="华文楷体" panose="02010600040101010101" pitchFamily="2" charset="-122"/>
              </a:rPr>
              <a:t>6</a:t>
            </a:r>
            <a:r>
              <a:rPr kumimoji="1" lang="en-US" altLang="zh-CN" dirty="0">
                <a:solidFill>
                  <a:srgbClr val="FF0000"/>
                </a:solidFill>
                <a:ea typeface="华文楷体" panose="02010600040101010101" pitchFamily="2" charset="-122"/>
              </a:rPr>
              <a:t>]</a:t>
            </a:r>
            <a:r>
              <a:rPr kumimoji="1" lang="zh-CN" altLang="en-US" dirty="0">
                <a:solidFill>
                  <a:srgbClr val="FF0000"/>
                </a:solidFill>
                <a:ea typeface="华文楷体" panose="02010600040101010101" pitchFamily="2" charset="-122"/>
              </a:rPr>
              <a:t>和</a:t>
            </a:r>
            <a:r>
              <a:rPr kumimoji="1" lang="en-US" altLang="zh-CN" dirty="0">
                <a:solidFill>
                  <a:srgbClr val="FF0000"/>
                </a:solidFill>
                <a:ea typeface="华文楷体" panose="02010600040101010101" pitchFamily="2" charset="-122"/>
              </a:rPr>
              <a:t>(CN)</a:t>
            </a:r>
            <a:r>
              <a:rPr kumimoji="1" lang="en-US" altLang="zh-CN" baseline="-25000" dirty="0">
                <a:solidFill>
                  <a:srgbClr val="FF0000"/>
                </a:solidFill>
                <a:ea typeface="华文楷体" panose="02010600040101010101" pitchFamily="2" charset="-122"/>
              </a:rPr>
              <a:t>2</a:t>
            </a:r>
            <a:r>
              <a:rPr kumimoji="1" lang="zh-CN" altLang="en-US" dirty="0">
                <a:solidFill>
                  <a:srgbClr val="0000CC"/>
                </a:solidFill>
                <a:ea typeface="华文楷体" panose="02010600040101010101" pitchFamily="2" charset="-122"/>
              </a:rPr>
              <a:t>。</a:t>
            </a:r>
            <a:endParaRPr kumimoji="1" lang="zh-CN" altLang="en-US" dirty="0">
              <a:solidFill>
                <a:srgbClr val="0000CC"/>
              </a:solidFill>
              <a:ea typeface="华文楷体" panose="02010600040101010101" pitchFamily="2" charset="-122"/>
            </a:endParaRPr>
          </a:p>
          <a:p>
            <a:pPr>
              <a:lnSpc>
                <a:spcPct val="125000"/>
              </a:lnSpc>
            </a:pPr>
            <a:r>
              <a:rPr kumimoji="1" lang="en-US" altLang="zh-CN" dirty="0">
                <a:solidFill>
                  <a:srgbClr val="0000CC"/>
                </a:solidFill>
                <a:ea typeface="华文楷体" panose="02010600040101010101" pitchFamily="2" charset="-122"/>
              </a:rPr>
              <a:t>  2Fe</a:t>
            </a:r>
            <a:r>
              <a:rPr kumimoji="1" lang="en-US" altLang="zh-CN" baseline="30000" dirty="0">
                <a:solidFill>
                  <a:srgbClr val="0000CC"/>
                </a:solidFill>
                <a:ea typeface="华文楷体" panose="02010600040101010101" pitchFamily="2" charset="-122"/>
              </a:rPr>
              <a:t>3+</a:t>
            </a:r>
            <a:r>
              <a:rPr kumimoji="1" lang="en-US" altLang="zh-CN" dirty="0">
                <a:solidFill>
                  <a:srgbClr val="0000CC"/>
                </a:solidFill>
                <a:ea typeface="华文楷体" panose="02010600040101010101" pitchFamily="2" charset="-122"/>
              </a:rPr>
              <a:t>+14CN</a:t>
            </a:r>
            <a:r>
              <a:rPr kumimoji="1" lang="en-US" altLang="zh-CN" baseline="30000" dirty="0">
                <a:solidFill>
                  <a:srgbClr val="0000CC"/>
                </a:solidFill>
                <a:ea typeface="华文楷体" panose="02010600040101010101" pitchFamily="2" charset="-122"/>
              </a:rPr>
              <a:t>-</a:t>
            </a:r>
            <a:r>
              <a:rPr kumimoji="1" lang="en-US" altLang="zh-CN" dirty="0">
                <a:solidFill>
                  <a:srgbClr val="0000CC"/>
                </a:solidFill>
                <a:ea typeface="华文楷体" panose="02010600040101010101" pitchFamily="2" charset="-122"/>
              </a:rPr>
              <a:t>==</a:t>
            </a:r>
            <a:r>
              <a:rPr kumimoji="1" lang="en-US" altLang="zh-CN" dirty="0" smtClean="0">
                <a:solidFill>
                  <a:srgbClr val="0000CC"/>
                </a:solidFill>
                <a:ea typeface="华文楷体" panose="02010600040101010101" pitchFamily="2" charset="-122"/>
              </a:rPr>
              <a:t>2[Fe(CN)</a:t>
            </a:r>
            <a:r>
              <a:rPr kumimoji="1" lang="en-US" altLang="zh-CN" baseline="-25000" dirty="0" smtClean="0">
                <a:solidFill>
                  <a:srgbClr val="0000CC"/>
                </a:solidFill>
                <a:ea typeface="华文楷体" panose="02010600040101010101" pitchFamily="2" charset="-122"/>
              </a:rPr>
              <a:t>6</a:t>
            </a:r>
            <a:r>
              <a:rPr kumimoji="1" lang="en-US" altLang="zh-CN" dirty="0" smtClean="0">
                <a:solidFill>
                  <a:srgbClr val="0000CC"/>
                </a:solidFill>
                <a:ea typeface="华文楷体" panose="02010600040101010101" pitchFamily="2" charset="-122"/>
              </a:rPr>
              <a:t>]</a:t>
            </a:r>
            <a:r>
              <a:rPr kumimoji="1" lang="en-US" altLang="zh-CN" baseline="30000" dirty="0" smtClean="0">
                <a:solidFill>
                  <a:srgbClr val="0000CC"/>
                </a:solidFill>
                <a:ea typeface="华文楷体" panose="02010600040101010101" pitchFamily="2" charset="-122"/>
              </a:rPr>
              <a:t>4- </a:t>
            </a:r>
            <a:r>
              <a:rPr kumimoji="1" lang="en-US" altLang="zh-CN" dirty="0" smtClean="0">
                <a:solidFill>
                  <a:srgbClr val="0000CC"/>
                </a:solidFill>
                <a:ea typeface="华文楷体" panose="02010600040101010101" pitchFamily="2" charset="-122"/>
              </a:rPr>
              <a:t>+ (</a:t>
            </a:r>
            <a:r>
              <a:rPr kumimoji="1" lang="en-US" altLang="zh-CN" dirty="0">
                <a:solidFill>
                  <a:srgbClr val="0000CC"/>
                </a:solidFill>
                <a:ea typeface="华文楷体" panose="02010600040101010101" pitchFamily="2" charset="-122"/>
              </a:rPr>
              <a:t>CN)</a:t>
            </a:r>
            <a:r>
              <a:rPr kumimoji="1" lang="en-US" altLang="zh-CN" baseline="-25000" dirty="0">
                <a:solidFill>
                  <a:srgbClr val="0000CC"/>
                </a:solidFill>
                <a:ea typeface="华文楷体" panose="02010600040101010101" pitchFamily="2" charset="-122"/>
              </a:rPr>
              <a:t>2</a:t>
            </a:r>
            <a:endParaRPr kumimoji="1" lang="en-US" altLang="zh-CN" baseline="-25000" dirty="0">
              <a:solidFill>
                <a:srgbClr val="0000CC"/>
              </a:solidFill>
              <a:ea typeface="华文楷体" panose="02010600040101010101" pitchFamily="2" charset="-122"/>
            </a:endParaRPr>
          </a:p>
          <a:p>
            <a:pPr>
              <a:lnSpc>
                <a:spcPct val="125000"/>
              </a:lnSpc>
            </a:pPr>
            <a:r>
              <a:rPr kumimoji="1" lang="zh-CN" altLang="en-US" dirty="0">
                <a:ea typeface="华文楷体" panose="02010600040101010101" pitchFamily="2" charset="-122"/>
              </a:rPr>
              <a:t>将</a:t>
            </a:r>
            <a:r>
              <a:rPr kumimoji="1" lang="en-US" altLang="zh-CN" dirty="0">
                <a:ea typeface="华文楷体" panose="02010600040101010101" pitchFamily="2" charset="-122"/>
              </a:rPr>
              <a:t>K</a:t>
            </a:r>
            <a:r>
              <a:rPr kumimoji="1" lang="en-US" altLang="zh-CN" baseline="-25000" dirty="0">
                <a:ea typeface="华文楷体" panose="02010600040101010101" pitchFamily="2" charset="-122"/>
              </a:rPr>
              <a:t>4</a:t>
            </a:r>
            <a:r>
              <a:rPr kumimoji="1" lang="en-US" altLang="zh-CN" dirty="0">
                <a:ea typeface="华文楷体" panose="02010600040101010101" pitchFamily="2" charset="-122"/>
              </a:rPr>
              <a:t>[Fe(CN)</a:t>
            </a:r>
            <a:r>
              <a:rPr kumimoji="1" lang="en-US" altLang="zh-CN" baseline="-25000" dirty="0">
                <a:ea typeface="华文楷体" panose="02010600040101010101" pitchFamily="2" charset="-122"/>
              </a:rPr>
              <a:t>6</a:t>
            </a:r>
            <a:r>
              <a:rPr kumimoji="1" lang="en-US" altLang="zh-CN" dirty="0">
                <a:ea typeface="华文楷体" panose="02010600040101010101" pitchFamily="2" charset="-122"/>
              </a:rPr>
              <a:t>]</a:t>
            </a:r>
            <a:r>
              <a:rPr kumimoji="1" lang="zh-CN" altLang="en-US" dirty="0">
                <a:ea typeface="华文楷体" panose="02010600040101010101" pitchFamily="2" charset="-122"/>
              </a:rPr>
              <a:t>进一步与氧化剂如</a:t>
            </a:r>
            <a:r>
              <a:rPr kumimoji="1" lang="en-US" altLang="zh-CN" dirty="0">
                <a:ea typeface="华文楷体" panose="02010600040101010101" pitchFamily="2" charset="-122"/>
              </a:rPr>
              <a:t>Cl</a:t>
            </a:r>
            <a:r>
              <a:rPr kumimoji="1" lang="en-US" altLang="zh-CN" baseline="-25000" dirty="0">
                <a:ea typeface="华文楷体" panose="02010600040101010101" pitchFamily="2" charset="-122"/>
              </a:rPr>
              <a:t>2</a:t>
            </a:r>
            <a:r>
              <a:rPr kumimoji="1" lang="zh-CN" altLang="en-US" dirty="0">
                <a:ea typeface="华文楷体" panose="02010600040101010101" pitchFamily="2" charset="-122"/>
              </a:rPr>
              <a:t>等反应得到</a:t>
            </a:r>
            <a:r>
              <a:rPr kumimoji="1" lang="en-US" altLang="zh-CN" dirty="0">
                <a:solidFill>
                  <a:srgbClr val="0000CC"/>
                </a:solidFill>
                <a:ea typeface="华文楷体" panose="02010600040101010101" pitchFamily="2" charset="-122"/>
              </a:rPr>
              <a:t>K</a:t>
            </a:r>
            <a:r>
              <a:rPr kumimoji="1" lang="en-US" altLang="zh-CN" baseline="-25000" dirty="0">
                <a:solidFill>
                  <a:srgbClr val="0000CC"/>
                </a:solidFill>
                <a:ea typeface="华文楷体" panose="02010600040101010101" pitchFamily="2" charset="-122"/>
              </a:rPr>
              <a:t>3</a:t>
            </a:r>
            <a:r>
              <a:rPr kumimoji="1" lang="en-US" altLang="zh-CN" dirty="0">
                <a:solidFill>
                  <a:srgbClr val="0000CC"/>
                </a:solidFill>
                <a:ea typeface="华文楷体" panose="02010600040101010101" pitchFamily="2" charset="-122"/>
              </a:rPr>
              <a:t>[Fe(CN)</a:t>
            </a:r>
            <a:r>
              <a:rPr kumimoji="1" lang="en-US" altLang="zh-CN" baseline="-25000" dirty="0">
                <a:solidFill>
                  <a:srgbClr val="0000CC"/>
                </a:solidFill>
                <a:ea typeface="华文楷体" panose="02010600040101010101" pitchFamily="2" charset="-122"/>
              </a:rPr>
              <a:t>6</a:t>
            </a:r>
            <a:r>
              <a:rPr kumimoji="1" lang="en-US" altLang="zh-CN" dirty="0">
                <a:solidFill>
                  <a:srgbClr val="0000CC"/>
                </a:solidFill>
                <a:ea typeface="华文楷体" panose="02010600040101010101" pitchFamily="2" charset="-122"/>
              </a:rPr>
              <a:t>]</a:t>
            </a:r>
            <a:r>
              <a:rPr kumimoji="1" lang="zh-CN" altLang="en-US" dirty="0">
                <a:ea typeface="华文楷体" panose="02010600040101010101" pitchFamily="2" charset="-122"/>
              </a:rPr>
              <a:t>。</a:t>
            </a:r>
            <a:endParaRPr kumimoji="1" lang="en-US" altLang="zh-CN" dirty="0">
              <a:ea typeface="华文楷体" panose="02010600040101010101" pitchFamily="2" charset="-122"/>
            </a:endParaRPr>
          </a:p>
          <a:p>
            <a:pPr>
              <a:lnSpc>
                <a:spcPct val="125000"/>
              </a:lnSpc>
            </a:pPr>
            <a:r>
              <a:rPr kumimoji="1" lang="en-US" altLang="zh-CN" dirty="0">
                <a:ea typeface="华文楷体" panose="02010600040101010101" pitchFamily="2" charset="-122"/>
              </a:rPr>
              <a:t> 2</a:t>
            </a:r>
            <a:r>
              <a:rPr kumimoji="1" lang="en-US" altLang="zh-CN" dirty="0">
                <a:solidFill>
                  <a:srgbClr val="FF0000"/>
                </a:solidFill>
                <a:ea typeface="华文楷体" panose="02010600040101010101" pitchFamily="2" charset="-122"/>
              </a:rPr>
              <a:t>K</a:t>
            </a:r>
            <a:r>
              <a:rPr kumimoji="1" lang="en-US" altLang="zh-CN" baseline="-25000" dirty="0">
                <a:solidFill>
                  <a:srgbClr val="FF0000"/>
                </a:solidFill>
                <a:ea typeface="华文楷体" panose="02010600040101010101" pitchFamily="2" charset="-122"/>
              </a:rPr>
              <a:t>4</a:t>
            </a:r>
            <a:r>
              <a:rPr kumimoji="1" lang="en-US" altLang="zh-CN" dirty="0">
                <a:solidFill>
                  <a:srgbClr val="FF0000"/>
                </a:solidFill>
                <a:ea typeface="华文楷体" panose="02010600040101010101" pitchFamily="2" charset="-122"/>
              </a:rPr>
              <a:t>[Fe(CN)</a:t>
            </a:r>
            <a:r>
              <a:rPr kumimoji="1" lang="en-US" altLang="zh-CN" baseline="-25000" dirty="0">
                <a:solidFill>
                  <a:srgbClr val="FF0000"/>
                </a:solidFill>
                <a:ea typeface="华文楷体" panose="02010600040101010101" pitchFamily="2" charset="-122"/>
              </a:rPr>
              <a:t>6</a:t>
            </a:r>
            <a:r>
              <a:rPr kumimoji="1" lang="en-US" altLang="zh-CN" dirty="0">
                <a:solidFill>
                  <a:srgbClr val="FF0000"/>
                </a:solidFill>
                <a:ea typeface="华文楷体" panose="02010600040101010101" pitchFamily="2" charset="-122"/>
              </a:rPr>
              <a:t>]</a:t>
            </a:r>
            <a:r>
              <a:rPr kumimoji="1" lang="en-US" altLang="zh-CN" dirty="0">
                <a:ea typeface="华文楷体" panose="02010600040101010101" pitchFamily="2" charset="-122"/>
              </a:rPr>
              <a:t>+Cl</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==2KCl+2</a:t>
            </a:r>
            <a:r>
              <a:rPr kumimoji="1" lang="en-US" altLang="zh-CN" dirty="0">
                <a:solidFill>
                  <a:srgbClr val="FF0000"/>
                </a:solidFill>
                <a:ea typeface="华文楷体" panose="02010600040101010101" pitchFamily="2" charset="-122"/>
              </a:rPr>
              <a:t>K</a:t>
            </a:r>
            <a:r>
              <a:rPr kumimoji="1" lang="en-US" altLang="zh-CN" baseline="-25000" dirty="0">
                <a:solidFill>
                  <a:srgbClr val="FF0000"/>
                </a:solidFill>
                <a:ea typeface="华文楷体" panose="02010600040101010101" pitchFamily="2" charset="-122"/>
              </a:rPr>
              <a:t>3</a:t>
            </a:r>
            <a:r>
              <a:rPr kumimoji="1" lang="en-US" altLang="zh-CN" dirty="0">
                <a:solidFill>
                  <a:srgbClr val="FF0000"/>
                </a:solidFill>
                <a:ea typeface="华文楷体" panose="02010600040101010101" pitchFamily="2" charset="-122"/>
              </a:rPr>
              <a:t>[Fe(CN)</a:t>
            </a:r>
            <a:r>
              <a:rPr kumimoji="1" lang="en-US" altLang="zh-CN" baseline="-25000" dirty="0">
                <a:solidFill>
                  <a:srgbClr val="FF0000"/>
                </a:solidFill>
                <a:ea typeface="华文楷体" panose="02010600040101010101" pitchFamily="2" charset="-122"/>
              </a:rPr>
              <a:t>6</a:t>
            </a:r>
            <a:r>
              <a:rPr kumimoji="1" lang="en-US" altLang="zh-CN" dirty="0">
                <a:ea typeface="华文楷体" panose="02010600040101010101" pitchFamily="2" charset="-122"/>
              </a:rPr>
              <a:t>] </a:t>
            </a:r>
            <a:endParaRPr kumimoji="1" lang="en-US" altLang="zh-CN" dirty="0" smtClean="0">
              <a:ea typeface="华文楷体" panose="02010600040101010101" pitchFamily="2" charset="-122"/>
            </a:endParaRPr>
          </a:p>
        </p:txBody>
      </p:sp>
      <p:sp>
        <p:nvSpPr>
          <p:cNvPr id="173058" name="Text Box 6"/>
          <p:cNvSpPr txBox="1">
            <a:spLocks noChangeArrowheads="1"/>
          </p:cNvSpPr>
          <p:nvPr/>
        </p:nvSpPr>
        <p:spPr bwMode="auto">
          <a:xfrm>
            <a:off x="1260474" y="980728"/>
            <a:ext cx="676751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10000"/>
              </a:lnSpc>
              <a:spcBef>
                <a:spcPct val="20000"/>
              </a:spcBef>
              <a:spcAft>
                <a:spcPct val="20000"/>
              </a:spcAft>
            </a:pPr>
            <a:r>
              <a:rPr kumimoji="1" lang="zh-CN" altLang="en-US" dirty="0">
                <a:ea typeface="华文楷体" panose="02010600040101010101" pitchFamily="2" charset="-122"/>
              </a:rPr>
              <a:t>    能否用</a:t>
            </a:r>
            <a:r>
              <a:rPr kumimoji="1" lang="en-US" altLang="zh-CN" dirty="0">
                <a:ea typeface="华文楷体" panose="02010600040101010101" pitchFamily="2" charset="-122"/>
              </a:rPr>
              <a:t>Fe</a:t>
            </a:r>
            <a:r>
              <a:rPr kumimoji="1" lang="en-US" altLang="zh-CN" baseline="30000" dirty="0">
                <a:ea typeface="华文楷体" panose="02010600040101010101" pitchFamily="2" charset="-122"/>
              </a:rPr>
              <a:t>3+</a:t>
            </a:r>
            <a:r>
              <a:rPr kumimoji="1" lang="zh-CN" altLang="en-US" dirty="0">
                <a:ea typeface="华文楷体" panose="02010600040101010101" pitchFamily="2" charset="-122"/>
              </a:rPr>
              <a:t>与过量的</a:t>
            </a:r>
            <a:r>
              <a:rPr kumimoji="1" lang="en-US" altLang="zh-CN" dirty="0">
                <a:solidFill>
                  <a:srgbClr val="FF0000"/>
                </a:solidFill>
                <a:ea typeface="华文楷体" panose="02010600040101010101" pitchFamily="2" charset="-122"/>
              </a:rPr>
              <a:t>KCN</a:t>
            </a:r>
            <a:r>
              <a:rPr kumimoji="1" lang="zh-CN" altLang="en-US" dirty="0">
                <a:ea typeface="华文楷体" panose="02010600040101010101" pitchFamily="2" charset="-122"/>
              </a:rPr>
              <a:t>反应制备</a:t>
            </a:r>
            <a:r>
              <a:rPr kumimoji="1" lang="en-US" altLang="zh-CN" dirty="0">
                <a:ea typeface="华文楷体" panose="02010600040101010101" pitchFamily="2" charset="-122"/>
              </a:rPr>
              <a:t>K</a:t>
            </a:r>
            <a:r>
              <a:rPr kumimoji="1" lang="en-US" altLang="zh-CN" baseline="-25000" dirty="0">
                <a:ea typeface="华文楷体" panose="02010600040101010101" pitchFamily="2" charset="-122"/>
              </a:rPr>
              <a:t>3</a:t>
            </a:r>
            <a:r>
              <a:rPr kumimoji="1" lang="en-US" altLang="zh-CN" dirty="0">
                <a:ea typeface="华文楷体" panose="02010600040101010101" pitchFamily="2" charset="-122"/>
              </a:rPr>
              <a:t>[Fe(CN)</a:t>
            </a:r>
            <a:r>
              <a:rPr kumimoji="1" lang="en-US" altLang="zh-CN" baseline="-25000" dirty="0">
                <a:ea typeface="华文楷体" panose="02010600040101010101" pitchFamily="2" charset="-122"/>
              </a:rPr>
              <a:t>6</a:t>
            </a:r>
            <a:r>
              <a:rPr kumimoji="1" lang="en-US" altLang="zh-CN" dirty="0">
                <a:ea typeface="华文楷体" panose="02010600040101010101" pitchFamily="2" charset="-122"/>
              </a:rPr>
              <a:t>]? </a:t>
            </a:r>
            <a:endParaRPr kumimoji="1" lang="en-US" altLang="zh-CN" dirty="0">
              <a:ea typeface="华文楷体" panose="02010600040101010101" pitchFamily="2" charset="-122"/>
            </a:endParaRPr>
          </a:p>
        </p:txBody>
      </p:sp>
      <p:sp>
        <p:nvSpPr>
          <p:cNvPr id="332807" name="AutoShape 7"/>
          <p:cNvSpPr>
            <a:spLocks noChangeArrowheads="1"/>
          </p:cNvSpPr>
          <p:nvPr/>
        </p:nvSpPr>
        <p:spPr bwMode="auto">
          <a:xfrm>
            <a:off x="611560" y="87245"/>
            <a:ext cx="2088158" cy="719137"/>
          </a:xfrm>
          <a:prstGeom prst="cloudCallout">
            <a:avLst>
              <a:gd name="adj1" fmla="val 39968"/>
              <a:gd name="adj2" fmla="val 84218"/>
            </a:avLst>
          </a:prstGeom>
          <a:solidFill>
            <a:srgbClr val="FF0066"/>
          </a:solidFill>
          <a:ln>
            <a:noFill/>
          </a:ln>
          <a:effectLst/>
        </p:spPr>
        <p:txBody>
          <a:bodyPr/>
          <a:lstStyle/>
          <a:p>
            <a:pPr algn="ctr" eaLnBrk="0" hangingPunct="0">
              <a:defRPr/>
            </a:pPr>
            <a:r>
              <a:rPr lang="zh-CN" altLang="en-US" dirty="0" smtClean="0">
                <a:latin typeface="+mn-lt"/>
                <a:ea typeface="+mn-ea"/>
              </a:rPr>
              <a:t>问题</a:t>
            </a:r>
            <a:endParaRPr lang="zh-CN" altLang="en-US" dirty="0">
              <a:latin typeface="+mn-lt"/>
              <a:ea typeface="+mn-ea"/>
            </a:endParaRPr>
          </a:p>
        </p:txBody>
      </p:sp>
      <p:sp>
        <p:nvSpPr>
          <p:cNvPr id="173060"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C61E0B26-CC8F-48F7-ADD2-D8647B507FC0}"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2804">
                                            <p:txEl>
                                              <p:pRg st="0" end="0"/>
                                            </p:txEl>
                                          </p:spTgt>
                                        </p:tgtEl>
                                        <p:attrNameLst>
                                          <p:attrName>style.visibility</p:attrName>
                                        </p:attrNameLst>
                                      </p:cBhvr>
                                      <p:to>
                                        <p:strVal val="visible"/>
                                      </p:to>
                                    </p:set>
                                    <p:anim calcmode="lin" valueType="num">
                                      <p:cBhvr additive="base">
                                        <p:cTn id="7" dur="500" fill="hold"/>
                                        <p:tgtEl>
                                          <p:spTgt spid="3328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280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2804">
                                            <p:txEl>
                                              <p:pRg st="1" end="1"/>
                                            </p:txEl>
                                          </p:spTgt>
                                        </p:tgtEl>
                                        <p:attrNameLst>
                                          <p:attrName>style.visibility</p:attrName>
                                        </p:attrNameLst>
                                      </p:cBhvr>
                                      <p:to>
                                        <p:strVal val="visible"/>
                                      </p:to>
                                    </p:set>
                                    <p:anim calcmode="lin" valueType="num">
                                      <p:cBhvr additive="base">
                                        <p:cTn id="11" dur="500" fill="hold"/>
                                        <p:tgtEl>
                                          <p:spTgt spid="33280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28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280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28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356" name="Rectangle 4"/>
          <p:cNvSpPr>
            <a:spLocks noChangeArrowheads="1"/>
          </p:cNvSpPr>
          <p:nvPr/>
        </p:nvSpPr>
        <p:spPr bwMode="auto">
          <a:xfrm>
            <a:off x="827088" y="144463"/>
            <a:ext cx="2681287" cy="585787"/>
          </a:xfrm>
          <a:prstGeom prst="rect">
            <a:avLst/>
          </a:prstGeom>
          <a:noFill/>
          <a:ln>
            <a:noFill/>
          </a:ln>
          <a:effectLst/>
        </p:spPr>
        <p:txBody>
          <a:bodyPr wrap="none" anchor="ctr">
            <a:spAutoFit/>
          </a:bodyPr>
          <a:lstStyle/>
          <a:p>
            <a:pPr>
              <a:defRPr/>
            </a:pPr>
            <a:r>
              <a:rPr lang="pt-BR" altLang="zh-CN" dirty="0">
                <a:solidFill>
                  <a:srgbClr val="0000CC"/>
                </a:solidFill>
                <a:latin typeface="+mn-lt"/>
                <a:ea typeface="+mn-ea"/>
              </a:rPr>
              <a:t>4</a:t>
            </a:r>
            <a:r>
              <a:rPr lang="en-US" altLang="zh-CN" dirty="0">
                <a:solidFill>
                  <a:srgbClr val="0000CC"/>
                </a:solidFill>
                <a:latin typeface="+mn-lt"/>
                <a:ea typeface="+mn-ea"/>
              </a:rPr>
              <a:t>) </a:t>
            </a:r>
            <a:r>
              <a:rPr lang="zh-CN" altLang="pt-BR" dirty="0">
                <a:solidFill>
                  <a:srgbClr val="0000CC"/>
                </a:solidFill>
                <a:latin typeface="+mn-lt"/>
                <a:ea typeface="+mn-ea"/>
              </a:rPr>
              <a:t>羰基配合物</a:t>
            </a:r>
            <a:endParaRPr lang="zh-CN" altLang="pt-BR" dirty="0">
              <a:solidFill>
                <a:srgbClr val="0000CC"/>
              </a:solidFill>
              <a:latin typeface="+mn-lt"/>
              <a:ea typeface="+mn-ea"/>
            </a:endParaRPr>
          </a:p>
        </p:txBody>
      </p:sp>
      <p:graphicFrame>
        <p:nvGraphicFramePr>
          <p:cNvPr id="260140" name="Group 44"/>
          <p:cNvGraphicFramePr>
            <a:graphicFrameLocks noGrp="1"/>
          </p:cNvGraphicFramePr>
          <p:nvPr>
            <p:ph idx="4294967295"/>
          </p:nvPr>
        </p:nvGraphicFramePr>
        <p:xfrm>
          <a:off x="944563" y="779463"/>
          <a:ext cx="7721600" cy="4592638"/>
        </p:xfrm>
        <a:graphic>
          <a:graphicData uri="http://schemas.openxmlformats.org/drawingml/2006/table">
            <a:tbl>
              <a:tblPr/>
              <a:tblGrid>
                <a:gridCol w="1944687"/>
                <a:gridCol w="3554413"/>
                <a:gridCol w="2222500"/>
              </a:tblGrid>
              <a:tr h="947738">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zh-CN" altLang="en-US"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化合物</a:t>
                      </a: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颜色及状态</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zh-CN" altLang="en-US"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中心原子的价电子数</a:t>
                      </a: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V(CO)</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6</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固体黑色，溶液橙黄</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17</a:t>
                      </a:r>
                      <a:endPar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Cr(CO)</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6</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无色晶体</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18</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Fe(CO)</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5</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浅黄色液体</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18</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Ni(CO)</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4</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无色液体</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18</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Mn</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2</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(CO)</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10</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黄</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18</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Fe</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2</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(CO)</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9</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金黄</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18</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Co</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2</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(CO)</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8</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橙黄</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18</a:t>
                      </a:r>
                      <a:endPar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L="90001" marR="90001"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4525" name="Text Box 173"/>
          <p:cNvSpPr txBox="1">
            <a:spLocks noChangeArrowheads="1"/>
          </p:cNvSpPr>
          <p:nvPr/>
        </p:nvSpPr>
        <p:spPr bwMode="auto">
          <a:xfrm>
            <a:off x="1403350" y="5516563"/>
            <a:ext cx="6049963" cy="1066800"/>
          </a:xfrm>
          <a:prstGeom prst="rect">
            <a:avLst/>
          </a:prstGeom>
          <a:noFill/>
          <a:ln>
            <a:noFill/>
          </a:ln>
          <a:effectLst/>
        </p:spPr>
        <p:txBody>
          <a:bodyPr>
            <a:spAutoFit/>
          </a:bodyPr>
          <a:lstStyle/>
          <a:p>
            <a:pPr eaLnBrk="0" hangingPunct="0">
              <a:spcBef>
                <a:spcPct val="50000"/>
              </a:spcBef>
              <a:defRPr/>
            </a:pPr>
            <a:r>
              <a:rPr lang="en-US" altLang="zh-CN" dirty="0">
                <a:latin typeface="+mn-lt"/>
                <a:ea typeface="+mn-ea"/>
              </a:rPr>
              <a:t>  </a:t>
            </a:r>
            <a:r>
              <a:rPr lang="zh-CN" altLang="en-US" dirty="0">
                <a:latin typeface="+mn-lt"/>
                <a:ea typeface="+mn-ea"/>
              </a:rPr>
              <a:t>金属羰基配合物易挥发</a:t>
            </a:r>
            <a:r>
              <a:rPr lang="en-US" altLang="zh-CN" dirty="0">
                <a:latin typeface="+mn-lt"/>
                <a:ea typeface="+mn-ea"/>
              </a:rPr>
              <a:t>,</a:t>
            </a:r>
            <a:r>
              <a:rPr lang="zh-CN" altLang="en-US" dirty="0">
                <a:latin typeface="+mn-lt"/>
                <a:ea typeface="+mn-ea"/>
              </a:rPr>
              <a:t>加热易分解</a:t>
            </a:r>
            <a:r>
              <a:rPr lang="en-US" altLang="zh-CN" dirty="0">
                <a:latin typeface="+mn-lt"/>
                <a:ea typeface="+mn-ea"/>
              </a:rPr>
              <a:t>,</a:t>
            </a:r>
            <a:r>
              <a:rPr lang="zh-CN" altLang="en-US" dirty="0">
                <a:latin typeface="+mn-lt"/>
                <a:ea typeface="+mn-ea"/>
              </a:rPr>
              <a:t> 可用于金属纯化</a:t>
            </a:r>
            <a:r>
              <a:rPr lang="en-US" altLang="zh-CN" dirty="0">
                <a:latin typeface="+mn-lt"/>
                <a:ea typeface="+mn-ea"/>
              </a:rPr>
              <a:t>,</a:t>
            </a:r>
            <a:r>
              <a:rPr lang="zh-CN" altLang="en-US" dirty="0">
                <a:latin typeface="+mn-lt"/>
                <a:ea typeface="+mn-ea"/>
              </a:rPr>
              <a:t>或催化剂</a:t>
            </a:r>
            <a:r>
              <a:rPr lang="en-US" altLang="zh-CN" dirty="0">
                <a:latin typeface="+mn-lt"/>
                <a:ea typeface="+mn-ea"/>
              </a:rPr>
              <a:t>. </a:t>
            </a:r>
            <a:endParaRPr lang="en-US" altLang="zh-CN" dirty="0">
              <a:latin typeface="+mn-lt"/>
              <a:ea typeface="+mn-ea"/>
            </a:endParaRPr>
          </a:p>
        </p:txBody>
      </p:sp>
      <p:sp>
        <p:nvSpPr>
          <p:cNvPr id="174121"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1A41E60E-FA4F-4842-8D58-1A0776D1EAB0}"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0140"/>
                                        </p:tgtEl>
                                        <p:attrNameLst>
                                          <p:attrName>style.visibility</p:attrName>
                                        </p:attrNameLst>
                                      </p:cBhvr>
                                      <p:to>
                                        <p:strVal val="visible"/>
                                      </p:to>
                                    </p:set>
                                    <p:animEffect transition="in" filter="blinds(horizontal)">
                                      <p:cBhvr>
                                        <p:cTn id="7" dur="500"/>
                                        <p:tgtEl>
                                          <p:spTgt spid="2601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4525"/>
                                        </p:tgtEl>
                                        <p:attrNameLst>
                                          <p:attrName>style.visibility</p:attrName>
                                        </p:attrNameLst>
                                      </p:cBhvr>
                                      <p:to>
                                        <p:strVal val="visible"/>
                                      </p:to>
                                    </p:set>
                                    <p:animEffect transition="in" filter="wipe(left)">
                                      <p:cBhvr>
                                        <p:cTn id="12" dur="500"/>
                                        <p:tgtEl>
                                          <p:spTgt spid="484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525" grpId="0"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105" name="Group 16"/>
          <p:cNvGrpSpPr/>
          <p:nvPr/>
        </p:nvGrpSpPr>
        <p:grpSpPr bwMode="auto">
          <a:xfrm>
            <a:off x="900113" y="333375"/>
            <a:ext cx="2808287" cy="2894013"/>
            <a:chOff x="567" y="210"/>
            <a:chExt cx="1769" cy="1823"/>
          </a:xfrm>
        </p:grpSpPr>
        <p:pic>
          <p:nvPicPr>
            <p:cNvPr id="175122" name="Picture 4" descr="crco6"/>
            <p:cNvPicPr>
              <a:picLocks noChangeAspect="1" noChangeArrowheads="1"/>
            </p:cNvPicPr>
            <p:nvPr/>
          </p:nvPicPr>
          <p:blipFill>
            <a:blip r:embed="rId1" cstate="print">
              <a:extLst>
                <a:ext uri="{28A0092B-C50C-407E-A947-70E740481C1C}">
                  <a14:useLocalDpi xmlns:a14="http://schemas.microsoft.com/office/drawing/2010/main" val="0"/>
                </a:ext>
              </a:extLst>
            </a:blip>
            <a:srcRect l="10078" t="6035" r="7317" b="8881"/>
            <a:stretch>
              <a:fillRect/>
            </a:stretch>
          </p:blipFill>
          <p:spPr bwMode="auto">
            <a:xfrm>
              <a:off x="657" y="210"/>
              <a:ext cx="1452"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0437" name="Text Box 5"/>
            <p:cNvSpPr txBox="1">
              <a:spLocks noChangeArrowheads="1"/>
            </p:cNvSpPr>
            <p:nvPr/>
          </p:nvSpPr>
          <p:spPr bwMode="auto">
            <a:xfrm>
              <a:off x="567" y="1706"/>
              <a:ext cx="1769" cy="327"/>
            </a:xfrm>
            <a:prstGeom prst="rect">
              <a:avLst/>
            </a:prstGeom>
            <a:noFill/>
            <a:ln>
              <a:noFill/>
            </a:ln>
            <a:effectLst/>
          </p:spPr>
          <p:txBody>
            <a:bodyPr>
              <a:spAutoFit/>
            </a:bodyPr>
            <a:lstStyle/>
            <a:p>
              <a:pPr>
                <a:spcBef>
                  <a:spcPct val="50000"/>
                </a:spcBef>
                <a:defRPr/>
              </a:pPr>
              <a:r>
                <a:rPr lang="en-US" altLang="zh-CN" sz="2800">
                  <a:latin typeface="+mn-lt"/>
                  <a:ea typeface="+mn-ea"/>
                </a:rPr>
                <a:t>Cr(CO)</a:t>
              </a:r>
              <a:r>
                <a:rPr lang="en-US" altLang="zh-CN" sz="2800" baseline="-25000">
                  <a:latin typeface="+mn-lt"/>
                  <a:ea typeface="+mn-ea"/>
                </a:rPr>
                <a:t>6</a:t>
              </a:r>
              <a:r>
                <a:rPr lang="en-US" altLang="zh-CN" sz="2800">
                  <a:latin typeface="+mn-lt"/>
                  <a:ea typeface="+mn-ea"/>
                </a:rPr>
                <a:t>,V(CO)</a:t>
              </a:r>
              <a:r>
                <a:rPr lang="en-US" altLang="zh-CN" sz="2800" baseline="-25000">
                  <a:latin typeface="+mn-lt"/>
                  <a:ea typeface="+mn-ea"/>
                </a:rPr>
                <a:t>6</a:t>
              </a:r>
              <a:endParaRPr lang="en-US" altLang="zh-CN" sz="2800" baseline="-25000">
                <a:latin typeface="+mn-lt"/>
                <a:ea typeface="+mn-ea"/>
              </a:endParaRPr>
            </a:p>
          </p:txBody>
        </p:sp>
      </p:grpSp>
      <p:grpSp>
        <p:nvGrpSpPr>
          <p:cNvPr id="175106" name="Group 17"/>
          <p:cNvGrpSpPr/>
          <p:nvPr/>
        </p:nvGrpSpPr>
        <p:grpSpPr bwMode="auto">
          <a:xfrm>
            <a:off x="3995738" y="260350"/>
            <a:ext cx="2076450" cy="2967038"/>
            <a:chOff x="2608" y="164"/>
            <a:chExt cx="1308" cy="1869"/>
          </a:xfrm>
        </p:grpSpPr>
        <p:pic>
          <p:nvPicPr>
            <p:cNvPr id="175120" name="Picture 7" descr="feco5"/>
            <p:cNvPicPr>
              <a:picLocks noChangeAspect="1" noChangeArrowheads="1"/>
            </p:cNvPicPr>
            <p:nvPr/>
          </p:nvPicPr>
          <p:blipFill>
            <a:blip r:embed="rId2" cstate="print">
              <a:extLst>
                <a:ext uri="{28A0092B-C50C-407E-A947-70E740481C1C}">
                  <a14:useLocalDpi xmlns:a14="http://schemas.microsoft.com/office/drawing/2010/main" val="0"/>
                </a:ext>
              </a:extLst>
            </a:blip>
            <a:srcRect l="21069" t="4628" r="3188" b="8881"/>
            <a:stretch>
              <a:fillRect/>
            </a:stretch>
          </p:blipFill>
          <p:spPr bwMode="auto">
            <a:xfrm>
              <a:off x="2608" y="164"/>
              <a:ext cx="1308" cy="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0440" name="Text Box 8"/>
            <p:cNvSpPr txBox="1">
              <a:spLocks noChangeArrowheads="1"/>
            </p:cNvSpPr>
            <p:nvPr/>
          </p:nvSpPr>
          <p:spPr bwMode="auto">
            <a:xfrm>
              <a:off x="2744" y="1706"/>
              <a:ext cx="1043" cy="327"/>
            </a:xfrm>
            <a:prstGeom prst="rect">
              <a:avLst/>
            </a:prstGeom>
            <a:noFill/>
            <a:ln>
              <a:noFill/>
            </a:ln>
            <a:effectLst/>
          </p:spPr>
          <p:txBody>
            <a:bodyPr>
              <a:spAutoFit/>
            </a:bodyPr>
            <a:lstStyle/>
            <a:p>
              <a:pPr>
                <a:spcBef>
                  <a:spcPct val="50000"/>
                </a:spcBef>
                <a:defRPr/>
              </a:pPr>
              <a:r>
                <a:rPr lang="en-US" altLang="zh-CN" sz="2800">
                  <a:latin typeface="+mn-lt"/>
                  <a:ea typeface="+mn-ea"/>
                </a:rPr>
                <a:t>Fe(CO)</a:t>
              </a:r>
              <a:r>
                <a:rPr lang="en-US" altLang="zh-CN" sz="2800" baseline="-25000">
                  <a:latin typeface="+mn-lt"/>
                  <a:ea typeface="+mn-ea"/>
                </a:rPr>
                <a:t>5</a:t>
              </a:r>
              <a:endParaRPr lang="en-US" altLang="zh-CN" sz="2800" baseline="-25000">
                <a:latin typeface="+mn-lt"/>
                <a:ea typeface="+mn-ea"/>
              </a:endParaRPr>
            </a:p>
          </p:txBody>
        </p:sp>
      </p:grpSp>
      <p:grpSp>
        <p:nvGrpSpPr>
          <p:cNvPr id="175107" name="Group 18"/>
          <p:cNvGrpSpPr/>
          <p:nvPr/>
        </p:nvGrpSpPr>
        <p:grpSpPr bwMode="auto">
          <a:xfrm>
            <a:off x="6516688" y="333375"/>
            <a:ext cx="2089150" cy="2894013"/>
            <a:chOff x="4195" y="210"/>
            <a:chExt cx="1316" cy="1823"/>
          </a:xfrm>
        </p:grpSpPr>
        <p:pic>
          <p:nvPicPr>
            <p:cNvPr id="175118" name="Picture 9" descr="Ni(CO)4"/>
            <p:cNvPicPr>
              <a:picLocks noChangeAspect="1" noChangeArrowheads="1"/>
            </p:cNvPicPr>
            <p:nvPr/>
          </p:nvPicPr>
          <p:blipFill>
            <a:blip r:embed="rId3" cstate="print">
              <a:extLst>
                <a:ext uri="{28A0092B-C50C-407E-A947-70E740481C1C}">
                  <a14:useLocalDpi xmlns:a14="http://schemas.microsoft.com/office/drawing/2010/main" val="0"/>
                </a:ext>
              </a:extLst>
            </a:blip>
            <a:srcRect l="11446" t="7442" r="15573" b="8881"/>
            <a:stretch>
              <a:fillRect/>
            </a:stretch>
          </p:blipFill>
          <p:spPr bwMode="auto">
            <a:xfrm>
              <a:off x="4195" y="210"/>
              <a:ext cx="1222" cy="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0442" name="Text Box 10"/>
            <p:cNvSpPr txBox="1">
              <a:spLocks noChangeArrowheads="1"/>
            </p:cNvSpPr>
            <p:nvPr/>
          </p:nvSpPr>
          <p:spPr bwMode="auto">
            <a:xfrm>
              <a:off x="4513" y="1706"/>
              <a:ext cx="998" cy="327"/>
            </a:xfrm>
            <a:prstGeom prst="rect">
              <a:avLst/>
            </a:prstGeom>
            <a:noFill/>
            <a:ln>
              <a:noFill/>
            </a:ln>
            <a:effectLst/>
          </p:spPr>
          <p:txBody>
            <a:bodyPr>
              <a:spAutoFit/>
            </a:bodyPr>
            <a:lstStyle/>
            <a:p>
              <a:pPr>
                <a:spcBef>
                  <a:spcPct val="50000"/>
                </a:spcBef>
                <a:defRPr/>
              </a:pPr>
              <a:r>
                <a:rPr lang="en-US" altLang="zh-CN" sz="2800">
                  <a:latin typeface="+mn-lt"/>
                  <a:ea typeface="+mn-ea"/>
                </a:rPr>
                <a:t>Ni(CO)</a:t>
              </a:r>
              <a:r>
                <a:rPr lang="en-US" altLang="zh-CN" sz="2800" baseline="-25000">
                  <a:latin typeface="+mn-lt"/>
                  <a:ea typeface="+mn-ea"/>
                </a:rPr>
                <a:t>4</a:t>
              </a:r>
              <a:endParaRPr lang="en-US" altLang="zh-CN" sz="2800" baseline="-25000">
                <a:latin typeface="+mn-lt"/>
                <a:ea typeface="+mn-ea"/>
              </a:endParaRPr>
            </a:p>
          </p:txBody>
        </p:sp>
      </p:grpSp>
      <p:grpSp>
        <p:nvGrpSpPr>
          <p:cNvPr id="530452" name="Group 20"/>
          <p:cNvGrpSpPr/>
          <p:nvPr/>
        </p:nvGrpSpPr>
        <p:grpSpPr bwMode="auto">
          <a:xfrm>
            <a:off x="827088" y="3716338"/>
            <a:ext cx="2374900" cy="2684462"/>
            <a:chOff x="521" y="2341"/>
            <a:chExt cx="1496" cy="1691"/>
          </a:xfrm>
        </p:grpSpPr>
        <p:pic>
          <p:nvPicPr>
            <p:cNvPr id="175116" name="Picture 11" descr="Mn2(CO)10"/>
            <p:cNvPicPr>
              <a:picLocks noChangeAspect="1" noChangeArrowheads="1"/>
            </p:cNvPicPr>
            <p:nvPr/>
          </p:nvPicPr>
          <p:blipFill>
            <a:blip r:embed="rId4" cstate="print">
              <a:extLst>
                <a:ext uri="{28A0092B-C50C-407E-A947-70E740481C1C}">
                  <a14:useLocalDpi xmlns:a14="http://schemas.microsoft.com/office/drawing/2010/main" val="0"/>
                </a:ext>
              </a:extLst>
            </a:blip>
            <a:srcRect l="4333" t="9827" r="7143" b="17532"/>
            <a:stretch>
              <a:fillRect/>
            </a:stretch>
          </p:blipFill>
          <p:spPr bwMode="auto">
            <a:xfrm>
              <a:off x="521" y="2341"/>
              <a:ext cx="1496" cy="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0444" name="Rectangle 12"/>
            <p:cNvSpPr>
              <a:spLocks noChangeArrowheads="1"/>
            </p:cNvSpPr>
            <p:nvPr/>
          </p:nvSpPr>
          <p:spPr bwMode="auto">
            <a:xfrm>
              <a:off x="748" y="3702"/>
              <a:ext cx="1174" cy="330"/>
            </a:xfrm>
            <a:prstGeom prst="rect">
              <a:avLst/>
            </a:prstGeom>
            <a:noFill/>
            <a:ln>
              <a:noFill/>
            </a:ln>
            <a:effectLst/>
          </p:spPr>
          <p:txBody>
            <a:bodyPr wrap="none">
              <a:spAutoFit/>
            </a:bodyPr>
            <a:lstStyle/>
            <a:p>
              <a:pPr>
                <a:defRPr/>
              </a:pPr>
              <a:r>
                <a:rPr lang="en-US" altLang="zh-CN" sz="2800">
                  <a:latin typeface="+mn-lt"/>
                  <a:ea typeface="+mn-ea"/>
                </a:rPr>
                <a:t>Mn</a:t>
              </a:r>
              <a:r>
                <a:rPr lang="en-US" altLang="zh-CN" sz="2800" baseline="-25000">
                  <a:latin typeface="+mn-lt"/>
                  <a:ea typeface="+mn-ea"/>
                </a:rPr>
                <a:t>2</a:t>
              </a:r>
              <a:r>
                <a:rPr lang="en-US" altLang="zh-CN" sz="2800">
                  <a:latin typeface="+mn-lt"/>
                  <a:ea typeface="+mn-ea"/>
                </a:rPr>
                <a:t>(CO)</a:t>
              </a:r>
              <a:r>
                <a:rPr lang="en-US" altLang="zh-CN" sz="2800" baseline="-25000">
                  <a:latin typeface="+mn-lt"/>
                  <a:ea typeface="+mn-ea"/>
                </a:rPr>
                <a:t>10</a:t>
              </a:r>
              <a:endParaRPr lang="en-US" altLang="zh-CN" sz="2800" baseline="-25000">
                <a:latin typeface="+mn-lt"/>
                <a:ea typeface="+mn-ea"/>
              </a:endParaRPr>
            </a:p>
          </p:txBody>
        </p:sp>
      </p:grpSp>
      <p:grpSp>
        <p:nvGrpSpPr>
          <p:cNvPr id="530453" name="Group 21"/>
          <p:cNvGrpSpPr/>
          <p:nvPr/>
        </p:nvGrpSpPr>
        <p:grpSpPr bwMode="auto">
          <a:xfrm>
            <a:off x="3708400" y="3644900"/>
            <a:ext cx="2232025" cy="2757488"/>
            <a:chOff x="2381" y="2341"/>
            <a:chExt cx="1406" cy="1737"/>
          </a:xfrm>
        </p:grpSpPr>
        <p:pic>
          <p:nvPicPr>
            <p:cNvPr id="175114" name="Picture 13" descr="fe2co9"/>
            <p:cNvPicPr>
              <a:picLocks noChangeAspect="1" noChangeArrowheads="1"/>
            </p:cNvPicPr>
            <p:nvPr/>
          </p:nvPicPr>
          <p:blipFill>
            <a:blip r:embed="rId5" cstate="print">
              <a:extLst>
                <a:ext uri="{28A0092B-C50C-407E-A947-70E740481C1C}">
                  <a14:useLocalDpi xmlns:a14="http://schemas.microsoft.com/office/drawing/2010/main" val="0"/>
                </a:ext>
              </a:extLst>
            </a:blip>
            <a:srcRect l="10078" t="3189" r="4553" b="8881"/>
            <a:stretch>
              <a:fillRect/>
            </a:stretch>
          </p:blipFill>
          <p:spPr bwMode="auto">
            <a:xfrm>
              <a:off x="2381" y="2341"/>
              <a:ext cx="1406"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0446" name="Rectangle 14"/>
            <p:cNvSpPr>
              <a:spLocks noChangeArrowheads="1"/>
            </p:cNvSpPr>
            <p:nvPr/>
          </p:nvSpPr>
          <p:spPr bwMode="auto">
            <a:xfrm>
              <a:off x="2608" y="3748"/>
              <a:ext cx="997" cy="330"/>
            </a:xfrm>
            <a:prstGeom prst="rect">
              <a:avLst/>
            </a:prstGeom>
            <a:noFill/>
            <a:ln>
              <a:noFill/>
            </a:ln>
            <a:effectLst/>
          </p:spPr>
          <p:txBody>
            <a:bodyPr wrap="none">
              <a:spAutoFit/>
            </a:bodyPr>
            <a:lstStyle/>
            <a:p>
              <a:pPr>
                <a:defRPr/>
              </a:pPr>
              <a:r>
                <a:rPr lang="en-US" altLang="zh-CN" sz="2800">
                  <a:latin typeface="+mn-lt"/>
                  <a:ea typeface="+mn-ea"/>
                </a:rPr>
                <a:t>Fe</a:t>
              </a:r>
              <a:r>
                <a:rPr lang="en-US" altLang="zh-CN" sz="2800" baseline="-25000">
                  <a:latin typeface="+mn-lt"/>
                  <a:ea typeface="+mn-ea"/>
                </a:rPr>
                <a:t>2</a:t>
              </a:r>
              <a:r>
                <a:rPr lang="en-US" altLang="zh-CN" sz="2800">
                  <a:latin typeface="+mn-lt"/>
                  <a:ea typeface="+mn-ea"/>
                </a:rPr>
                <a:t>(CO)</a:t>
              </a:r>
              <a:r>
                <a:rPr lang="en-US" altLang="zh-CN" sz="2800" baseline="-25000">
                  <a:latin typeface="+mn-lt"/>
                  <a:ea typeface="+mn-ea"/>
                </a:rPr>
                <a:t>9</a:t>
              </a:r>
              <a:endParaRPr lang="en-US" altLang="zh-CN" sz="2800" baseline="-25000">
                <a:latin typeface="+mn-lt"/>
                <a:ea typeface="+mn-ea"/>
              </a:endParaRPr>
            </a:p>
          </p:txBody>
        </p:sp>
      </p:grpSp>
      <p:grpSp>
        <p:nvGrpSpPr>
          <p:cNvPr id="530454" name="Group 22"/>
          <p:cNvGrpSpPr/>
          <p:nvPr/>
        </p:nvGrpSpPr>
        <p:grpSpPr bwMode="auto">
          <a:xfrm>
            <a:off x="6300788" y="3644900"/>
            <a:ext cx="2160587" cy="2757488"/>
            <a:chOff x="4105" y="2341"/>
            <a:chExt cx="1361" cy="1737"/>
          </a:xfrm>
        </p:grpSpPr>
        <p:pic>
          <p:nvPicPr>
            <p:cNvPr id="175112" name="Picture 15" descr="co2co8"/>
            <p:cNvPicPr>
              <a:picLocks noChangeAspect="1" noChangeArrowheads="1"/>
            </p:cNvPicPr>
            <p:nvPr/>
          </p:nvPicPr>
          <p:blipFill>
            <a:blip r:embed="rId6" cstate="print">
              <a:extLst>
                <a:ext uri="{28A0092B-C50C-407E-A947-70E740481C1C}">
                  <a14:useLocalDpi xmlns:a14="http://schemas.microsoft.com/office/drawing/2010/main" val="0"/>
                </a:ext>
              </a:extLst>
            </a:blip>
            <a:srcRect l="11446" t="7442" r="7317" b="11694"/>
            <a:stretch>
              <a:fillRect/>
            </a:stretch>
          </p:blipFill>
          <p:spPr bwMode="auto">
            <a:xfrm>
              <a:off x="4105" y="2341"/>
              <a:ext cx="1361"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0451" name="Rectangle 19"/>
            <p:cNvSpPr>
              <a:spLocks noChangeArrowheads="1"/>
            </p:cNvSpPr>
            <p:nvPr/>
          </p:nvSpPr>
          <p:spPr bwMode="auto">
            <a:xfrm>
              <a:off x="4286" y="3748"/>
              <a:ext cx="1035" cy="330"/>
            </a:xfrm>
            <a:prstGeom prst="rect">
              <a:avLst/>
            </a:prstGeom>
            <a:noFill/>
            <a:ln>
              <a:noFill/>
            </a:ln>
            <a:effectLst/>
          </p:spPr>
          <p:txBody>
            <a:bodyPr wrap="none">
              <a:spAutoFit/>
            </a:bodyPr>
            <a:lstStyle/>
            <a:p>
              <a:pPr>
                <a:defRPr/>
              </a:pPr>
              <a:r>
                <a:rPr lang="en-US" altLang="zh-CN" sz="2800">
                  <a:latin typeface="+mn-lt"/>
                  <a:ea typeface="+mn-ea"/>
                </a:rPr>
                <a:t>Co</a:t>
              </a:r>
              <a:r>
                <a:rPr lang="en-US" altLang="zh-CN" sz="2800" baseline="-25000">
                  <a:latin typeface="+mn-lt"/>
                  <a:ea typeface="+mn-ea"/>
                </a:rPr>
                <a:t>2</a:t>
              </a:r>
              <a:r>
                <a:rPr lang="en-US" altLang="zh-CN" sz="2800">
                  <a:latin typeface="+mn-lt"/>
                  <a:ea typeface="+mn-ea"/>
                </a:rPr>
                <a:t>(CO)</a:t>
              </a:r>
              <a:r>
                <a:rPr lang="en-US" altLang="zh-CN" sz="2800" baseline="-25000">
                  <a:latin typeface="+mn-lt"/>
                  <a:ea typeface="+mn-ea"/>
                </a:rPr>
                <a:t>8</a:t>
              </a:r>
              <a:endParaRPr lang="en-US" altLang="zh-CN" sz="2800" baseline="-25000">
                <a:latin typeface="+mn-lt"/>
                <a:ea typeface="+mn-ea"/>
              </a:endParaRPr>
            </a:p>
          </p:txBody>
        </p:sp>
      </p:grpSp>
      <p:sp>
        <p:nvSpPr>
          <p:cNvPr id="175111" name="Rectangle 26"/>
          <p:cNvSpPr>
            <a:spLocks noChangeArrowheads="1"/>
          </p:cNvSpPr>
          <p:nvPr/>
        </p:nvSpPr>
        <p:spPr bwMode="auto">
          <a:xfrm>
            <a:off x="7885113" y="61658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6BD6ED02-44ED-4DA6-8704-E8CE94457770}"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0452"/>
                                        </p:tgtEl>
                                        <p:attrNameLst>
                                          <p:attrName>style.visibility</p:attrName>
                                        </p:attrNameLst>
                                      </p:cBhvr>
                                      <p:to>
                                        <p:strVal val="visible"/>
                                      </p:to>
                                    </p:set>
                                    <p:animEffect transition="in" filter="blinds(horizontal)">
                                      <p:cBhvr>
                                        <p:cTn id="7" dur="500"/>
                                        <p:tgtEl>
                                          <p:spTgt spid="530452"/>
                                        </p:tgtEl>
                                      </p:cBhvr>
                                    </p:animEffect>
                                  </p:childTnLst>
                                </p:cTn>
                              </p:par>
                              <p:par>
                                <p:cTn id="8" presetID="3" presetClass="entr" presetSubtype="10" fill="hold" nodeType="withEffect">
                                  <p:stCondLst>
                                    <p:cond delay="0"/>
                                  </p:stCondLst>
                                  <p:childTnLst>
                                    <p:set>
                                      <p:cBhvr>
                                        <p:cTn id="9" dur="1" fill="hold">
                                          <p:stCondLst>
                                            <p:cond delay="0"/>
                                          </p:stCondLst>
                                        </p:cTn>
                                        <p:tgtEl>
                                          <p:spTgt spid="530453"/>
                                        </p:tgtEl>
                                        <p:attrNameLst>
                                          <p:attrName>style.visibility</p:attrName>
                                        </p:attrNameLst>
                                      </p:cBhvr>
                                      <p:to>
                                        <p:strVal val="visible"/>
                                      </p:to>
                                    </p:set>
                                    <p:animEffect transition="in" filter="blinds(horizontal)">
                                      <p:cBhvr>
                                        <p:cTn id="10" dur="500"/>
                                        <p:tgtEl>
                                          <p:spTgt spid="530453"/>
                                        </p:tgtEl>
                                      </p:cBhvr>
                                    </p:animEffect>
                                  </p:childTnLst>
                                </p:cTn>
                              </p:par>
                              <p:par>
                                <p:cTn id="11" presetID="3" presetClass="entr" presetSubtype="10" fill="hold" nodeType="withEffect">
                                  <p:stCondLst>
                                    <p:cond delay="0"/>
                                  </p:stCondLst>
                                  <p:childTnLst>
                                    <p:set>
                                      <p:cBhvr>
                                        <p:cTn id="12" dur="1" fill="hold">
                                          <p:stCondLst>
                                            <p:cond delay="0"/>
                                          </p:stCondLst>
                                        </p:cTn>
                                        <p:tgtEl>
                                          <p:spTgt spid="530454"/>
                                        </p:tgtEl>
                                        <p:attrNameLst>
                                          <p:attrName>style.visibility</p:attrName>
                                        </p:attrNameLst>
                                      </p:cBhvr>
                                      <p:to>
                                        <p:strVal val="visible"/>
                                      </p:to>
                                    </p:set>
                                    <p:animEffect transition="in" filter="blinds(horizontal)">
                                      <p:cBhvr>
                                        <p:cTn id="13" dur="500"/>
                                        <p:tgtEl>
                                          <p:spTgt spid="530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Text Box 2"/>
          <p:cNvSpPr txBox="1">
            <a:spLocks noChangeArrowheads="1"/>
          </p:cNvSpPr>
          <p:nvPr/>
        </p:nvSpPr>
        <p:spPr bwMode="auto">
          <a:xfrm>
            <a:off x="922431" y="1268760"/>
            <a:ext cx="784887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eaLnBrk="1" hangingPunct="1">
              <a:spcBef>
                <a:spcPts val="0"/>
              </a:spcBef>
              <a:spcAft>
                <a:spcPts val="0"/>
              </a:spcAft>
            </a:pPr>
            <a:r>
              <a:rPr kumimoji="1" lang="zh-CN" altLang="en-US" sz="3200" b="1" baseline="0" dirty="0" smtClean="0">
                <a:solidFill>
                  <a:srgbClr val="000000"/>
                </a:solidFill>
                <a:latin typeface="Times New Roman" panose="02020603050405020304" pitchFamily="18" charset="0"/>
                <a:ea typeface="楷体" panose="02010609060101010101" pitchFamily="49" charset="-122"/>
              </a:rPr>
              <a:t>如何</a:t>
            </a:r>
            <a:r>
              <a:rPr kumimoji="1" lang="zh-CN" altLang="en-US" sz="3200" b="1" baseline="0" dirty="0">
                <a:solidFill>
                  <a:srgbClr val="000000"/>
                </a:solidFill>
                <a:latin typeface="Times New Roman" panose="02020603050405020304" pitchFamily="18" charset="0"/>
                <a:ea typeface="楷体" panose="02010609060101010101" pitchFamily="49" charset="-122"/>
              </a:rPr>
              <a:t>各用一种试剂分离以下各对</a:t>
            </a:r>
            <a:r>
              <a:rPr kumimoji="1" lang="zh-CN" altLang="en-US" sz="3200" b="1" baseline="0" dirty="0" smtClean="0">
                <a:solidFill>
                  <a:srgbClr val="000000"/>
                </a:solidFill>
                <a:latin typeface="Times New Roman" panose="02020603050405020304" pitchFamily="18" charset="0"/>
                <a:ea typeface="楷体" panose="02010609060101010101" pitchFamily="49" charset="-122"/>
              </a:rPr>
              <a:t>物质</a:t>
            </a:r>
            <a:endParaRPr kumimoji="1" lang="en-US" altLang="zh-CN" sz="3200" b="1" baseline="0" dirty="0" smtClean="0">
              <a:solidFill>
                <a:srgbClr val="000000"/>
              </a:solidFill>
              <a:latin typeface="Times New Roman" panose="02020603050405020304" pitchFamily="18" charset="0"/>
              <a:ea typeface="楷体" panose="02010609060101010101" pitchFamily="49" charset="-122"/>
            </a:endParaRPr>
          </a:p>
          <a:p>
            <a:pPr eaLnBrk="1" hangingPunct="1">
              <a:spcBef>
                <a:spcPts val="0"/>
              </a:spcBef>
              <a:spcAft>
                <a:spcPts val="0"/>
              </a:spcAft>
            </a:pPr>
            <a:br>
              <a:rPr kumimoji="1" lang="zh-CN" altLang="en-US" sz="3200" b="1" baseline="0" dirty="0">
                <a:solidFill>
                  <a:srgbClr val="000000"/>
                </a:solidFill>
                <a:latin typeface="Times New Roman" panose="02020603050405020304" pitchFamily="18" charset="0"/>
                <a:ea typeface="楷体" panose="02010609060101010101" pitchFamily="49" charset="-122"/>
              </a:rPr>
            </a:br>
            <a:r>
              <a:rPr kumimoji="1" lang="en-US" altLang="zh-CN" sz="3200" b="1" baseline="0" dirty="0">
                <a:solidFill>
                  <a:srgbClr val="000000"/>
                </a:solidFill>
                <a:latin typeface="Times New Roman" panose="02020603050405020304" pitchFamily="18" charset="0"/>
                <a:ea typeface="楷体" panose="02010609060101010101" pitchFamily="49" charset="-122"/>
              </a:rPr>
              <a:t>(1)Fe(OH)</a:t>
            </a:r>
            <a:r>
              <a:rPr kumimoji="1" lang="en-US" altLang="zh-CN" sz="3200" b="1" baseline="-25000"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和</a:t>
            </a:r>
            <a:r>
              <a:rPr kumimoji="1" lang="en-US" altLang="zh-CN" sz="3200" b="1" baseline="0" dirty="0">
                <a:solidFill>
                  <a:srgbClr val="000000"/>
                </a:solidFill>
                <a:latin typeface="Times New Roman" panose="02020603050405020304" pitchFamily="18" charset="0"/>
                <a:ea typeface="楷体" panose="02010609060101010101" pitchFamily="49" charset="-122"/>
              </a:rPr>
              <a:t>Zn(OH)</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   </a:t>
            </a:r>
            <a:endParaRPr kumimoji="1" lang="en-US" altLang="zh-CN" sz="3200" b="1" baseline="0" dirty="0" smtClean="0">
              <a:solidFill>
                <a:srgbClr val="000000"/>
              </a:solidFill>
              <a:latin typeface="Times New Roman" panose="02020603050405020304" pitchFamily="18" charset="0"/>
              <a:ea typeface="楷体" panose="02010609060101010101" pitchFamily="49" charset="-122"/>
            </a:endParaRPr>
          </a:p>
          <a:p>
            <a:pPr eaLnBrk="1" hangingPunct="1">
              <a:spcBef>
                <a:spcPts val="0"/>
              </a:spcBef>
              <a:spcAft>
                <a:spcPts val="0"/>
              </a:spcAft>
            </a:pPr>
            <a:r>
              <a:rPr kumimoji="1" lang="en-US" altLang="zh-CN" sz="3200" b="1" baseline="0" dirty="0" smtClean="0">
                <a:solidFill>
                  <a:srgbClr val="000000"/>
                </a:solidFill>
                <a:latin typeface="Times New Roman" panose="02020603050405020304" pitchFamily="18" charset="0"/>
                <a:ea typeface="楷体" panose="02010609060101010101" pitchFamily="49" charset="-122"/>
              </a:rPr>
              <a:t>(</a:t>
            </a:r>
            <a:r>
              <a:rPr kumimoji="1" lang="en-US" altLang="zh-CN" sz="3200" b="1" baseline="0" dirty="0">
                <a:solidFill>
                  <a:srgbClr val="000000"/>
                </a:solidFill>
                <a:latin typeface="Times New Roman" panose="02020603050405020304" pitchFamily="18" charset="0"/>
                <a:ea typeface="楷体" panose="02010609060101010101" pitchFamily="49" charset="-122"/>
              </a:rPr>
              <a:t>2)Pb</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zh-CN" altLang="en-US" sz="3200" b="1" baseline="0" dirty="0">
                <a:solidFill>
                  <a:srgbClr val="000000"/>
                </a:solidFill>
                <a:latin typeface="Times New Roman" panose="02020603050405020304" pitchFamily="18" charset="0"/>
                <a:ea typeface="楷体" panose="02010609060101010101" pitchFamily="49" charset="-122"/>
              </a:rPr>
              <a:t>和</a:t>
            </a:r>
            <a:r>
              <a:rPr kumimoji="1" lang="en-US" altLang="zh-CN" sz="3200" b="1" baseline="0" dirty="0">
                <a:solidFill>
                  <a:srgbClr val="000000"/>
                </a:solidFill>
                <a:latin typeface="Times New Roman" panose="02020603050405020304" pitchFamily="18" charset="0"/>
                <a:ea typeface="楷体" panose="02010609060101010101" pitchFamily="49" charset="-122"/>
              </a:rPr>
              <a:t>Ba</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  </a:t>
            </a:r>
            <a:br>
              <a:rPr kumimoji="1" lang="en-US" altLang="zh-CN" sz="3200" b="1" baseline="0" dirty="0">
                <a:solidFill>
                  <a:srgbClr val="000000"/>
                </a:solidFill>
                <a:latin typeface="Times New Roman" panose="02020603050405020304" pitchFamily="18" charset="0"/>
                <a:ea typeface="楷体" panose="02010609060101010101" pitchFamily="49" charset="-122"/>
              </a:rPr>
            </a:br>
            <a:r>
              <a:rPr kumimoji="1" lang="en-US" altLang="zh-CN" sz="3200" b="1" baseline="0" dirty="0">
                <a:solidFill>
                  <a:srgbClr val="000000"/>
                </a:solidFill>
                <a:latin typeface="Times New Roman" panose="02020603050405020304" pitchFamily="18" charset="0"/>
                <a:ea typeface="楷体" panose="02010609060101010101" pitchFamily="49" charset="-122"/>
              </a:rPr>
              <a:t>(3)Pb</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zh-CN" altLang="en-US" sz="3200" b="1" baseline="0" dirty="0">
                <a:solidFill>
                  <a:srgbClr val="000000"/>
                </a:solidFill>
                <a:latin typeface="Times New Roman" panose="02020603050405020304" pitchFamily="18" charset="0"/>
                <a:ea typeface="楷体" panose="02010609060101010101" pitchFamily="49" charset="-122"/>
              </a:rPr>
              <a:t>和</a:t>
            </a:r>
            <a:r>
              <a:rPr kumimoji="1" lang="en-US" altLang="zh-CN" sz="3200" b="1" baseline="0" dirty="0">
                <a:solidFill>
                  <a:srgbClr val="000000"/>
                </a:solidFill>
                <a:latin typeface="Times New Roman" panose="02020603050405020304" pitchFamily="18" charset="0"/>
                <a:ea typeface="楷体" panose="02010609060101010101" pitchFamily="49" charset="-122"/>
              </a:rPr>
              <a:t>Zn</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                </a:t>
            </a:r>
            <a:endParaRPr kumimoji="1" lang="en-US" altLang="zh-CN" sz="3200" b="1" baseline="0" dirty="0" smtClean="0">
              <a:solidFill>
                <a:srgbClr val="000000"/>
              </a:solidFill>
              <a:latin typeface="Times New Roman" panose="02020603050405020304" pitchFamily="18" charset="0"/>
              <a:ea typeface="楷体" panose="02010609060101010101" pitchFamily="49" charset="-122"/>
            </a:endParaRPr>
          </a:p>
          <a:p>
            <a:pPr eaLnBrk="1" hangingPunct="1">
              <a:spcBef>
                <a:spcPts val="0"/>
              </a:spcBef>
              <a:spcAft>
                <a:spcPts val="0"/>
              </a:spcAft>
            </a:pPr>
            <a:r>
              <a:rPr kumimoji="1" lang="en-US" altLang="zh-CN" sz="3200" b="1" baseline="0" dirty="0" smtClean="0">
                <a:solidFill>
                  <a:srgbClr val="000000"/>
                </a:solidFill>
                <a:latin typeface="Times New Roman" panose="02020603050405020304" pitchFamily="18" charset="0"/>
                <a:ea typeface="楷体" panose="02010609060101010101" pitchFamily="49" charset="-122"/>
              </a:rPr>
              <a:t>(</a:t>
            </a:r>
            <a:r>
              <a:rPr kumimoji="1" lang="en-US" altLang="zh-CN" sz="3200" b="1" baseline="0" dirty="0">
                <a:solidFill>
                  <a:srgbClr val="000000"/>
                </a:solidFill>
                <a:latin typeface="Times New Roman" panose="02020603050405020304" pitchFamily="18" charset="0"/>
                <a:ea typeface="楷体" panose="02010609060101010101" pitchFamily="49" charset="-122"/>
              </a:rPr>
              <a:t>4)BaSO</a:t>
            </a:r>
            <a:r>
              <a:rPr kumimoji="1" lang="en-US" altLang="zh-CN" sz="3200" b="1" baseline="-25000" dirty="0">
                <a:solidFill>
                  <a:srgbClr val="000000"/>
                </a:solidFill>
                <a:latin typeface="Times New Roman" panose="02020603050405020304" pitchFamily="18" charset="0"/>
                <a:ea typeface="楷体" panose="02010609060101010101" pitchFamily="49" charset="-122"/>
              </a:rPr>
              <a:t>4</a:t>
            </a:r>
            <a:r>
              <a:rPr kumimoji="1" lang="zh-CN" altLang="en-US" sz="3200" b="1" baseline="0" dirty="0">
                <a:solidFill>
                  <a:srgbClr val="000000"/>
                </a:solidFill>
                <a:latin typeface="Times New Roman" panose="02020603050405020304" pitchFamily="18" charset="0"/>
                <a:ea typeface="楷体" panose="02010609060101010101" pitchFamily="49" charset="-122"/>
              </a:rPr>
              <a:t>和</a:t>
            </a:r>
            <a:r>
              <a:rPr kumimoji="1" lang="en-US" altLang="zh-CN" sz="3200" b="1" baseline="0" dirty="0">
                <a:solidFill>
                  <a:srgbClr val="000000"/>
                </a:solidFill>
                <a:latin typeface="Times New Roman" panose="02020603050405020304" pitchFamily="18" charset="0"/>
                <a:ea typeface="楷体" panose="02010609060101010101" pitchFamily="49" charset="-122"/>
              </a:rPr>
              <a:t>PbSO</a:t>
            </a:r>
            <a:r>
              <a:rPr kumimoji="1" lang="en-US" altLang="zh-CN" sz="3200" b="1" baseline="-25000" dirty="0">
                <a:solidFill>
                  <a:srgbClr val="000000"/>
                </a:solidFill>
                <a:latin typeface="Times New Roman" panose="02020603050405020304" pitchFamily="18" charset="0"/>
                <a:ea typeface="楷体" panose="02010609060101010101" pitchFamily="49" charset="-122"/>
              </a:rPr>
              <a:t>4</a:t>
            </a:r>
            <a:br>
              <a:rPr kumimoji="1" lang="en-US" altLang="zh-CN" sz="3200" b="1" baseline="0" dirty="0">
                <a:solidFill>
                  <a:srgbClr val="000000"/>
                </a:solidFill>
                <a:latin typeface="Times New Roman" panose="02020603050405020304" pitchFamily="18" charset="0"/>
                <a:ea typeface="楷体" panose="02010609060101010101" pitchFamily="49" charset="-122"/>
              </a:rPr>
            </a:br>
            <a:r>
              <a:rPr kumimoji="1" lang="en-US" altLang="zh-CN" sz="3200" b="1" baseline="0" dirty="0">
                <a:solidFill>
                  <a:srgbClr val="000000"/>
                </a:solidFill>
                <a:latin typeface="Times New Roman" panose="02020603050405020304" pitchFamily="18" charset="0"/>
                <a:ea typeface="楷体" panose="02010609060101010101" pitchFamily="49" charset="-122"/>
              </a:rPr>
              <a:t>(5)BaCrO</a:t>
            </a:r>
            <a:r>
              <a:rPr kumimoji="1" lang="en-US" altLang="zh-CN" sz="3200" b="1" baseline="-25000" dirty="0">
                <a:solidFill>
                  <a:srgbClr val="000000"/>
                </a:solidFill>
                <a:latin typeface="Times New Roman" panose="02020603050405020304" pitchFamily="18" charset="0"/>
                <a:ea typeface="楷体" panose="02010609060101010101" pitchFamily="49" charset="-122"/>
              </a:rPr>
              <a:t>4</a:t>
            </a:r>
            <a:r>
              <a:rPr kumimoji="1" lang="zh-CN" altLang="en-US" sz="3200" b="1" baseline="0" dirty="0">
                <a:solidFill>
                  <a:srgbClr val="000000"/>
                </a:solidFill>
                <a:latin typeface="Times New Roman" panose="02020603050405020304" pitchFamily="18" charset="0"/>
                <a:ea typeface="楷体" panose="02010609060101010101" pitchFamily="49" charset="-122"/>
              </a:rPr>
              <a:t>和</a:t>
            </a:r>
            <a:r>
              <a:rPr kumimoji="1" lang="en-US" altLang="zh-CN" sz="3200" b="1" baseline="0" dirty="0">
                <a:solidFill>
                  <a:srgbClr val="000000"/>
                </a:solidFill>
                <a:latin typeface="Times New Roman" panose="02020603050405020304" pitchFamily="18" charset="0"/>
                <a:ea typeface="楷体" panose="02010609060101010101" pitchFamily="49" charset="-122"/>
              </a:rPr>
              <a:t>PbCrO</a:t>
            </a:r>
            <a:r>
              <a:rPr kumimoji="1" lang="en-US" altLang="zh-CN" sz="3200" b="1" baseline="-25000" dirty="0">
                <a:solidFill>
                  <a:srgbClr val="000000"/>
                </a:solidFill>
                <a:latin typeface="Times New Roman" panose="02020603050405020304" pitchFamily="18" charset="0"/>
                <a:ea typeface="楷体" panose="02010609060101010101" pitchFamily="49" charset="-122"/>
              </a:rPr>
              <a:t>4</a:t>
            </a:r>
            <a:r>
              <a:rPr kumimoji="1" lang="en-US" altLang="zh-CN" sz="3200" b="1" baseline="0" dirty="0">
                <a:solidFill>
                  <a:srgbClr val="000000"/>
                </a:solidFill>
                <a:latin typeface="Times New Roman" panose="02020603050405020304" pitchFamily="18" charset="0"/>
                <a:ea typeface="楷体" panose="02010609060101010101" pitchFamily="49" charset="-122"/>
              </a:rPr>
              <a:t> </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p:txBody>
      </p:sp>
      <p:pic>
        <p:nvPicPr>
          <p:cNvPr id="134147" name="Picture 3" descr="0006">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250" y="63087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AutoShape 4"/>
          <p:cNvSpPr>
            <a:spLocks noChangeArrowheads="1"/>
          </p:cNvSpPr>
          <p:nvPr/>
        </p:nvSpPr>
        <p:spPr bwMode="auto">
          <a:xfrm>
            <a:off x="395288" y="188913"/>
            <a:ext cx="2088480" cy="719137"/>
          </a:xfrm>
          <a:prstGeom prst="cloudCallout">
            <a:avLst>
              <a:gd name="adj1" fmla="val 39968"/>
              <a:gd name="adj2" fmla="val 84218"/>
            </a:avLst>
          </a:prstGeom>
          <a:solidFill>
            <a:srgbClr val="FF3399"/>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gn="ctr"/>
            <a:r>
              <a:rPr lang="zh-CN" altLang="en-US" sz="3200" b="1" baseline="0" dirty="0">
                <a:solidFill>
                  <a:srgbClr val="000000"/>
                </a:solidFill>
                <a:latin typeface="Times New Roman" panose="02020603050405020304" pitchFamily="18" charset="0"/>
                <a:ea typeface="楷体_GB2312" pitchFamily="49" charset="-122"/>
              </a:rPr>
              <a:t>问题</a:t>
            </a:r>
            <a:endParaRPr lang="zh-CN" altLang="en-US" sz="3200" b="1" baseline="0" dirty="0">
              <a:solidFill>
                <a:srgbClr val="000000"/>
              </a:solidFill>
              <a:latin typeface="Times New Roman" panose="02020603050405020304" pitchFamily="18" charset="0"/>
              <a:ea typeface="楷体_GB2312" pitchFamily="49" charset="-122"/>
            </a:endParaRPr>
          </a:p>
        </p:txBody>
      </p:sp>
      <p:sp>
        <p:nvSpPr>
          <p:cNvPr id="134149"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DDE848C6-CB7D-4BB4-A6E5-F294D3198F44}" type="slidenum">
              <a:rPr lang="en-US" altLang="zh-CN" sz="1400" baseline="0" smtClean="0"/>
            </a:fld>
            <a:endParaRPr lang="en-US" altLang="zh-CN" sz="1400" baseline="0" smtClean="0"/>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Text Box 2"/>
          <p:cNvSpPr txBox="1">
            <a:spLocks noChangeArrowheads="1"/>
          </p:cNvSpPr>
          <p:nvPr/>
        </p:nvSpPr>
        <p:spPr bwMode="auto">
          <a:xfrm>
            <a:off x="827088" y="476250"/>
            <a:ext cx="8137525"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40000"/>
              </a:spcBef>
              <a:spcAft>
                <a:spcPct val="10000"/>
              </a:spcAft>
            </a:pPr>
            <a:r>
              <a:rPr kumimoji="1" lang="zh-CN" altLang="en-US" sz="3200" b="1" baseline="0" dirty="0">
                <a:solidFill>
                  <a:srgbClr val="000000"/>
                </a:solidFill>
                <a:latin typeface="Times New Roman" panose="02020603050405020304" pitchFamily="18" charset="0"/>
                <a:ea typeface="楷体" panose="02010609060101010101" pitchFamily="49" charset="-122"/>
              </a:rPr>
              <a:t>解</a:t>
            </a:r>
            <a:r>
              <a:rPr kumimoji="1" lang="en-US" altLang="zh-CN" sz="3200" b="1" baseline="0" dirty="0">
                <a:solidFill>
                  <a:srgbClr val="000000"/>
                </a:solidFill>
                <a:latin typeface="Times New Roman" panose="02020603050405020304" pitchFamily="18" charset="0"/>
                <a:ea typeface="楷体" panose="02010609060101010101" pitchFamily="49" charset="-122"/>
              </a:rPr>
              <a:t>:(1)</a:t>
            </a:r>
            <a:r>
              <a:rPr kumimoji="1" lang="zh-CN" altLang="en-US" sz="3200" b="1" baseline="0" dirty="0">
                <a:solidFill>
                  <a:srgbClr val="000000"/>
                </a:solidFill>
                <a:latin typeface="Times New Roman" panose="02020603050405020304" pitchFamily="18" charset="0"/>
                <a:ea typeface="楷体" panose="02010609060101010101" pitchFamily="49" charset="-122"/>
              </a:rPr>
              <a:t>用</a:t>
            </a:r>
            <a:r>
              <a:rPr kumimoji="1" lang="en-US" altLang="zh-CN" sz="3200" b="1" baseline="0" dirty="0" err="1">
                <a:solidFill>
                  <a:srgbClr val="000000"/>
                </a:solidFill>
                <a:latin typeface="Times New Roman" panose="02020603050405020304" pitchFamily="18" charset="0"/>
                <a:ea typeface="楷体" panose="02010609060101010101" pitchFamily="49" charset="-122"/>
              </a:rPr>
              <a:t>NaOH.Zn</a:t>
            </a:r>
            <a:r>
              <a:rPr kumimoji="1" lang="en-US" altLang="zh-CN" sz="3200" b="1" baseline="0" dirty="0">
                <a:solidFill>
                  <a:srgbClr val="000000"/>
                </a:solidFill>
                <a:latin typeface="Times New Roman" panose="02020603050405020304" pitchFamily="18" charset="0"/>
                <a:ea typeface="楷体" panose="02010609060101010101" pitchFamily="49" charset="-122"/>
              </a:rPr>
              <a:t>(OH)</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→Zn(OH)</a:t>
            </a:r>
            <a:r>
              <a:rPr kumimoji="1" lang="en-US" altLang="zh-CN" sz="3200" b="1" baseline="-25000" dirty="0">
                <a:solidFill>
                  <a:srgbClr val="000000"/>
                </a:solidFill>
                <a:latin typeface="Times New Roman" panose="02020603050405020304" pitchFamily="18" charset="0"/>
                <a:ea typeface="楷体" panose="02010609060101010101" pitchFamily="49" charset="-122"/>
              </a:rPr>
              <a:t>4</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a:t>
            </a:r>
            <a:br>
              <a:rPr kumimoji="1" lang="en-US" altLang="zh-CN" sz="3200" b="1" baseline="0" dirty="0">
                <a:solidFill>
                  <a:srgbClr val="000000"/>
                </a:solidFill>
                <a:latin typeface="Times New Roman" panose="02020603050405020304" pitchFamily="18" charset="0"/>
                <a:ea typeface="楷体" panose="02010609060101010101" pitchFamily="49" charset="-122"/>
              </a:rPr>
            </a:br>
            <a:r>
              <a:rPr kumimoji="1" lang="en-US" altLang="zh-CN" sz="3200" b="1" baseline="0" dirty="0">
                <a:solidFill>
                  <a:srgbClr val="000000"/>
                </a:solidFill>
                <a:latin typeface="Times New Roman" panose="02020603050405020304" pitchFamily="18" charset="0"/>
                <a:ea typeface="楷体" panose="02010609060101010101" pitchFamily="49" charset="-122"/>
              </a:rPr>
              <a:t>      Fe(OH)</a:t>
            </a:r>
            <a:r>
              <a:rPr kumimoji="1" lang="en-US" altLang="zh-CN" sz="3200" b="1" baseline="-25000"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不溶</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40000"/>
              </a:spcBef>
              <a:spcAft>
                <a:spcPct val="10000"/>
              </a:spcAft>
            </a:pPr>
            <a:r>
              <a:rPr kumimoji="1" lang="en-US" altLang="zh-CN" sz="3200" b="1" baseline="0" dirty="0">
                <a:solidFill>
                  <a:srgbClr val="000000"/>
                </a:solidFill>
                <a:latin typeface="Times New Roman" panose="02020603050405020304" pitchFamily="18" charset="0"/>
                <a:ea typeface="楷体" panose="02010609060101010101" pitchFamily="49" charset="-122"/>
              </a:rPr>
              <a:t>(2)</a:t>
            </a:r>
            <a:r>
              <a:rPr kumimoji="1" lang="zh-CN" altLang="en-US" sz="3200" b="1" baseline="0" dirty="0">
                <a:solidFill>
                  <a:srgbClr val="000000"/>
                </a:solidFill>
                <a:latin typeface="Times New Roman" panose="02020603050405020304" pitchFamily="18" charset="0"/>
                <a:ea typeface="楷体" panose="02010609060101010101" pitchFamily="49" charset="-122"/>
              </a:rPr>
              <a:t>通</a:t>
            </a:r>
            <a:r>
              <a:rPr kumimoji="1" lang="en-US" altLang="zh-CN" sz="3200" b="1" baseline="0" dirty="0">
                <a:solidFill>
                  <a:srgbClr val="000000"/>
                </a:solidFill>
                <a:latin typeface="Times New Roman" panose="02020603050405020304" pitchFamily="18" charset="0"/>
                <a:ea typeface="楷体" panose="02010609060101010101" pitchFamily="49" charset="-122"/>
              </a:rPr>
              <a:t>H</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S.Pb</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en-US" altLang="zh-CN" sz="3200" b="1" baseline="0" dirty="0" err="1">
                <a:solidFill>
                  <a:srgbClr val="000000"/>
                </a:solidFill>
                <a:latin typeface="Times New Roman" panose="02020603050405020304" pitchFamily="18" charset="0"/>
                <a:ea typeface="楷体" panose="02010609060101010101" pitchFamily="49" charset="-122"/>
              </a:rPr>
              <a:t>PbS</a:t>
            </a:r>
            <a:r>
              <a:rPr kumimoji="1" lang="en-US" altLang="zh-CN" sz="3200" b="1" baseline="0" dirty="0">
                <a:solidFill>
                  <a:srgbClr val="000000"/>
                </a:solidFill>
                <a:latin typeface="Times New Roman" panose="02020603050405020304" pitchFamily="18" charset="0"/>
                <a:ea typeface="楷体" panose="02010609060101010101" pitchFamily="49" charset="-122"/>
              </a:rPr>
              <a:t>↓, Ba</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zh-CN" altLang="en-US" sz="3200" b="1" baseline="0" dirty="0">
                <a:solidFill>
                  <a:srgbClr val="000000"/>
                </a:solidFill>
                <a:latin typeface="Times New Roman" panose="02020603050405020304" pitchFamily="18" charset="0"/>
                <a:ea typeface="楷体" panose="02010609060101010101" pitchFamily="49" charset="-122"/>
              </a:rPr>
              <a:t>不沉淀</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40000"/>
              </a:spcBef>
              <a:spcAft>
                <a:spcPct val="10000"/>
              </a:spcAft>
            </a:pPr>
            <a:r>
              <a:rPr kumimoji="1" lang="en-US" altLang="zh-CN" sz="3200" b="1" baseline="0"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通</a:t>
            </a:r>
            <a:r>
              <a:rPr kumimoji="1" lang="en-US" altLang="zh-CN" sz="3200" b="1" baseline="0" dirty="0">
                <a:solidFill>
                  <a:srgbClr val="000000"/>
                </a:solidFill>
                <a:latin typeface="Times New Roman" panose="02020603050405020304" pitchFamily="18" charset="0"/>
                <a:ea typeface="楷体" panose="02010609060101010101" pitchFamily="49" charset="-122"/>
              </a:rPr>
              <a:t>H</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S(0.3mol·dm</a:t>
            </a:r>
            <a:r>
              <a:rPr kumimoji="1" lang="en-US" altLang="zh-CN" sz="3200" b="1" dirty="0">
                <a:solidFill>
                  <a:srgbClr val="000000"/>
                </a:solidFill>
                <a:latin typeface="Times New Roman" panose="02020603050405020304" pitchFamily="18" charset="0"/>
                <a:ea typeface="楷体" panose="02010609060101010101" pitchFamily="49" charset="-122"/>
              </a:rPr>
              <a:t>-3</a:t>
            </a:r>
            <a:r>
              <a:rPr kumimoji="1" lang="en-US" altLang="zh-CN" sz="3200" b="1" baseline="0" dirty="0">
                <a:solidFill>
                  <a:srgbClr val="000000"/>
                </a:solidFill>
                <a:latin typeface="Times New Roman" panose="02020603050405020304" pitchFamily="18" charset="0"/>
                <a:ea typeface="楷体" panose="02010609060101010101" pitchFamily="49" charset="-122"/>
              </a:rPr>
              <a:t>HCl).</a:t>
            </a:r>
            <a:br>
              <a:rPr kumimoji="1" lang="en-US" altLang="zh-CN" sz="3200" b="1" baseline="0" dirty="0">
                <a:solidFill>
                  <a:srgbClr val="000000"/>
                </a:solidFill>
                <a:latin typeface="Times New Roman" panose="02020603050405020304" pitchFamily="18" charset="0"/>
                <a:ea typeface="楷体" panose="02010609060101010101" pitchFamily="49" charset="-122"/>
              </a:rPr>
            </a:br>
            <a:r>
              <a:rPr kumimoji="1" lang="en-US" altLang="zh-CN" sz="3200" b="1" baseline="0" dirty="0">
                <a:solidFill>
                  <a:srgbClr val="000000"/>
                </a:solidFill>
                <a:latin typeface="Times New Roman" panose="02020603050405020304" pitchFamily="18" charset="0"/>
                <a:ea typeface="楷体" panose="02010609060101010101" pitchFamily="49" charset="-122"/>
              </a:rPr>
              <a:t>    Pb</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en-US" altLang="zh-CN" sz="3200" b="1" baseline="0" dirty="0" err="1">
                <a:solidFill>
                  <a:srgbClr val="000000"/>
                </a:solidFill>
                <a:latin typeface="Times New Roman" panose="02020603050405020304" pitchFamily="18" charset="0"/>
                <a:ea typeface="楷体" panose="02010609060101010101" pitchFamily="49" charset="-122"/>
              </a:rPr>
              <a:t>PbS</a:t>
            </a:r>
            <a:r>
              <a:rPr kumimoji="1" lang="en-US" altLang="zh-CN" sz="3200" b="1" baseline="0" dirty="0">
                <a:solidFill>
                  <a:srgbClr val="000000"/>
                </a:solidFill>
                <a:latin typeface="Times New Roman" panose="02020603050405020304" pitchFamily="18" charset="0"/>
                <a:ea typeface="楷体" panose="02010609060101010101" pitchFamily="49" charset="-122"/>
              </a:rPr>
              <a:t>↓, Zn</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zh-CN" altLang="en-US" sz="3200" b="1" baseline="0" dirty="0">
                <a:solidFill>
                  <a:srgbClr val="000000"/>
                </a:solidFill>
                <a:latin typeface="Times New Roman" panose="02020603050405020304" pitchFamily="18" charset="0"/>
                <a:ea typeface="楷体" panose="02010609060101010101" pitchFamily="49" charset="-122"/>
              </a:rPr>
              <a:t>不沉淀</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40000"/>
              </a:spcBef>
              <a:spcAft>
                <a:spcPct val="10000"/>
              </a:spcAft>
            </a:pPr>
            <a:r>
              <a:rPr kumimoji="1" lang="en-US" altLang="zh-CN" sz="3200" b="1" baseline="0" dirty="0">
                <a:solidFill>
                  <a:srgbClr val="000000"/>
                </a:solidFill>
                <a:latin typeface="Times New Roman" panose="02020603050405020304" pitchFamily="18" charset="0"/>
                <a:ea typeface="楷体" panose="02010609060101010101" pitchFamily="49" charset="-122"/>
              </a:rPr>
              <a:t>(4)</a:t>
            </a:r>
            <a:r>
              <a:rPr kumimoji="1" lang="zh-CN" altLang="en-US" sz="3200" b="1" baseline="0" dirty="0">
                <a:solidFill>
                  <a:srgbClr val="000000"/>
                </a:solidFill>
                <a:latin typeface="Times New Roman" panose="02020603050405020304" pitchFamily="18" charset="0"/>
                <a:ea typeface="楷体" panose="02010609060101010101" pitchFamily="49" charset="-122"/>
              </a:rPr>
              <a:t>浓</a:t>
            </a:r>
            <a:r>
              <a:rPr kumimoji="1" lang="en-US" altLang="zh-CN" sz="3200" b="1" baseline="0" dirty="0">
                <a:solidFill>
                  <a:srgbClr val="000000"/>
                </a:solidFill>
                <a:latin typeface="Times New Roman" panose="02020603050405020304" pitchFamily="18" charset="0"/>
                <a:ea typeface="楷体" panose="02010609060101010101" pitchFamily="49" charset="-122"/>
              </a:rPr>
              <a:t>NH</a:t>
            </a:r>
            <a:r>
              <a:rPr kumimoji="1" lang="en-US" altLang="zh-CN" sz="3200" b="1" baseline="-25000" dirty="0">
                <a:solidFill>
                  <a:srgbClr val="000000"/>
                </a:solidFill>
                <a:latin typeface="Times New Roman" panose="02020603050405020304" pitchFamily="18" charset="0"/>
                <a:ea typeface="楷体" panose="02010609060101010101" pitchFamily="49" charset="-122"/>
              </a:rPr>
              <a:t>4</a:t>
            </a:r>
            <a:r>
              <a:rPr kumimoji="1" lang="en-US" altLang="zh-CN" sz="3200" b="1" baseline="0" dirty="0">
                <a:solidFill>
                  <a:srgbClr val="000000"/>
                </a:solidFill>
                <a:latin typeface="Times New Roman" panose="02020603050405020304" pitchFamily="18" charset="0"/>
                <a:ea typeface="楷体" panose="02010609060101010101" pitchFamily="49" charset="-122"/>
              </a:rPr>
              <a:t>Ac</a:t>
            </a:r>
            <a:r>
              <a:rPr kumimoji="1" lang="zh-CN" altLang="en-US" sz="3200" b="1" baseline="0" dirty="0">
                <a:solidFill>
                  <a:srgbClr val="000000"/>
                </a:solidFill>
                <a:latin typeface="Times New Roman" panose="02020603050405020304" pitchFamily="18" charset="0"/>
                <a:ea typeface="楷体" panose="02010609060101010101" pitchFamily="49" charset="-122"/>
              </a:rPr>
              <a:t>溶液</a:t>
            </a:r>
            <a:r>
              <a:rPr kumimoji="1" lang="en-US" altLang="zh-CN" sz="3200" b="1" baseline="0" dirty="0">
                <a:solidFill>
                  <a:srgbClr val="000000"/>
                </a:solidFill>
                <a:latin typeface="Times New Roman" panose="02020603050405020304" pitchFamily="18" charset="0"/>
                <a:ea typeface="楷体" panose="02010609060101010101" pitchFamily="49" charset="-122"/>
              </a:rPr>
              <a:t>.PbSO</a:t>
            </a:r>
            <a:r>
              <a:rPr kumimoji="1" lang="en-US" altLang="zh-CN" sz="3200" b="1" baseline="-25000" dirty="0">
                <a:solidFill>
                  <a:srgbClr val="000000"/>
                </a:solidFill>
                <a:latin typeface="Times New Roman" panose="02020603050405020304" pitchFamily="18" charset="0"/>
                <a:ea typeface="楷体" panose="02010609060101010101" pitchFamily="49" charset="-122"/>
              </a:rPr>
              <a:t>4</a:t>
            </a:r>
            <a:r>
              <a:rPr kumimoji="1" lang="en-US" altLang="zh-CN" sz="3200" b="1" baseline="0" dirty="0">
                <a:solidFill>
                  <a:srgbClr val="000000"/>
                </a:solidFill>
                <a:latin typeface="Times New Roman" panose="02020603050405020304" pitchFamily="18" charset="0"/>
                <a:ea typeface="楷体" panose="02010609060101010101" pitchFamily="49" charset="-122"/>
              </a:rPr>
              <a:t>+3Ac</a:t>
            </a:r>
            <a:r>
              <a:rPr kumimoji="1" lang="en-US" altLang="zh-CN" sz="3200" b="1" dirty="0">
                <a:solidFill>
                  <a:srgbClr val="000000"/>
                </a:solidFill>
                <a:latin typeface="Times New Roman" panose="02020603050405020304" pitchFamily="18" charset="0"/>
                <a:ea typeface="楷体" panose="02010609060101010101" pitchFamily="49" charset="-122"/>
              </a:rPr>
              <a:t>-</a:t>
            </a:r>
            <a:r>
              <a:rPr kumimoji="1" lang="en-US" altLang="zh-CN" sz="3200" b="1" baseline="0" dirty="0">
                <a:solidFill>
                  <a:srgbClr val="000000"/>
                </a:solidFill>
                <a:latin typeface="Times New Roman" panose="02020603050405020304" pitchFamily="18" charset="0"/>
                <a:ea typeface="楷体" panose="02010609060101010101" pitchFamily="49" charset="-122"/>
              </a:rPr>
              <a:t>→PbAc</a:t>
            </a:r>
            <a:r>
              <a:rPr kumimoji="1" lang="en-US" altLang="zh-CN" sz="3200" b="1" baseline="-25000" dirty="0">
                <a:solidFill>
                  <a:srgbClr val="000000"/>
                </a:solidFill>
                <a:latin typeface="Times New Roman" panose="02020603050405020304" pitchFamily="18" charset="0"/>
                <a:ea typeface="楷体" panose="02010609060101010101" pitchFamily="49" charset="-122"/>
              </a:rPr>
              <a:t>3</a:t>
            </a:r>
            <a:r>
              <a:rPr kumimoji="1" lang="en-US" altLang="zh-CN" sz="3200" b="1" dirty="0">
                <a:solidFill>
                  <a:srgbClr val="000000"/>
                </a:solidFill>
                <a:latin typeface="Times New Roman" panose="02020603050405020304" pitchFamily="18" charset="0"/>
                <a:ea typeface="楷体" panose="02010609060101010101" pitchFamily="49" charset="-122"/>
              </a:rPr>
              <a:t>-</a:t>
            </a:r>
            <a:r>
              <a:rPr kumimoji="1" lang="en-US" altLang="zh-CN" sz="3200" b="1" baseline="0" dirty="0">
                <a:solidFill>
                  <a:srgbClr val="000000"/>
                </a:solidFill>
                <a:latin typeface="Times New Roman" panose="02020603050405020304" pitchFamily="18" charset="0"/>
                <a:ea typeface="楷体" panose="02010609060101010101" pitchFamily="49" charset="-122"/>
              </a:rPr>
              <a:t>,</a:t>
            </a:r>
            <a:br>
              <a:rPr kumimoji="1" lang="en-US" altLang="zh-CN" sz="3200" b="1" baseline="0" dirty="0">
                <a:solidFill>
                  <a:srgbClr val="000000"/>
                </a:solidFill>
                <a:latin typeface="Times New Roman" panose="02020603050405020304" pitchFamily="18" charset="0"/>
                <a:ea typeface="楷体" panose="02010609060101010101" pitchFamily="49" charset="-122"/>
              </a:rPr>
            </a:br>
            <a:r>
              <a:rPr kumimoji="1" lang="en-US" altLang="zh-CN" sz="3200" b="1" baseline="0" dirty="0">
                <a:solidFill>
                  <a:srgbClr val="000000"/>
                </a:solidFill>
                <a:latin typeface="Times New Roman" panose="02020603050405020304" pitchFamily="18" charset="0"/>
                <a:ea typeface="楷体" panose="02010609060101010101" pitchFamily="49" charset="-122"/>
              </a:rPr>
              <a:t>BaSO</a:t>
            </a:r>
            <a:r>
              <a:rPr kumimoji="1" lang="en-US" altLang="zh-CN" sz="3200" b="1" baseline="-25000" dirty="0">
                <a:solidFill>
                  <a:srgbClr val="000000"/>
                </a:solidFill>
                <a:latin typeface="Times New Roman" panose="02020603050405020304" pitchFamily="18" charset="0"/>
                <a:ea typeface="楷体" panose="02010609060101010101" pitchFamily="49" charset="-122"/>
              </a:rPr>
              <a:t>4</a:t>
            </a:r>
            <a:r>
              <a:rPr kumimoji="1" lang="zh-CN" altLang="en-US" sz="3200" b="1" baseline="0" dirty="0">
                <a:solidFill>
                  <a:srgbClr val="000000"/>
                </a:solidFill>
                <a:latin typeface="Times New Roman" panose="02020603050405020304" pitchFamily="18" charset="0"/>
                <a:ea typeface="楷体" panose="02010609060101010101" pitchFamily="49" charset="-122"/>
              </a:rPr>
              <a:t>不溶</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40000"/>
              </a:spcBef>
              <a:spcAft>
                <a:spcPct val="10000"/>
              </a:spcAft>
            </a:pPr>
            <a:r>
              <a:rPr kumimoji="1" lang="en-US" altLang="zh-CN" sz="3200" b="1" baseline="0" dirty="0">
                <a:solidFill>
                  <a:srgbClr val="000000"/>
                </a:solidFill>
                <a:latin typeface="Times New Roman" panose="02020603050405020304" pitchFamily="18" charset="0"/>
                <a:ea typeface="楷体" panose="02010609060101010101" pitchFamily="49" charset="-122"/>
              </a:rPr>
              <a:t>(5)</a:t>
            </a:r>
            <a:r>
              <a:rPr kumimoji="1" lang="en-US" altLang="zh-CN" sz="3200" b="1" baseline="0" dirty="0" err="1">
                <a:solidFill>
                  <a:srgbClr val="000000"/>
                </a:solidFill>
                <a:latin typeface="Times New Roman" panose="02020603050405020304" pitchFamily="18" charset="0"/>
                <a:ea typeface="楷体" panose="02010609060101010101" pitchFamily="49" charset="-122"/>
              </a:rPr>
              <a:t>NaOH</a:t>
            </a:r>
            <a:r>
              <a:rPr kumimoji="1" lang="zh-CN" altLang="en-US" sz="3200" b="1" baseline="0" dirty="0">
                <a:solidFill>
                  <a:srgbClr val="000000"/>
                </a:solidFill>
                <a:latin typeface="Times New Roman" panose="02020603050405020304" pitchFamily="18" charset="0"/>
                <a:ea typeface="楷体" panose="02010609060101010101" pitchFamily="49" charset="-122"/>
              </a:rPr>
              <a:t>溶液</a:t>
            </a:r>
            <a:r>
              <a:rPr kumimoji="1" lang="en-US" altLang="zh-CN" sz="3200" b="1" baseline="0" dirty="0">
                <a:solidFill>
                  <a:srgbClr val="000000"/>
                </a:solidFill>
                <a:latin typeface="Times New Roman" panose="02020603050405020304" pitchFamily="18" charset="0"/>
                <a:ea typeface="楷体" panose="02010609060101010101" pitchFamily="49" charset="-122"/>
              </a:rPr>
              <a:t>.PbCrO</a:t>
            </a:r>
            <a:r>
              <a:rPr kumimoji="1" lang="en-US" altLang="zh-CN" sz="3200" b="1" baseline="-25000" dirty="0">
                <a:solidFill>
                  <a:srgbClr val="000000"/>
                </a:solidFill>
                <a:latin typeface="Times New Roman" panose="02020603050405020304" pitchFamily="18" charset="0"/>
                <a:ea typeface="楷体" panose="02010609060101010101" pitchFamily="49" charset="-122"/>
              </a:rPr>
              <a:t>4</a:t>
            </a:r>
            <a:r>
              <a:rPr kumimoji="1" lang="en-US" altLang="zh-CN" sz="3200" b="1" baseline="0" dirty="0">
                <a:solidFill>
                  <a:srgbClr val="000000"/>
                </a:solidFill>
                <a:latin typeface="Times New Roman" panose="02020603050405020304" pitchFamily="18" charset="0"/>
                <a:ea typeface="楷体" panose="02010609060101010101" pitchFamily="49" charset="-122"/>
              </a:rPr>
              <a:t>+4OH</a:t>
            </a:r>
            <a:r>
              <a:rPr kumimoji="1" lang="en-US" altLang="zh-CN" sz="3200" b="1" dirty="0">
                <a:solidFill>
                  <a:srgbClr val="000000"/>
                </a:solidFill>
                <a:latin typeface="Times New Roman" panose="02020603050405020304" pitchFamily="18" charset="0"/>
                <a:ea typeface="楷体" panose="02010609060101010101" pitchFamily="49" charset="-122"/>
              </a:rPr>
              <a:t>-</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en-US" altLang="zh-CN" sz="3200" b="1" baseline="0" dirty="0" err="1">
                <a:solidFill>
                  <a:srgbClr val="000000"/>
                </a:solidFill>
                <a:latin typeface="Times New Roman" panose="02020603050405020304" pitchFamily="18" charset="0"/>
                <a:ea typeface="楷体" panose="02010609060101010101" pitchFamily="49" charset="-122"/>
              </a:rPr>
              <a:t>Pb</a:t>
            </a:r>
            <a:r>
              <a:rPr kumimoji="1" lang="en-US" altLang="zh-CN" sz="3200" b="1" baseline="0" dirty="0">
                <a:solidFill>
                  <a:srgbClr val="000000"/>
                </a:solidFill>
                <a:latin typeface="Times New Roman" panose="02020603050405020304" pitchFamily="18" charset="0"/>
                <a:ea typeface="楷体" panose="02010609060101010101" pitchFamily="49" charset="-122"/>
              </a:rPr>
              <a:t>(OH)</a:t>
            </a:r>
            <a:r>
              <a:rPr kumimoji="1" lang="en-US" altLang="zh-CN" sz="3200" b="1" baseline="-25000" dirty="0">
                <a:solidFill>
                  <a:srgbClr val="000000"/>
                </a:solidFill>
                <a:latin typeface="Times New Roman" panose="02020603050405020304" pitchFamily="18" charset="0"/>
                <a:ea typeface="楷体" panose="02010609060101010101" pitchFamily="49" charset="-122"/>
              </a:rPr>
              <a:t>3</a:t>
            </a:r>
            <a:r>
              <a:rPr kumimoji="1" lang="en-US" altLang="zh-CN" sz="3200" b="1" dirty="0">
                <a:solidFill>
                  <a:srgbClr val="000000"/>
                </a:solidFill>
                <a:latin typeface="Times New Roman" panose="02020603050405020304" pitchFamily="18" charset="0"/>
                <a:ea typeface="楷体" panose="02010609060101010101" pitchFamily="49" charset="-122"/>
              </a:rPr>
              <a:t>-</a:t>
            </a:r>
            <a:r>
              <a:rPr kumimoji="1" lang="en-US" altLang="zh-CN" sz="3200" b="1" baseline="0" dirty="0">
                <a:solidFill>
                  <a:srgbClr val="000000"/>
                </a:solidFill>
                <a:latin typeface="Times New Roman" panose="02020603050405020304" pitchFamily="18" charset="0"/>
                <a:ea typeface="楷体" panose="02010609060101010101" pitchFamily="49" charset="-122"/>
              </a:rPr>
              <a:t>+CrO</a:t>
            </a:r>
            <a:r>
              <a:rPr kumimoji="1" lang="en-US" altLang="zh-CN" sz="3200" b="1" baseline="-25000" dirty="0">
                <a:solidFill>
                  <a:srgbClr val="000000"/>
                </a:solidFill>
                <a:latin typeface="Times New Roman" panose="02020603050405020304" pitchFamily="18" charset="0"/>
                <a:ea typeface="楷体" panose="02010609060101010101" pitchFamily="49" charset="-122"/>
              </a:rPr>
              <a:t>4</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+2H</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O, BaCrO</a:t>
            </a:r>
            <a:r>
              <a:rPr kumimoji="1" lang="en-US" altLang="zh-CN" sz="3200" b="1" baseline="-25000" dirty="0">
                <a:solidFill>
                  <a:srgbClr val="000000"/>
                </a:solidFill>
                <a:latin typeface="Times New Roman" panose="02020603050405020304" pitchFamily="18" charset="0"/>
                <a:ea typeface="楷体" panose="02010609060101010101" pitchFamily="49" charset="-122"/>
              </a:rPr>
              <a:t>4</a:t>
            </a:r>
            <a:r>
              <a:rPr kumimoji="1" lang="zh-CN" altLang="en-US" sz="3200" b="1" baseline="0" dirty="0">
                <a:solidFill>
                  <a:srgbClr val="000000"/>
                </a:solidFill>
                <a:latin typeface="Times New Roman" panose="02020603050405020304" pitchFamily="18" charset="0"/>
                <a:ea typeface="楷体" panose="02010609060101010101" pitchFamily="49" charset="-122"/>
              </a:rPr>
              <a:t>不溶</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p:txBody>
      </p:sp>
      <p:pic>
        <p:nvPicPr>
          <p:cNvPr id="135171" name="Picture 3" descr="0014">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250" y="6308725"/>
            <a:ext cx="2984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237FF544-E997-4B8C-98A0-68577CD8E0B0}" type="slidenum">
              <a:rPr lang="en-US" altLang="zh-CN" sz="1400" baseline="0" smtClean="0"/>
            </a:fld>
            <a:endParaRPr lang="en-US" altLang="zh-CN" sz="1400" baseline="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7298">
                                            <p:txEl>
                                              <p:pRg st="1" end="1"/>
                                            </p:txEl>
                                          </p:spTgt>
                                        </p:tgtEl>
                                        <p:attrNameLst>
                                          <p:attrName>style.visibility</p:attrName>
                                        </p:attrNameLst>
                                      </p:cBhvr>
                                      <p:to>
                                        <p:strVal val="visible"/>
                                      </p:to>
                                    </p:set>
                                    <p:animEffect transition="in" filter="wipe(left)">
                                      <p:cBhvr>
                                        <p:cTn id="7" dur="500"/>
                                        <p:tgtEl>
                                          <p:spTgt spid="5672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7298">
                                            <p:txEl>
                                              <p:pRg st="2" end="2"/>
                                            </p:txEl>
                                          </p:spTgt>
                                        </p:tgtEl>
                                        <p:attrNameLst>
                                          <p:attrName>style.visibility</p:attrName>
                                        </p:attrNameLst>
                                      </p:cBhvr>
                                      <p:to>
                                        <p:strVal val="visible"/>
                                      </p:to>
                                    </p:set>
                                    <p:animEffect transition="in" filter="wipe(left)">
                                      <p:cBhvr>
                                        <p:cTn id="12" dur="500"/>
                                        <p:tgtEl>
                                          <p:spTgt spid="5672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7298">
                                            <p:txEl>
                                              <p:pRg st="3" end="3"/>
                                            </p:txEl>
                                          </p:spTgt>
                                        </p:tgtEl>
                                        <p:attrNameLst>
                                          <p:attrName>style.visibility</p:attrName>
                                        </p:attrNameLst>
                                      </p:cBhvr>
                                      <p:to>
                                        <p:strVal val="visible"/>
                                      </p:to>
                                    </p:set>
                                    <p:animEffect transition="in" filter="wipe(left)">
                                      <p:cBhvr>
                                        <p:cTn id="17" dur="500"/>
                                        <p:tgtEl>
                                          <p:spTgt spid="56729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67298">
                                            <p:txEl>
                                              <p:pRg st="4" end="4"/>
                                            </p:txEl>
                                          </p:spTgt>
                                        </p:tgtEl>
                                        <p:attrNameLst>
                                          <p:attrName>style.visibility</p:attrName>
                                        </p:attrNameLst>
                                      </p:cBhvr>
                                      <p:to>
                                        <p:strVal val="visible"/>
                                      </p:to>
                                    </p:set>
                                    <p:animEffect transition="in" filter="wipe(left)">
                                      <p:cBhvr>
                                        <p:cTn id="22" dur="500"/>
                                        <p:tgtEl>
                                          <p:spTgt spid="5672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Text Box 2"/>
          <p:cNvSpPr txBox="1">
            <a:spLocks noChangeArrowheads="1"/>
          </p:cNvSpPr>
          <p:nvPr/>
        </p:nvSpPr>
        <p:spPr bwMode="auto">
          <a:xfrm>
            <a:off x="611560" y="1125538"/>
            <a:ext cx="8459787" cy="329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nSpc>
                <a:spcPct val="110000"/>
              </a:lnSpc>
              <a:spcBef>
                <a:spcPts val="0"/>
              </a:spcBef>
              <a:spcAft>
                <a:spcPts val="0"/>
              </a:spcAft>
            </a:pPr>
            <a:r>
              <a:rPr kumimoji="1" lang="zh-CN" altLang="en-US" sz="3200" baseline="0" dirty="0" smtClean="0">
                <a:solidFill>
                  <a:srgbClr val="000000"/>
                </a:solidFill>
                <a:latin typeface="Times New Roman" panose="02020603050405020304" pitchFamily="18" charset="0"/>
                <a:ea typeface="楷体" panose="02010609060101010101" pitchFamily="49" charset="-122"/>
              </a:rPr>
              <a:t>分离</a:t>
            </a:r>
            <a:r>
              <a:rPr kumimoji="1" lang="zh-CN" altLang="en-US" sz="3200" baseline="0" dirty="0">
                <a:solidFill>
                  <a:srgbClr val="000000"/>
                </a:solidFill>
                <a:latin typeface="Times New Roman" panose="02020603050405020304" pitchFamily="18" charset="0"/>
                <a:ea typeface="楷体" panose="02010609060101010101" pitchFamily="49" charset="-122"/>
              </a:rPr>
              <a:t>下列各对离子或沉淀</a:t>
            </a:r>
            <a:r>
              <a:rPr kumimoji="1" lang="en-US" altLang="zh-CN" sz="3200" baseline="0" dirty="0">
                <a:solidFill>
                  <a:srgbClr val="000000"/>
                </a:solidFill>
                <a:latin typeface="Times New Roman" panose="02020603050405020304" pitchFamily="18" charset="0"/>
                <a:ea typeface="楷体" panose="02010609060101010101" pitchFamily="49" charset="-122"/>
              </a:rPr>
              <a:t>.</a:t>
            </a:r>
            <a:br>
              <a:rPr kumimoji="1" lang="en-US" altLang="zh-CN" sz="3200" baseline="0" dirty="0">
                <a:solidFill>
                  <a:srgbClr val="000000"/>
                </a:solidFill>
                <a:latin typeface="Times New Roman" panose="02020603050405020304" pitchFamily="18" charset="0"/>
                <a:ea typeface="楷体" panose="02010609060101010101" pitchFamily="49" charset="-122"/>
              </a:rPr>
            </a:br>
            <a:r>
              <a:rPr kumimoji="1" lang="en-US" altLang="zh-CN" sz="3200" baseline="0" dirty="0">
                <a:solidFill>
                  <a:srgbClr val="000000"/>
                </a:solidFill>
                <a:latin typeface="Times New Roman" panose="02020603050405020304" pitchFamily="18" charset="0"/>
                <a:ea typeface="楷体" panose="02010609060101010101" pitchFamily="49" charset="-122"/>
              </a:rPr>
              <a:t>(A)Al</a:t>
            </a:r>
            <a:r>
              <a:rPr kumimoji="1" lang="en-US" altLang="zh-CN" sz="3200" dirty="0">
                <a:solidFill>
                  <a:srgbClr val="000000"/>
                </a:solidFill>
                <a:latin typeface="Times New Roman" panose="02020603050405020304" pitchFamily="18" charset="0"/>
                <a:ea typeface="楷体" panose="02010609060101010101" pitchFamily="49" charset="-122"/>
              </a:rPr>
              <a:t>3+</a:t>
            </a:r>
            <a:r>
              <a:rPr kumimoji="1" lang="zh-CN" altLang="en-US" sz="3200" baseline="0" dirty="0">
                <a:solidFill>
                  <a:srgbClr val="000000"/>
                </a:solidFill>
                <a:latin typeface="Times New Roman" panose="02020603050405020304" pitchFamily="18" charset="0"/>
                <a:ea typeface="楷体" panose="02010609060101010101" pitchFamily="49" charset="-122"/>
              </a:rPr>
              <a:t>和</a:t>
            </a:r>
            <a:r>
              <a:rPr kumimoji="1" lang="en-US" altLang="zh-CN" sz="3200" baseline="0" dirty="0">
                <a:solidFill>
                  <a:srgbClr val="000000"/>
                </a:solidFill>
                <a:latin typeface="Times New Roman" panose="02020603050405020304" pitchFamily="18" charset="0"/>
                <a:ea typeface="楷体" panose="02010609060101010101" pitchFamily="49" charset="-122"/>
              </a:rPr>
              <a:t>Fe</a:t>
            </a:r>
            <a:r>
              <a:rPr kumimoji="1" lang="en-US" altLang="zh-CN" sz="3200" dirty="0">
                <a:solidFill>
                  <a:srgbClr val="000000"/>
                </a:solidFill>
                <a:latin typeface="Times New Roman" panose="02020603050405020304" pitchFamily="18" charset="0"/>
                <a:ea typeface="楷体" panose="02010609060101010101" pitchFamily="49" charset="-122"/>
              </a:rPr>
              <a:t>3+</a:t>
            </a:r>
            <a:r>
              <a:rPr kumimoji="1" lang="en-US" altLang="zh-CN" sz="3200" baseline="0" dirty="0">
                <a:solidFill>
                  <a:srgbClr val="000000"/>
                </a:solidFill>
                <a:latin typeface="Times New Roman" panose="02020603050405020304" pitchFamily="18" charset="0"/>
                <a:ea typeface="楷体" panose="02010609060101010101" pitchFamily="49" charset="-122"/>
              </a:rPr>
              <a:t>       </a:t>
            </a:r>
            <a:endParaRPr kumimoji="1" lang="en-US" altLang="zh-CN" sz="3200" baseline="0" dirty="0" smtClean="0">
              <a:solidFill>
                <a:srgbClr val="000000"/>
              </a:solidFill>
              <a:latin typeface="Times New Roman" panose="02020603050405020304" pitchFamily="18" charset="0"/>
              <a:ea typeface="楷体" panose="02010609060101010101" pitchFamily="49" charset="-122"/>
            </a:endParaRPr>
          </a:p>
          <a:p>
            <a:pPr>
              <a:lnSpc>
                <a:spcPct val="110000"/>
              </a:lnSpc>
              <a:spcBef>
                <a:spcPts val="0"/>
              </a:spcBef>
              <a:spcAft>
                <a:spcPts val="0"/>
              </a:spcAft>
            </a:pPr>
            <a:r>
              <a:rPr kumimoji="1" lang="en-US" altLang="zh-CN" sz="3200" baseline="0" dirty="0" smtClean="0">
                <a:solidFill>
                  <a:srgbClr val="000000"/>
                </a:solidFill>
                <a:latin typeface="Times New Roman" panose="02020603050405020304" pitchFamily="18" charset="0"/>
                <a:ea typeface="楷体" panose="02010609060101010101" pitchFamily="49" charset="-122"/>
              </a:rPr>
              <a:t>(</a:t>
            </a:r>
            <a:r>
              <a:rPr kumimoji="1" lang="en-US" altLang="zh-CN" sz="3200" baseline="0" dirty="0">
                <a:solidFill>
                  <a:srgbClr val="000000"/>
                </a:solidFill>
                <a:latin typeface="Times New Roman" panose="02020603050405020304" pitchFamily="18" charset="0"/>
                <a:ea typeface="楷体" panose="02010609060101010101" pitchFamily="49" charset="-122"/>
              </a:rPr>
              <a:t>B)Zn</a:t>
            </a:r>
            <a:r>
              <a:rPr kumimoji="1" lang="en-US" altLang="zh-CN" sz="3200" dirty="0">
                <a:solidFill>
                  <a:srgbClr val="000000"/>
                </a:solidFill>
                <a:latin typeface="Times New Roman" panose="02020603050405020304" pitchFamily="18" charset="0"/>
                <a:ea typeface="楷体" panose="02010609060101010101" pitchFamily="49" charset="-122"/>
              </a:rPr>
              <a:t>2+</a:t>
            </a:r>
            <a:r>
              <a:rPr kumimoji="1" lang="zh-CN" altLang="en-US" sz="3200" baseline="0" dirty="0">
                <a:solidFill>
                  <a:srgbClr val="000000"/>
                </a:solidFill>
                <a:latin typeface="Times New Roman" panose="02020603050405020304" pitchFamily="18" charset="0"/>
                <a:ea typeface="楷体" panose="02010609060101010101" pitchFamily="49" charset="-122"/>
              </a:rPr>
              <a:t>和</a:t>
            </a:r>
            <a:r>
              <a:rPr kumimoji="1" lang="en-US" altLang="zh-CN" sz="3200" baseline="0" dirty="0">
                <a:solidFill>
                  <a:srgbClr val="000000"/>
                </a:solidFill>
                <a:latin typeface="Times New Roman" panose="02020603050405020304" pitchFamily="18" charset="0"/>
                <a:ea typeface="楷体" panose="02010609060101010101" pitchFamily="49" charset="-122"/>
              </a:rPr>
              <a:t>Cr</a:t>
            </a:r>
            <a:r>
              <a:rPr kumimoji="1" lang="en-US" altLang="zh-CN" sz="3200" dirty="0">
                <a:solidFill>
                  <a:srgbClr val="000000"/>
                </a:solidFill>
                <a:latin typeface="Times New Roman" panose="02020603050405020304" pitchFamily="18" charset="0"/>
                <a:ea typeface="楷体" panose="02010609060101010101" pitchFamily="49" charset="-122"/>
              </a:rPr>
              <a:t>3+</a:t>
            </a:r>
            <a:r>
              <a:rPr kumimoji="1" lang="en-US" altLang="zh-CN" sz="3200" baseline="0" dirty="0">
                <a:solidFill>
                  <a:srgbClr val="000000"/>
                </a:solidFill>
                <a:latin typeface="Times New Roman" panose="02020603050405020304" pitchFamily="18" charset="0"/>
                <a:ea typeface="楷体" panose="02010609060101010101" pitchFamily="49" charset="-122"/>
              </a:rPr>
              <a:t> </a:t>
            </a:r>
            <a:br>
              <a:rPr kumimoji="1" lang="en-US" altLang="zh-CN" sz="3200" baseline="0" dirty="0">
                <a:solidFill>
                  <a:srgbClr val="000000"/>
                </a:solidFill>
                <a:latin typeface="Times New Roman" panose="02020603050405020304" pitchFamily="18" charset="0"/>
                <a:ea typeface="楷体" panose="02010609060101010101" pitchFamily="49" charset="-122"/>
              </a:rPr>
            </a:br>
            <a:r>
              <a:rPr kumimoji="1" lang="en-US" altLang="zh-CN" sz="3200" baseline="0" dirty="0">
                <a:solidFill>
                  <a:srgbClr val="000000"/>
                </a:solidFill>
                <a:latin typeface="Times New Roman" panose="02020603050405020304" pitchFamily="18" charset="0"/>
                <a:ea typeface="楷体" panose="02010609060101010101" pitchFamily="49" charset="-122"/>
              </a:rPr>
              <a:t>(C)</a:t>
            </a:r>
            <a:r>
              <a:rPr kumimoji="1" lang="en-US" altLang="zh-CN" sz="3200" baseline="0" dirty="0" err="1">
                <a:solidFill>
                  <a:srgbClr val="000000"/>
                </a:solidFill>
                <a:latin typeface="Times New Roman" panose="02020603050405020304" pitchFamily="18" charset="0"/>
                <a:ea typeface="楷体" panose="02010609060101010101" pitchFamily="49" charset="-122"/>
              </a:rPr>
              <a:t>CuS</a:t>
            </a:r>
            <a:r>
              <a:rPr kumimoji="1" lang="zh-CN" altLang="en-US" sz="3200" baseline="0" dirty="0">
                <a:solidFill>
                  <a:srgbClr val="000000"/>
                </a:solidFill>
                <a:latin typeface="Times New Roman" panose="02020603050405020304" pitchFamily="18" charset="0"/>
                <a:ea typeface="楷体" panose="02010609060101010101" pitchFamily="49" charset="-122"/>
              </a:rPr>
              <a:t>和</a:t>
            </a:r>
            <a:r>
              <a:rPr kumimoji="1" lang="en-US" altLang="zh-CN" sz="3200" baseline="0" dirty="0" err="1">
                <a:solidFill>
                  <a:srgbClr val="000000"/>
                </a:solidFill>
                <a:latin typeface="Times New Roman" panose="02020603050405020304" pitchFamily="18" charset="0"/>
                <a:ea typeface="楷体" panose="02010609060101010101" pitchFamily="49" charset="-122"/>
              </a:rPr>
              <a:t>HgS</a:t>
            </a:r>
            <a:r>
              <a:rPr kumimoji="1" lang="en-US" altLang="zh-CN" sz="3200" baseline="0" dirty="0">
                <a:solidFill>
                  <a:srgbClr val="000000"/>
                </a:solidFill>
                <a:latin typeface="Times New Roman" panose="02020603050405020304" pitchFamily="18" charset="0"/>
                <a:ea typeface="楷体" panose="02010609060101010101" pitchFamily="49" charset="-122"/>
              </a:rPr>
              <a:t>   </a:t>
            </a:r>
            <a:endParaRPr kumimoji="1" lang="en-US" altLang="zh-CN" sz="3200" baseline="0" dirty="0" smtClean="0">
              <a:solidFill>
                <a:srgbClr val="000000"/>
              </a:solidFill>
              <a:latin typeface="Times New Roman" panose="02020603050405020304" pitchFamily="18" charset="0"/>
              <a:ea typeface="楷体" panose="02010609060101010101" pitchFamily="49" charset="-122"/>
            </a:endParaRPr>
          </a:p>
          <a:p>
            <a:pPr>
              <a:lnSpc>
                <a:spcPct val="110000"/>
              </a:lnSpc>
              <a:spcBef>
                <a:spcPts val="0"/>
              </a:spcBef>
              <a:spcAft>
                <a:spcPts val="0"/>
              </a:spcAft>
            </a:pPr>
            <a:r>
              <a:rPr kumimoji="1" lang="en-US" altLang="zh-CN" sz="3200" baseline="0" dirty="0" smtClean="0">
                <a:solidFill>
                  <a:srgbClr val="000000"/>
                </a:solidFill>
                <a:latin typeface="Times New Roman" panose="02020603050405020304" pitchFamily="18" charset="0"/>
                <a:ea typeface="楷体" panose="02010609060101010101" pitchFamily="49" charset="-122"/>
              </a:rPr>
              <a:t>(</a:t>
            </a:r>
            <a:r>
              <a:rPr kumimoji="1" lang="en-US" altLang="zh-CN" sz="3200" baseline="0" dirty="0">
                <a:solidFill>
                  <a:srgbClr val="000000"/>
                </a:solidFill>
                <a:latin typeface="Times New Roman" panose="02020603050405020304" pitchFamily="18" charset="0"/>
                <a:ea typeface="楷体" panose="02010609060101010101" pitchFamily="49" charset="-122"/>
              </a:rPr>
              <a:t>D)Fe</a:t>
            </a:r>
            <a:r>
              <a:rPr kumimoji="1" lang="en-US" altLang="zh-CN" sz="3200" dirty="0">
                <a:solidFill>
                  <a:srgbClr val="000000"/>
                </a:solidFill>
                <a:latin typeface="Times New Roman" panose="02020603050405020304" pitchFamily="18" charset="0"/>
                <a:ea typeface="楷体" panose="02010609060101010101" pitchFamily="49" charset="-122"/>
              </a:rPr>
              <a:t>3+</a:t>
            </a:r>
            <a:r>
              <a:rPr kumimoji="1" lang="zh-CN" altLang="en-US" sz="3200" baseline="0" dirty="0">
                <a:solidFill>
                  <a:srgbClr val="000000"/>
                </a:solidFill>
                <a:latin typeface="Times New Roman" panose="02020603050405020304" pitchFamily="18" charset="0"/>
                <a:ea typeface="楷体" panose="02010609060101010101" pitchFamily="49" charset="-122"/>
              </a:rPr>
              <a:t>和</a:t>
            </a:r>
            <a:r>
              <a:rPr kumimoji="1" lang="en-US" altLang="zh-CN" sz="3200" baseline="0" dirty="0">
                <a:solidFill>
                  <a:srgbClr val="000000"/>
                </a:solidFill>
                <a:latin typeface="Times New Roman" panose="02020603050405020304" pitchFamily="18" charset="0"/>
                <a:ea typeface="楷体" panose="02010609060101010101" pitchFamily="49" charset="-122"/>
              </a:rPr>
              <a:t>Mn</a:t>
            </a:r>
            <a:r>
              <a:rPr kumimoji="1" lang="en-US" altLang="zh-CN" sz="3200" dirty="0">
                <a:solidFill>
                  <a:srgbClr val="000000"/>
                </a:solidFill>
                <a:latin typeface="Times New Roman" panose="02020603050405020304" pitchFamily="18" charset="0"/>
                <a:ea typeface="楷体" panose="02010609060101010101" pitchFamily="49" charset="-122"/>
              </a:rPr>
              <a:t>2+</a:t>
            </a:r>
            <a:br>
              <a:rPr kumimoji="1" lang="en-US" altLang="zh-CN" sz="3200" baseline="0" dirty="0">
                <a:solidFill>
                  <a:srgbClr val="000000"/>
                </a:solidFill>
                <a:latin typeface="Times New Roman" panose="02020603050405020304" pitchFamily="18" charset="0"/>
                <a:ea typeface="楷体" panose="02010609060101010101" pitchFamily="49" charset="-122"/>
              </a:rPr>
            </a:br>
            <a:r>
              <a:rPr kumimoji="1" lang="en-US" altLang="zh-CN" sz="3200" baseline="0" dirty="0">
                <a:solidFill>
                  <a:srgbClr val="000000"/>
                </a:solidFill>
                <a:latin typeface="Times New Roman" panose="02020603050405020304" pitchFamily="18" charset="0"/>
                <a:ea typeface="楷体" panose="02010609060101010101" pitchFamily="49" charset="-122"/>
              </a:rPr>
              <a:t>(E)Pb</a:t>
            </a:r>
            <a:r>
              <a:rPr kumimoji="1" lang="en-US" altLang="zh-CN" sz="3200" dirty="0">
                <a:solidFill>
                  <a:srgbClr val="000000"/>
                </a:solidFill>
                <a:latin typeface="Times New Roman" panose="02020603050405020304" pitchFamily="18" charset="0"/>
                <a:ea typeface="楷体" panose="02010609060101010101" pitchFamily="49" charset="-122"/>
              </a:rPr>
              <a:t>2+</a:t>
            </a:r>
            <a:r>
              <a:rPr kumimoji="1" lang="zh-CN" altLang="en-US" sz="3200" baseline="0" dirty="0">
                <a:solidFill>
                  <a:srgbClr val="000000"/>
                </a:solidFill>
                <a:latin typeface="Times New Roman" panose="02020603050405020304" pitchFamily="18" charset="0"/>
                <a:ea typeface="楷体" panose="02010609060101010101" pitchFamily="49" charset="-122"/>
              </a:rPr>
              <a:t>和</a:t>
            </a:r>
            <a:r>
              <a:rPr kumimoji="1" lang="en-US" altLang="zh-CN" sz="3200" baseline="0" dirty="0">
                <a:solidFill>
                  <a:srgbClr val="000000"/>
                </a:solidFill>
                <a:latin typeface="Times New Roman" panose="02020603050405020304" pitchFamily="18" charset="0"/>
                <a:ea typeface="楷体" panose="02010609060101010101" pitchFamily="49" charset="-122"/>
              </a:rPr>
              <a:t>Cu</a:t>
            </a:r>
            <a:r>
              <a:rPr kumimoji="1" lang="en-US" altLang="zh-CN" sz="3200" dirty="0">
                <a:solidFill>
                  <a:srgbClr val="000000"/>
                </a:solidFill>
                <a:latin typeface="Times New Roman" panose="02020603050405020304" pitchFamily="18" charset="0"/>
                <a:ea typeface="楷体" panose="02010609060101010101" pitchFamily="49" charset="-122"/>
              </a:rPr>
              <a:t>2+</a:t>
            </a:r>
            <a:r>
              <a:rPr kumimoji="1" lang="en-US" altLang="zh-CN" sz="3200" baseline="0" dirty="0">
                <a:solidFill>
                  <a:srgbClr val="000000"/>
                </a:solidFill>
                <a:latin typeface="Times New Roman" panose="02020603050405020304" pitchFamily="18" charset="0"/>
                <a:ea typeface="楷体" panose="02010609060101010101" pitchFamily="49" charset="-122"/>
              </a:rPr>
              <a:t> </a:t>
            </a:r>
            <a:endParaRPr kumimoji="1" lang="en-US" altLang="zh-CN" sz="3200" baseline="0" dirty="0">
              <a:solidFill>
                <a:srgbClr val="000000"/>
              </a:solidFill>
              <a:latin typeface="Times New Roman" panose="02020603050405020304" pitchFamily="18" charset="0"/>
              <a:ea typeface="楷体" panose="02010609060101010101" pitchFamily="49" charset="-122"/>
            </a:endParaRPr>
          </a:p>
        </p:txBody>
      </p:sp>
      <p:pic>
        <p:nvPicPr>
          <p:cNvPr id="134147" name="Picture 3" descr="0006">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250" y="63087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AutoShape 4"/>
          <p:cNvSpPr>
            <a:spLocks noChangeArrowheads="1"/>
          </p:cNvSpPr>
          <p:nvPr/>
        </p:nvSpPr>
        <p:spPr bwMode="auto">
          <a:xfrm>
            <a:off x="395288" y="188913"/>
            <a:ext cx="2088480" cy="719137"/>
          </a:xfrm>
          <a:prstGeom prst="cloudCallout">
            <a:avLst>
              <a:gd name="adj1" fmla="val 39968"/>
              <a:gd name="adj2" fmla="val 84218"/>
            </a:avLst>
          </a:prstGeom>
          <a:solidFill>
            <a:srgbClr val="FF3399"/>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gn="ctr"/>
            <a:r>
              <a:rPr lang="zh-CN" altLang="en-US" sz="3200" baseline="0" dirty="0">
                <a:solidFill>
                  <a:srgbClr val="000000"/>
                </a:solidFill>
                <a:latin typeface="Times New Roman" panose="02020603050405020304" pitchFamily="18" charset="0"/>
                <a:ea typeface="楷体_GB2312" pitchFamily="49" charset="-122"/>
              </a:rPr>
              <a:t>问题</a:t>
            </a:r>
            <a:endParaRPr lang="zh-CN" altLang="en-US" sz="3200" baseline="0" dirty="0">
              <a:solidFill>
                <a:srgbClr val="000000"/>
              </a:solidFill>
              <a:latin typeface="Times New Roman" panose="02020603050405020304" pitchFamily="18" charset="0"/>
              <a:ea typeface="楷体_GB2312" pitchFamily="49" charset="-122"/>
            </a:endParaRPr>
          </a:p>
        </p:txBody>
      </p:sp>
      <p:sp>
        <p:nvSpPr>
          <p:cNvPr id="134149"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DDE848C6-CB7D-4BB4-A6E5-F294D3198F44}" type="slidenum">
              <a:rPr lang="en-US" altLang="zh-CN" sz="1400" baseline="0" smtClean="0">
                <a:solidFill>
                  <a:srgbClr val="FFFFFF"/>
                </a:solidFill>
              </a:rPr>
            </a:fld>
            <a:endParaRPr lang="en-US" altLang="zh-CN" sz="1400" baseline="0" smtClean="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6274">
                                            <p:txEl>
                                              <p:pRg st="0" end="0"/>
                                            </p:txEl>
                                          </p:spTgt>
                                        </p:tgtEl>
                                        <p:attrNameLst>
                                          <p:attrName>style.visibility</p:attrName>
                                        </p:attrNameLst>
                                      </p:cBhvr>
                                      <p:to>
                                        <p:strVal val="visible"/>
                                      </p:to>
                                    </p:set>
                                    <p:animEffect transition="in" filter="wipe(left)">
                                      <p:cBhvr>
                                        <p:cTn id="7" dur="500"/>
                                        <p:tgtEl>
                                          <p:spTgt spid="566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6274">
                                            <p:txEl>
                                              <p:pRg st="1" end="1"/>
                                            </p:txEl>
                                          </p:spTgt>
                                        </p:tgtEl>
                                        <p:attrNameLst>
                                          <p:attrName>style.visibility</p:attrName>
                                        </p:attrNameLst>
                                      </p:cBhvr>
                                      <p:to>
                                        <p:strVal val="visible"/>
                                      </p:to>
                                    </p:set>
                                    <p:animEffect transition="in" filter="wipe(left)">
                                      <p:cBhvr>
                                        <p:cTn id="12" dur="500"/>
                                        <p:tgtEl>
                                          <p:spTgt spid="5662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6274">
                                            <p:txEl>
                                              <p:pRg st="2" end="2"/>
                                            </p:txEl>
                                          </p:spTgt>
                                        </p:tgtEl>
                                        <p:attrNameLst>
                                          <p:attrName>style.visibility</p:attrName>
                                        </p:attrNameLst>
                                      </p:cBhvr>
                                      <p:to>
                                        <p:strVal val="visible"/>
                                      </p:to>
                                    </p:set>
                                    <p:animEffect transition="in" filter="wipe(left)">
                                      <p:cBhvr>
                                        <p:cTn id="17" dur="500"/>
                                        <p:tgtEl>
                                          <p:spTgt spid="5662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688819" y="1196975"/>
            <a:ext cx="8388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3200" b="1" baseline="0" dirty="0" smtClean="0">
                <a:solidFill>
                  <a:srgbClr val="000000"/>
                </a:solidFill>
                <a:latin typeface="Times New Roman" panose="02020603050405020304" pitchFamily="18" charset="0"/>
                <a:ea typeface="楷体" panose="02010609060101010101" pitchFamily="49" charset="-122"/>
              </a:rPr>
              <a:t>下</a:t>
            </a:r>
            <a:r>
              <a:rPr lang="zh-CN" altLang="en-US" sz="3200" b="1" baseline="0" dirty="0">
                <a:solidFill>
                  <a:srgbClr val="000000"/>
                </a:solidFill>
                <a:latin typeface="Times New Roman" panose="02020603050405020304" pitchFamily="18" charset="0"/>
                <a:ea typeface="楷体" panose="02010609060101010101" pitchFamily="49" charset="-122"/>
              </a:rPr>
              <a:t>图中的式</a:t>
            </a:r>
            <a:r>
              <a:rPr lang="en-US" altLang="zh-CN" sz="3200" b="1" baseline="0" dirty="0">
                <a:solidFill>
                  <a:srgbClr val="000000"/>
                </a:solidFill>
                <a:latin typeface="Times New Roman" panose="02020603050405020304" pitchFamily="18" charset="0"/>
                <a:ea typeface="楷体" panose="02010609060101010101" pitchFamily="49" charset="-122"/>
              </a:rPr>
              <a:t>1</a:t>
            </a:r>
            <a:r>
              <a:rPr lang="zh-CN" altLang="en-US" sz="3200" b="1" baseline="0" dirty="0">
                <a:solidFill>
                  <a:srgbClr val="000000"/>
                </a:solidFill>
                <a:latin typeface="Times New Roman" panose="02020603050405020304" pitchFamily="18" charset="0"/>
                <a:ea typeface="楷体" panose="02010609060101010101" pitchFamily="49" charset="-122"/>
              </a:rPr>
              <a:t>和式</a:t>
            </a:r>
            <a:r>
              <a:rPr lang="en-US" altLang="zh-CN" sz="3200" b="1" baseline="0" dirty="0">
                <a:solidFill>
                  <a:srgbClr val="000000"/>
                </a:solidFill>
                <a:latin typeface="Times New Roman" panose="02020603050405020304" pitchFamily="18" charset="0"/>
                <a:ea typeface="楷体" panose="02010609060101010101" pitchFamily="49" charset="-122"/>
              </a:rPr>
              <a:t>2</a:t>
            </a:r>
            <a:r>
              <a:rPr lang="zh-CN" altLang="en-US" sz="3200" b="1" baseline="0" dirty="0">
                <a:solidFill>
                  <a:srgbClr val="000000"/>
                </a:solidFill>
                <a:latin typeface="Times New Roman" panose="02020603050405020304" pitchFamily="18" charset="0"/>
                <a:ea typeface="楷体" panose="02010609060101010101" pitchFamily="49" charset="-122"/>
              </a:rPr>
              <a:t>是否是</a:t>
            </a:r>
            <a:r>
              <a:rPr lang="en-US" altLang="zh-CN" sz="3200" b="1" baseline="0" dirty="0">
                <a:solidFill>
                  <a:srgbClr val="000000"/>
                </a:solidFill>
                <a:latin typeface="Times New Roman" panose="02020603050405020304" pitchFamily="18" charset="0"/>
                <a:ea typeface="楷体" panose="02010609060101010101" pitchFamily="49" charset="-122"/>
              </a:rPr>
              <a:t>[Co(NH</a:t>
            </a:r>
            <a:r>
              <a:rPr lang="en-US" altLang="zh-CN" sz="3200" b="1" baseline="-25000" dirty="0">
                <a:solidFill>
                  <a:srgbClr val="000000"/>
                </a:solidFill>
                <a:latin typeface="Times New Roman" panose="02020603050405020304" pitchFamily="18" charset="0"/>
                <a:ea typeface="楷体" panose="02010609060101010101" pitchFamily="49" charset="-122"/>
              </a:rPr>
              <a:t>3</a:t>
            </a:r>
            <a:r>
              <a:rPr lang="en-US" altLang="zh-CN" sz="3200" b="1" baseline="0" dirty="0">
                <a:solidFill>
                  <a:srgbClr val="000000"/>
                </a:solidFill>
                <a:latin typeface="Times New Roman" panose="02020603050405020304" pitchFamily="18" charset="0"/>
                <a:ea typeface="楷体" panose="02010609060101010101" pitchFamily="49" charset="-122"/>
              </a:rPr>
              <a:t>)</a:t>
            </a:r>
            <a:r>
              <a:rPr lang="en-US" altLang="zh-CN" sz="3200" b="1" baseline="-25000" dirty="0">
                <a:solidFill>
                  <a:srgbClr val="000000"/>
                </a:solidFill>
                <a:latin typeface="Times New Roman" panose="02020603050405020304" pitchFamily="18" charset="0"/>
                <a:ea typeface="楷体" panose="02010609060101010101" pitchFamily="49" charset="-122"/>
              </a:rPr>
              <a:t>4</a:t>
            </a:r>
            <a:r>
              <a:rPr lang="en-US" altLang="zh-CN" sz="3200" b="1" baseline="0" dirty="0">
                <a:solidFill>
                  <a:srgbClr val="000000"/>
                </a:solidFill>
                <a:latin typeface="Times New Roman" panose="02020603050405020304" pitchFamily="18" charset="0"/>
                <a:ea typeface="楷体" panose="02010609060101010101" pitchFamily="49" charset="-122"/>
              </a:rPr>
              <a:t>Cl</a:t>
            </a:r>
            <a:r>
              <a:rPr lang="en-US" altLang="zh-CN" sz="3200" b="1" baseline="-25000" dirty="0">
                <a:solidFill>
                  <a:srgbClr val="000000"/>
                </a:solidFill>
                <a:latin typeface="Times New Roman" panose="02020603050405020304" pitchFamily="18" charset="0"/>
                <a:ea typeface="楷体" panose="02010609060101010101" pitchFamily="49" charset="-122"/>
              </a:rPr>
              <a:t>2</a:t>
            </a:r>
            <a:r>
              <a:rPr lang="en-US" altLang="zh-CN" sz="3200" b="1" baseline="0" dirty="0">
                <a:solidFill>
                  <a:srgbClr val="000000"/>
                </a:solidFill>
                <a:latin typeface="Times New Roman" panose="02020603050405020304" pitchFamily="18" charset="0"/>
                <a:ea typeface="楷体" panose="02010609060101010101" pitchFamily="49" charset="-122"/>
              </a:rPr>
              <a:t>]</a:t>
            </a:r>
            <a:r>
              <a:rPr lang="en-US" altLang="zh-CN" sz="3200" b="1" dirty="0">
                <a:solidFill>
                  <a:srgbClr val="000000"/>
                </a:solidFill>
                <a:latin typeface="Times New Roman" panose="02020603050405020304" pitchFamily="18" charset="0"/>
                <a:ea typeface="楷体" panose="02010609060101010101" pitchFamily="49" charset="-122"/>
              </a:rPr>
              <a:t>+</a:t>
            </a:r>
            <a:r>
              <a:rPr lang="zh-CN" altLang="en-US" sz="3200" b="1" baseline="0" dirty="0">
                <a:solidFill>
                  <a:srgbClr val="000000"/>
                </a:solidFill>
                <a:latin typeface="Times New Roman" panose="02020603050405020304" pitchFamily="18" charset="0"/>
                <a:ea typeface="楷体" panose="02010609060101010101" pitchFamily="49" charset="-122"/>
              </a:rPr>
              <a:t>配离子的两种异构体</a:t>
            </a:r>
            <a:r>
              <a:rPr lang="en-US" altLang="zh-CN" sz="3200" b="1" baseline="0" dirty="0">
                <a:solidFill>
                  <a:srgbClr val="000000"/>
                </a:solidFill>
                <a:latin typeface="Times New Roman" panose="02020603050405020304" pitchFamily="18" charset="0"/>
                <a:ea typeface="楷体" panose="02010609060101010101" pitchFamily="49" charset="-122"/>
              </a:rPr>
              <a:t>?</a:t>
            </a:r>
            <a:r>
              <a:rPr lang="zh-CN" altLang="en-US" sz="3200" b="1" baseline="0" dirty="0">
                <a:solidFill>
                  <a:srgbClr val="000000"/>
                </a:solidFill>
                <a:latin typeface="Times New Roman" panose="02020603050405020304" pitchFamily="18" charset="0"/>
                <a:ea typeface="楷体" panose="02010609060101010101" pitchFamily="49" charset="-122"/>
              </a:rPr>
              <a:t>为什么</a:t>
            </a:r>
            <a:r>
              <a:rPr lang="en-US" altLang="zh-CN" sz="3200" b="1" baseline="0" dirty="0">
                <a:solidFill>
                  <a:srgbClr val="000000"/>
                </a:solidFill>
                <a:latin typeface="Times New Roman" panose="02020603050405020304" pitchFamily="18" charset="0"/>
                <a:ea typeface="楷体" panose="02010609060101010101" pitchFamily="49" charset="-122"/>
              </a:rPr>
              <a:t>?</a:t>
            </a:r>
            <a:r>
              <a:rPr lang="en-US" altLang="zh-CN" sz="3200" baseline="0" dirty="0">
                <a:solidFill>
                  <a:srgbClr val="000000"/>
                </a:solidFill>
                <a:latin typeface="Times New Roman" panose="02020603050405020304" pitchFamily="18" charset="0"/>
                <a:ea typeface="楷体" panose="02010609060101010101" pitchFamily="49" charset="-122"/>
              </a:rPr>
              <a:t> </a:t>
            </a:r>
            <a:endParaRPr lang="en-US" altLang="zh-CN" sz="3200" baseline="0" dirty="0">
              <a:solidFill>
                <a:srgbClr val="000000"/>
              </a:solidFill>
              <a:latin typeface="Times New Roman" panose="02020603050405020304" pitchFamily="18" charset="0"/>
              <a:ea typeface="楷体" panose="02010609060101010101" pitchFamily="49" charset="-122"/>
            </a:endParaRPr>
          </a:p>
        </p:txBody>
      </p:sp>
      <p:sp>
        <p:nvSpPr>
          <p:cNvPr id="18435" name="AutoShape 7"/>
          <p:cNvSpPr>
            <a:spLocks noChangeArrowheads="1"/>
          </p:cNvSpPr>
          <p:nvPr/>
        </p:nvSpPr>
        <p:spPr bwMode="auto">
          <a:xfrm>
            <a:off x="468312" y="188913"/>
            <a:ext cx="2303487" cy="792162"/>
          </a:xfrm>
          <a:prstGeom prst="cloudCallout">
            <a:avLst>
              <a:gd name="adj1" fmla="val 28046"/>
              <a:gd name="adj2" fmla="val 94491"/>
            </a:avLst>
          </a:prstGeom>
          <a:solidFill>
            <a:srgbClr val="FF3399"/>
          </a:solidFill>
          <a:ln>
            <a:noFill/>
          </a:ln>
          <a:extLst>
            <a:ext uri="{91240B29-F687-4F45-9708-019B960494DF}">
              <a14:hiddenLine xmlns:a14="http://schemas.microsoft.com/office/drawing/2010/main" w="9525">
                <a:solidFill>
                  <a:srgbClr val="000000"/>
                </a:solidFill>
                <a:rou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gn="ctr"/>
            <a:r>
              <a:rPr lang="zh-CN" altLang="en-US" sz="3200" b="1" baseline="0" dirty="0">
                <a:solidFill>
                  <a:srgbClr val="000000"/>
                </a:solidFill>
                <a:latin typeface="Times New Roman" panose="02020603050405020304" pitchFamily="18" charset="0"/>
                <a:ea typeface="楷体_GB2312" pitchFamily="49" charset="-122"/>
              </a:rPr>
              <a:t>问题</a:t>
            </a:r>
            <a:endParaRPr lang="zh-CN" altLang="en-US" sz="3200" b="1" baseline="0" dirty="0">
              <a:solidFill>
                <a:srgbClr val="000000"/>
              </a:solidFill>
              <a:latin typeface="Times New Roman" panose="02020603050405020304" pitchFamily="18" charset="0"/>
              <a:ea typeface="楷体_GB2312" pitchFamily="49" charset="-122"/>
            </a:endParaRPr>
          </a:p>
        </p:txBody>
      </p:sp>
      <p:pic>
        <p:nvPicPr>
          <p:cNvPr id="18436" name="Picture 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92275" y="2479675"/>
            <a:ext cx="561657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2" descr="0006">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813" y="63087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684213" y="4833937"/>
            <a:ext cx="8208962"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nSpc>
                <a:spcPct val="110000"/>
              </a:lnSpc>
              <a:spcBef>
                <a:spcPct val="50000"/>
              </a:spcBef>
            </a:pPr>
            <a:r>
              <a:rPr lang="zh-CN" altLang="en-US" sz="2800" b="1" baseline="0" dirty="0">
                <a:solidFill>
                  <a:srgbClr val="000000"/>
                </a:solidFill>
                <a:latin typeface="Times New Roman" panose="02020603050405020304" pitchFamily="18" charset="0"/>
                <a:ea typeface="楷体" panose="02010609060101010101" pitchFamily="49" charset="-122"/>
              </a:rPr>
              <a:t>解</a:t>
            </a:r>
            <a:r>
              <a:rPr lang="en-US" altLang="zh-CN" sz="2800" b="1" baseline="0" dirty="0">
                <a:solidFill>
                  <a:srgbClr val="000000"/>
                </a:solidFill>
                <a:latin typeface="Times New Roman" panose="02020603050405020304" pitchFamily="18" charset="0"/>
                <a:ea typeface="楷体" panose="02010609060101010101" pitchFamily="49" charset="-122"/>
              </a:rPr>
              <a:t>:</a:t>
            </a:r>
            <a:r>
              <a:rPr lang="zh-CN" altLang="en-US" sz="2800" b="1" baseline="0" dirty="0">
                <a:solidFill>
                  <a:srgbClr val="000000"/>
                </a:solidFill>
                <a:latin typeface="Times New Roman" panose="02020603050405020304" pitchFamily="18" charset="0"/>
                <a:ea typeface="楷体" panose="02010609060101010101" pitchFamily="49" charset="-122"/>
              </a:rPr>
              <a:t>不是</a:t>
            </a:r>
            <a:r>
              <a:rPr lang="en-US" altLang="zh-CN" sz="2800" b="1" baseline="0" dirty="0">
                <a:solidFill>
                  <a:srgbClr val="000000"/>
                </a:solidFill>
                <a:latin typeface="Times New Roman" panose="02020603050405020304" pitchFamily="18" charset="0"/>
                <a:ea typeface="楷体" panose="02010609060101010101" pitchFamily="49" charset="-122"/>
              </a:rPr>
              <a:t>,</a:t>
            </a:r>
            <a:r>
              <a:rPr lang="zh-CN" altLang="en-US" sz="2800" b="1" baseline="0" dirty="0">
                <a:solidFill>
                  <a:srgbClr val="000000"/>
                </a:solidFill>
                <a:latin typeface="Times New Roman" panose="02020603050405020304" pitchFamily="18" charset="0"/>
                <a:ea typeface="楷体" panose="02010609060101010101" pitchFamily="49" charset="-122"/>
              </a:rPr>
              <a:t>它们是同一结构</a:t>
            </a:r>
            <a:r>
              <a:rPr lang="en-US" altLang="zh-CN" sz="2800" b="1" baseline="0" dirty="0">
                <a:solidFill>
                  <a:srgbClr val="000000"/>
                </a:solidFill>
                <a:latin typeface="Times New Roman" panose="02020603050405020304" pitchFamily="18" charset="0"/>
                <a:ea typeface="楷体" panose="02010609060101010101" pitchFamily="49" charset="-122"/>
              </a:rPr>
              <a:t>,</a:t>
            </a:r>
            <a:r>
              <a:rPr lang="zh-CN" altLang="en-US" sz="2800" b="1" baseline="0" dirty="0">
                <a:solidFill>
                  <a:srgbClr val="000000"/>
                </a:solidFill>
                <a:latin typeface="Times New Roman" panose="02020603050405020304" pitchFamily="18" charset="0"/>
                <a:ea typeface="楷体" panose="02010609060101010101" pitchFamily="49" charset="-122"/>
              </a:rPr>
              <a:t>均为反式异构体</a:t>
            </a:r>
            <a:r>
              <a:rPr lang="en-US" altLang="zh-CN" sz="2800" b="1" baseline="0" dirty="0">
                <a:solidFill>
                  <a:srgbClr val="000000"/>
                </a:solidFill>
                <a:latin typeface="Times New Roman" panose="02020603050405020304" pitchFamily="18" charset="0"/>
                <a:ea typeface="楷体" panose="02010609060101010101" pitchFamily="49" charset="-122"/>
              </a:rPr>
              <a:t>.</a:t>
            </a:r>
            <a:r>
              <a:rPr lang="zh-CN" altLang="en-US" sz="2800" b="1" baseline="0" dirty="0">
                <a:solidFill>
                  <a:srgbClr val="000000"/>
                </a:solidFill>
                <a:latin typeface="Times New Roman" panose="02020603050405020304" pitchFamily="18" charset="0"/>
                <a:ea typeface="楷体" panose="02010609060101010101" pitchFamily="49" charset="-122"/>
              </a:rPr>
              <a:t>因正八面体结构的对称性特点</a:t>
            </a:r>
            <a:r>
              <a:rPr lang="en-US" altLang="zh-CN" sz="2800" b="1" baseline="0" dirty="0">
                <a:solidFill>
                  <a:srgbClr val="000000"/>
                </a:solidFill>
                <a:latin typeface="Times New Roman" panose="02020603050405020304" pitchFamily="18" charset="0"/>
                <a:ea typeface="楷体" panose="02010609060101010101" pitchFamily="49" charset="-122"/>
              </a:rPr>
              <a:t>,</a:t>
            </a:r>
            <a:r>
              <a:rPr lang="zh-CN" altLang="en-US" sz="2800" b="1" baseline="0" dirty="0">
                <a:solidFill>
                  <a:srgbClr val="000000"/>
                </a:solidFill>
                <a:latin typeface="Times New Roman" panose="02020603050405020304" pitchFamily="18" charset="0"/>
                <a:ea typeface="楷体" panose="02010609060101010101" pitchFamily="49" charset="-122"/>
              </a:rPr>
              <a:t>两个</a:t>
            </a:r>
            <a:r>
              <a:rPr lang="en-US" altLang="zh-CN" sz="2800" b="1" baseline="0" dirty="0">
                <a:solidFill>
                  <a:srgbClr val="000000"/>
                </a:solidFill>
                <a:latin typeface="Times New Roman" panose="02020603050405020304" pitchFamily="18" charset="0"/>
                <a:ea typeface="楷体" panose="02010609060101010101" pitchFamily="49" charset="-122"/>
              </a:rPr>
              <a:t>Cl</a:t>
            </a:r>
            <a:r>
              <a:rPr lang="en-US" altLang="zh-CN" sz="2800" b="1" dirty="0">
                <a:solidFill>
                  <a:srgbClr val="000000"/>
                </a:solidFill>
                <a:latin typeface="Times New Roman" panose="02020603050405020304" pitchFamily="18" charset="0"/>
                <a:ea typeface="楷体" panose="02010609060101010101" pitchFamily="49" charset="-122"/>
              </a:rPr>
              <a:t>-</a:t>
            </a:r>
            <a:r>
              <a:rPr lang="zh-CN" altLang="en-US" sz="2800" b="1" baseline="0" dirty="0">
                <a:solidFill>
                  <a:srgbClr val="000000"/>
                </a:solidFill>
                <a:latin typeface="Times New Roman" panose="02020603050405020304" pitchFamily="18" charset="0"/>
                <a:ea typeface="楷体" panose="02010609060101010101" pitchFamily="49" charset="-122"/>
              </a:rPr>
              <a:t>配体只要是处在对位</a:t>
            </a:r>
            <a:r>
              <a:rPr lang="en-US" altLang="zh-CN" sz="2800" b="1" baseline="0" dirty="0">
                <a:solidFill>
                  <a:srgbClr val="000000"/>
                </a:solidFill>
                <a:latin typeface="Times New Roman" panose="02020603050405020304" pitchFamily="18" charset="0"/>
                <a:ea typeface="楷体" panose="02010609060101010101" pitchFamily="49" charset="-122"/>
              </a:rPr>
              <a:t>,</a:t>
            </a:r>
            <a:r>
              <a:rPr lang="zh-CN" altLang="en-US" sz="2800" b="1" baseline="0" dirty="0">
                <a:solidFill>
                  <a:srgbClr val="000000"/>
                </a:solidFill>
                <a:latin typeface="Times New Roman" panose="02020603050405020304" pitchFamily="18" charset="0"/>
                <a:ea typeface="楷体" panose="02010609060101010101" pitchFamily="49" charset="-122"/>
              </a:rPr>
              <a:t>不论在哪两个顶角位置</a:t>
            </a:r>
            <a:r>
              <a:rPr lang="en-US" altLang="zh-CN" sz="2800" b="1" baseline="0" dirty="0">
                <a:solidFill>
                  <a:srgbClr val="000000"/>
                </a:solidFill>
                <a:latin typeface="Times New Roman" panose="02020603050405020304" pitchFamily="18" charset="0"/>
                <a:ea typeface="楷体" panose="02010609060101010101" pitchFamily="49" charset="-122"/>
              </a:rPr>
              <a:t>,</a:t>
            </a:r>
            <a:r>
              <a:rPr lang="zh-CN" altLang="en-US" sz="2800" b="1" baseline="0" dirty="0">
                <a:solidFill>
                  <a:srgbClr val="000000"/>
                </a:solidFill>
                <a:latin typeface="Times New Roman" panose="02020603050405020304" pitchFamily="18" charset="0"/>
                <a:ea typeface="楷体" panose="02010609060101010101" pitchFamily="49" charset="-122"/>
              </a:rPr>
              <a:t>均为同一个结构式</a:t>
            </a:r>
            <a:r>
              <a:rPr lang="en-US" altLang="zh-CN" sz="2800" b="1" baseline="0" dirty="0">
                <a:solidFill>
                  <a:srgbClr val="000000"/>
                </a:solidFill>
                <a:latin typeface="Times New Roman" panose="02020603050405020304" pitchFamily="18" charset="0"/>
                <a:ea typeface="楷体" panose="02010609060101010101" pitchFamily="49" charset="-122"/>
              </a:rPr>
              <a:t>.</a:t>
            </a:r>
            <a:r>
              <a:rPr lang="en-US" altLang="zh-CN" sz="2800" baseline="0" dirty="0">
                <a:solidFill>
                  <a:srgbClr val="000000"/>
                </a:solidFill>
                <a:latin typeface="Times New Roman" panose="02020603050405020304" pitchFamily="18" charset="0"/>
                <a:ea typeface="楷体" panose="02010609060101010101" pitchFamily="49" charset="-122"/>
              </a:rPr>
              <a:t> </a:t>
            </a:r>
            <a:endParaRPr lang="en-US" altLang="zh-CN" sz="2800" baseline="0" dirty="0">
              <a:solidFill>
                <a:srgbClr val="000000"/>
              </a:solidFill>
              <a:latin typeface="Times New Roman" panose="02020603050405020304" pitchFamily="18" charset="0"/>
              <a:ea typeface="楷体" panose="02010609060101010101" pitchFamily="49" charset="-122"/>
            </a:endParaRPr>
          </a:p>
        </p:txBody>
      </p:sp>
      <p:sp>
        <p:nvSpPr>
          <p:cNvPr id="18439"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BF419E70-31F4-4DCB-AEB7-C0255A2B5E85}" type="slidenum">
              <a:rPr lang="en-US" altLang="zh-CN" sz="1400" baseline="0"/>
            </a:fld>
            <a:endParaRPr lang="en-US" altLang="zh-CN" sz="1400" baseline="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Text Box 2"/>
          <p:cNvSpPr txBox="1">
            <a:spLocks noChangeArrowheads="1"/>
          </p:cNvSpPr>
          <p:nvPr/>
        </p:nvSpPr>
        <p:spPr bwMode="auto">
          <a:xfrm>
            <a:off x="684213" y="404813"/>
            <a:ext cx="8172450" cy="596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40000"/>
              </a:spcBef>
              <a:spcAft>
                <a:spcPct val="10000"/>
              </a:spcAft>
            </a:pPr>
            <a:r>
              <a:rPr kumimoji="1" lang="zh-CN" altLang="en-US" sz="3200" b="1" baseline="0" dirty="0">
                <a:solidFill>
                  <a:srgbClr val="000000"/>
                </a:solidFill>
                <a:latin typeface="Times New Roman" panose="02020603050405020304" pitchFamily="18" charset="0"/>
                <a:ea typeface="楷体" panose="02010609060101010101" pitchFamily="49" charset="-122"/>
              </a:rPr>
              <a:t>解</a:t>
            </a:r>
            <a:r>
              <a:rPr kumimoji="1" lang="en-US" altLang="zh-CN" sz="3200" b="1" baseline="0" dirty="0">
                <a:solidFill>
                  <a:srgbClr val="000000"/>
                </a:solidFill>
                <a:latin typeface="Times New Roman" panose="02020603050405020304" pitchFamily="18" charset="0"/>
                <a:ea typeface="楷体" panose="02010609060101010101" pitchFamily="49" charset="-122"/>
              </a:rPr>
              <a:t>:(A)</a:t>
            </a:r>
            <a:r>
              <a:rPr kumimoji="1" lang="zh-CN" altLang="en-US" sz="3200" b="1" baseline="0" dirty="0">
                <a:solidFill>
                  <a:srgbClr val="000000"/>
                </a:solidFill>
                <a:latin typeface="Times New Roman" panose="02020603050405020304" pitchFamily="18" charset="0"/>
                <a:ea typeface="楷体" panose="02010609060101010101" pitchFamily="49" charset="-122"/>
              </a:rPr>
              <a:t>过量</a:t>
            </a:r>
            <a:r>
              <a:rPr kumimoji="1" lang="en-US" altLang="zh-CN" sz="3200" b="1" baseline="0" dirty="0">
                <a:solidFill>
                  <a:srgbClr val="000000"/>
                </a:solidFill>
                <a:latin typeface="Times New Roman" panose="02020603050405020304" pitchFamily="18" charset="0"/>
                <a:ea typeface="楷体" panose="02010609060101010101" pitchFamily="49" charset="-122"/>
              </a:rPr>
              <a:t>NaOH,Al</a:t>
            </a:r>
            <a:r>
              <a:rPr kumimoji="1" lang="en-US" altLang="zh-CN" sz="3200" b="1"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溶解为</a:t>
            </a:r>
            <a:r>
              <a:rPr kumimoji="1" lang="en-US" altLang="zh-CN" sz="3200" b="1" baseline="0" dirty="0">
                <a:solidFill>
                  <a:srgbClr val="000000"/>
                </a:solidFill>
                <a:latin typeface="Times New Roman" panose="02020603050405020304" pitchFamily="18" charset="0"/>
                <a:ea typeface="楷体" panose="02010609060101010101" pitchFamily="49" charset="-122"/>
              </a:rPr>
              <a:t>Al(OH)</a:t>
            </a:r>
            <a:r>
              <a:rPr kumimoji="1" lang="en-US" altLang="zh-CN" sz="3200" b="1" baseline="-25000" dirty="0">
                <a:solidFill>
                  <a:srgbClr val="000000"/>
                </a:solidFill>
                <a:latin typeface="Times New Roman" panose="02020603050405020304" pitchFamily="18" charset="0"/>
                <a:ea typeface="楷体" panose="02010609060101010101" pitchFamily="49" charset="-122"/>
              </a:rPr>
              <a:t>4</a:t>
            </a:r>
            <a:r>
              <a:rPr kumimoji="1" lang="en-US" altLang="zh-CN" sz="3200" b="1" dirty="0">
                <a:solidFill>
                  <a:srgbClr val="000000"/>
                </a:solidFill>
                <a:latin typeface="Times New Roman" panose="02020603050405020304" pitchFamily="18" charset="0"/>
                <a:ea typeface="楷体" panose="02010609060101010101" pitchFamily="49" charset="-122"/>
              </a:rPr>
              <a:t>-</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而</a:t>
            </a:r>
            <a:r>
              <a:rPr kumimoji="1" lang="en-US" altLang="zh-CN" sz="3200" b="1" baseline="0" dirty="0">
                <a:solidFill>
                  <a:srgbClr val="000000"/>
                </a:solidFill>
                <a:latin typeface="Times New Roman" panose="02020603050405020304" pitchFamily="18" charset="0"/>
                <a:ea typeface="楷体" panose="02010609060101010101" pitchFamily="49" charset="-122"/>
              </a:rPr>
              <a:t>Fe</a:t>
            </a:r>
            <a:r>
              <a:rPr kumimoji="1" lang="en-US" altLang="zh-CN" sz="3200" b="1"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沉淀为</a:t>
            </a:r>
            <a:r>
              <a:rPr kumimoji="1" lang="en-US" altLang="zh-CN" sz="3200" b="1" baseline="0" dirty="0">
                <a:solidFill>
                  <a:srgbClr val="000000"/>
                </a:solidFill>
                <a:latin typeface="Times New Roman" panose="02020603050405020304" pitchFamily="18" charset="0"/>
                <a:ea typeface="楷体" panose="02010609060101010101" pitchFamily="49" charset="-122"/>
              </a:rPr>
              <a:t>Fe(OH)</a:t>
            </a:r>
            <a:r>
              <a:rPr kumimoji="1" lang="en-US" altLang="zh-CN" sz="3200" b="1" baseline="-25000" dirty="0">
                <a:solidFill>
                  <a:srgbClr val="000000"/>
                </a:solidFill>
                <a:latin typeface="Times New Roman" panose="02020603050405020304" pitchFamily="18" charset="0"/>
                <a:ea typeface="楷体" panose="02010609060101010101" pitchFamily="49" charset="-122"/>
              </a:rPr>
              <a:t>3</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40000"/>
              </a:spcBef>
              <a:spcAft>
                <a:spcPct val="10000"/>
              </a:spcAft>
            </a:pPr>
            <a:r>
              <a:rPr kumimoji="1" lang="en-US" altLang="zh-CN" sz="3200" b="1" baseline="0" dirty="0">
                <a:solidFill>
                  <a:srgbClr val="000000"/>
                </a:solidFill>
                <a:latin typeface="Times New Roman" panose="02020603050405020304" pitchFamily="18" charset="0"/>
                <a:ea typeface="楷体" panose="02010609060101010101" pitchFamily="49" charset="-122"/>
              </a:rPr>
              <a:t>(B)</a:t>
            </a:r>
            <a:r>
              <a:rPr kumimoji="1" lang="zh-CN" altLang="en-US" sz="3200" b="1" baseline="0" dirty="0">
                <a:solidFill>
                  <a:srgbClr val="000000"/>
                </a:solidFill>
                <a:latin typeface="Times New Roman" panose="02020603050405020304" pitchFamily="18" charset="0"/>
                <a:ea typeface="楷体" panose="02010609060101010101" pitchFamily="49" charset="-122"/>
              </a:rPr>
              <a:t>用过量</a:t>
            </a:r>
            <a:r>
              <a:rPr kumimoji="1" lang="en-US" altLang="zh-CN" sz="3200" b="1" baseline="0" dirty="0">
                <a:solidFill>
                  <a:srgbClr val="FF0000"/>
                </a:solidFill>
                <a:latin typeface="Times New Roman" panose="02020603050405020304" pitchFamily="18" charset="0"/>
                <a:ea typeface="楷体" panose="02010609060101010101" pitchFamily="49" charset="-122"/>
              </a:rPr>
              <a:t>(NH</a:t>
            </a:r>
            <a:r>
              <a:rPr kumimoji="1" lang="en-US" altLang="zh-CN" sz="3200" b="1" baseline="-25000" dirty="0">
                <a:solidFill>
                  <a:srgbClr val="FF0000"/>
                </a:solidFill>
                <a:latin typeface="Times New Roman" panose="02020603050405020304" pitchFamily="18" charset="0"/>
                <a:ea typeface="楷体" panose="02010609060101010101" pitchFamily="49" charset="-122"/>
              </a:rPr>
              <a:t>4</a:t>
            </a:r>
            <a:r>
              <a:rPr kumimoji="1" lang="en-US" altLang="zh-CN" sz="3200" b="1" baseline="0" dirty="0">
                <a:solidFill>
                  <a:srgbClr val="FF0000"/>
                </a:solidFill>
                <a:latin typeface="Times New Roman" panose="02020603050405020304" pitchFamily="18" charset="0"/>
                <a:ea typeface="楷体" panose="02010609060101010101" pitchFamily="49" charset="-122"/>
              </a:rPr>
              <a:t>)</a:t>
            </a:r>
            <a:r>
              <a:rPr kumimoji="1" lang="en-US" altLang="zh-CN" sz="3200" b="1" baseline="-25000" dirty="0">
                <a:solidFill>
                  <a:srgbClr val="FF0000"/>
                </a:solidFill>
                <a:latin typeface="Times New Roman" panose="02020603050405020304" pitchFamily="18" charset="0"/>
                <a:ea typeface="楷体" panose="02010609060101010101" pitchFamily="49" charset="-122"/>
              </a:rPr>
              <a:t>2</a:t>
            </a:r>
            <a:r>
              <a:rPr kumimoji="1" lang="en-US" altLang="zh-CN" sz="3200" b="1" baseline="0" dirty="0">
                <a:solidFill>
                  <a:srgbClr val="FF0000"/>
                </a:solidFill>
                <a:latin typeface="Times New Roman" panose="02020603050405020304" pitchFamily="18" charset="0"/>
                <a:ea typeface="楷体" panose="02010609060101010101" pitchFamily="49" charset="-122"/>
              </a:rPr>
              <a:t>CO</a:t>
            </a:r>
            <a:r>
              <a:rPr kumimoji="1" lang="en-US" altLang="zh-CN" sz="3200" b="1" baseline="-25000" dirty="0">
                <a:solidFill>
                  <a:srgbClr val="FF0000"/>
                </a:solidFill>
                <a:latin typeface="Times New Roman" panose="02020603050405020304" pitchFamily="18" charset="0"/>
                <a:ea typeface="楷体" panose="02010609060101010101" pitchFamily="49" charset="-122"/>
              </a:rPr>
              <a:t>3 </a:t>
            </a:r>
            <a:r>
              <a:rPr kumimoji="1" lang="zh-CN" altLang="en-US" sz="3200" b="1" baseline="0" dirty="0">
                <a:solidFill>
                  <a:srgbClr val="FF0000"/>
                </a:solidFill>
                <a:latin typeface="Times New Roman" panose="02020603050405020304" pitchFamily="18" charset="0"/>
                <a:ea typeface="楷体" panose="02010609060101010101" pitchFamily="49" charset="-122"/>
              </a:rPr>
              <a:t>或</a:t>
            </a:r>
            <a:r>
              <a:rPr kumimoji="1" lang="en-US" altLang="zh-CN" sz="3200" b="1" baseline="0" dirty="0">
                <a:solidFill>
                  <a:schemeClr val="accent6"/>
                </a:solidFill>
                <a:latin typeface="Times New Roman" panose="02020603050405020304" pitchFamily="18" charset="0"/>
                <a:ea typeface="楷体" panose="02010609060101010101" pitchFamily="49" charset="-122"/>
              </a:rPr>
              <a:t>(</a:t>
            </a:r>
            <a:r>
              <a:rPr kumimoji="1" lang="en-US" altLang="zh-CN" sz="3200" baseline="0" dirty="0">
                <a:solidFill>
                  <a:schemeClr val="accent6"/>
                </a:solidFill>
                <a:latin typeface="Times New Roman" panose="02020603050405020304" pitchFamily="18" charset="0"/>
                <a:ea typeface="楷体" panose="02010609060101010101" pitchFamily="49" charset="-122"/>
                <a:sym typeface="+mn-ea"/>
              </a:rPr>
              <a:t>NH</a:t>
            </a:r>
            <a:r>
              <a:rPr kumimoji="1" lang="en-US" altLang="zh-CN" sz="3200" baseline="-25000" dirty="0">
                <a:solidFill>
                  <a:schemeClr val="accent6"/>
                </a:solidFill>
                <a:latin typeface="Times New Roman" panose="02020603050405020304" pitchFamily="18" charset="0"/>
                <a:ea typeface="楷体" panose="02010609060101010101" pitchFamily="49" charset="-122"/>
                <a:sym typeface="+mn-ea"/>
              </a:rPr>
              <a:t>3</a:t>
            </a:r>
            <a:r>
              <a:rPr kumimoji="1" lang="en-US" altLang="zh-CN" sz="3200" baseline="0" dirty="0">
                <a:solidFill>
                  <a:schemeClr val="accent6"/>
                </a:solidFill>
                <a:latin typeface="Times New Roman" panose="02020603050405020304" pitchFamily="18" charset="0"/>
                <a:ea typeface="楷体" panose="02010609060101010101" pitchFamily="49" charset="-122"/>
                <a:sym typeface="+mn-ea"/>
              </a:rPr>
              <a:t>) </a:t>
            </a:r>
            <a:r>
              <a:rPr kumimoji="1" lang="en-US" altLang="zh-CN" sz="3200" b="1" baseline="0" dirty="0">
                <a:solidFill>
                  <a:srgbClr val="000000"/>
                </a:solidFill>
                <a:latin typeface="Times New Roman" panose="02020603050405020304" pitchFamily="18" charset="0"/>
                <a:ea typeface="楷体" panose="02010609060101010101" pitchFamily="49" charset="-122"/>
              </a:rPr>
              <a:t>.Zn</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zh-CN" altLang="en-US" sz="3200" b="1" baseline="0" dirty="0">
                <a:solidFill>
                  <a:srgbClr val="000000"/>
                </a:solidFill>
                <a:latin typeface="Times New Roman" panose="02020603050405020304" pitchFamily="18" charset="0"/>
                <a:ea typeface="楷体" panose="02010609060101010101" pitchFamily="49" charset="-122"/>
              </a:rPr>
              <a:t>生成</a:t>
            </a:r>
            <a:r>
              <a:rPr kumimoji="1" lang="en-US" altLang="zh-CN" sz="3200" b="1" baseline="0" dirty="0">
                <a:solidFill>
                  <a:srgbClr val="000000"/>
                </a:solidFill>
                <a:latin typeface="Times New Roman" panose="02020603050405020304" pitchFamily="18" charset="0"/>
                <a:ea typeface="楷体" panose="02010609060101010101" pitchFamily="49" charset="-122"/>
              </a:rPr>
              <a:t>Zn(NH</a:t>
            </a:r>
            <a:r>
              <a:rPr kumimoji="1" lang="en-US" altLang="zh-CN" sz="3200" b="1" baseline="-25000" dirty="0">
                <a:solidFill>
                  <a:srgbClr val="000000"/>
                </a:solidFill>
                <a:latin typeface="Times New Roman" panose="02020603050405020304" pitchFamily="18" charset="0"/>
                <a:ea typeface="楷体" panose="02010609060101010101" pitchFamily="49" charset="-122"/>
              </a:rPr>
              <a:t>3</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en-US" altLang="zh-CN" sz="3200" b="1" baseline="-25000" dirty="0">
                <a:solidFill>
                  <a:srgbClr val="000000"/>
                </a:solidFill>
                <a:latin typeface="Times New Roman" panose="02020603050405020304" pitchFamily="18" charset="0"/>
                <a:ea typeface="楷体" panose="02010609060101010101" pitchFamily="49" charset="-122"/>
              </a:rPr>
              <a:t>4</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zh-CN" altLang="en-US" sz="3200" b="1" baseline="0" dirty="0">
                <a:solidFill>
                  <a:srgbClr val="000000"/>
                </a:solidFill>
                <a:latin typeface="Times New Roman" panose="02020603050405020304" pitchFamily="18" charset="0"/>
                <a:ea typeface="楷体" panose="02010609060101010101" pitchFamily="49" charset="-122"/>
              </a:rPr>
              <a:t>溶解</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而</a:t>
            </a:r>
            <a:r>
              <a:rPr kumimoji="1" lang="en-US" altLang="zh-CN" sz="3200" b="1" baseline="0" dirty="0">
                <a:solidFill>
                  <a:srgbClr val="000000"/>
                </a:solidFill>
                <a:latin typeface="Times New Roman" panose="02020603050405020304" pitchFamily="18" charset="0"/>
                <a:ea typeface="楷体" panose="02010609060101010101" pitchFamily="49" charset="-122"/>
              </a:rPr>
              <a:t>Cr</a:t>
            </a:r>
            <a:r>
              <a:rPr kumimoji="1" lang="en-US" altLang="zh-CN" sz="3200" b="1"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变为</a:t>
            </a:r>
            <a:r>
              <a:rPr kumimoji="1" lang="en-US" altLang="zh-CN" sz="3200" b="1" baseline="0" dirty="0">
                <a:solidFill>
                  <a:srgbClr val="000000"/>
                </a:solidFill>
                <a:latin typeface="Times New Roman" panose="02020603050405020304" pitchFamily="18" charset="0"/>
                <a:ea typeface="楷体" panose="02010609060101010101" pitchFamily="49" charset="-122"/>
              </a:rPr>
              <a:t>Cr(OH)</a:t>
            </a:r>
            <a:r>
              <a:rPr kumimoji="1" lang="en-US" altLang="zh-CN" sz="3200" b="1" baseline="-25000"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沉淀</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40000"/>
              </a:spcBef>
              <a:spcAft>
                <a:spcPct val="10000"/>
              </a:spcAft>
            </a:pPr>
            <a:r>
              <a:rPr kumimoji="1" lang="en-US" altLang="zh-CN" sz="3200" b="1" baseline="0" dirty="0">
                <a:solidFill>
                  <a:srgbClr val="000000"/>
                </a:solidFill>
                <a:latin typeface="Times New Roman" panose="02020603050405020304" pitchFamily="18" charset="0"/>
                <a:ea typeface="楷体" panose="02010609060101010101" pitchFamily="49" charset="-122"/>
              </a:rPr>
              <a:t>(C)</a:t>
            </a:r>
            <a:r>
              <a:rPr kumimoji="1" lang="zh-CN" altLang="en-US" sz="3200" b="1" baseline="0" dirty="0">
                <a:solidFill>
                  <a:srgbClr val="000000"/>
                </a:solidFill>
                <a:latin typeface="Times New Roman" panose="02020603050405020304" pitchFamily="18" charset="0"/>
                <a:ea typeface="楷体" panose="02010609060101010101" pitchFamily="49" charset="-122"/>
              </a:rPr>
              <a:t>加浓硝酸</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en-US" altLang="zh-CN" sz="3200" b="1" baseline="0" dirty="0" err="1">
                <a:solidFill>
                  <a:srgbClr val="000000"/>
                </a:solidFill>
                <a:latin typeface="Times New Roman" panose="02020603050405020304" pitchFamily="18" charset="0"/>
                <a:ea typeface="楷体" panose="02010609060101010101" pitchFamily="49" charset="-122"/>
              </a:rPr>
              <a:t>CuS</a:t>
            </a:r>
            <a:r>
              <a:rPr kumimoji="1" lang="zh-CN" altLang="en-US" sz="3200" b="1" baseline="0" dirty="0">
                <a:solidFill>
                  <a:srgbClr val="000000"/>
                </a:solidFill>
                <a:latin typeface="Times New Roman" panose="02020603050405020304" pitchFamily="18" charset="0"/>
                <a:ea typeface="楷体" panose="02010609060101010101" pitchFamily="49" charset="-122"/>
              </a:rPr>
              <a:t>溶解</a:t>
            </a:r>
            <a:r>
              <a:rPr kumimoji="1" lang="en-US" altLang="zh-CN" sz="3200" b="1" baseline="0" dirty="0" err="1">
                <a:solidFill>
                  <a:srgbClr val="000000"/>
                </a:solidFill>
                <a:latin typeface="Times New Roman" panose="02020603050405020304" pitchFamily="18" charset="0"/>
                <a:ea typeface="楷体" panose="02010609060101010101" pitchFamily="49" charset="-122"/>
              </a:rPr>
              <a:t>HgS</a:t>
            </a:r>
            <a:r>
              <a:rPr kumimoji="1" lang="zh-CN" altLang="en-US" sz="3200" b="1" baseline="0" dirty="0">
                <a:solidFill>
                  <a:srgbClr val="000000"/>
                </a:solidFill>
                <a:latin typeface="Times New Roman" panose="02020603050405020304" pitchFamily="18" charset="0"/>
                <a:ea typeface="楷体" panose="02010609060101010101" pitchFamily="49" charset="-122"/>
              </a:rPr>
              <a:t>不溶解</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或加浓</a:t>
            </a:r>
            <a:r>
              <a:rPr kumimoji="1" lang="en-US" altLang="zh-CN" sz="3200" b="1" baseline="0" dirty="0">
                <a:solidFill>
                  <a:srgbClr val="000000"/>
                </a:solidFill>
                <a:latin typeface="Times New Roman" panose="02020603050405020304" pitchFamily="18" charset="0"/>
                <a:ea typeface="楷体" panose="02010609060101010101" pitchFamily="49" charset="-122"/>
              </a:rPr>
              <a:t>Na</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S,HgS</a:t>
            </a:r>
            <a:r>
              <a:rPr kumimoji="1" lang="zh-CN" altLang="en-US" sz="3200" b="1" baseline="0" dirty="0">
                <a:solidFill>
                  <a:srgbClr val="000000"/>
                </a:solidFill>
                <a:latin typeface="Times New Roman" panose="02020603050405020304" pitchFamily="18" charset="0"/>
                <a:ea typeface="楷体" panose="02010609060101010101" pitchFamily="49" charset="-122"/>
              </a:rPr>
              <a:t>溶解而</a:t>
            </a:r>
            <a:r>
              <a:rPr kumimoji="1" lang="en-US" altLang="zh-CN" sz="3200" b="1" baseline="0" dirty="0" err="1">
                <a:solidFill>
                  <a:srgbClr val="000000"/>
                </a:solidFill>
                <a:latin typeface="Times New Roman" panose="02020603050405020304" pitchFamily="18" charset="0"/>
                <a:ea typeface="楷体" panose="02010609060101010101" pitchFamily="49" charset="-122"/>
              </a:rPr>
              <a:t>CuS</a:t>
            </a:r>
            <a:r>
              <a:rPr kumimoji="1" lang="zh-CN" altLang="en-US" sz="3200" b="1" baseline="0" dirty="0">
                <a:solidFill>
                  <a:srgbClr val="000000"/>
                </a:solidFill>
                <a:latin typeface="Times New Roman" panose="02020603050405020304" pitchFamily="18" charset="0"/>
                <a:ea typeface="楷体" panose="02010609060101010101" pitchFamily="49" charset="-122"/>
              </a:rPr>
              <a:t>不溶</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40000"/>
              </a:spcBef>
              <a:spcAft>
                <a:spcPct val="10000"/>
              </a:spcAft>
            </a:pPr>
            <a:r>
              <a:rPr kumimoji="1" lang="en-US" altLang="zh-CN" sz="3200" b="1" baseline="0" dirty="0">
                <a:solidFill>
                  <a:srgbClr val="000000"/>
                </a:solidFill>
                <a:latin typeface="Times New Roman" panose="02020603050405020304" pitchFamily="18" charset="0"/>
                <a:ea typeface="楷体" panose="02010609060101010101" pitchFamily="49" charset="-122"/>
              </a:rPr>
              <a:t>(D)</a:t>
            </a:r>
            <a:r>
              <a:rPr kumimoji="1" lang="zh-CN" altLang="en-US" sz="3200" b="1" baseline="0" dirty="0">
                <a:solidFill>
                  <a:srgbClr val="000000"/>
                </a:solidFill>
                <a:latin typeface="Times New Roman" panose="02020603050405020304" pitchFamily="18" charset="0"/>
                <a:ea typeface="楷体" panose="02010609060101010101" pitchFamily="49" charset="-122"/>
              </a:rPr>
              <a:t>先加氨水</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再加浓</a:t>
            </a:r>
            <a:r>
              <a:rPr kumimoji="1" lang="en-US" altLang="zh-CN" sz="3200" b="1" baseline="0" dirty="0">
                <a:solidFill>
                  <a:srgbClr val="000000"/>
                </a:solidFill>
                <a:latin typeface="Times New Roman" panose="02020603050405020304" pitchFamily="18" charset="0"/>
                <a:ea typeface="楷体" panose="02010609060101010101" pitchFamily="49" charset="-122"/>
              </a:rPr>
              <a:t>NH</a:t>
            </a:r>
            <a:r>
              <a:rPr kumimoji="1" lang="en-US" altLang="zh-CN" sz="3200" b="1" baseline="-25000" dirty="0">
                <a:solidFill>
                  <a:srgbClr val="000000"/>
                </a:solidFill>
                <a:latin typeface="Times New Roman" panose="02020603050405020304" pitchFamily="18" charset="0"/>
                <a:ea typeface="楷体" panose="02010609060101010101" pitchFamily="49" charset="-122"/>
              </a:rPr>
              <a:t>4</a:t>
            </a:r>
            <a:r>
              <a:rPr kumimoji="1" lang="en-US" altLang="zh-CN" sz="3200" b="1" baseline="0" dirty="0">
                <a:solidFill>
                  <a:srgbClr val="000000"/>
                </a:solidFill>
                <a:latin typeface="Times New Roman" panose="02020603050405020304" pitchFamily="18" charset="0"/>
                <a:ea typeface="楷体" panose="02010609060101010101" pitchFamily="49" charset="-122"/>
              </a:rPr>
              <a:t>Cl.Fe</a:t>
            </a:r>
            <a:r>
              <a:rPr kumimoji="1" lang="en-US" altLang="zh-CN" sz="3200" b="1"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以</a:t>
            </a:r>
            <a:r>
              <a:rPr kumimoji="1" lang="en-US" altLang="zh-CN" sz="3200" b="1" baseline="0" dirty="0">
                <a:solidFill>
                  <a:srgbClr val="000000"/>
                </a:solidFill>
                <a:latin typeface="Times New Roman" panose="02020603050405020304" pitchFamily="18" charset="0"/>
                <a:ea typeface="楷体" panose="02010609060101010101" pitchFamily="49" charset="-122"/>
              </a:rPr>
              <a:t>Fe(OH)</a:t>
            </a:r>
            <a:r>
              <a:rPr kumimoji="1" lang="en-US" altLang="zh-CN" sz="3200" b="1" baseline="-25000"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沉淀析出</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而</a:t>
            </a:r>
            <a:r>
              <a:rPr kumimoji="1" lang="en-US" altLang="zh-CN" sz="3200" b="1" baseline="0" dirty="0">
                <a:solidFill>
                  <a:srgbClr val="000000"/>
                </a:solidFill>
                <a:latin typeface="Times New Roman" panose="02020603050405020304" pitchFamily="18" charset="0"/>
                <a:ea typeface="楷体" panose="02010609060101010101" pitchFamily="49" charset="-122"/>
              </a:rPr>
              <a:t>Mn</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zh-CN" altLang="en-US" sz="3200" b="1" baseline="0" dirty="0">
                <a:solidFill>
                  <a:srgbClr val="000000"/>
                </a:solidFill>
                <a:latin typeface="Times New Roman" panose="02020603050405020304" pitchFamily="18" charset="0"/>
                <a:ea typeface="楷体" panose="02010609060101010101" pitchFamily="49" charset="-122"/>
              </a:rPr>
              <a:t>存在于溶液中</a:t>
            </a:r>
            <a:r>
              <a:rPr kumimoji="1" lang="en-US" altLang="zh-CN" sz="3200" b="1" baseline="0" dirty="0">
                <a:solidFill>
                  <a:srgbClr val="000000"/>
                </a:solidFill>
                <a:latin typeface="Times New Roman" panose="02020603050405020304" pitchFamily="18" charset="0"/>
                <a:ea typeface="楷体" panose="02010609060101010101" pitchFamily="49" charset="-122"/>
              </a:rPr>
              <a:t>.</a:t>
            </a:r>
            <a:endParaRPr kumimoji="1" lang="en-US" altLang="zh-CN" sz="32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40000"/>
              </a:spcBef>
              <a:spcAft>
                <a:spcPct val="10000"/>
              </a:spcAft>
            </a:pPr>
            <a:r>
              <a:rPr kumimoji="1" lang="en-US" altLang="zh-CN" sz="3200" b="1" baseline="0" dirty="0">
                <a:solidFill>
                  <a:srgbClr val="000000"/>
                </a:solidFill>
                <a:latin typeface="Times New Roman" panose="02020603050405020304" pitchFamily="18" charset="0"/>
                <a:ea typeface="楷体" panose="02010609060101010101" pitchFamily="49" charset="-122"/>
              </a:rPr>
              <a:t>(E)</a:t>
            </a:r>
            <a:r>
              <a:rPr kumimoji="1" lang="zh-CN" altLang="en-US" sz="3200" b="1" baseline="0" dirty="0">
                <a:solidFill>
                  <a:srgbClr val="000000"/>
                </a:solidFill>
                <a:latin typeface="Times New Roman" panose="02020603050405020304" pitchFamily="18" charset="0"/>
                <a:ea typeface="楷体" panose="02010609060101010101" pitchFamily="49" charset="-122"/>
              </a:rPr>
              <a:t>加</a:t>
            </a:r>
            <a:r>
              <a:rPr kumimoji="1" lang="en-US" altLang="zh-CN" sz="3200" b="1" baseline="0" dirty="0">
                <a:solidFill>
                  <a:srgbClr val="000000"/>
                </a:solidFill>
                <a:latin typeface="Times New Roman" panose="02020603050405020304" pitchFamily="18" charset="0"/>
                <a:ea typeface="楷体" panose="02010609060101010101" pitchFamily="49" charset="-122"/>
              </a:rPr>
              <a:t>Na</a:t>
            </a:r>
            <a:r>
              <a:rPr kumimoji="1" lang="en-US" altLang="zh-CN" sz="3200" b="1" baseline="-25000" dirty="0">
                <a:solidFill>
                  <a:srgbClr val="000000"/>
                </a:solidFill>
                <a:latin typeface="Times New Roman" panose="02020603050405020304" pitchFamily="18" charset="0"/>
                <a:ea typeface="楷体" panose="02010609060101010101" pitchFamily="49" charset="-122"/>
              </a:rPr>
              <a:t>2</a:t>
            </a:r>
            <a:r>
              <a:rPr kumimoji="1" lang="en-US" altLang="zh-CN" sz="3200" b="1" baseline="0" dirty="0">
                <a:solidFill>
                  <a:srgbClr val="000000"/>
                </a:solidFill>
                <a:latin typeface="Times New Roman" panose="02020603050405020304" pitchFamily="18" charset="0"/>
                <a:ea typeface="楷体" panose="02010609060101010101" pitchFamily="49" charset="-122"/>
              </a:rPr>
              <a:t>SO</a:t>
            </a:r>
            <a:r>
              <a:rPr kumimoji="1" lang="en-US" altLang="zh-CN" sz="3200" b="1" baseline="-25000" dirty="0">
                <a:solidFill>
                  <a:srgbClr val="000000"/>
                </a:solidFill>
                <a:latin typeface="Times New Roman" panose="02020603050405020304" pitchFamily="18" charset="0"/>
                <a:ea typeface="楷体" panose="02010609060101010101" pitchFamily="49" charset="-122"/>
              </a:rPr>
              <a:t>4</a:t>
            </a:r>
            <a:r>
              <a:rPr kumimoji="1" lang="en-US" altLang="zh-CN" sz="3200" b="1" baseline="0" dirty="0">
                <a:solidFill>
                  <a:srgbClr val="000000"/>
                </a:solidFill>
                <a:latin typeface="Times New Roman" panose="02020603050405020304" pitchFamily="18" charset="0"/>
                <a:ea typeface="楷体" panose="02010609060101010101" pitchFamily="49" charset="-122"/>
              </a:rPr>
              <a:t>(</a:t>
            </a:r>
            <a:r>
              <a:rPr kumimoji="1" lang="zh-CN" altLang="en-US" sz="3200" b="1" baseline="0" dirty="0">
                <a:solidFill>
                  <a:srgbClr val="000000"/>
                </a:solidFill>
                <a:latin typeface="Times New Roman" panose="02020603050405020304" pitchFamily="18" charset="0"/>
                <a:ea typeface="楷体" panose="02010609060101010101" pitchFamily="49" charset="-122"/>
              </a:rPr>
              <a:t>或</a:t>
            </a:r>
            <a:r>
              <a:rPr kumimoji="1" lang="en-US" altLang="zh-CN" sz="3200" b="1" baseline="0" dirty="0" err="1">
                <a:solidFill>
                  <a:srgbClr val="000000"/>
                </a:solidFill>
                <a:latin typeface="Times New Roman" panose="02020603050405020304" pitchFamily="18" charset="0"/>
                <a:ea typeface="楷体" panose="02010609060101010101" pitchFamily="49" charset="-122"/>
              </a:rPr>
              <a:t>HCl</a:t>
            </a:r>
            <a:r>
              <a:rPr kumimoji="1" lang="en-US" altLang="zh-CN" sz="3200" b="1" baseline="0" dirty="0">
                <a:solidFill>
                  <a:srgbClr val="000000"/>
                </a:solidFill>
                <a:latin typeface="Times New Roman" panose="02020603050405020304" pitchFamily="18" charset="0"/>
                <a:ea typeface="楷体" panose="02010609060101010101" pitchFamily="49" charset="-122"/>
              </a:rPr>
              <a:t>),Pb</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zh-CN" altLang="en-US" sz="3200" b="1" baseline="0" dirty="0">
                <a:solidFill>
                  <a:srgbClr val="000000"/>
                </a:solidFill>
                <a:latin typeface="Times New Roman" panose="02020603050405020304" pitchFamily="18" charset="0"/>
                <a:ea typeface="楷体" panose="02010609060101010101" pitchFamily="49" charset="-122"/>
              </a:rPr>
              <a:t>沉淀而</a:t>
            </a:r>
            <a:r>
              <a:rPr kumimoji="1" lang="en-US" altLang="zh-CN" sz="3200" b="1" baseline="0" dirty="0">
                <a:solidFill>
                  <a:srgbClr val="000000"/>
                </a:solidFill>
                <a:latin typeface="Times New Roman" panose="02020603050405020304" pitchFamily="18" charset="0"/>
                <a:ea typeface="楷体" panose="02010609060101010101" pitchFamily="49" charset="-122"/>
              </a:rPr>
              <a:t>Cu</a:t>
            </a:r>
            <a:r>
              <a:rPr kumimoji="1" lang="en-US" altLang="zh-CN" sz="3200" b="1" dirty="0">
                <a:solidFill>
                  <a:srgbClr val="000000"/>
                </a:solidFill>
                <a:latin typeface="Times New Roman" panose="02020603050405020304" pitchFamily="18" charset="0"/>
                <a:ea typeface="楷体" panose="02010609060101010101" pitchFamily="49" charset="-122"/>
              </a:rPr>
              <a:t>2+</a:t>
            </a:r>
            <a:r>
              <a:rPr kumimoji="1" lang="zh-CN" altLang="en-US" sz="3200" b="1" baseline="0" dirty="0">
                <a:solidFill>
                  <a:srgbClr val="000000"/>
                </a:solidFill>
                <a:latin typeface="Times New Roman" panose="02020603050405020304" pitchFamily="18" charset="0"/>
                <a:ea typeface="楷体" panose="02010609060101010101" pitchFamily="49" charset="-122"/>
              </a:rPr>
              <a:t>不沉淀</a:t>
            </a:r>
            <a:r>
              <a:rPr kumimoji="1" lang="en-US" altLang="zh-CN" sz="3200" b="1" baseline="0" dirty="0">
                <a:latin typeface="Times New Roman" panose="02020603050405020304" pitchFamily="18" charset="0"/>
                <a:ea typeface="楷体" panose="02010609060101010101" pitchFamily="49" charset="-122"/>
              </a:rPr>
              <a:t>.</a:t>
            </a:r>
            <a:endParaRPr kumimoji="1" lang="en-US" altLang="zh-CN" sz="3200" b="1" baseline="0" dirty="0">
              <a:latin typeface="Times New Roman" panose="02020603050405020304" pitchFamily="18" charset="0"/>
              <a:ea typeface="楷体" panose="02010609060101010101" pitchFamily="49" charset="-122"/>
            </a:endParaRPr>
          </a:p>
        </p:txBody>
      </p:sp>
      <p:pic>
        <p:nvPicPr>
          <p:cNvPr id="136195" name="Picture 3" descr="0014">
            <a:hlinkClick r:id="rId1" action="ppaction://hlinksldjump"/>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250" y="6381750"/>
            <a:ext cx="2794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6"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C02E5D04-6138-482F-BB2F-2F104A20AF5F}" type="slidenum">
              <a:rPr lang="en-US" altLang="zh-CN" sz="1400" baseline="0" smtClean="0"/>
            </a:fld>
            <a:endParaRPr lang="en-US" altLang="zh-CN" sz="1400" baseline="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8322">
                                            <p:txEl>
                                              <p:pRg st="1" end="1"/>
                                            </p:txEl>
                                          </p:spTgt>
                                        </p:tgtEl>
                                        <p:attrNameLst>
                                          <p:attrName>style.visibility</p:attrName>
                                        </p:attrNameLst>
                                      </p:cBhvr>
                                      <p:to>
                                        <p:strVal val="visible"/>
                                      </p:to>
                                    </p:set>
                                    <p:animEffect transition="in" filter="wipe(left)">
                                      <p:cBhvr>
                                        <p:cTn id="7" dur="500"/>
                                        <p:tgtEl>
                                          <p:spTgt spid="5683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8322">
                                            <p:txEl>
                                              <p:pRg st="2" end="2"/>
                                            </p:txEl>
                                          </p:spTgt>
                                        </p:tgtEl>
                                        <p:attrNameLst>
                                          <p:attrName>style.visibility</p:attrName>
                                        </p:attrNameLst>
                                      </p:cBhvr>
                                      <p:to>
                                        <p:strVal val="visible"/>
                                      </p:to>
                                    </p:set>
                                    <p:animEffect transition="in" filter="wipe(left)">
                                      <p:cBhvr>
                                        <p:cTn id="12" dur="500"/>
                                        <p:tgtEl>
                                          <p:spTgt spid="5683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8322">
                                            <p:txEl>
                                              <p:pRg st="3" end="3"/>
                                            </p:txEl>
                                          </p:spTgt>
                                        </p:tgtEl>
                                        <p:attrNameLst>
                                          <p:attrName>style.visibility</p:attrName>
                                        </p:attrNameLst>
                                      </p:cBhvr>
                                      <p:to>
                                        <p:strVal val="visible"/>
                                      </p:to>
                                    </p:set>
                                    <p:animEffect transition="in" filter="wipe(left)">
                                      <p:cBhvr>
                                        <p:cTn id="17" dur="500"/>
                                        <p:tgtEl>
                                          <p:spTgt spid="5683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68322">
                                            <p:txEl>
                                              <p:pRg st="4" end="4"/>
                                            </p:txEl>
                                          </p:spTgt>
                                        </p:tgtEl>
                                        <p:attrNameLst>
                                          <p:attrName>style.visibility</p:attrName>
                                        </p:attrNameLst>
                                      </p:cBhvr>
                                      <p:to>
                                        <p:strVal val="visible"/>
                                      </p:to>
                                    </p:set>
                                    <p:animEffect transition="in" filter="wipe(left)">
                                      <p:cBhvr>
                                        <p:cTn id="22" dur="500"/>
                                        <p:tgtEl>
                                          <p:spTgt spid="5683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6" name="Rectangle 6"/>
          <p:cNvSpPr>
            <a:spLocks noChangeArrowheads="1"/>
          </p:cNvSpPr>
          <p:nvPr/>
        </p:nvSpPr>
        <p:spPr bwMode="auto">
          <a:xfrm>
            <a:off x="1236869" y="2276872"/>
            <a:ext cx="6841488" cy="584775"/>
          </a:xfrm>
          <a:prstGeom prst="rect">
            <a:avLst/>
          </a:prstGeom>
          <a:noFill/>
          <a:ln>
            <a:noFill/>
          </a:ln>
          <a:effec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dirty="0">
                <a:ea typeface="华文楷体" panose="02010600040101010101" pitchFamily="2" charset="-122"/>
              </a:rPr>
              <a:t>TiO</a:t>
            </a:r>
            <a:r>
              <a:rPr lang="en-US" altLang="zh-CN" baseline="30000" dirty="0">
                <a:ea typeface="华文楷体" panose="02010600040101010101" pitchFamily="2" charset="-122"/>
              </a:rPr>
              <a:t>2+</a:t>
            </a:r>
            <a:r>
              <a:rPr lang="en-US" altLang="zh-CN" dirty="0">
                <a:ea typeface="华文楷体" panose="02010600040101010101" pitchFamily="2" charset="-122"/>
              </a:rPr>
              <a:t>+</a:t>
            </a:r>
            <a:r>
              <a:rPr lang="en-US" altLang="zh-CN" dirty="0">
                <a:solidFill>
                  <a:srgbClr val="FF0000"/>
                </a:solidFill>
                <a:ea typeface="华文楷体" panose="02010600040101010101" pitchFamily="2" charset="-122"/>
              </a:rPr>
              <a:t>H</a:t>
            </a:r>
            <a:r>
              <a:rPr lang="en-US" altLang="zh-CN" baseline="-25000" dirty="0">
                <a:solidFill>
                  <a:srgbClr val="FF0000"/>
                </a:solidFill>
                <a:ea typeface="华文楷体" panose="02010600040101010101" pitchFamily="2" charset="-122"/>
              </a:rPr>
              <a:t>2</a:t>
            </a:r>
            <a:r>
              <a:rPr lang="en-US" altLang="zh-CN" dirty="0">
                <a:solidFill>
                  <a:srgbClr val="FF0000"/>
                </a:solidFill>
                <a:ea typeface="华文楷体" panose="02010600040101010101" pitchFamily="2" charset="-122"/>
              </a:rPr>
              <a:t>O</a:t>
            </a:r>
            <a:r>
              <a:rPr lang="en-US" altLang="zh-CN" baseline="-25000" dirty="0">
                <a:solidFill>
                  <a:srgbClr val="FF0000"/>
                </a:solidFill>
                <a:ea typeface="华文楷体" panose="02010600040101010101" pitchFamily="2" charset="-122"/>
              </a:rPr>
              <a:t>2</a:t>
            </a:r>
            <a:r>
              <a:rPr lang="en-US" altLang="zh-CN" dirty="0">
                <a:ea typeface="华文楷体" panose="02010600040101010101" pitchFamily="2" charset="-122"/>
              </a:rPr>
              <a:t>==[</a:t>
            </a:r>
            <a:r>
              <a:rPr lang="en-US" altLang="zh-CN" dirty="0" err="1">
                <a:ea typeface="华文楷体" panose="02010600040101010101" pitchFamily="2" charset="-122"/>
              </a:rPr>
              <a:t>TiO</a:t>
            </a:r>
            <a:r>
              <a:rPr lang="en-US" altLang="zh-CN" dirty="0">
                <a:ea typeface="华文楷体" panose="02010600040101010101" pitchFamily="2" charset="-122"/>
              </a:rPr>
              <a:t>(H</a:t>
            </a:r>
            <a:r>
              <a:rPr lang="en-US" altLang="zh-CN" baseline="-25000" dirty="0">
                <a:ea typeface="华文楷体" panose="02010600040101010101" pitchFamily="2" charset="-122"/>
              </a:rPr>
              <a:t>2</a:t>
            </a:r>
            <a:r>
              <a:rPr lang="en-US" altLang="zh-CN" dirty="0">
                <a:ea typeface="华文楷体" panose="02010600040101010101" pitchFamily="2" charset="-122"/>
              </a:rPr>
              <a:t>O</a:t>
            </a:r>
            <a:r>
              <a:rPr lang="en-US" altLang="zh-CN" baseline="-25000" dirty="0">
                <a:ea typeface="华文楷体" panose="02010600040101010101" pitchFamily="2" charset="-122"/>
              </a:rPr>
              <a:t>2</a:t>
            </a:r>
            <a:r>
              <a:rPr lang="en-US" altLang="zh-CN" dirty="0">
                <a:ea typeface="华文楷体" panose="02010600040101010101" pitchFamily="2" charset="-122"/>
              </a:rPr>
              <a:t>)]</a:t>
            </a:r>
            <a:r>
              <a:rPr lang="en-US" altLang="zh-CN" baseline="30000" dirty="0">
                <a:ea typeface="华文楷体" panose="02010600040101010101" pitchFamily="2" charset="-122"/>
              </a:rPr>
              <a:t>2</a:t>
            </a:r>
            <a:r>
              <a:rPr lang="en-US" altLang="zh-CN" baseline="30000" dirty="0" smtClean="0">
                <a:ea typeface="华文楷体" panose="02010600040101010101" pitchFamily="2" charset="-122"/>
              </a:rPr>
              <a:t>+</a:t>
            </a:r>
            <a:r>
              <a:rPr lang="en-US" altLang="zh-CN" dirty="0" smtClean="0">
                <a:ea typeface="华文楷体" panose="02010600040101010101" pitchFamily="2" charset="-122"/>
              </a:rPr>
              <a:t>(</a:t>
            </a:r>
            <a:r>
              <a:rPr lang="zh-CN" altLang="en-US" dirty="0" smtClean="0">
                <a:ea typeface="华文楷体" panose="02010600040101010101" pitchFamily="2" charset="-122"/>
              </a:rPr>
              <a:t>橙黄色</a:t>
            </a:r>
            <a:r>
              <a:rPr lang="en-US" altLang="zh-CN" dirty="0">
                <a:ea typeface="华文楷体" panose="02010600040101010101" pitchFamily="2" charset="-122"/>
              </a:rPr>
              <a:t>) </a:t>
            </a:r>
            <a:endParaRPr lang="en-US" altLang="zh-CN" dirty="0">
              <a:ea typeface="华文楷体" panose="02010600040101010101" pitchFamily="2" charset="-122"/>
            </a:endParaRPr>
          </a:p>
        </p:txBody>
      </p:sp>
      <p:sp>
        <p:nvSpPr>
          <p:cNvPr id="486407" name="Text Box 7"/>
          <p:cNvSpPr txBox="1">
            <a:spLocks noChangeArrowheads="1"/>
          </p:cNvSpPr>
          <p:nvPr/>
        </p:nvSpPr>
        <p:spPr bwMode="auto">
          <a:xfrm>
            <a:off x="1030494" y="3223284"/>
            <a:ext cx="7704137" cy="2308324"/>
          </a:xfrm>
          <a:prstGeom prst="rect">
            <a:avLst/>
          </a:prstGeom>
          <a:noFill/>
          <a:ln>
            <a:noFill/>
          </a:ln>
          <a:effectLst/>
        </p:spPr>
        <p:txBody>
          <a:bodyPr>
            <a:spAutoFit/>
          </a:bodyPr>
          <a:lstStyle/>
          <a:p>
            <a:pPr eaLnBrk="0" hangingPunct="0">
              <a:lnSpc>
                <a:spcPct val="150000"/>
              </a:lnSpc>
              <a:spcBef>
                <a:spcPct val="50000"/>
              </a:spcBef>
              <a:defRPr/>
            </a:pPr>
            <a:r>
              <a:rPr lang="en-US" altLang="zh-CN" dirty="0">
                <a:latin typeface="+mn-lt"/>
                <a:ea typeface="+mn-ea"/>
              </a:rPr>
              <a:t>   ——</a:t>
            </a:r>
            <a:r>
              <a:rPr lang="zh-CN" altLang="en-US" dirty="0" smtClean="0">
                <a:latin typeface="+mn-lt"/>
                <a:ea typeface="+mn-ea"/>
              </a:rPr>
              <a:t>灵敏的显</a:t>
            </a:r>
            <a:r>
              <a:rPr lang="zh-CN" altLang="en-US" dirty="0">
                <a:latin typeface="+mn-lt"/>
                <a:ea typeface="+mn-ea"/>
              </a:rPr>
              <a:t>色</a:t>
            </a:r>
            <a:r>
              <a:rPr lang="zh-CN" altLang="en-US" dirty="0" smtClean="0">
                <a:latin typeface="+mn-lt"/>
                <a:ea typeface="+mn-ea"/>
              </a:rPr>
              <a:t>反应。在</a:t>
            </a:r>
            <a:r>
              <a:rPr lang="zh-CN" altLang="en-US" dirty="0" smtClean="0">
                <a:solidFill>
                  <a:srgbClr val="FF0000"/>
                </a:solidFill>
                <a:latin typeface="+mn-lt"/>
                <a:ea typeface="+mn-ea"/>
              </a:rPr>
              <a:t>强酸性时</a:t>
            </a:r>
            <a:r>
              <a:rPr lang="zh-CN" altLang="en-US" dirty="0" smtClean="0">
                <a:latin typeface="+mn-lt"/>
                <a:ea typeface="+mn-ea"/>
              </a:rPr>
              <a:t>，溶液显</a:t>
            </a:r>
            <a:r>
              <a:rPr lang="zh-CN" altLang="en-US" dirty="0" smtClean="0">
                <a:solidFill>
                  <a:srgbClr val="FF0000"/>
                </a:solidFill>
                <a:latin typeface="+mn-lt"/>
                <a:ea typeface="+mn-ea"/>
              </a:rPr>
              <a:t>红色 </a:t>
            </a:r>
            <a:r>
              <a:rPr lang="zh-CN" altLang="en-US" dirty="0" smtClean="0">
                <a:latin typeface="+mn-lt"/>
                <a:ea typeface="+mn-ea"/>
              </a:rPr>
              <a:t>；在</a:t>
            </a:r>
            <a:r>
              <a:rPr lang="zh-CN" altLang="en-US" dirty="0" smtClean="0">
                <a:solidFill>
                  <a:srgbClr val="FF0000"/>
                </a:solidFill>
                <a:latin typeface="+mn-lt"/>
                <a:ea typeface="+mn-ea"/>
              </a:rPr>
              <a:t>弱酸性或中性</a:t>
            </a:r>
            <a:r>
              <a:rPr lang="zh-CN" altLang="en-US" dirty="0" smtClean="0">
                <a:latin typeface="+mn-lt"/>
                <a:ea typeface="+mn-ea"/>
              </a:rPr>
              <a:t>时显</a:t>
            </a:r>
            <a:r>
              <a:rPr lang="zh-CN" altLang="en-US" dirty="0" smtClean="0">
                <a:solidFill>
                  <a:srgbClr val="FF0000"/>
                </a:solidFill>
                <a:latin typeface="+mn-lt"/>
                <a:ea typeface="+mn-ea"/>
              </a:rPr>
              <a:t>橙黄色</a:t>
            </a:r>
            <a:r>
              <a:rPr lang="zh-CN" altLang="en-US" dirty="0" smtClean="0">
                <a:latin typeface="+mn-lt"/>
                <a:ea typeface="+mn-ea"/>
              </a:rPr>
              <a:t>，用于</a:t>
            </a:r>
            <a:r>
              <a:rPr lang="zh-CN" altLang="en-US" dirty="0">
                <a:latin typeface="+mn-lt"/>
                <a:ea typeface="+mn-ea"/>
              </a:rPr>
              <a:t>钛的比色分析</a:t>
            </a:r>
            <a:r>
              <a:rPr lang="en-US" altLang="zh-CN" dirty="0">
                <a:latin typeface="+mn-lt"/>
                <a:ea typeface="+mn-ea"/>
              </a:rPr>
              <a:t>. </a:t>
            </a:r>
            <a:endParaRPr lang="en-US" altLang="zh-CN" dirty="0" smtClean="0">
              <a:latin typeface="+mn-lt"/>
              <a:ea typeface="+mn-ea"/>
            </a:endParaRPr>
          </a:p>
        </p:txBody>
      </p:sp>
      <p:sp>
        <p:nvSpPr>
          <p:cNvPr id="8" name="Rectangle 4"/>
          <p:cNvSpPr>
            <a:spLocks noChangeArrowheads="1"/>
          </p:cNvSpPr>
          <p:nvPr/>
        </p:nvSpPr>
        <p:spPr bwMode="auto">
          <a:xfrm>
            <a:off x="971550" y="188913"/>
            <a:ext cx="6096000" cy="646112"/>
          </a:xfrm>
          <a:prstGeom prst="rect">
            <a:avLst/>
          </a:prstGeom>
          <a:noFill/>
          <a:ln>
            <a:noFill/>
          </a:ln>
          <a:effectLst/>
        </p:spPr>
        <p:txBody>
          <a:bodyPr wrap="none" anchor="ctr">
            <a:spAutoFit/>
          </a:bodyPr>
          <a:lstStyle/>
          <a:p>
            <a:pPr>
              <a:defRPr/>
            </a:pPr>
            <a:r>
              <a:rPr lang="en-US" altLang="zh-CN" sz="3600" dirty="0">
                <a:solidFill>
                  <a:srgbClr val="0000CC"/>
                </a:solidFill>
                <a:latin typeface="+mn-lt"/>
                <a:ea typeface="+mn-ea"/>
              </a:rPr>
              <a:t>10.4.5 3d</a:t>
            </a:r>
            <a:r>
              <a:rPr lang="zh-CN" altLang="en-US" sz="3600" dirty="0">
                <a:solidFill>
                  <a:srgbClr val="0000CC"/>
                </a:solidFill>
                <a:latin typeface="+mn-lt"/>
                <a:ea typeface="+mn-ea"/>
              </a:rPr>
              <a:t>过渡金属离子的鉴定</a:t>
            </a:r>
            <a:endParaRPr lang="zh-CN" altLang="pt-BR" sz="3600" dirty="0">
              <a:solidFill>
                <a:srgbClr val="0000CC"/>
              </a:solidFill>
              <a:latin typeface="+mn-lt"/>
              <a:ea typeface="+mn-ea"/>
            </a:endParaRPr>
          </a:p>
        </p:txBody>
      </p:sp>
      <p:sp>
        <p:nvSpPr>
          <p:cNvPr id="9" name="Rectangle 4"/>
          <p:cNvSpPr>
            <a:spLocks noChangeArrowheads="1"/>
          </p:cNvSpPr>
          <p:nvPr/>
        </p:nvSpPr>
        <p:spPr bwMode="auto">
          <a:xfrm>
            <a:off x="1236869" y="1279306"/>
            <a:ext cx="2031325" cy="646331"/>
          </a:xfrm>
          <a:prstGeom prst="rect">
            <a:avLst/>
          </a:prstGeom>
          <a:noFill/>
          <a:ln>
            <a:noFill/>
          </a:ln>
          <a:effectLst/>
        </p:spPr>
        <p:txBody>
          <a:bodyPr wrap="none" anchor="ctr">
            <a:spAutoFit/>
          </a:bodyPr>
          <a:lstStyle/>
          <a:p>
            <a:pPr>
              <a:defRPr/>
            </a:pPr>
            <a:r>
              <a:rPr lang="en-US" altLang="zh-CN" sz="3600" dirty="0">
                <a:solidFill>
                  <a:srgbClr val="0000CC"/>
                </a:solidFill>
                <a:latin typeface="+mn-lt"/>
                <a:ea typeface="+mn-ea"/>
              </a:rPr>
              <a:t>1. </a:t>
            </a:r>
            <a:r>
              <a:rPr lang="zh-CN" altLang="en-US" sz="3600" dirty="0" smtClean="0">
                <a:solidFill>
                  <a:srgbClr val="0000CC"/>
                </a:solidFill>
                <a:latin typeface="+mn-lt"/>
                <a:ea typeface="+mn-ea"/>
              </a:rPr>
              <a:t>钛和钒</a:t>
            </a:r>
            <a:endParaRPr lang="zh-CN" altLang="pt-BR" sz="3600" dirty="0">
              <a:solidFill>
                <a:srgbClr val="0000CC"/>
              </a:solidFill>
              <a:latin typeface="+mn-lt"/>
              <a:ea typeface="+mn-ea"/>
            </a:endParaRPr>
          </a:p>
        </p:txBody>
      </p:sp>
      <p:sp>
        <p:nvSpPr>
          <p:cNvPr id="176133" name="Rectangle 2"/>
          <p:cNvSpPr>
            <a:spLocks noChangeArrowheads="1"/>
          </p:cNvSpPr>
          <p:nvPr/>
        </p:nvSpPr>
        <p:spPr bwMode="auto">
          <a:xfrm>
            <a:off x="8101013" y="6092825"/>
            <a:ext cx="630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56B04EAC-CCB5-4486-B91F-0DB9307F22DE}" type="slidenum">
              <a:rPr kumimoji="1" lang="en-US" altLang="zh-CN" sz="1600">
                <a:ea typeface="ˎ̥"/>
                <a:cs typeface="ˎ̥"/>
              </a:rPr>
            </a:fld>
            <a:r>
              <a:rPr kumimoji="1" lang="en-US" altLang="zh-CN" sz="1600">
                <a:ea typeface="ˎ̥"/>
                <a:cs typeface="ˎ̥"/>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6406"/>
                                        </p:tgtEl>
                                        <p:attrNameLst>
                                          <p:attrName>style.visibility</p:attrName>
                                        </p:attrNameLst>
                                      </p:cBhvr>
                                      <p:to>
                                        <p:strVal val="visible"/>
                                      </p:to>
                                    </p:set>
                                    <p:animEffect transition="in" filter="wipe(left)">
                                      <p:cBhvr>
                                        <p:cTn id="7" dur="500"/>
                                        <p:tgtEl>
                                          <p:spTgt spid="486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6407"/>
                                        </p:tgtEl>
                                        <p:attrNameLst>
                                          <p:attrName>style.visibility</p:attrName>
                                        </p:attrNameLst>
                                      </p:cBhvr>
                                      <p:to>
                                        <p:strVal val="visible"/>
                                      </p:to>
                                    </p:set>
                                    <p:animEffect transition="in" filter="wipe(left)">
                                      <p:cBhvr>
                                        <p:cTn id="12" dur="500"/>
                                        <p:tgtEl>
                                          <p:spTgt spid="486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6" grpId="0"/>
      <p:bldP spid="486407"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ChangeArrowheads="1"/>
          </p:cNvSpPr>
          <p:nvPr/>
        </p:nvSpPr>
        <p:spPr bwMode="auto">
          <a:xfrm>
            <a:off x="8101013" y="6092825"/>
            <a:ext cx="630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4451F251-44D2-497C-9D63-E477474BBF6E}" type="slidenum">
              <a:rPr kumimoji="1" lang="en-US" altLang="zh-CN" sz="1600">
                <a:ea typeface="ˎ̥"/>
                <a:cs typeface="ˎ̥"/>
              </a:rPr>
            </a:fld>
            <a:r>
              <a:rPr kumimoji="1" lang="en-US" altLang="zh-CN" sz="1600">
                <a:ea typeface="ˎ̥"/>
                <a:cs typeface="ˎ̥"/>
              </a:rPr>
              <a:t> </a:t>
            </a:r>
            <a:endParaRPr kumimoji="1" lang="en-US" altLang="zh-CN" sz="1600">
              <a:ea typeface="ˎ̥"/>
              <a:cs typeface="ˎ̥"/>
            </a:endParaRPr>
          </a:p>
        </p:txBody>
      </p:sp>
      <p:sp>
        <p:nvSpPr>
          <p:cNvPr id="5" name="Rectangle 3"/>
          <p:cNvSpPr>
            <a:spLocks noChangeArrowheads="1"/>
          </p:cNvSpPr>
          <p:nvPr/>
        </p:nvSpPr>
        <p:spPr bwMode="auto">
          <a:xfrm>
            <a:off x="827087" y="236538"/>
            <a:ext cx="8137525" cy="2456057"/>
          </a:xfrm>
          <a:prstGeom prst="rect">
            <a:avLst/>
          </a:prstGeom>
          <a:noFill/>
          <a:ln>
            <a:noFill/>
          </a:ln>
          <a:effectLst/>
        </p:spPr>
        <p:txBody>
          <a:bodyPr wrap="square">
            <a:spAutoFit/>
          </a:bodyPr>
          <a:lstStyle/>
          <a:p>
            <a:pPr>
              <a:lnSpc>
                <a:spcPct val="120000"/>
              </a:lnSpc>
              <a:spcBef>
                <a:spcPts val="0"/>
              </a:spcBef>
              <a:defRPr/>
            </a:pPr>
            <a:r>
              <a:rPr kumimoji="1" lang="zh-CN" altLang="en-US" dirty="0">
                <a:solidFill>
                  <a:srgbClr val="0000CC"/>
                </a:solidFill>
                <a:latin typeface="+mn-lt"/>
                <a:ea typeface="+mj-ea"/>
              </a:rPr>
              <a:t>钒酸盐和多钒酸盐的检验</a:t>
            </a:r>
            <a:r>
              <a:rPr kumimoji="1" lang="en-US" altLang="zh-CN" dirty="0">
                <a:solidFill>
                  <a:srgbClr val="0000CC"/>
                </a:solidFill>
                <a:latin typeface="+mn-lt"/>
                <a:ea typeface="+mj-ea"/>
              </a:rPr>
              <a:t>/</a:t>
            </a:r>
            <a:r>
              <a:rPr kumimoji="1" lang="zh-CN" altLang="en-US" dirty="0">
                <a:solidFill>
                  <a:srgbClr val="0000CC"/>
                </a:solidFill>
                <a:latin typeface="+mn-lt"/>
                <a:ea typeface="+mj-ea"/>
              </a:rPr>
              <a:t>测定</a:t>
            </a:r>
            <a:r>
              <a:rPr kumimoji="1" lang="en-US" altLang="zh-CN" dirty="0">
                <a:solidFill>
                  <a:srgbClr val="0000CC"/>
                </a:solidFill>
                <a:latin typeface="+mn-lt"/>
                <a:ea typeface="+mj-ea"/>
              </a:rPr>
              <a:t>:</a:t>
            </a:r>
            <a:endParaRPr kumimoji="1" lang="en-US" altLang="zh-CN" dirty="0">
              <a:solidFill>
                <a:srgbClr val="0000CC"/>
              </a:solidFill>
              <a:latin typeface="+mn-lt"/>
              <a:ea typeface="+mj-ea"/>
            </a:endParaRPr>
          </a:p>
          <a:p>
            <a:pPr>
              <a:lnSpc>
                <a:spcPct val="120000"/>
              </a:lnSpc>
              <a:spcBef>
                <a:spcPts val="0"/>
              </a:spcBef>
              <a:defRPr/>
            </a:pPr>
            <a:r>
              <a:rPr kumimoji="1" lang="zh-CN" altLang="en-US" dirty="0">
                <a:solidFill>
                  <a:srgbClr val="080808"/>
                </a:solidFill>
                <a:latin typeface="+mn-lt"/>
                <a:ea typeface="+mj-ea"/>
              </a:rPr>
              <a:t>在</a:t>
            </a:r>
            <a:r>
              <a:rPr kumimoji="1" lang="zh-CN" altLang="en-US" dirty="0">
                <a:latin typeface="+mn-lt"/>
                <a:ea typeface="+mj-ea"/>
              </a:rPr>
              <a:t>钒酸盐中加</a:t>
            </a:r>
            <a:r>
              <a:rPr kumimoji="1" lang="en-US" altLang="zh-CN" dirty="0">
                <a:solidFill>
                  <a:srgbClr val="FF0000"/>
                </a:solidFill>
                <a:latin typeface="+mn-lt"/>
                <a:ea typeface="+mj-ea"/>
              </a:rPr>
              <a:t>H</a:t>
            </a:r>
            <a:r>
              <a:rPr kumimoji="1" lang="en-US" altLang="zh-CN" baseline="-25000" dirty="0">
                <a:solidFill>
                  <a:srgbClr val="FF0000"/>
                </a:solidFill>
                <a:latin typeface="+mn-lt"/>
                <a:ea typeface="+mj-ea"/>
              </a:rPr>
              <a:t>2</a:t>
            </a:r>
            <a:r>
              <a:rPr kumimoji="1" lang="en-US" altLang="zh-CN" dirty="0">
                <a:solidFill>
                  <a:srgbClr val="FF0000"/>
                </a:solidFill>
                <a:latin typeface="+mn-lt"/>
                <a:ea typeface="+mj-ea"/>
              </a:rPr>
              <a:t>O</a:t>
            </a:r>
            <a:r>
              <a:rPr kumimoji="1" lang="en-US" altLang="zh-CN" baseline="-25000" dirty="0">
                <a:solidFill>
                  <a:srgbClr val="FF0000"/>
                </a:solidFill>
                <a:latin typeface="+mn-lt"/>
                <a:ea typeface="+mj-ea"/>
              </a:rPr>
              <a:t>2</a:t>
            </a:r>
            <a:r>
              <a:rPr kumimoji="1" lang="en-US" altLang="zh-CN" baseline="-25000" dirty="0">
                <a:latin typeface="+mn-lt"/>
                <a:ea typeface="+mj-ea"/>
              </a:rPr>
              <a:t> </a:t>
            </a:r>
            <a:r>
              <a:rPr kumimoji="1" lang="zh-CN" altLang="en-US" dirty="0">
                <a:latin typeface="+mn-lt"/>
                <a:ea typeface="+mj-ea"/>
              </a:rPr>
              <a:t>，在弱碱性、中性或弱酸性条件下，形成</a:t>
            </a:r>
            <a:r>
              <a:rPr kumimoji="1" lang="zh-CN" altLang="en-US" dirty="0">
                <a:solidFill>
                  <a:srgbClr val="0000CC"/>
                </a:solidFill>
                <a:latin typeface="+mn-lt"/>
                <a:ea typeface="+mj-ea"/>
              </a:rPr>
              <a:t>黄色的二过氧钒酸离子 </a:t>
            </a:r>
            <a:r>
              <a:rPr kumimoji="1" lang="en-US" altLang="zh-CN" dirty="0">
                <a:solidFill>
                  <a:srgbClr val="FF0000"/>
                </a:solidFill>
                <a:latin typeface="+mn-lt"/>
                <a:ea typeface="+mj-ea"/>
              </a:rPr>
              <a:t>[VO</a:t>
            </a:r>
            <a:r>
              <a:rPr kumimoji="1" lang="en-US" altLang="zh-CN" baseline="-25000" dirty="0">
                <a:solidFill>
                  <a:srgbClr val="FF0000"/>
                </a:solidFill>
                <a:latin typeface="+mn-lt"/>
                <a:ea typeface="+mj-ea"/>
              </a:rPr>
              <a:t>2</a:t>
            </a:r>
            <a:r>
              <a:rPr kumimoji="1" lang="en-US" altLang="zh-CN" dirty="0">
                <a:solidFill>
                  <a:srgbClr val="FF0000"/>
                </a:solidFill>
                <a:latin typeface="+mn-lt"/>
                <a:ea typeface="+mj-ea"/>
              </a:rPr>
              <a:t>(O</a:t>
            </a:r>
            <a:r>
              <a:rPr kumimoji="1" lang="en-US" altLang="zh-CN" baseline="-25000" dirty="0">
                <a:solidFill>
                  <a:srgbClr val="FF0000"/>
                </a:solidFill>
                <a:latin typeface="+mn-lt"/>
                <a:ea typeface="+mj-ea"/>
              </a:rPr>
              <a:t>2</a:t>
            </a:r>
            <a:r>
              <a:rPr kumimoji="1" lang="en-US" altLang="zh-CN" dirty="0">
                <a:solidFill>
                  <a:srgbClr val="FF0000"/>
                </a:solidFill>
                <a:latin typeface="+mn-lt"/>
                <a:ea typeface="+mj-ea"/>
              </a:rPr>
              <a:t>)</a:t>
            </a:r>
            <a:r>
              <a:rPr kumimoji="1" lang="en-US" altLang="zh-CN" baseline="-25000" dirty="0">
                <a:solidFill>
                  <a:srgbClr val="FF0000"/>
                </a:solidFill>
                <a:latin typeface="+mn-lt"/>
                <a:ea typeface="+mj-ea"/>
              </a:rPr>
              <a:t>2</a:t>
            </a:r>
            <a:r>
              <a:rPr kumimoji="1" lang="en-US" altLang="zh-CN" dirty="0">
                <a:solidFill>
                  <a:srgbClr val="FF0000"/>
                </a:solidFill>
                <a:latin typeface="+mn-lt"/>
                <a:ea typeface="+mj-ea"/>
              </a:rPr>
              <a:t>]</a:t>
            </a:r>
            <a:r>
              <a:rPr kumimoji="1" lang="en-US" altLang="zh-CN" baseline="30000" dirty="0">
                <a:solidFill>
                  <a:srgbClr val="FF0000"/>
                </a:solidFill>
                <a:latin typeface="+mn-lt"/>
                <a:ea typeface="+mj-ea"/>
              </a:rPr>
              <a:t>3-</a:t>
            </a:r>
            <a:r>
              <a:rPr kumimoji="1" lang="zh-CN" altLang="en-US" dirty="0">
                <a:latin typeface="+mn-lt"/>
                <a:ea typeface="+mj-ea"/>
              </a:rPr>
              <a:t>；</a:t>
            </a:r>
            <a:r>
              <a:rPr kumimoji="1" lang="zh-CN" altLang="en-US" dirty="0" smtClean="0">
                <a:latin typeface="+mn-lt"/>
                <a:ea typeface="+mj-ea"/>
              </a:rPr>
              <a:t>强酸性，得到</a:t>
            </a:r>
            <a:r>
              <a:rPr kumimoji="1" lang="zh-CN" altLang="en-US" dirty="0">
                <a:solidFill>
                  <a:srgbClr val="CC0000"/>
                </a:solidFill>
                <a:latin typeface="+mn-lt"/>
                <a:ea typeface="+mj-ea"/>
              </a:rPr>
              <a:t>红棕色 </a:t>
            </a:r>
            <a:r>
              <a:rPr kumimoji="1" lang="en-US" altLang="zh-CN" dirty="0">
                <a:solidFill>
                  <a:srgbClr val="CC0000"/>
                </a:solidFill>
                <a:latin typeface="+mn-lt"/>
                <a:ea typeface="+mj-ea"/>
              </a:rPr>
              <a:t>[V(O</a:t>
            </a:r>
            <a:r>
              <a:rPr kumimoji="1" lang="en-US" altLang="zh-CN" baseline="-25000" dirty="0">
                <a:solidFill>
                  <a:srgbClr val="CC0000"/>
                </a:solidFill>
                <a:latin typeface="+mn-lt"/>
                <a:ea typeface="+mj-ea"/>
              </a:rPr>
              <a:t>2</a:t>
            </a:r>
            <a:r>
              <a:rPr kumimoji="1" lang="en-US" altLang="zh-CN" dirty="0">
                <a:solidFill>
                  <a:srgbClr val="CC0000"/>
                </a:solidFill>
                <a:latin typeface="+mn-lt"/>
                <a:ea typeface="+mj-ea"/>
              </a:rPr>
              <a:t>)]</a:t>
            </a:r>
            <a:r>
              <a:rPr kumimoji="1" lang="en-US" altLang="zh-CN" baseline="30000" dirty="0">
                <a:solidFill>
                  <a:srgbClr val="CC0000"/>
                </a:solidFill>
                <a:latin typeface="+mn-lt"/>
                <a:ea typeface="+mj-ea"/>
              </a:rPr>
              <a:t>3+</a:t>
            </a:r>
            <a:endParaRPr kumimoji="1" lang="en-US" altLang="zh-CN" baseline="30000" dirty="0">
              <a:solidFill>
                <a:srgbClr val="CC0000"/>
              </a:solidFill>
              <a:latin typeface="+mn-lt"/>
              <a:ea typeface="+mj-ea"/>
            </a:endParaRPr>
          </a:p>
        </p:txBody>
      </p:sp>
      <p:sp>
        <p:nvSpPr>
          <p:cNvPr id="6" name="Text Box 4"/>
          <p:cNvSpPr txBox="1">
            <a:spLocks noChangeArrowheads="1"/>
          </p:cNvSpPr>
          <p:nvPr/>
        </p:nvSpPr>
        <p:spPr bwMode="auto">
          <a:xfrm>
            <a:off x="1187450" y="2805113"/>
            <a:ext cx="7632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kumimoji="1" lang="en-US" altLang="zh-CN" sz="2800">
                <a:ea typeface="华文楷体" panose="02010600040101010101" pitchFamily="2" charset="-122"/>
              </a:rPr>
              <a:t>VO</a:t>
            </a:r>
            <a:r>
              <a:rPr kumimoji="1" lang="en-US" altLang="zh-CN" sz="2800" baseline="-25000">
                <a:ea typeface="华文楷体" panose="02010600040101010101" pitchFamily="2" charset="-122"/>
              </a:rPr>
              <a:t>4</a:t>
            </a:r>
            <a:r>
              <a:rPr kumimoji="1" lang="en-US" altLang="zh-CN" sz="2800" baseline="30000">
                <a:ea typeface="华文楷体" panose="02010600040101010101" pitchFamily="2" charset="-122"/>
              </a:rPr>
              <a:t>3-</a:t>
            </a:r>
            <a:r>
              <a:rPr kumimoji="1" lang="en-US" altLang="zh-CN" sz="2800">
                <a:ea typeface="华文楷体" panose="02010600040101010101" pitchFamily="2" charset="-122"/>
              </a:rPr>
              <a:t> + 2H</a:t>
            </a:r>
            <a:r>
              <a:rPr kumimoji="1" lang="en-US" altLang="zh-CN" sz="2800" baseline="-25000">
                <a:ea typeface="华文楷体" panose="02010600040101010101" pitchFamily="2" charset="-122"/>
              </a:rPr>
              <a:t>2</a:t>
            </a:r>
            <a:r>
              <a:rPr kumimoji="1" lang="en-US" altLang="zh-CN" sz="2800">
                <a:ea typeface="华文楷体" panose="02010600040101010101" pitchFamily="2" charset="-122"/>
              </a:rPr>
              <a:t>O</a:t>
            </a:r>
            <a:r>
              <a:rPr kumimoji="1" lang="en-US" altLang="zh-CN" sz="2800" baseline="-25000">
                <a:ea typeface="华文楷体" panose="02010600040101010101" pitchFamily="2" charset="-122"/>
              </a:rPr>
              <a:t>2</a:t>
            </a:r>
            <a:r>
              <a:rPr kumimoji="1" lang="en-US" altLang="zh-CN" sz="2800">
                <a:ea typeface="华文楷体" panose="02010600040101010101" pitchFamily="2" charset="-122"/>
              </a:rPr>
              <a:t>    </a:t>
            </a:r>
            <a:r>
              <a:rPr kumimoji="1" lang="zh-CN" altLang="en-US" sz="2800">
                <a:ea typeface="华文楷体" panose="02010600040101010101" pitchFamily="2" charset="-122"/>
              </a:rPr>
              <a:t>＝    </a:t>
            </a:r>
            <a:r>
              <a:rPr kumimoji="1" lang="en-US" altLang="zh-CN" sz="2800">
                <a:solidFill>
                  <a:srgbClr val="FF0000"/>
                </a:solidFill>
                <a:ea typeface="华文楷体" panose="02010600040101010101" pitchFamily="2" charset="-122"/>
              </a:rPr>
              <a:t>[VO</a:t>
            </a:r>
            <a:r>
              <a:rPr kumimoji="1" lang="en-US" altLang="zh-CN" sz="2800" baseline="-25000">
                <a:solidFill>
                  <a:srgbClr val="FF0000"/>
                </a:solidFill>
                <a:ea typeface="华文楷体" panose="02010600040101010101" pitchFamily="2" charset="-122"/>
              </a:rPr>
              <a:t>2</a:t>
            </a:r>
            <a:r>
              <a:rPr kumimoji="1" lang="en-US" altLang="zh-CN" sz="2800">
                <a:solidFill>
                  <a:srgbClr val="FF0000"/>
                </a:solidFill>
                <a:ea typeface="华文楷体" panose="02010600040101010101" pitchFamily="2" charset="-122"/>
              </a:rPr>
              <a:t>(O</a:t>
            </a:r>
            <a:r>
              <a:rPr kumimoji="1" lang="en-US" altLang="zh-CN" sz="2800" baseline="-25000">
                <a:solidFill>
                  <a:srgbClr val="FF0000"/>
                </a:solidFill>
                <a:ea typeface="华文楷体" panose="02010600040101010101" pitchFamily="2" charset="-122"/>
              </a:rPr>
              <a:t>2</a:t>
            </a:r>
            <a:r>
              <a:rPr kumimoji="1" lang="en-US" altLang="zh-CN" sz="2800">
                <a:solidFill>
                  <a:srgbClr val="FF0000"/>
                </a:solidFill>
                <a:ea typeface="华文楷体" panose="02010600040101010101" pitchFamily="2" charset="-122"/>
              </a:rPr>
              <a:t>)</a:t>
            </a:r>
            <a:r>
              <a:rPr kumimoji="1" lang="en-US" altLang="zh-CN" sz="2800" baseline="-25000">
                <a:solidFill>
                  <a:srgbClr val="FF0000"/>
                </a:solidFill>
                <a:ea typeface="华文楷体" panose="02010600040101010101" pitchFamily="2" charset="-122"/>
              </a:rPr>
              <a:t>2</a:t>
            </a:r>
            <a:r>
              <a:rPr kumimoji="1" lang="en-US" altLang="zh-CN" sz="2800">
                <a:solidFill>
                  <a:srgbClr val="FF0000"/>
                </a:solidFill>
                <a:ea typeface="华文楷体" panose="02010600040101010101" pitchFamily="2" charset="-122"/>
              </a:rPr>
              <a:t>]</a:t>
            </a:r>
            <a:r>
              <a:rPr kumimoji="1" lang="en-US" altLang="zh-CN" sz="2800" baseline="30000">
                <a:solidFill>
                  <a:srgbClr val="FF0000"/>
                </a:solidFill>
                <a:ea typeface="华文楷体" panose="02010600040101010101" pitchFamily="2" charset="-122"/>
              </a:rPr>
              <a:t>3-</a:t>
            </a:r>
            <a:r>
              <a:rPr kumimoji="1" lang="en-US" altLang="zh-CN" sz="2800">
                <a:ea typeface="华文楷体" panose="02010600040101010101" pitchFamily="2" charset="-122"/>
              </a:rPr>
              <a:t> + 2H</a:t>
            </a:r>
            <a:r>
              <a:rPr kumimoji="1" lang="en-US" altLang="zh-CN" sz="2800" baseline="-25000">
                <a:ea typeface="华文楷体" panose="02010600040101010101" pitchFamily="2" charset="-122"/>
              </a:rPr>
              <a:t>2</a:t>
            </a:r>
            <a:r>
              <a:rPr kumimoji="1" lang="en-US" altLang="zh-CN" sz="2800">
                <a:ea typeface="华文楷体" panose="02010600040101010101" pitchFamily="2" charset="-122"/>
              </a:rPr>
              <a:t>O</a:t>
            </a:r>
            <a:endParaRPr kumimoji="1" lang="en-US" altLang="zh-CN" sz="2800">
              <a:ea typeface="华文楷体" panose="02010600040101010101" pitchFamily="2" charset="-122"/>
            </a:endParaRPr>
          </a:p>
        </p:txBody>
      </p:sp>
      <p:sp>
        <p:nvSpPr>
          <p:cNvPr id="7" name="Text Box 5"/>
          <p:cNvSpPr txBox="1">
            <a:spLocks noChangeArrowheads="1"/>
          </p:cNvSpPr>
          <p:nvPr/>
        </p:nvSpPr>
        <p:spPr bwMode="auto">
          <a:xfrm>
            <a:off x="4929156" y="3306536"/>
            <a:ext cx="1223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kumimoji="1" lang="zh-CN" altLang="en-US" sz="2800" dirty="0">
                <a:solidFill>
                  <a:srgbClr val="0000FF"/>
                </a:solidFill>
                <a:ea typeface="华文楷体" panose="02010600040101010101" pitchFamily="2" charset="-122"/>
              </a:rPr>
              <a:t>黄色</a:t>
            </a:r>
            <a:endParaRPr kumimoji="1" lang="zh-CN" altLang="en-US" sz="2800" dirty="0">
              <a:solidFill>
                <a:srgbClr val="0000FF"/>
              </a:solidFill>
              <a:ea typeface="华文楷体" panose="02010600040101010101" pitchFamily="2" charset="-122"/>
            </a:endParaRPr>
          </a:p>
        </p:txBody>
      </p:sp>
      <p:sp>
        <p:nvSpPr>
          <p:cNvPr id="8" name="Text Box 6"/>
          <p:cNvSpPr txBox="1">
            <a:spLocks noChangeArrowheads="1"/>
          </p:cNvSpPr>
          <p:nvPr/>
        </p:nvSpPr>
        <p:spPr bwMode="auto">
          <a:xfrm>
            <a:off x="1042988" y="3976688"/>
            <a:ext cx="77041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kumimoji="1" lang="en-US" altLang="zh-CN" sz="2800">
                <a:ea typeface="华文楷体" panose="02010600040101010101" pitchFamily="2" charset="-122"/>
              </a:rPr>
              <a:t>VO</a:t>
            </a:r>
            <a:r>
              <a:rPr kumimoji="1" lang="en-US" altLang="zh-CN" sz="2800" baseline="-25000">
                <a:ea typeface="华文楷体" panose="02010600040101010101" pitchFamily="2" charset="-122"/>
              </a:rPr>
              <a:t>4</a:t>
            </a:r>
            <a:r>
              <a:rPr kumimoji="1" lang="en-US" altLang="zh-CN" sz="2800" baseline="30000">
                <a:ea typeface="华文楷体" panose="02010600040101010101" pitchFamily="2" charset="-122"/>
              </a:rPr>
              <a:t>3-</a:t>
            </a:r>
            <a:r>
              <a:rPr kumimoji="1" lang="en-US" altLang="zh-CN" sz="2800">
                <a:ea typeface="华文楷体" panose="02010600040101010101" pitchFamily="2" charset="-122"/>
              </a:rPr>
              <a:t> + H</a:t>
            </a:r>
            <a:r>
              <a:rPr kumimoji="1" lang="en-US" altLang="zh-CN" sz="2800" baseline="-25000">
                <a:ea typeface="华文楷体" panose="02010600040101010101" pitchFamily="2" charset="-122"/>
              </a:rPr>
              <a:t>2</a:t>
            </a:r>
            <a:r>
              <a:rPr kumimoji="1" lang="en-US" altLang="zh-CN" sz="2800">
                <a:ea typeface="华文楷体" panose="02010600040101010101" pitchFamily="2" charset="-122"/>
              </a:rPr>
              <a:t>O</a:t>
            </a:r>
            <a:r>
              <a:rPr kumimoji="1" lang="en-US" altLang="zh-CN" sz="2800" baseline="-25000">
                <a:ea typeface="华文楷体" panose="02010600040101010101" pitchFamily="2" charset="-122"/>
              </a:rPr>
              <a:t>2</a:t>
            </a:r>
            <a:r>
              <a:rPr kumimoji="1" lang="en-US" altLang="zh-CN" sz="2800">
                <a:ea typeface="华文楷体" panose="02010600040101010101" pitchFamily="2" charset="-122"/>
              </a:rPr>
              <a:t> +6H</a:t>
            </a:r>
            <a:r>
              <a:rPr kumimoji="1" lang="en-US" altLang="zh-CN" sz="2800" baseline="30000">
                <a:ea typeface="华文楷体" panose="02010600040101010101" pitchFamily="2" charset="-122"/>
              </a:rPr>
              <a:t>+</a:t>
            </a:r>
            <a:r>
              <a:rPr kumimoji="1" lang="en-US" altLang="zh-CN" sz="2800" baseline="-25000">
                <a:ea typeface="华文楷体" panose="02010600040101010101" pitchFamily="2" charset="-122"/>
              </a:rPr>
              <a:t> </a:t>
            </a:r>
            <a:r>
              <a:rPr kumimoji="1" lang="en-US" altLang="zh-CN" sz="2800">
                <a:ea typeface="华文楷体" panose="02010600040101010101" pitchFamily="2" charset="-122"/>
              </a:rPr>
              <a:t>   </a:t>
            </a:r>
            <a:r>
              <a:rPr kumimoji="1" lang="zh-CN" altLang="en-US" sz="2800">
                <a:ea typeface="华文楷体" panose="02010600040101010101" pitchFamily="2" charset="-122"/>
              </a:rPr>
              <a:t>＝       </a:t>
            </a:r>
            <a:r>
              <a:rPr kumimoji="1" lang="en-US" altLang="zh-CN" sz="2800">
                <a:solidFill>
                  <a:srgbClr val="FF0000"/>
                </a:solidFill>
                <a:ea typeface="华文楷体" panose="02010600040101010101" pitchFamily="2" charset="-122"/>
              </a:rPr>
              <a:t>[V(O</a:t>
            </a:r>
            <a:r>
              <a:rPr kumimoji="1" lang="en-US" altLang="zh-CN" sz="2800" baseline="-25000">
                <a:solidFill>
                  <a:srgbClr val="FF0000"/>
                </a:solidFill>
                <a:ea typeface="华文楷体" panose="02010600040101010101" pitchFamily="2" charset="-122"/>
              </a:rPr>
              <a:t>2</a:t>
            </a:r>
            <a:r>
              <a:rPr kumimoji="1" lang="en-US" altLang="zh-CN" sz="2800">
                <a:solidFill>
                  <a:srgbClr val="FF0000"/>
                </a:solidFill>
                <a:ea typeface="华文楷体" panose="02010600040101010101" pitchFamily="2" charset="-122"/>
              </a:rPr>
              <a:t>)]</a:t>
            </a:r>
            <a:r>
              <a:rPr kumimoji="1" lang="en-US" altLang="zh-CN" sz="2800" baseline="30000">
                <a:solidFill>
                  <a:srgbClr val="FF0000"/>
                </a:solidFill>
                <a:ea typeface="华文楷体" panose="02010600040101010101" pitchFamily="2" charset="-122"/>
              </a:rPr>
              <a:t>3+</a:t>
            </a:r>
            <a:r>
              <a:rPr kumimoji="1" lang="en-US" altLang="zh-CN" sz="2800">
                <a:ea typeface="华文楷体" panose="02010600040101010101" pitchFamily="2" charset="-122"/>
              </a:rPr>
              <a:t>+ 4H</a:t>
            </a:r>
            <a:r>
              <a:rPr kumimoji="1" lang="en-US" altLang="zh-CN" sz="2800" baseline="-25000">
                <a:ea typeface="华文楷体" panose="02010600040101010101" pitchFamily="2" charset="-122"/>
              </a:rPr>
              <a:t>2</a:t>
            </a:r>
            <a:r>
              <a:rPr kumimoji="1" lang="en-US" altLang="zh-CN" sz="2800">
                <a:ea typeface="华文楷体" panose="02010600040101010101" pitchFamily="2" charset="-122"/>
              </a:rPr>
              <a:t>O</a:t>
            </a:r>
            <a:endParaRPr kumimoji="1" lang="en-US" altLang="zh-CN" sz="2800">
              <a:ea typeface="华文楷体" panose="02010600040101010101" pitchFamily="2" charset="-122"/>
            </a:endParaRPr>
          </a:p>
        </p:txBody>
      </p:sp>
      <p:sp>
        <p:nvSpPr>
          <p:cNvPr id="9" name="Text Box 7"/>
          <p:cNvSpPr txBox="1">
            <a:spLocks noChangeArrowheads="1"/>
          </p:cNvSpPr>
          <p:nvPr/>
        </p:nvSpPr>
        <p:spPr bwMode="auto">
          <a:xfrm>
            <a:off x="3995738" y="3790950"/>
            <a:ext cx="151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kumimoji="1" lang="zh-CN" altLang="en-US" sz="2800">
                <a:solidFill>
                  <a:srgbClr val="0000FF"/>
                </a:solidFill>
                <a:ea typeface="华文楷体" panose="02010600040101010101" pitchFamily="2" charset="-122"/>
              </a:rPr>
              <a:t>强酸性</a:t>
            </a:r>
            <a:endParaRPr kumimoji="1" lang="zh-CN" altLang="en-US" sz="2800">
              <a:solidFill>
                <a:srgbClr val="0000FF"/>
              </a:solidFill>
              <a:ea typeface="华文楷体" panose="02010600040101010101" pitchFamily="2" charset="-122"/>
            </a:endParaRPr>
          </a:p>
        </p:txBody>
      </p:sp>
      <p:sp>
        <p:nvSpPr>
          <p:cNvPr id="10" name="Text Box 8"/>
          <p:cNvSpPr txBox="1">
            <a:spLocks noChangeArrowheads="1"/>
          </p:cNvSpPr>
          <p:nvPr/>
        </p:nvSpPr>
        <p:spPr bwMode="auto">
          <a:xfrm>
            <a:off x="5219700" y="4512562"/>
            <a:ext cx="15128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kumimoji="1" lang="zh-CN" altLang="en-US" sz="2800" dirty="0">
                <a:solidFill>
                  <a:srgbClr val="CC0000"/>
                </a:solidFill>
                <a:ea typeface="华文楷体" panose="02010600040101010101" pitchFamily="2" charset="-122"/>
              </a:rPr>
              <a:t>红棕色</a:t>
            </a:r>
            <a:endParaRPr kumimoji="1" lang="zh-CN" altLang="en-US" sz="2800" dirty="0">
              <a:solidFill>
                <a:srgbClr val="CC0000"/>
              </a:solidFill>
              <a:ea typeface="华文楷体" panose="02010600040101010101" pitchFamily="2" charset="-122"/>
            </a:endParaRPr>
          </a:p>
        </p:txBody>
      </p:sp>
      <p:sp>
        <p:nvSpPr>
          <p:cNvPr id="11" name="Text Box 9"/>
          <p:cNvSpPr txBox="1">
            <a:spLocks noChangeArrowheads="1"/>
          </p:cNvSpPr>
          <p:nvPr/>
        </p:nvSpPr>
        <p:spPr bwMode="auto">
          <a:xfrm>
            <a:off x="936625" y="5143500"/>
            <a:ext cx="80279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sz="2800">
                <a:ea typeface="华文楷体" panose="02010600040101010101" pitchFamily="2" charset="-122"/>
              </a:rPr>
              <a:t>[VO</a:t>
            </a:r>
            <a:r>
              <a:rPr kumimoji="1" lang="en-US" altLang="zh-CN" sz="2800" baseline="-25000">
                <a:ea typeface="华文楷体" panose="02010600040101010101" pitchFamily="2" charset="-122"/>
              </a:rPr>
              <a:t>2</a:t>
            </a:r>
            <a:r>
              <a:rPr kumimoji="1" lang="en-US" altLang="zh-CN" sz="2800">
                <a:ea typeface="华文楷体" panose="02010600040101010101" pitchFamily="2" charset="-122"/>
              </a:rPr>
              <a:t>(O</a:t>
            </a:r>
            <a:r>
              <a:rPr kumimoji="1" lang="en-US" altLang="zh-CN" sz="2800" baseline="-25000">
                <a:ea typeface="华文楷体" panose="02010600040101010101" pitchFamily="2" charset="-122"/>
              </a:rPr>
              <a:t>2</a:t>
            </a:r>
            <a:r>
              <a:rPr kumimoji="1" lang="en-US" altLang="zh-CN" sz="2800">
                <a:ea typeface="华文楷体" panose="02010600040101010101" pitchFamily="2" charset="-122"/>
              </a:rPr>
              <a:t>)</a:t>
            </a:r>
            <a:r>
              <a:rPr kumimoji="1" lang="en-US" altLang="zh-CN" sz="2800" baseline="-25000">
                <a:ea typeface="华文楷体" panose="02010600040101010101" pitchFamily="2" charset="-122"/>
              </a:rPr>
              <a:t>2</a:t>
            </a:r>
            <a:r>
              <a:rPr kumimoji="1" lang="en-US" altLang="zh-CN" sz="2800">
                <a:ea typeface="华文楷体" panose="02010600040101010101" pitchFamily="2" charset="-122"/>
              </a:rPr>
              <a:t>]</a:t>
            </a:r>
            <a:r>
              <a:rPr kumimoji="1" lang="en-US" altLang="zh-CN" sz="2800" baseline="30000">
                <a:ea typeface="华文楷体" panose="02010600040101010101" pitchFamily="2" charset="-122"/>
              </a:rPr>
              <a:t>3-</a:t>
            </a:r>
            <a:r>
              <a:rPr kumimoji="1" lang="zh-CN" altLang="en-US" sz="2800">
                <a:ea typeface="华文楷体" panose="02010600040101010101" pitchFamily="2" charset="-122"/>
              </a:rPr>
              <a:t>＋</a:t>
            </a:r>
            <a:r>
              <a:rPr kumimoji="1" lang="en-US" altLang="zh-CN" sz="2800">
                <a:ea typeface="华文楷体" panose="02010600040101010101" pitchFamily="2" charset="-122"/>
              </a:rPr>
              <a:t>6H</a:t>
            </a:r>
            <a:r>
              <a:rPr kumimoji="1" lang="en-US" altLang="zh-CN" sz="2800" baseline="30000">
                <a:ea typeface="华文楷体" panose="02010600040101010101" pitchFamily="2" charset="-122"/>
              </a:rPr>
              <a:t>+</a:t>
            </a:r>
            <a:r>
              <a:rPr kumimoji="1" lang="en-US" altLang="zh-CN" sz="2800">
                <a:ea typeface="华文楷体" panose="02010600040101010101" pitchFamily="2" charset="-122"/>
              </a:rPr>
              <a:t>            </a:t>
            </a:r>
            <a:r>
              <a:rPr kumimoji="1" lang="en-US" altLang="zh-CN" sz="2800">
                <a:solidFill>
                  <a:srgbClr val="FF0000"/>
                </a:solidFill>
                <a:ea typeface="华文楷体" panose="02010600040101010101" pitchFamily="2" charset="-122"/>
              </a:rPr>
              <a:t>[V(O</a:t>
            </a:r>
            <a:r>
              <a:rPr kumimoji="1" lang="en-US" altLang="zh-CN" sz="2800" baseline="-25000">
                <a:solidFill>
                  <a:srgbClr val="FF0000"/>
                </a:solidFill>
                <a:ea typeface="华文楷体" panose="02010600040101010101" pitchFamily="2" charset="-122"/>
              </a:rPr>
              <a:t>2</a:t>
            </a:r>
            <a:r>
              <a:rPr kumimoji="1" lang="en-US" altLang="zh-CN" sz="2800">
                <a:solidFill>
                  <a:srgbClr val="FF0000"/>
                </a:solidFill>
                <a:ea typeface="华文楷体" panose="02010600040101010101" pitchFamily="2" charset="-122"/>
              </a:rPr>
              <a:t>)]</a:t>
            </a:r>
            <a:r>
              <a:rPr kumimoji="1" lang="en-US" altLang="zh-CN" sz="2800" baseline="30000">
                <a:solidFill>
                  <a:srgbClr val="FF0000"/>
                </a:solidFill>
                <a:ea typeface="华文楷体" panose="02010600040101010101" pitchFamily="2" charset="-122"/>
              </a:rPr>
              <a:t>3+</a:t>
            </a:r>
            <a:r>
              <a:rPr kumimoji="1" lang="zh-CN" altLang="en-US" sz="2800">
                <a:ea typeface="华文楷体" panose="02010600040101010101" pitchFamily="2" charset="-122"/>
              </a:rPr>
              <a:t>＋</a:t>
            </a:r>
            <a:r>
              <a:rPr kumimoji="1" lang="en-US" altLang="zh-CN" sz="2800">
                <a:ea typeface="华文楷体" panose="02010600040101010101" pitchFamily="2" charset="-122"/>
              </a:rPr>
              <a:t>H</a:t>
            </a:r>
            <a:r>
              <a:rPr kumimoji="1" lang="en-US" altLang="zh-CN" sz="2800" baseline="-25000">
                <a:ea typeface="华文楷体" panose="02010600040101010101" pitchFamily="2" charset="-122"/>
              </a:rPr>
              <a:t>2</a:t>
            </a:r>
            <a:r>
              <a:rPr kumimoji="1" lang="en-US" altLang="zh-CN" sz="2800">
                <a:ea typeface="华文楷体" panose="02010600040101010101" pitchFamily="2" charset="-122"/>
              </a:rPr>
              <a:t>O</a:t>
            </a:r>
            <a:r>
              <a:rPr kumimoji="1" lang="en-US" altLang="zh-CN" sz="2800" baseline="-25000">
                <a:ea typeface="华文楷体" panose="02010600040101010101" pitchFamily="2" charset="-122"/>
              </a:rPr>
              <a:t>2</a:t>
            </a:r>
            <a:r>
              <a:rPr kumimoji="1" lang="zh-CN" altLang="en-US" sz="2800">
                <a:ea typeface="华文楷体" panose="02010600040101010101" pitchFamily="2" charset="-122"/>
              </a:rPr>
              <a:t>＋</a:t>
            </a:r>
            <a:r>
              <a:rPr kumimoji="1" lang="en-US" altLang="zh-CN" sz="2800">
                <a:ea typeface="华文楷体" panose="02010600040101010101" pitchFamily="2" charset="-122"/>
              </a:rPr>
              <a:t>2H</a:t>
            </a:r>
            <a:r>
              <a:rPr kumimoji="1" lang="en-US" altLang="zh-CN" sz="2800" baseline="-25000">
                <a:ea typeface="华文楷体" panose="02010600040101010101" pitchFamily="2" charset="-122"/>
              </a:rPr>
              <a:t>2</a:t>
            </a:r>
            <a:r>
              <a:rPr kumimoji="1" lang="en-US" altLang="zh-CN" sz="2800">
                <a:ea typeface="华文楷体" panose="02010600040101010101" pitchFamily="2" charset="-122"/>
              </a:rPr>
              <a:t>O</a:t>
            </a:r>
            <a:endParaRPr kumimoji="1" lang="en-US" altLang="zh-CN" sz="2800">
              <a:ea typeface="华文楷体" panose="02010600040101010101" pitchFamily="2" charset="-122"/>
            </a:endParaRPr>
          </a:p>
        </p:txBody>
      </p:sp>
      <p:sp>
        <p:nvSpPr>
          <p:cNvPr id="12" name="Text Box 10"/>
          <p:cNvSpPr txBox="1">
            <a:spLocks noChangeArrowheads="1"/>
          </p:cNvSpPr>
          <p:nvPr/>
        </p:nvSpPr>
        <p:spPr bwMode="auto">
          <a:xfrm>
            <a:off x="1512888" y="5662613"/>
            <a:ext cx="1223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kumimoji="1" lang="zh-CN" altLang="en-US" sz="2800">
                <a:solidFill>
                  <a:srgbClr val="0000FF"/>
                </a:solidFill>
                <a:ea typeface="华文楷体" panose="02010600040101010101" pitchFamily="2" charset="-122"/>
              </a:rPr>
              <a:t>黄色</a:t>
            </a:r>
            <a:endParaRPr kumimoji="1" lang="zh-CN" altLang="en-US" sz="2800">
              <a:solidFill>
                <a:srgbClr val="0000FF"/>
              </a:solidFill>
              <a:ea typeface="华文楷体" panose="02010600040101010101" pitchFamily="2" charset="-122"/>
            </a:endParaRPr>
          </a:p>
        </p:txBody>
      </p:sp>
      <p:sp>
        <p:nvSpPr>
          <p:cNvPr id="13" name="Text Box 11"/>
          <p:cNvSpPr txBox="1">
            <a:spLocks noChangeArrowheads="1"/>
          </p:cNvSpPr>
          <p:nvPr/>
        </p:nvSpPr>
        <p:spPr bwMode="auto">
          <a:xfrm>
            <a:off x="4824413" y="5719763"/>
            <a:ext cx="1512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kumimoji="1" lang="zh-CN" altLang="en-US" sz="2800" dirty="0">
                <a:solidFill>
                  <a:srgbClr val="CC0000"/>
                </a:solidFill>
                <a:ea typeface="华文楷体" panose="02010600040101010101" pitchFamily="2" charset="-122"/>
              </a:rPr>
              <a:t>红棕色</a:t>
            </a:r>
            <a:endParaRPr kumimoji="1" lang="zh-CN" altLang="en-US" sz="2800" dirty="0">
              <a:solidFill>
                <a:srgbClr val="CC0000"/>
              </a:solidFill>
              <a:ea typeface="华文楷体" panose="02010600040101010101" pitchFamily="2" charset="-122"/>
            </a:endParaRPr>
          </a:p>
        </p:txBody>
      </p:sp>
      <p:pic>
        <p:nvPicPr>
          <p:cNvPr id="177163" name="Picture 1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16350" y="5087938"/>
            <a:ext cx="10795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2000"/>
                            </p:stCondLst>
                            <p:childTnLst>
                              <p:par>
                                <p:cTn id="18" presetID="22" presetClass="entr" presetSubtype="8" fill="hold" grpId="0" nodeType="afterEffect">
                                  <p:stCondLst>
                                    <p:cond delay="10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3500"/>
                            </p:stCondLst>
                            <p:childTnLst>
                              <p:par>
                                <p:cTn id="22" presetID="22" presetClass="entr" presetSubtype="8" fill="hold" grpId="0" nodeType="afterEffect">
                                  <p:stCondLst>
                                    <p:cond delay="100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5000"/>
                            </p:stCondLst>
                            <p:childTnLst>
                              <p:par>
                                <p:cTn id="26" presetID="22" presetClass="entr" presetSubtype="8" fill="hold" grpId="0" nodeType="afterEffect">
                                  <p:stCondLst>
                                    <p:cond delay="100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6500"/>
                            </p:stCondLst>
                            <p:childTnLst>
                              <p:par>
                                <p:cTn id="30" presetID="22" presetClass="entr" presetSubtype="8" fill="hold" grpId="0" nodeType="afterEffect">
                                  <p:stCondLst>
                                    <p:cond delay="100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8000"/>
                            </p:stCondLst>
                            <p:childTnLst>
                              <p:par>
                                <p:cTn id="34" presetID="22" presetClass="entr" presetSubtype="8" fill="hold" grpId="0" nodeType="afterEffect">
                                  <p:stCondLst>
                                    <p:cond delay="100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9500"/>
                            </p:stCondLst>
                            <p:childTnLst>
                              <p:par>
                                <p:cTn id="38" presetID="22" presetClass="entr" presetSubtype="8" fill="hold" grpId="0" nodeType="afterEffect">
                                  <p:stCondLst>
                                    <p:cond delay="100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11000"/>
                            </p:stCondLst>
                            <p:childTnLst>
                              <p:par>
                                <p:cTn id="42" presetID="22" presetClass="entr" presetSubtype="8" fill="hold" grpId="0" nodeType="afterEffect">
                                  <p:stCondLst>
                                    <p:cond delay="100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177" name="Group 2"/>
          <p:cNvGrpSpPr/>
          <p:nvPr/>
        </p:nvGrpSpPr>
        <p:grpSpPr bwMode="auto">
          <a:xfrm>
            <a:off x="971550" y="965200"/>
            <a:ext cx="7345363" cy="4321175"/>
            <a:chOff x="340" y="709"/>
            <a:chExt cx="4627" cy="2722"/>
          </a:xfrm>
        </p:grpSpPr>
        <p:pic>
          <p:nvPicPr>
            <p:cNvPr id="178181"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40" y="709"/>
              <a:ext cx="2036" cy="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2"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35" y="754"/>
              <a:ext cx="2132" cy="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3" name="AutoShape 5"/>
            <p:cNvSpPr>
              <a:spLocks noChangeArrowheads="1"/>
            </p:cNvSpPr>
            <p:nvPr/>
          </p:nvSpPr>
          <p:spPr bwMode="auto">
            <a:xfrm>
              <a:off x="3061" y="1535"/>
              <a:ext cx="1633" cy="1587"/>
            </a:xfrm>
            <a:prstGeom prst="can">
              <a:avLst>
                <a:gd name="adj" fmla="val 25000"/>
              </a:avLst>
            </a:prstGeom>
            <a:gradFill rotWithShape="0">
              <a:gsLst>
                <a:gs pos="0">
                  <a:srgbClr val="A50021"/>
                </a:gs>
                <a:gs pos="100000">
                  <a:srgbClr val="B6304B"/>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grpSp>
      <p:sp>
        <p:nvSpPr>
          <p:cNvPr id="178178" name="Text Box 6"/>
          <p:cNvSpPr txBox="1">
            <a:spLocks noChangeArrowheads="1"/>
          </p:cNvSpPr>
          <p:nvPr/>
        </p:nvSpPr>
        <p:spPr bwMode="auto">
          <a:xfrm>
            <a:off x="1054494" y="5343961"/>
            <a:ext cx="402431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sz="2800" dirty="0">
                <a:ea typeface="华文楷体" panose="02010600040101010101" pitchFamily="2" charset="-122"/>
              </a:rPr>
              <a:t>[VO</a:t>
            </a:r>
            <a:r>
              <a:rPr lang="en-US" altLang="zh-CN" sz="2800" baseline="-25000" dirty="0">
                <a:ea typeface="华文楷体" panose="02010600040101010101" pitchFamily="2" charset="-122"/>
              </a:rPr>
              <a:t>2</a:t>
            </a:r>
            <a:r>
              <a:rPr lang="en-US" altLang="zh-CN" sz="2800" dirty="0">
                <a:ea typeface="华文楷体" panose="02010600040101010101" pitchFamily="2" charset="-122"/>
              </a:rPr>
              <a:t>(O</a:t>
            </a:r>
            <a:r>
              <a:rPr lang="en-US" altLang="zh-CN" sz="2800" baseline="-25000" dirty="0">
                <a:ea typeface="华文楷体" panose="02010600040101010101" pitchFamily="2" charset="-122"/>
              </a:rPr>
              <a:t>2</a:t>
            </a:r>
            <a:r>
              <a:rPr lang="en-US" altLang="zh-CN" sz="2800" dirty="0">
                <a:ea typeface="华文楷体" panose="02010600040101010101" pitchFamily="2" charset="-122"/>
              </a:rPr>
              <a:t>)</a:t>
            </a:r>
            <a:r>
              <a:rPr lang="en-US" altLang="zh-CN" sz="2800" baseline="-25000" dirty="0">
                <a:ea typeface="华文楷体" panose="02010600040101010101" pitchFamily="2" charset="-122"/>
              </a:rPr>
              <a:t>2</a:t>
            </a:r>
            <a:r>
              <a:rPr lang="en-US" altLang="zh-CN" sz="2800" dirty="0">
                <a:ea typeface="华文楷体" panose="02010600040101010101" pitchFamily="2" charset="-122"/>
              </a:rPr>
              <a:t>]</a:t>
            </a:r>
            <a:r>
              <a:rPr lang="en-US" altLang="zh-CN" sz="2800" baseline="30000" dirty="0">
                <a:ea typeface="华文楷体" panose="02010600040101010101" pitchFamily="2" charset="-122"/>
              </a:rPr>
              <a:t>3-</a:t>
            </a:r>
            <a:r>
              <a:rPr lang="en-US" altLang="zh-CN" sz="2800" dirty="0">
                <a:ea typeface="华文楷体" panose="02010600040101010101" pitchFamily="2" charset="-122"/>
              </a:rPr>
              <a:t>  (</a:t>
            </a:r>
            <a:r>
              <a:rPr lang="zh-CN" altLang="en-US" sz="2800" dirty="0">
                <a:ea typeface="华文楷体" panose="02010600040101010101" pitchFamily="2" charset="-122"/>
              </a:rPr>
              <a:t>黄色</a:t>
            </a:r>
            <a:r>
              <a:rPr lang="en-US" altLang="zh-CN" sz="2800" dirty="0" smtClean="0">
                <a:ea typeface="华文楷体" panose="02010600040101010101" pitchFamily="2" charset="-122"/>
              </a:rPr>
              <a:t>)</a:t>
            </a:r>
            <a:endParaRPr lang="en-US" altLang="zh-CN" sz="2800" dirty="0" smtClean="0">
              <a:ea typeface="华文楷体" panose="02010600040101010101" pitchFamily="2" charset="-122"/>
            </a:endParaRPr>
          </a:p>
          <a:p>
            <a:pPr>
              <a:spcBef>
                <a:spcPct val="50000"/>
              </a:spcBef>
            </a:pPr>
            <a:r>
              <a:rPr lang="zh-CN" altLang="en-US" sz="2800" dirty="0" smtClean="0">
                <a:solidFill>
                  <a:srgbClr val="FF0000"/>
                </a:solidFill>
                <a:ea typeface="华文楷体" panose="02010600040101010101" pitchFamily="2" charset="-122"/>
              </a:rPr>
              <a:t>弱碱性、中性或弱酸性</a:t>
            </a:r>
            <a:endParaRPr lang="en-US" altLang="zh-CN" sz="2800" dirty="0">
              <a:solidFill>
                <a:srgbClr val="FF0000"/>
              </a:solidFill>
              <a:ea typeface="华文楷体" panose="02010600040101010101" pitchFamily="2" charset="-122"/>
            </a:endParaRPr>
          </a:p>
        </p:txBody>
      </p:sp>
      <p:sp>
        <p:nvSpPr>
          <p:cNvPr id="178179" name="Text Box 7"/>
          <p:cNvSpPr txBox="1">
            <a:spLocks noChangeArrowheads="1"/>
          </p:cNvSpPr>
          <p:nvPr/>
        </p:nvSpPr>
        <p:spPr bwMode="auto">
          <a:xfrm>
            <a:off x="5257246" y="5343962"/>
            <a:ext cx="33115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sz="2800" dirty="0">
                <a:solidFill>
                  <a:srgbClr val="CC0000"/>
                </a:solidFill>
                <a:ea typeface="华文楷体" panose="02010600040101010101" pitchFamily="2" charset="-122"/>
              </a:rPr>
              <a:t>[V (O</a:t>
            </a:r>
            <a:r>
              <a:rPr lang="en-US" altLang="zh-CN" sz="2800" baseline="-25000" dirty="0">
                <a:solidFill>
                  <a:srgbClr val="CC0000"/>
                </a:solidFill>
                <a:ea typeface="华文楷体" panose="02010600040101010101" pitchFamily="2" charset="-122"/>
              </a:rPr>
              <a:t>2</a:t>
            </a:r>
            <a:r>
              <a:rPr lang="en-US" altLang="zh-CN" sz="2800" dirty="0">
                <a:solidFill>
                  <a:srgbClr val="CC0000"/>
                </a:solidFill>
                <a:ea typeface="华文楷体" panose="02010600040101010101" pitchFamily="2" charset="-122"/>
              </a:rPr>
              <a:t>)]</a:t>
            </a:r>
            <a:r>
              <a:rPr lang="en-US" altLang="zh-CN" sz="2800" baseline="30000" dirty="0">
                <a:solidFill>
                  <a:srgbClr val="CC0000"/>
                </a:solidFill>
                <a:ea typeface="华文楷体" panose="02010600040101010101" pitchFamily="2" charset="-122"/>
              </a:rPr>
              <a:t>3</a:t>
            </a:r>
            <a:r>
              <a:rPr lang="zh-CN" altLang="en-US" sz="2800" baseline="30000" dirty="0">
                <a:solidFill>
                  <a:srgbClr val="CC0000"/>
                </a:solidFill>
                <a:ea typeface="华文楷体" panose="02010600040101010101" pitchFamily="2" charset="-122"/>
              </a:rPr>
              <a:t>＋</a:t>
            </a:r>
            <a:r>
              <a:rPr lang="zh-CN" altLang="en-US" sz="2800" dirty="0">
                <a:solidFill>
                  <a:srgbClr val="CC0000"/>
                </a:solidFill>
                <a:ea typeface="华文楷体" panose="02010600040101010101" pitchFamily="2" charset="-122"/>
              </a:rPr>
              <a:t>  </a:t>
            </a:r>
            <a:r>
              <a:rPr lang="en-US" altLang="zh-CN" sz="2800" dirty="0">
                <a:solidFill>
                  <a:srgbClr val="CC0000"/>
                </a:solidFill>
                <a:ea typeface="华文楷体" panose="02010600040101010101" pitchFamily="2" charset="-122"/>
              </a:rPr>
              <a:t>(</a:t>
            </a:r>
            <a:r>
              <a:rPr lang="zh-CN" altLang="en-US" sz="2800" dirty="0">
                <a:solidFill>
                  <a:srgbClr val="CC0000"/>
                </a:solidFill>
                <a:ea typeface="华文楷体" panose="02010600040101010101" pitchFamily="2" charset="-122"/>
              </a:rPr>
              <a:t>红棕色</a:t>
            </a:r>
            <a:r>
              <a:rPr lang="en-US" altLang="zh-CN" sz="2800" dirty="0" smtClean="0">
                <a:solidFill>
                  <a:srgbClr val="CC0000"/>
                </a:solidFill>
                <a:ea typeface="华文楷体" panose="02010600040101010101" pitchFamily="2" charset="-122"/>
              </a:rPr>
              <a:t>)</a:t>
            </a:r>
            <a:endParaRPr lang="en-US" altLang="zh-CN" sz="2800" dirty="0" smtClean="0">
              <a:solidFill>
                <a:srgbClr val="CC0000"/>
              </a:solidFill>
              <a:ea typeface="华文楷体" panose="02010600040101010101" pitchFamily="2" charset="-122"/>
            </a:endParaRPr>
          </a:p>
          <a:p>
            <a:pPr>
              <a:spcBef>
                <a:spcPct val="50000"/>
              </a:spcBef>
            </a:pPr>
            <a:r>
              <a:rPr lang="zh-CN" altLang="en-US" sz="2800" dirty="0">
                <a:solidFill>
                  <a:srgbClr val="0000CC"/>
                </a:solidFill>
                <a:ea typeface="华文楷体" panose="02010600040101010101" pitchFamily="2" charset="-122"/>
              </a:rPr>
              <a:t>强酸性</a:t>
            </a:r>
            <a:endParaRPr lang="en-US" altLang="zh-CN" sz="2800" dirty="0">
              <a:solidFill>
                <a:srgbClr val="0000CC"/>
              </a:solidFill>
              <a:ea typeface="华文楷体" panose="02010600040101010101" pitchFamily="2" charset="-122"/>
            </a:endParaRPr>
          </a:p>
        </p:txBody>
      </p:sp>
      <p:sp>
        <p:nvSpPr>
          <p:cNvPr id="178180"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57E6844D-9C3C-475F-A6E5-22EC20FFE81B}"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9" name="Text Box 5"/>
          <p:cNvSpPr txBox="1">
            <a:spLocks noChangeArrowheads="1"/>
          </p:cNvSpPr>
          <p:nvPr/>
        </p:nvSpPr>
        <p:spPr bwMode="auto">
          <a:xfrm>
            <a:off x="881062" y="1245182"/>
            <a:ext cx="7993062" cy="1175706"/>
          </a:xfrm>
          <a:prstGeom prst="rect">
            <a:avLst/>
          </a:prstGeom>
          <a:noFill/>
          <a:ln>
            <a:noFill/>
          </a:ln>
          <a:effec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lnSpc>
                <a:spcPct val="110000"/>
              </a:lnSpc>
              <a:spcBef>
                <a:spcPct val="50000"/>
              </a:spcBef>
            </a:pPr>
            <a:r>
              <a:rPr lang="en-US" altLang="zh-CN" dirty="0">
                <a:ea typeface="华文楷体" panose="02010600040101010101" pitchFamily="2" charset="-122"/>
              </a:rPr>
              <a:t>    </a:t>
            </a:r>
            <a:r>
              <a:rPr lang="zh-CN" altLang="en-US" dirty="0">
                <a:ea typeface="华文楷体" panose="02010600040101010101" pitchFamily="2" charset="-122"/>
              </a:rPr>
              <a:t>在酸化的</a:t>
            </a:r>
            <a:r>
              <a:rPr lang="en-US" altLang="zh-CN" dirty="0">
                <a:ea typeface="华文楷体" panose="02010600040101010101" pitchFamily="2" charset="-122"/>
              </a:rPr>
              <a:t>Cr</a:t>
            </a:r>
            <a:r>
              <a:rPr lang="en-US" altLang="zh-CN" baseline="-25000" dirty="0">
                <a:ea typeface="华文楷体" panose="02010600040101010101" pitchFamily="2" charset="-122"/>
              </a:rPr>
              <a:t>2</a:t>
            </a:r>
            <a:r>
              <a:rPr lang="en-US" altLang="zh-CN" dirty="0">
                <a:ea typeface="华文楷体" panose="02010600040101010101" pitchFamily="2" charset="-122"/>
              </a:rPr>
              <a:t>O</a:t>
            </a:r>
            <a:r>
              <a:rPr lang="en-US" altLang="zh-CN" baseline="-25000" dirty="0">
                <a:ea typeface="华文楷体" panose="02010600040101010101" pitchFamily="2" charset="-122"/>
              </a:rPr>
              <a:t>7</a:t>
            </a:r>
            <a:r>
              <a:rPr lang="en-US" altLang="zh-CN" baseline="30000" dirty="0">
                <a:ea typeface="华文楷体" panose="02010600040101010101" pitchFamily="2" charset="-122"/>
              </a:rPr>
              <a:t>2-</a:t>
            </a:r>
            <a:r>
              <a:rPr lang="zh-CN" altLang="en-US" dirty="0">
                <a:ea typeface="华文楷体" panose="02010600040101010101" pitchFamily="2" charset="-122"/>
              </a:rPr>
              <a:t>溶液中加入</a:t>
            </a:r>
            <a:r>
              <a:rPr lang="zh-CN" altLang="en-US" dirty="0">
                <a:solidFill>
                  <a:srgbClr val="0000CC"/>
                </a:solidFill>
                <a:ea typeface="华文楷体" panose="02010600040101010101" pitchFamily="2" charset="-122"/>
              </a:rPr>
              <a:t>乙醚和</a:t>
            </a:r>
            <a:r>
              <a:rPr lang="en-US" altLang="zh-CN" dirty="0">
                <a:solidFill>
                  <a:srgbClr val="0000CC"/>
                </a:solidFill>
                <a:ea typeface="华文楷体" panose="02010600040101010101" pitchFamily="2" charset="-122"/>
              </a:rPr>
              <a:t>H</a:t>
            </a:r>
            <a:r>
              <a:rPr lang="en-US" altLang="zh-CN" baseline="-25000" dirty="0">
                <a:solidFill>
                  <a:srgbClr val="0000CC"/>
                </a:solidFill>
                <a:ea typeface="华文楷体" panose="02010600040101010101" pitchFamily="2" charset="-122"/>
              </a:rPr>
              <a:t>2</a:t>
            </a:r>
            <a:r>
              <a:rPr lang="en-US" altLang="zh-CN" dirty="0">
                <a:solidFill>
                  <a:srgbClr val="0000CC"/>
                </a:solidFill>
                <a:ea typeface="华文楷体" panose="02010600040101010101" pitchFamily="2" charset="-122"/>
              </a:rPr>
              <a:t>O</a:t>
            </a:r>
            <a:r>
              <a:rPr lang="en-US" altLang="zh-CN" baseline="-25000" dirty="0">
                <a:solidFill>
                  <a:srgbClr val="0000CC"/>
                </a:solidFill>
                <a:ea typeface="华文楷体" panose="02010600040101010101" pitchFamily="2" charset="-122"/>
              </a:rPr>
              <a:t>2</a:t>
            </a:r>
            <a:r>
              <a:rPr lang="en-US" altLang="zh-CN" dirty="0">
                <a:ea typeface="华文楷体" panose="02010600040101010101" pitchFamily="2" charset="-122"/>
              </a:rPr>
              <a:t>,</a:t>
            </a:r>
            <a:r>
              <a:rPr lang="zh-CN" altLang="en-US" dirty="0">
                <a:ea typeface="华文楷体" panose="02010600040101010101" pitchFamily="2" charset="-122"/>
              </a:rPr>
              <a:t> 乙醚层为深蓝色</a:t>
            </a:r>
            <a:r>
              <a:rPr lang="en-US" altLang="zh-CN" dirty="0">
                <a:ea typeface="华文楷体" panose="02010600040101010101" pitchFamily="2" charset="-122"/>
              </a:rPr>
              <a:t>——</a:t>
            </a:r>
            <a:r>
              <a:rPr lang="zh-CN" altLang="en-US" dirty="0">
                <a:ea typeface="华文楷体" panose="02010600040101010101" pitchFamily="2" charset="-122"/>
              </a:rPr>
              <a:t>鉴定</a:t>
            </a:r>
            <a:r>
              <a:rPr lang="en-US" altLang="zh-CN" dirty="0">
                <a:solidFill>
                  <a:srgbClr val="FF0000"/>
                </a:solidFill>
                <a:ea typeface="华文楷体" panose="02010600040101010101" pitchFamily="2" charset="-122"/>
              </a:rPr>
              <a:t>Cr(VI)</a:t>
            </a:r>
            <a:r>
              <a:rPr lang="zh-CN" altLang="en-US" dirty="0" smtClean="0">
                <a:solidFill>
                  <a:srgbClr val="FF0000"/>
                </a:solidFill>
                <a:ea typeface="华文楷体" panose="02010600040101010101" pitchFamily="2" charset="-122"/>
              </a:rPr>
              <a:t>离子</a:t>
            </a:r>
            <a:r>
              <a:rPr lang="en-US" altLang="zh-CN" dirty="0" smtClean="0">
                <a:ea typeface="华文楷体" panose="02010600040101010101" pitchFamily="2" charset="-122"/>
              </a:rPr>
              <a:t>. </a:t>
            </a:r>
            <a:endParaRPr lang="en-US" altLang="zh-CN" dirty="0">
              <a:ea typeface="华文楷体" panose="02010600040101010101" pitchFamily="2" charset="-122"/>
            </a:endParaRPr>
          </a:p>
        </p:txBody>
      </p:sp>
      <p:sp>
        <p:nvSpPr>
          <p:cNvPr id="487431" name="Text Box 7"/>
          <p:cNvSpPr txBox="1">
            <a:spLocks noChangeArrowheads="1"/>
          </p:cNvSpPr>
          <p:nvPr/>
        </p:nvSpPr>
        <p:spPr bwMode="auto">
          <a:xfrm>
            <a:off x="1350407" y="2420888"/>
            <a:ext cx="6372225" cy="579438"/>
          </a:xfrm>
          <a:prstGeom prst="rect">
            <a:avLst/>
          </a:prstGeom>
          <a:noFill/>
          <a:ln>
            <a:noFill/>
          </a:ln>
          <a:effectLst/>
        </p:spPr>
        <p:txBody>
          <a:bodyPr>
            <a:spAutoFit/>
          </a:bodyPr>
          <a:lstStyle/>
          <a:p>
            <a:pPr eaLnBrk="0" hangingPunct="0">
              <a:spcBef>
                <a:spcPct val="50000"/>
              </a:spcBef>
              <a:defRPr/>
            </a:pPr>
            <a:r>
              <a:rPr lang="en-US" altLang="zh-CN" dirty="0">
                <a:latin typeface="+mn-lt"/>
                <a:ea typeface="+mn-ea"/>
              </a:rPr>
              <a:t>4H</a:t>
            </a:r>
            <a:r>
              <a:rPr lang="en-US" altLang="zh-CN" baseline="-25000" dirty="0">
                <a:latin typeface="+mn-lt"/>
                <a:ea typeface="+mn-ea"/>
              </a:rPr>
              <a:t>2</a:t>
            </a:r>
            <a:r>
              <a:rPr lang="en-US" altLang="zh-CN" dirty="0">
                <a:latin typeface="+mn-lt"/>
                <a:ea typeface="+mn-ea"/>
              </a:rPr>
              <a:t>O</a:t>
            </a:r>
            <a:r>
              <a:rPr lang="en-US" altLang="zh-CN" baseline="-25000" dirty="0">
                <a:latin typeface="+mn-lt"/>
                <a:ea typeface="+mn-ea"/>
              </a:rPr>
              <a:t>2</a:t>
            </a:r>
            <a:r>
              <a:rPr lang="en-US" altLang="zh-CN" dirty="0">
                <a:latin typeface="+mn-lt"/>
                <a:ea typeface="+mn-ea"/>
              </a:rPr>
              <a:t>+H</a:t>
            </a:r>
            <a:r>
              <a:rPr lang="en-US" altLang="zh-CN" baseline="-25000" dirty="0">
                <a:latin typeface="+mn-lt"/>
                <a:ea typeface="+mn-ea"/>
              </a:rPr>
              <a:t>2</a:t>
            </a:r>
            <a:r>
              <a:rPr lang="en-US" altLang="zh-CN" dirty="0">
                <a:latin typeface="+mn-lt"/>
                <a:ea typeface="+mn-ea"/>
              </a:rPr>
              <a:t>Cr</a:t>
            </a:r>
            <a:r>
              <a:rPr lang="en-US" altLang="zh-CN" baseline="-25000" dirty="0">
                <a:latin typeface="+mn-lt"/>
                <a:ea typeface="+mn-ea"/>
              </a:rPr>
              <a:t>2</a:t>
            </a:r>
            <a:r>
              <a:rPr lang="en-US" altLang="zh-CN" dirty="0">
                <a:latin typeface="+mn-lt"/>
                <a:ea typeface="+mn-ea"/>
              </a:rPr>
              <a:t>O</a:t>
            </a:r>
            <a:r>
              <a:rPr lang="en-US" altLang="zh-CN" baseline="-25000" dirty="0">
                <a:latin typeface="+mn-lt"/>
                <a:ea typeface="+mn-ea"/>
              </a:rPr>
              <a:t>7</a:t>
            </a:r>
            <a:r>
              <a:rPr lang="en-US" altLang="zh-CN" dirty="0">
                <a:latin typeface="+mn-lt"/>
                <a:ea typeface="+mn-ea"/>
              </a:rPr>
              <a:t>==2</a:t>
            </a:r>
            <a:r>
              <a:rPr lang="en-US" altLang="zh-CN" dirty="0">
                <a:solidFill>
                  <a:srgbClr val="FF0000"/>
                </a:solidFill>
                <a:latin typeface="+mn-lt"/>
                <a:ea typeface="+mn-ea"/>
              </a:rPr>
              <a:t>CrO</a:t>
            </a:r>
            <a:r>
              <a:rPr lang="en-US" altLang="zh-CN" baseline="-25000" dirty="0">
                <a:solidFill>
                  <a:srgbClr val="FF0000"/>
                </a:solidFill>
                <a:latin typeface="+mn-lt"/>
                <a:ea typeface="+mn-ea"/>
              </a:rPr>
              <a:t>5</a:t>
            </a:r>
            <a:r>
              <a:rPr lang="en-US" altLang="zh-CN" dirty="0">
                <a:latin typeface="+mn-lt"/>
                <a:ea typeface="+mn-ea"/>
              </a:rPr>
              <a:t>+5H</a:t>
            </a:r>
            <a:r>
              <a:rPr lang="en-US" altLang="zh-CN" baseline="-25000" dirty="0">
                <a:latin typeface="+mn-lt"/>
                <a:ea typeface="+mn-ea"/>
              </a:rPr>
              <a:t>2</a:t>
            </a:r>
            <a:r>
              <a:rPr lang="en-US" altLang="zh-CN" dirty="0">
                <a:latin typeface="+mn-lt"/>
                <a:ea typeface="+mn-ea"/>
              </a:rPr>
              <a:t>O</a:t>
            </a:r>
            <a:endParaRPr lang="en-US" altLang="zh-CN" dirty="0">
              <a:latin typeface="+mn-lt"/>
              <a:ea typeface="+mn-ea"/>
            </a:endParaRPr>
          </a:p>
        </p:txBody>
      </p:sp>
      <p:sp>
        <p:nvSpPr>
          <p:cNvPr id="487432" name="Text Box 8"/>
          <p:cNvSpPr txBox="1">
            <a:spLocks noChangeArrowheads="1"/>
          </p:cNvSpPr>
          <p:nvPr/>
        </p:nvSpPr>
        <p:spPr bwMode="auto">
          <a:xfrm>
            <a:off x="741858" y="3068960"/>
            <a:ext cx="7994650" cy="584200"/>
          </a:xfrm>
          <a:prstGeom prst="rect">
            <a:avLst/>
          </a:prstGeom>
          <a:noFill/>
          <a:ln>
            <a:noFill/>
          </a:ln>
          <a:effectLst/>
        </p:spPr>
        <p:txBody>
          <a:bodyPr>
            <a:spAutoFit/>
          </a:bodyPr>
          <a:lstStyle/>
          <a:p>
            <a:pPr eaLnBrk="0" hangingPunct="0">
              <a:spcBef>
                <a:spcPct val="50000"/>
              </a:spcBef>
              <a:defRPr/>
            </a:pPr>
            <a:r>
              <a:rPr lang="pt-BR" altLang="zh-CN" dirty="0">
                <a:latin typeface="+mn-lt"/>
                <a:ea typeface="+mn-ea"/>
              </a:rPr>
              <a:t>2CrO</a:t>
            </a:r>
            <a:r>
              <a:rPr lang="pt-BR" altLang="zh-CN" baseline="-25000" dirty="0">
                <a:latin typeface="+mn-lt"/>
                <a:ea typeface="+mn-ea"/>
              </a:rPr>
              <a:t>5</a:t>
            </a:r>
            <a:r>
              <a:rPr lang="pt-BR" altLang="zh-CN" dirty="0">
                <a:latin typeface="+mn-lt"/>
                <a:ea typeface="+mn-ea"/>
              </a:rPr>
              <a:t> + 7</a:t>
            </a:r>
            <a:r>
              <a:rPr lang="en-US" altLang="zh-CN" dirty="0">
                <a:latin typeface="+mn-lt"/>
                <a:ea typeface="+mn-ea"/>
              </a:rPr>
              <a:t>H</a:t>
            </a:r>
            <a:r>
              <a:rPr lang="en-US" altLang="zh-CN" baseline="-25000" dirty="0">
                <a:latin typeface="+mn-lt"/>
                <a:ea typeface="+mn-ea"/>
              </a:rPr>
              <a:t>2</a:t>
            </a:r>
            <a:r>
              <a:rPr lang="en-US" altLang="zh-CN" dirty="0">
                <a:latin typeface="+mn-lt"/>
                <a:ea typeface="+mn-ea"/>
              </a:rPr>
              <a:t>O</a:t>
            </a:r>
            <a:r>
              <a:rPr lang="en-US" altLang="zh-CN" baseline="-25000" dirty="0">
                <a:latin typeface="+mn-lt"/>
                <a:ea typeface="+mn-ea"/>
              </a:rPr>
              <a:t>2</a:t>
            </a:r>
            <a:r>
              <a:rPr lang="en-US" altLang="zh-CN" dirty="0">
                <a:latin typeface="+mn-lt"/>
                <a:ea typeface="+mn-ea"/>
              </a:rPr>
              <a:t>+</a:t>
            </a:r>
            <a:r>
              <a:rPr lang="pt-BR" altLang="zh-CN" dirty="0">
                <a:latin typeface="+mn-lt"/>
                <a:ea typeface="+mn-ea"/>
              </a:rPr>
              <a:t>6H</a:t>
            </a:r>
            <a:r>
              <a:rPr lang="pt-BR" altLang="zh-CN" baseline="30000" dirty="0">
                <a:latin typeface="+mn-lt"/>
                <a:ea typeface="+mn-ea"/>
              </a:rPr>
              <a:t>+</a:t>
            </a:r>
            <a:r>
              <a:rPr lang="pt-BR" altLang="zh-CN" dirty="0">
                <a:latin typeface="+mn-lt"/>
                <a:ea typeface="+mn-ea"/>
              </a:rPr>
              <a:t>==2Cr</a:t>
            </a:r>
            <a:r>
              <a:rPr lang="pt-BR" altLang="zh-CN" baseline="30000" dirty="0">
                <a:latin typeface="+mn-lt"/>
                <a:ea typeface="+mn-ea"/>
              </a:rPr>
              <a:t>3+</a:t>
            </a:r>
            <a:r>
              <a:rPr lang="pt-BR" altLang="zh-CN" dirty="0">
                <a:latin typeface="+mn-lt"/>
                <a:ea typeface="+mn-ea"/>
              </a:rPr>
              <a:t> +7O</a:t>
            </a:r>
            <a:r>
              <a:rPr lang="pt-BR" altLang="zh-CN" baseline="-25000" dirty="0">
                <a:latin typeface="+mn-lt"/>
                <a:ea typeface="+mn-ea"/>
              </a:rPr>
              <a:t>2</a:t>
            </a:r>
            <a:r>
              <a:rPr lang="en-US" altLang="zh-CN" dirty="0">
                <a:latin typeface="+mn-lt"/>
                <a:ea typeface="+mn-ea"/>
                <a:sym typeface="Symbol" panose="05050102010706020507" pitchFamily="18" charset="2"/>
              </a:rPr>
              <a:t></a:t>
            </a:r>
            <a:r>
              <a:rPr lang="pt-BR" altLang="zh-CN" dirty="0">
                <a:latin typeface="+mn-lt"/>
                <a:ea typeface="+mn-ea"/>
              </a:rPr>
              <a:t>+10 H</a:t>
            </a:r>
            <a:r>
              <a:rPr lang="pt-BR" altLang="zh-CN" baseline="-25000" dirty="0">
                <a:latin typeface="+mn-lt"/>
                <a:ea typeface="+mn-ea"/>
              </a:rPr>
              <a:t>2</a:t>
            </a:r>
            <a:r>
              <a:rPr lang="pt-BR" altLang="zh-CN" dirty="0">
                <a:latin typeface="+mn-lt"/>
                <a:ea typeface="+mn-ea"/>
              </a:rPr>
              <a:t>O</a:t>
            </a:r>
            <a:endParaRPr lang="en-US" altLang="zh-CN" dirty="0">
              <a:latin typeface="+mn-lt"/>
              <a:ea typeface="+mn-ea"/>
            </a:endParaRPr>
          </a:p>
        </p:txBody>
      </p:sp>
      <p:pic>
        <p:nvPicPr>
          <p:cNvPr id="487433" name="Picture 9"/>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31640" y="4414060"/>
            <a:ext cx="2303463"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74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3795281"/>
            <a:ext cx="1872208" cy="211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7435" name="Text Box 11"/>
          <p:cNvSpPr txBox="1">
            <a:spLocks noChangeArrowheads="1"/>
          </p:cNvSpPr>
          <p:nvPr/>
        </p:nvSpPr>
        <p:spPr bwMode="auto">
          <a:xfrm>
            <a:off x="1021556" y="5957471"/>
            <a:ext cx="7712075" cy="584775"/>
          </a:xfrm>
          <a:prstGeom prst="rect">
            <a:avLst/>
          </a:prstGeom>
          <a:noFill/>
          <a:ln>
            <a:noFill/>
          </a:ln>
          <a:effec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spcBef>
                <a:spcPct val="50000"/>
              </a:spcBef>
            </a:pPr>
            <a:r>
              <a:rPr lang="zh-CN" altLang="pt-BR" dirty="0">
                <a:ea typeface="华文楷体" panose="02010600040101010101" pitchFamily="2" charset="-122"/>
              </a:rPr>
              <a:t> </a:t>
            </a:r>
            <a:r>
              <a:rPr lang="pt-BR" altLang="zh-CN" dirty="0">
                <a:ea typeface="华文楷体" panose="02010600040101010101" pitchFamily="2" charset="-122"/>
              </a:rPr>
              <a:t>(a) CrO</a:t>
            </a:r>
            <a:r>
              <a:rPr lang="pt-BR" altLang="zh-CN" baseline="-25000" dirty="0">
                <a:ea typeface="华文楷体" panose="02010600040101010101" pitchFamily="2" charset="-122"/>
              </a:rPr>
              <a:t>5   </a:t>
            </a:r>
            <a:r>
              <a:rPr lang="zh-CN" altLang="en-US" dirty="0" smtClean="0">
                <a:ea typeface="华文楷体" panose="02010600040101010101" pitchFamily="2" charset="-122"/>
              </a:rPr>
              <a:t> </a:t>
            </a:r>
            <a:r>
              <a:rPr lang="pt-BR" altLang="zh-CN" dirty="0">
                <a:ea typeface="华文楷体" panose="02010600040101010101" pitchFamily="2" charset="-122"/>
              </a:rPr>
              <a:t>(b) </a:t>
            </a:r>
            <a:r>
              <a:rPr lang="pt-BR" altLang="zh-CN" dirty="0">
                <a:solidFill>
                  <a:srgbClr val="FF0000"/>
                </a:solidFill>
                <a:ea typeface="华文楷体" panose="02010600040101010101" pitchFamily="2" charset="-122"/>
              </a:rPr>
              <a:t>[</a:t>
            </a:r>
            <a:r>
              <a:rPr lang="pt-BR" altLang="zh-CN" dirty="0" smtClean="0">
                <a:solidFill>
                  <a:srgbClr val="FF0000"/>
                </a:solidFill>
                <a:ea typeface="华文楷体" panose="02010600040101010101" pitchFamily="2" charset="-122"/>
              </a:rPr>
              <a:t>CrO(O</a:t>
            </a:r>
            <a:r>
              <a:rPr lang="pt-BR" altLang="zh-CN" baseline="-25000" dirty="0" smtClean="0">
                <a:solidFill>
                  <a:srgbClr val="FF0000"/>
                </a:solidFill>
                <a:ea typeface="华文楷体" panose="02010600040101010101" pitchFamily="2" charset="-122"/>
              </a:rPr>
              <a:t>2</a:t>
            </a:r>
            <a:r>
              <a:rPr lang="pt-BR" altLang="zh-CN" dirty="0" smtClean="0">
                <a:solidFill>
                  <a:srgbClr val="FF0000"/>
                </a:solidFill>
                <a:ea typeface="华文楷体" panose="02010600040101010101" pitchFamily="2" charset="-122"/>
              </a:rPr>
              <a:t>)</a:t>
            </a:r>
            <a:r>
              <a:rPr lang="pt-BR" altLang="zh-CN" baseline="-25000" dirty="0" smtClean="0">
                <a:solidFill>
                  <a:srgbClr val="FF0000"/>
                </a:solidFill>
                <a:ea typeface="华文楷体" panose="02010600040101010101" pitchFamily="2" charset="-122"/>
              </a:rPr>
              <a:t>2</a:t>
            </a:r>
            <a:r>
              <a:rPr lang="pt-BR" altLang="zh-CN" dirty="0" smtClean="0">
                <a:solidFill>
                  <a:srgbClr val="FF0000"/>
                </a:solidFill>
                <a:ea typeface="华文楷体" panose="02010600040101010101" pitchFamily="2" charset="-122"/>
              </a:rPr>
              <a:t>(</a:t>
            </a:r>
            <a:r>
              <a:rPr lang="en-US" altLang="zh-CN" dirty="0" smtClean="0">
                <a:solidFill>
                  <a:srgbClr val="FF0000"/>
                </a:solidFill>
                <a:ea typeface="华文楷体" panose="02010600040101010101" pitchFamily="2" charset="-122"/>
              </a:rPr>
              <a:t>Et</a:t>
            </a:r>
            <a:r>
              <a:rPr lang="en-US" altLang="zh-CN" baseline="-25000" dirty="0" smtClean="0">
                <a:solidFill>
                  <a:srgbClr val="FF0000"/>
                </a:solidFill>
                <a:ea typeface="华文楷体" panose="02010600040101010101" pitchFamily="2" charset="-122"/>
              </a:rPr>
              <a:t>2</a:t>
            </a:r>
            <a:r>
              <a:rPr lang="pt-BR" altLang="zh-CN" dirty="0">
                <a:solidFill>
                  <a:srgbClr val="FF0000"/>
                </a:solidFill>
                <a:ea typeface="华文楷体" panose="02010600040101010101" pitchFamily="2" charset="-122"/>
              </a:rPr>
              <a:t>O)]</a:t>
            </a:r>
            <a:r>
              <a:rPr lang="zh-CN" altLang="en-US" dirty="0">
                <a:ea typeface="华文楷体" panose="02010600040101010101" pitchFamily="2" charset="-122"/>
              </a:rPr>
              <a:t>的结构 </a:t>
            </a:r>
            <a:endParaRPr lang="zh-CN" altLang="en-US" dirty="0">
              <a:ea typeface="华文楷体" panose="02010600040101010101" pitchFamily="2" charset="-122"/>
            </a:endParaRPr>
          </a:p>
        </p:txBody>
      </p:sp>
      <p:sp>
        <p:nvSpPr>
          <p:cNvPr id="9" name="Rectangle 4"/>
          <p:cNvSpPr>
            <a:spLocks noChangeArrowheads="1"/>
          </p:cNvSpPr>
          <p:nvPr/>
        </p:nvSpPr>
        <p:spPr bwMode="auto">
          <a:xfrm>
            <a:off x="671643" y="-17785"/>
            <a:ext cx="2236510" cy="707886"/>
          </a:xfrm>
          <a:prstGeom prst="rect">
            <a:avLst/>
          </a:prstGeom>
          <a:noFill/>
          <a:ln>
            <a:noFill/>
          </a:ln>
          <a:effectLst/>
        </p:spPr>
        <p:txBody>
          <a:bodyPr wrap="none" anchor="ctr">
            <a:spAutoFit/>
          </a:bodyPr>
          <a:lstStyle/>
          <a:p>
            <a:pPr>
              <a:defRPr/>
            </a:pPr>
            <a:r>
              <a:rPr lang="en-US" altLang="zh-CN" sz="4000" dirty="0">
                <a:solidFill>
                  <a:srgbClr val="0000CC"/>
                </a:solidFill>
                <a:latin typeface="+mn-lt"/>
                <a:ea typeface="+mn-ea"/>
              </a:rPr>
              <a:t>2. </a:t>
            </a:r>
            <a:r>
              <a:rPr lang="zh-CN" altLang="en-US" sz="4000" dirty="0">
                <a:solidFill>
                  <a:srgbClr val="0000CC"/>
                </a:solidFill>
                <a:latin typeface="+mn-lt"/>
                <a:ea typeface="+mn-ea"/>
              </a:rPr>
              <a:t>铬和锰</a:t>
            </a:r>
            <a:endParaRPr lang="zh-CN" altLang="pt-BR" sz="4000" dirty="0">
              <a:solidFill>
                <a:srgbClr val="0000CC"/>
              </a:solidFill>
              <a:latin typeface="+mn-lt"/>
              <a:ea typeface="+mn-ea"/>
            </a:endParaRPr>
          </a:p>
        </p:txBody>
      </p:sp>
      <p:sp>
        <p:nvSpPr>
          <p:cNvPr id="179208"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41047F62-8B61-4BAF-A86B-BEE19088056D}"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
        <p:nvSpPr>
          <p:cNvPr id="2" name="TextBox 1"/>
          <p:cNvSpPr txBox="1"/>
          <p:nvPr/>
        </p:nvSpPr>
        <p:spPr>
          <a:xfrm>
            <a:off x="996016" y="690101"/>
            <a:ext cx="2592288" cy="584775"/>
          </a:xfrm>
          <a:prstGeom prst="rect">
            <a:avLst/>
          </a:prstGeom>
          <a:noFill/>
        </p:spPr>
        <p:txBody>
          <a:bodyPr wrap="square" rtlCol="0">
            <a:spAutoFit/>
          </a:bodyPr>
          <a:lstStyle/>
          <a:p>
            <a:r>
              <a:rPr lang="en-US" altLang="zh-CN" dirty="0">
                <a:solidFill>
                  <a:srgbClr val="FF0000"/>
                </a:solidFill>
                <a:ea typeface="华文楷体" panose="02010600040101010101" pitchFamily="2" charset="-122"/>
              </a:rPr>
              <a:t>Cr(VI)</a:t>
            </a:r>
            <a:r>
              <a:rPr lang="zh-CN" altLang="en-US" dirty="0" smtClean="0">
                <a:solidFill>
                  <a:srgbClr val="FF0000"/>
                </a:solidFill>
                <a:ea typeface="华文楷体" panose="02010600040101010101" pitchFamily="2" charset="-122"/>
              </a:rPr>
              <a:t>离子</a:t>
            </a:r>
            <a:r>
              <a:rPr lang="zh-CN" altLang="en-US" dirty="0">
                <a:solidFill>
                  <a:srgbClr val="FF0000"/>
                </a:solidFill>
                <a:ea typeface="华文楷体" panose="02010600040101010101" pitchFamily="2" charset="-122"/>
              </a:rPr>
              <a:t>：</a:t>
            </a:r>
            <a:endParaRPr lang="zh-CN" alt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7429"/>
                                        </p:tgtEl>
                                        <p:attrNameLst>
                                          <p:attrName>style.visibility</p:attrName>
                                        </p:attrNameLst>
                                      </p:cBhvr>
                                      <p:to>
                                        <p:strVal val="visible"/>
                                      </p:to>
                                    </p:set>
                                    <p:animEffect transition="in" filter="wipe(left)">
                                      <p:cBhvr>
                                        <p:cTn id="7" dur="500"/>
                                        <p:tgtEl>
                                          <p:spTgt spid="4874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7431"/>
                                        </p:tgtEl>
                                        <p:attrNameLst>
                                          <p:attrName>style.visibility</p:attrName>
                                        </p:attrNameLst>
                                      </p:cBhvr>
                                      <p:to>
                                        <p:strVal val="visible"/>
                                      </p:to>
                                    </p:set>
                                    <p:animEffect transition="in" filter="wipe(left)">
                                      <p:cBhvr>
                                        <p:cTn id="12" dur="500"/>
                                        <p:tgtEl>
                                          <p:spTgt spid="48743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87432"/>
                                        </p:tgtEl>
                                        <p:attrNameLst>
                                          <p:attrName>style.visibility</p:attrName>
                                        </p:attrNameLst>
                                      </p:cBhvr>
                                      <p:to>
                                        <p:strVal val="visible"/>
                                      </p:to>
                                    </p:set>
                                    <p:animEffect transition="in" filter="wipe(left)">
                                      <p:cBhvr>
                                        <p:cTn id="15" dur="500"/>
                                        <p:tgtEl>
                                          <p:spTgt spid="48743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87433"/>
                                        </p:tgtEl>
                                        <p:attrNameLst>
                                          <p:attrName>style.visibility</p:attrName>
                                        </p:attrNameLst>
                                      </p:cBhvr>
                                      <p:to>
                                        <p:strVal val="visible"/>
                                      </p:to>
                                    </p:set>
                                    <p:animEffect transition="in" filter="blinds(horizontal)">
                                      <p:cBhvr>
                                        <p:cTn id="20" dur="500"/>
                                        <p:tgtEl>
                                          <p:spTgt spid="48743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87435"/>
                                        </p:tgtEl>
                                        <p:attrNameLst>
                                          <p:attrName>style.visibility</p:attrName>
                                        </p:attrNameLst>
                                      </p:cBhvr>
                                      <p:to>
                                        <p:strVal val="visible"/>
                                      </p:to>
                                    </p:set>
                                    <p:animEffect transition="in" filter="blinds(horizontal)">
                                      <p:cBhvr>
                                        <p:cTn id="23" dur="500"/>
                                        <p:tgtEl>
                                          <p:spTgt spid="487435"/>
                                        </p:tgtEl>
                                      </p:cBhvr>
                                    </p:animEffect>
                                  </p:childTnLst>
                                </p:cTn>
                              </p:par>
                              <p:par>
                                <p:cTn id="24" presetID="3" presetClass="entr" presetSubtype="10" fill="hold" nodeType="withEffect">
                                  <p:stCondLst>
                                    <p:cond delay="0"/>
                                  </p:stCondLst>
                                  <p:childTnLst>
                                    <p:set>
                                      <p:cBhvr>
                                        <p:cTn id="25" dur="1" fill="hold">
                                          <p:stCondLst>
                                            <p:cond delay="0"/>
                                          </p:stCondLst>
                                        </p:cTn>
                                        <p:tgtEl>
                                          <p:spTgt spid="487434"/>
                                        </p:tgtEl>
                                        <p:attrNameLst>
                                          <p:attrName>style.visibility</p:attrName>
                                        </p:attrNameLst>
                                      </p:cBhvr>
                                      <p:to>
                                        <p:strVal val="visible"/>
                                      </p:to>
                                    </p:set>
                                    <p:animEffect transition="in" filter="blinds(horizontal)">
                                      <p:cBhvr>
                                        <p:cTn id="26" dur="500"/>
                                        <p:tgtEl>
                                          <p:spTgt spid="487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29" grpId="0"/>
      <p:bldP spid="487431" grpId="0"/>
      <p:bldP spid="487432" grpId="0"/>
      <p:bldP spid="487435"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6" name="Text Box 4"/>
          <p:cNvSpPr txBox="1">
            <a:spLocks noChangeArrowheads="1"/>
          </p:cNvSpPr>
          <p:nvPr/>
        </p:nvSpPr>
        <p:spPr bwMode="auto">
          <a:xfrm>
            <a:off x="395536" y="10870"/>
            <a:ext cx="8532812" cy="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50000"/>
              </a:spcBef>
              <a:buFontTx/>
              <a:buNone/>
            </a:pPr>
            <a:endParaRPr lang="zh-CN" altLang="en-US" sz="2800" b="1" baseline="0" dirty="0">
              <a:latin typeface="Times New Roman" panose="02020603050405020304" pitchFamily="18" charset="0"/>
              <a:ea typeface="楷体" panose="02010609060101010101" pitchFamily="49" charset="-122"/>
            </a:endParaRPr>
          </a:p>
        </p:txBody>
      </p:sp>
      <p:sp>
        <p:nvSpPr>
          <p:cNvPr id="137219"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B0E3FBB0-87F1-409A-A311-54474DB8D64C}" type="slidenum">
              <a:rPr lang="en-US" altLang="zh-CN" sz="1400" smtClean="0"/>
            </a:fld>
            <a:endParaRPr lang="en-US" altLang="zh-CN" sz="1400" smtClean="0"/>
          </a:p>
        </p:txBody>
      </p:sp>
      <p:sp>
        <p:nvSpPr>
          <p:cNvPr id="2" name="矩形 1"/>
          <p:cNvSpPr/>
          <p:nvPr/>
        </p:nvSpPr>
        <p:spPr>
          <a:xfrm>
            <a:off x="728176" y="245678"/>
            <a:ext cx="8389565" cy="5977021"/>
          </a:xfrm>
          <a:prstGeom prst="rect">
            <a:avLst/>
          </a:prstGeom>
        </p:spPr>
        <p:txBody>
          <a:bodyPr wrap="square">
            <a:spAutoFit/>
          </a:bodyPr>
          <a:lstStyle/>
          <a:p>
            <a:pPr lvl="0">
              <a:lnSpc>
                <a:spcPct val="110000"/>
              </a:lnSpc>
              <a:spcBef>
                <a:spcPct val="50000"/>
              </a:spcBef>
            </a:pPr>
            <a:r>
              <a:rPr lang="en-US" altLang="zh-CN" dirty="0">
                <a:solidFill>
                  <a:srgbClr val="FF0000"/>
                </a:solidFill>
                <a:ea typeface="楷体" panose="02010609060101010101" pitchFamily="49" charset="-122"/>
              </a:rPr>
              <a:t>Cr</a:t>
            </a:r>
            <a:r>
              <a:rPr lang="en-US" altLang="zh-CN" baseline="30000" dirty="0">
                <a:solidFill>
                  <a:srgbClr val="FF0000"/>
                </a:solidFill>
                <a:ea typeface="楷体" panose="02010609060101010101" pitchFamily="49" charset="-122"/>
              </a:rPr>
              <a:t>3+</a:t>
            </a:r>
            <a:r>
              <a:rPr lang="zh-CN" altLang="en-US" dirty="0">
                <a:solidFill>
                  <a:srgbClr val="FF0000"/>
                </a:solidFill>
                <a:ea typeface="楷体" panose="02010609060101010101" pitchFamily="49" charset="-122"/>
              </a:rPr>
              <a:t>的鉴定：</a:t>
            </a:r>
            <a:endParaRPr lang="zh-CN" altLang="en-US" dirty="0">
              <a:solidFill>
                <a:srgbClr val="FF0000"/>
              </a:solidFill>
              <a:ea typeface="楷体" panose="02010609060101010101" pitchFamily="49" charset="-122"/>
            </a:endParaRPr>
          </a:p>
          <a:p>
            <a:pPr lvl="0">
              <a:lnSpc>
                <a:spcPct val="110000"/>
              </a:lnSpc>
              <a:spcBef>
                <a:spcPct val="50000"/>
              </a:spcBef>
            </a:pPr>
            <a:r>
              <a:rPr lang="en-US" altLang="zh-CN" sz="2800" dirty="0">
                <a:ea typeface="楷体" panose="02010609060101010101" pitchFamily="49" charset="-122"/>
              </a:rPr>
              <a:t>1. </a:t>
            </a:r>
            <a:r>
              <a:rPr lang="zh-CN" altLang="en-US" sz="2800" dirty="0">
                <a:ea typeface="楷体" panose="02010609060101010101" pitchFamily="49" charset="-122"/>
              </a:rPr>
              <a:t>在</a:t>
            </a:r>
            <a:r>
              <a:rPr lang="zh-CN" altLang="en-US" sz="2800" dirty="0">
                <a:solidFill>
                  <a:srgbClr val="00B050"/>
                </a:solidFill>
                <a:ea typeface="楷体" panose="02010609060101010101" pitchFamily="49" charset="-122"/>
              </a:rPr>
              <a:t>强碱性</a:t>
            </a:r>
            <a:r>
              <a:rPr lang="zh-CN" altLang="en-US" sz="2800" dirty="0">
                <a:ea typeface="楷体" panose="02010609060101010101" pitchFamily="49" charset="-122"/>
              </a:rPr>
              <a:t>介质中加入</a:t>
            </a:r>
            <a:r>
              <a:rPr lang="en-US" altLang="zh-CN" sz="2800" dirty="0">
                <a:ea typeface="楷体" panose="02010609060101010101" pitchFamily="49" charset="-122"/>
              </a:rPr>
              <a:t>H</a:t>
            </a:r>
            <a:r>
              <a:rPr lang="en-US" altLang="zh-CN" sz="2800" baseline="-25000" dirty="0">
                <a:ea typeface="楷体" panose="02010609060101010101" pitchFamily="49" charset="-122"/>
              </a:rPr>
              <a:t>2</a:t>
            </a:r>
            <a:r>
              <a:rPr lang="en-US" altLang="zh-CN" sz="2800" dirty="0">
                <a:ea typeface="楷体" panose="02010609060101010101" pitchFamily="49" charset="-122"/>
              </a:rPr>
              <a:t>O</a:t>
            </a:r>
            <a:r>
              <a:rPr lang="en-US" altLang="zh-CN" sz="2800" baseline="-25000" dirty="0">
                <a:ea typeface="楷体" panose="02010609060101010101" pitchFamily="49" charset="-122"/>
              </a:rPr>
              <a:t>2</a:t>
            </a:r>
            <a:r>
              <a:rPr lang="zh-CN" altLang="en-US" sz="2800" dirty="0">
                <a:ea typeface="楷体" panose="02010609060101010101" pitchFamily="49" charset="-122"/>
              </a:rPr>
              <a:t>，先将</a:t>
            </a:r>
            <a:r>
              <a:rPr lang="en-US" altLang="zh-CN" sz="2800" dirty="0">
                <a:ea typeface="楷体" panose="02010609060101010101" pitchFamily="49" charset="-122"/>
              </a:rPr>
              <a:t>Cr</a:t>
            </a:r>
            <a:r>
              <a:rPr lang="en-US" altLang="zh-CN" sz="2800" baseline="30000" dirty="0">
                <a:ea typeface="楷体" panose="02010609060101010101" pitchFamily="49" charset="-122"/>
              </a:rPr>
              <a:t>3+</a:t>
            </a:r>
            <a:r>
              <a:rPr lang="zh-CN" altLang="en-US" sz="2800" dirty="0">
                <a:ea typeface="楷体" panose="02010609060101010101" pitchFamily="49" charset="-122"/>
              </a:rPr>
              <a:t>氧化为</a:t>
            </a:r>
            <a:r>
              <a:rPr lang="en-US" altLang="zh-CN" sz="2800" dirty="0">
                <a:ea typeface="楷体" panose="02010609060101010101" pitchFamily="49" charset="-122"/>
              </a:rPr>
              <a:t>CrO</a:t>
            </a:r>
            <a:r>
              <a:rPr lang="en-US" altLang="zh-CN" sz="2800" baseline="-25000" dirty="0">
                <a:ea typeface="楷体" panose="02010609060101010101" pitchFamily="49" charset="-122"/>
              </a:rPr>
              <a:t>4</a:t>
            </a:r>
            <a:r>
              <a:rPr lang="en-US" altLang="zh-CN" sz="2800" baseline="30000" dirty="0">
                <a:ea typeface="楷体" panose="02010609060101010101" pitchFamily="49" charset="-122"/>
              </a:rPr>
              <a:t>2-</a:t>
            </a:r>
            <a:r>
              <a:rPr lang="en-US" altLang="zh-CN" sz="2800" dirty="0">
                <a:ea typeface="楷体" panose="02010609060101010101" pitchFamily="49" charset="-122"/>
              </a:rPr>
              <a:t>,</a:t>
            </a:r>
            <a:r>
              <a:rPr lang="zh-CN" altLang="en-US" sz="2800" dirty="0">
                <a:ea typeface="楷体" panose="02010609060101010101" pitchFamily="49" charset="-122"/>
              </a:rPr>
              <a:t>然后加</a:t>
            </a:r>
            <a:r>
              <a:rPr lang="en-US" altLang="zh-CN" sz="2800" dirty="0">
                <a:ea typeface="楷体" panose="02010609060101010101" pitchFamily="49" charset="-122"/>
              </a:rPr>
              <a:t>Pb</a:t>
            </a:r>
            <a:r>
              <a:rPr lang="en-US" altLang="zh-CN" sz="2800" baseline="30000" dirty="0">
                <a:ea typeface="楷体" panose="02010609060101010101" pitchFamily="49" charset="-122"/>
              </a:rPr>
              <a:t>2+</a:t>
            </a:r>
            <a:r>
              <a:rPr lang="zh-CN" altLang="en-US" sz="2800" dirty="0">
                <a:ea typeface="楷体" panose="02010609060101010101" pitchFamily="49" charset="-122"/>
              </a:rPr>
              <a:t>离子，生成黄色</a:t>
            </a:r>
            <a:r>
              <a:rPr lang="en-US" altLang="zh-CN" sz="2800" dirty="0">
                <a:ea typeface="楷体" panose="02010609060101010101" pitchFamily="49" charset="-122"/>
              </a:rPr>
              <a:t>PbCrO</a:t>
            </a:r>
            <a:r>
              <a:rPr lang="en-US" altLang="zh-CN" sz="2800" baseline="-25000" dirty="0">
                <a:ea typeface="楷体" panose="02010609060101010101" pitchFamily="49" charset="-122"/>
              </a:rPr>
              <a:t>4</a:t>
            </a:r>
            <a:r>
              <a:rPr lang="zh-CN" altLang="en-US" sz="2800" dirty="0">
                <a:ea typeface="楷体" panose="02010609060101010101" pitchFamily="49" charset="-122"/>
              </a:rPr>
              <a:t>沉淀</a:t>
            </a:r>
            <a:r>
              <a:rPr lang="en-US" altLang="zh-CN" sz="2800" dirty="0">
                <a:ea typeface="楷体" panose="02010609060101010101" pitchFamily="49" charset="-122"/>
              </a:rPr>
              <a:t>, </a:t>
            </a:r>
            <a:r>
              <a:rPr lang="zh-CN" altLang="en-US" sz="2800" dirty="0">
                <a:ea typeface="楷体" panose="02010609060101010101" pitchFamily="49" charset="-122"/>
              </a:rPr>
              <a:t>证明有</a:t>
            </a:r>
            <a:r>
              <a:rPr lang="en-US" altLang="zh-CN" sz="2800" dirty="0">
                <a:ea typeface="楷体" panose="02010609060101010101" pitchFamily="49" charset="-122"/>
              </a:rPr>
              <a:t>Cr</a:t>
            </a:r>
            <a:r>
              <a:rPr lang="en-US" altLang="zh-CN" sz="2800" baseline="30000" dirty="0">
                <a:ea typeface="楷体" panose="02010609060101010101" pitchFamily="49" charset="-122"/>
              </a:rPr>
              <a:t>3+</a:t>
            </a:r>
            <a:r>
              <a:rPr lang="en-US" altLang="zh-CN" sz="2800" dirty="0">
                <a:ea typeface="楷体" panose="02010609060101010101" pitchFamily="49" charset="-122"/>
              </a:rPr>
              <a:t>.</a:t>
            </a:r>
            <a:endParaRPr lang="en-US" altLang="zh-CN" sz="2800" dirty="0">
              <a:ea typeface="楷体" panose="02010609060101010101" pitchFamily="49" charset="-122"/>
            </a:endParaRPr>
          </a:p>
          <a:p>
            <a:pPr lvl="0">
              <a:lnSpc>
                <a:spcPct val="110000"/>
              </a:lnSpc>
              <a:spcBef>
                <a:spcPct val="50000"/>
              </a:spcBef>
            </a:pPr>
            <a:r>
              <a:rPr lang="en-US" altLang="zh-CN" sz="2800" baseline="30000" dirty="0">
                <a:ea typeface="楷体" panose="02010609060101010101" pitchFamily="49" charset="-122"/>
              </a:rPr>
              <a:t>     </a:t>
            </a:r>
            <a:r>
              <a:rPr lang="en-US" altLang="zh-CN" sz="2800" dirty="0">
                <a:ea typeface="楷体" panose="02010609060101010101" pitchFamily="49" charset="-122"/>
              </a:rPr>
              <a:t>Cr</a:t>
            </a:r>
            <a:r>
              <a:rPr lang="en-US" altLang="zh-CN" sz="2800" baseline="30000" dirty="0">
                <a:ea typeface="楷体" panose="02010609060101010101" pitchFamily="49" charset="-122"/>
              </a:rPr>
              <a:t>3+</a:t>
            </a:r>
            <a:r>
              <a:rPr lang="en-US" altLang="zh-CN" sz="2800" dirty="0">
                <a:ea typeface="楷体" panose="02010609060101010101" pitchFamily="49" charset="-122"/>
              </a:rPr>
              <a:t> + 3OH</a:t>
            </a:r>
            <a:r>
              <a:rPr lang="en-US" altLang="zh-CN" sz="2800" baseline="30000" dirty="0">
                <a:ea typeface="楷体" panose="02010609060101010101" pitchFamily="49" charset="-122"/>
              </a:rPr>
              <a:t>-</a:t>
            </a:r>
            <a:r>
              <a:rPr lang="en-US" altLang="zh-CN" sz="2800" dirty="0">
                <a:ea typeface="楷体" panose="02010609060101010101" pitchFamily="49" charset="-122"/>
              </a:rPr>
              <a:t> == CrO</a:t>
            </a:r>
            <a:r>
              <a:rPr lang="en-US" altLang="zh-CN" sz="2800" baseline="-25000" dirty="0">
                <a:ea typeface="楷体" panose="02010609060101010101" pitchFamily="49" charset="-122"/>
              </a:rPr>
              <a:t>2</a:t>
            </a:r>
            <a:r>
              <a:rPr lang="en-US" altLang="zh-CN" sz="2800" baseline="30000" dirty="0">
                <a:ea typeface="楷体" panose="02010609060101010101" pitchFamily="49" charset="-122"/>
              </a:rPr>
              <a:t>-</a:t>
            </a:r>
            <a:r>
              <a:rPr lang="en-US" altLang="zh-CN" sz="2800" dirty="0">
                <a:ea typeface="楷体" panose="02010609060101010101" pitchFamily="49" charset="-122"/>
              </a:rPr>
              <a:t> + 2H</a:t>
            </a:r>
            <a:r>
              <a:rPr lang="en-US" altLang="zh-CN" sz="2800" baseline="-25000" dirty="0">
                <a:ea typeface="楷体" panose="02010609060101010101" pitchFamily="49" charset="-122"/>
              </a:rPr>
              <a:t>2</a:t>
            </a:r>
            <a:r>
              <a:rPr lang="en-US" altLang="zh-CN" sz="2800" dirty="0">
                <a:ea typeface="楷体" panose="02010609060101010101" pitchFamily="49" charset="-122"/>
              </a:rPr>
              <a:t>O</a:t>
            </a:r>
            <a:endParaRPr lang="en-US" altLang="zh-CN" sz="2800" dirty="0">
              <a:ea typeface="楷体" panose="02010609060101010101" pitchFamily="49" charset="-122"/>
            </a:endParaRPr>
          </a:p>
          <a:p>
            <a:pPr lvl="0">
              <a:lnSpc>
                <a:spcPct val="110000"/>
              </a:lnSpc>
              <a:spcBef>
                <a:spcPct val="50000"/>
              </a:spcBef>
            </a:pPr>
            <a:r>
              <a:rPr lang="en-US" altLang="zh-CN" sz="2800" dirty="0">
                <a:ea typeface="楷体" panose="02010609060101010101" pitchFamily="49" charset="-122"/>
              </a:rPr>
              <a:t>   2CrO</a:t>
            </a:r>
            <a:r>
              <a:rPr lang="en-US" altLang="zh-CN" sz="2800" baseline="-25000" dirty="0">
                <a:ea typeface="楷体" panose="02010609060101010101" pitchFamily="49" charset="-122"/>
              </a:rPr>
              <a:t>2</a:t>
            </a:r>
            <a:r>
              <a:rPr lang="en-US" altLang="zh-CN" sz="2800" baseline="30000" dirty="0">
                <a:ea typeface="楷体" panose="02010609060101010101" pitchFamily="49" charset="-122"/>
              </a:rPr>
              <a:t>-</a:t>
            </a:r>
            <a:r>
              <a:rPr lang="en-US" altLang="zh-CN" sz="2800" dirty="0">
                <a:ea typeface="楷体" panose="02010609060101010101" pitchFamily="49" charset="-122"/>
              </a:rPr>
              <a:t> + 3H</a:t>
            </a:r>
            <a:r>
              <a:rPr lang="en-US" altLang="zh-CN" sz="2800" baseline="-25000" dirty="0">
                <a:ea typeface="楷体" panose="02010609060101010101" pitchFamily="49" charset="-122"/>
              </a:rPr>
              <a:t>2</a:t>
            </a:r>
            <a:r>
              <a:rPr lang="en-US" altLang="zh-CN" sz="2800" dirty="0">
                <a:ea typeface="楷体" panose="02010609060101010101" pitchFamily="49" charset="-122"/>
              </a:rPr>
              <a:t>O</a:t>
            </a:r>
            <a:r>
              <a:rPr lang="en-US" altLang="zh-CN" sz="2800" baseline="-25000" dirty="0">
                <a:ea typeface="楷体" panose="02010609060101010101" pitchFamily="49" charset="-122"/>
              </a:rPr>
              <a:t>2</a:t>
            </a:r>
            <a:r>
              <a:rPr lang="en-US" altLang="zh-CN" sz="2800" dirty="0">
                <a:ea typeface="楷体" panose="02010609060101010101" pitchFamily="49" charset="-122"/>
              </a:rPr>
              <a:t> + 2OH</a:t>
            </a:r>
            <a:r>
              <a:rPr lang="en-US" altLang="zh-CN" sz="2800" baseline="30000" dirty="0">
                <a:ea typeface="楷体" panose="02010609060101010101" pitchFamily="49" charset="-122"/>
              </a:rPr>
              <a:t>-</a:t>
            </a:r>
            <a:r>
              <a:rPr lang="en-US" altLang="zh-CN" sz="2800" dirty="0">
                <a:ea typeface="楷体" panose="02010609060101010101" pitchFamily="49" charset="-122"/>
              </a:rPr>
              <a:t> == 2CrO</a:t>
            </a:r>
            <a:r>
              <a:rPr lang="en-US" altLang="zh-CN" sz="2800" baseline="-25000" dirty="0">
                <a:ea typeface="楷体" panose="02010609060101010101" pitchFamily="49" charset="-122"/>
              </a:rPr>
              <a:t>4</a:t>
            </a:r>
            <a:r>
              <a:rPr lang="en-US" altLang="zh-CN" sz="2800" baseline="30000" dirty="0">
                <a:ea typeface="楷体" panose="02010609060101010101" pitchFamily="49" charset="-122"/>
              </a:rPr>
              <a:t>2-</a:t>
            </a:r>
            <a:r>
              <a:rPr lang="en-US" altLang="zh-CN" sz="2800" dirty="0">
                <a:ea typeface="楷体" panose="02010609060101010101" pitchFamily="49" charset="-122"/>
              </a:rPr>
              <a:t> + 4H</a:t>
            </a:r>
            <a:r>
              <a:rPr lang="en-US" altLang="zh-CN" sz="2800" baseline="-25000" dirty="0">
                <a:ea typeface="楷体" panose="02010609060101010101" pitchFamily="49" charset="-122"/>
              </a:rPr>
              <a:t>2</a:t>
            </a:r>
            <a:r>
              <a:rPr lang="en-US" altLang="zh-CN" sz="2800" dirty="0">
                <a:ea typeface="楷体" panose="02010609060101010101" pitchFamily="49" charset="-122"/>
              </a:rPr>
              <a:t>O</a:t>
            </a:r>
            <a:endParaRPr lang="en-US" altLang="zh-CN" sz="2800" dirty="0">
              <a:ea typeface="楷体" panose="02010609060101010101" pitchFamily="49" charset="-122"/>
            </a:endParaRPr>
          </a:p>
          <a:p>
            <a:pPr lvl="0">
              <a:lnSpc>
                <a:spcPct val="110000"/>
              </a:lnSpc>
              <a:spcBef>
                <a:spcPct val="50000"/>
              </a:spcBef>
            </a:pPr>
            <a:r>
              <a:rPr lang="en-US" altLang="zh-CN" sz="2800" dirty="0">
                <a:ea typeface="楷体" panose="02010609060101010101" pitchFamily="49" charset="-122"/>
              </a:rPr>
              <a:t>   CrO</a:t>
            </a:r>
            <a:r>
              <a:rPr lang="en-US" altLang="zh-CN" sz="2800" baseline="-25000" dirty="0">
                <a:ea typeface="楷体" panose="02010609060101010101" pitchFamily="49" charset="-122"/>
              </a:rPr>
              <a:t>4</a:t>
            </a:r>
            <a:r>
              <a:rPr lang="en-US" altLang="zh-CN" sz="2800" baseline="30000" dirty="0">
                <a:ea typeface="楷体" panose="02010609060101010101" pitchFamily="49" charset="-122"/>
              </a:rPr>
              <a:t>2-</a:t>
            </a:r>
            <a:r>
              <a:rPr lang="en-US" altLang="zh-CN" sz="2800" dirty="0">
                <a:ea typeface="楷体" panose="02010609060101010101" pitchFamily="49" charset="-122"/>
              </a:rPr>
              <a:t> + Pb</a:t>
            </a:r>
            <a:r>
              <a:rPr lang="en-US" altLang="zh-CN" sz="2800" baseline="30000" dirty="0">
                <a:ea typeface="楷体" panose="02010609060101010101" pitchFamily="49" charset="-122"/>
              </a:rPr>
              <a:t>2+</a:t>
            </a:r>
            <a:r>
              <a:rPr lang="en-US" altLang="zh-CN" sz="2800" dirty="0">
                <a:ea typeface="楷体" panose="02010609060101010101" pitchFamily="49" charset="-122"/>
              </a:rPr>
              <a:t> == PbCrO</a:t>
            </a:r>
            <a:r>
              <a:rPr lang="en-US" altLang="zh-CN" sz="2800" baseline="-25000" dirty="0">
                <a:ea typeface="楷体" panose="02010609060101010101" pitchFamily="49" charset="-122"/>
              </a:rPr>
              <a:t>4</a:t>
            </a:r>
            <a:r>
              <a:rPr lang="en-US" altLang="zh-CN" sz="2800" dirty="0">
                <a:ea typeface="楷体" panose="02010609060101010101" pitchFamily="49" charset="-122"/>
              </a:rPr>
              <a:t>(</a:t>
            </a:r>
            <a:r>
              <a:rPr lang="zh-CN" altLang="en-US" sz="2800" dirty="0">
                <a:ea typeface="楷体" panose="02010609060101010101" pitchFamily="49" charset="-122"/>
              </a:rPr>
              <a:t>黄色</a:t>
            </a:r>
            <a:r>
              <a:rPr lang="en-US" altLang="zh-CN" sz="2800" dirty="0">
                <a:ea typeface="楷体" panose="02010609060101010101" pitchFamily="49" charset="-122"/>
              </a:rPr>
              <a:t>)</a:t>
            </a:r>
            <a:endParaRPr lang="en-US" altLang="zh-CN" sz="2800" dirty="0">
              <a:ea typeface="楷体" panose="02010609060101010101" pitchFamily="49" charset="-122"/>
            </a:endParaRPr>
          </a:p>
          <a:p>
            <a:pPr lvl="0">
              <a:lnSpc>
                <a:spcPct val="110000"/>
              </a:lnSpc>
              <a:spcBef>
                <a:spcPct val="50000"/>
              </a:spcBef>
            </a:pPr>
            <a:r>
              <a:rPr lang="en-US" altLang="zh-CN" sz="2800" dirty="0">
                <a:ea typeface="楷体" panose="02010609060101010101" pitchFamily="49" charset="-122"/>
              </a:rPr>
              <a:t>2. </a:t>
            </a:r>
            <a:r>
              <a:rPr lang="zh-CN" altLang="en-US" sz="2800" dirty="0">
                <a:ea typeface="楷体" panose="02010609060101010101" pitchFamily="49" charset="-122"/>
              </a:rPr>
              <a:t>先按上法将</a:t>
            </a:r>
            <a:r>
              <a:rPr lang="en-US" altLang="zh-CN" sz="2800" dirty="0">
                <a:ea typeface="楷体" panose="02010609060101010101" pitchFamily="49" charset="-122"/>
              </a:rPr>
              <a:t>Cr</a:t>
            </a:r>
            <a:r>
              <a:rPr lang="en-US" altLang="zh-CN" sz="2800" baseline="30000" dirty="0">
                <a:ea typeface="楷体" panose="02010609060101010101" pitchFamily="49" charset="-122"/>
              </a:rPr>
              <a:t>3+</a:t>
            </a:r>
            <a:r>
              <a:rPr lang="zh-CN" altLang="en-US" sz="2800" dirty="0">
                <a:ea typeface="楷体" panose="02010609060101010101" pitchFamily="49" charset="-122"/>
              </a:rPr>
              <a:t>氧化为</a:t>
            </a:r>
            <a:r>
              <a:rPr lang="en-US" altLang="zh-CN" sz="2800" dirty="0">
                <a:ea typeface="楷体" panose="02010609060101010101" pitchFamily="49" charset="-122"/>
              </a:rPr>
              <a:t>CrO</a:t>
            </a:r>
            <a:r>
              <a:rPr lang="en-US" altLang="zh-CN" sz="2800" baseline="-25000" dirty="0">
                <a:ea typeface="楷体" panose="02010609060101010101" pitchFamily="49" charset="-122"/>
              </a:rPr>
              <a:t>4</a:t>
            </a:r>
            <a:r>
              <a:rPr lang="en-US" altLang="zh-CN" sz="2800" baseline="30000" dirty="0">
                <a:ea typeface="楷体" panose="02010609060101010101" pitchFamily="49" charset="-122"/>
              </a:rPr>
              <a:t>2-</a:t>
            </a:r>
            <a:r>
              <a:rPr lang="zh-CN" altLang="en-US" sz="2800" dirty="0">
                <a:ea typeface="楷体" panose="02010609060101010101" pitchFamily="49" charset="-122"/>
              </a:rPr>
              <a:t>，用硫酸酸化至</a:t>
            </a:r>
            <a:r>
              <a:rPr lang="en-US" altLang="zh-CN" sz="2800" dirty="0">
                <a:ea typeface="楷体" panose="02010609060101010101" pitchFamily="49" charset="-122"/>
              </a:rPr>
              <a:t>pH</a:t>
            </a:r>
            <a:r>
              <a:rPr lang="zh-CN" altLang="en-US" sz="2800" dirty="0">
                <a:ea typeface="楷体" panose="02010609060101010101" pitchFamily="49" charset="-122"/>
              </a:rPr>
              <a:t>为</a:t>
            </a:r>
            <a:r>
              <a:rPr lang="en-US" altLang="zh-CN" sz="2800" dirty="0">
                <a:ea typeface="楷体" panose="02010609060101010101" pitchFamily="49" charset="-122"/>
              </a:rPr>
              <a:t>2-3</a:t>
            </a:r>
            <a:r>
              <a:rPr lang="zh-CN" altLang="en-US" sz="2800" dirty="0">
                <a:ea typeface="楷体" panose="02010609060101010101" pitchFamily="49" charset="-122"/>
              </a:rPr>
              <a:t>，使</a:t>
            </a:r>
            <a:r>
              <a:rPr lang="en-US" altLang="zh-CN" sz="2800" dirty="0">
                <a:ea typeface="楷体" panose="02010609060101010101" pitchFamily="49" charset="-122"/>
              </a:rPr>
              <a:t>CrO</a:t>
            </a:r>
            <a:r>
              <a:rPr lang="en-US" altLang="zh-CN" sz="2800" baseline="-25000" dirty="0">
                <a:ea typeface="楷体" panose="02010609060101010101" pitchFamily="49" charset="-122"/>
              </a:rPr>
              <a:t>4</a:t>
            </a:r>
            <a:r>
              <a:rPr lang="en-US" altLang="zh-CN" sz="2800" baseline="30000" dirty="0">
                <a:ea typeface="楷体" panose="02010609060101010101" pitchFamily="49" charset="-122"/>
              </a:rPr>
              <a:t>2-</a:t>
            </a:r>
            <a:r>
              <a:rPr lang="zh-CN" altLang="en-US" sz="2800" dirty="0">
                <a:ea typeface="楷体" panose="02010609060101010101" pitchFamily="49" charset="-122"/>
              </a:rPr>
              <a:t>转化为</a:t>
            </a:r>
            <a:r>
              <a:rPr lang="en-US" altLang="zh-CN" sz="2800" dirty="0">
                <a:ea typeface="楷体" panose="02010609060101010101" pitchFamily="49" charset="-122"/>
              </a:rPr>
              <a:t>Cr</a:t>
            </a:r>
            <a:r>
              <a:rPr lang="en-US" altLang="zh-CN" sz="2800" baseline="-25000" dirty="0">
                <a:ea typeface="楷体" panose="02010609060101010101" pitchFamily="49" charset="-122"/>
              </a:rPr>
              <a:t>2</a:t>
            </a:r>
            <a:r>
              <a:rPr lang="en-US" altLang="zh-CN" sz="2800" dirty="0">
                <a:ea typeface="楷体" panose="02010609060101010101" pitchFamily="49" charset="-122"/>
              </a:rPr>
              <a:t>O</a:t>
            </a:r>
            <a:r>
              <a:rPr lang="en-US" altLang="zh-CN" sz="2800" baseline="-25000" dirty="0">
                <a:ea typeface="楷体" panose="02010609060101010101" pitchFamily="49" charset="-122"/>
              </a:rPr>
              <a:t>7</a:t>
            </a:r>
            <a:r>
              <a:rPr lang="en-US" altLang="zh-CN" sz="2800" baseline="30000" dirty="0">
                <a:ea typeface="楷体" panose="02010609060101010101" pitchFamily="49" charset="-122"/>
              </a:rPr>
              <a:t>2-</a:t>
            </a:r>
            <a:r>
              <a:rPr lang="zh-CN" altLang="en-US" sz="2800" dirty="0">
                <a:ea typeface="楷体" panose="02010609060101010101" pitchFamily="49" charset="-122"/>
              </a:rPr>
              <a:t>，再与</a:t>
            </a:r>
            <a:r>
              <a:rPr lang="en-US" altLang="zh-CN" sz="2800" dirty="0">
                <a:ea typeface="楷体" panose="02010609060101010101" pitchFamily="49" charset="-122"/>
              </a:rPr>
              <a:t>H</a:t>
            </a:r>
            <a:r>
              <a:rPr lang="en-US" altLang="zh-CN" sz="2800" baseline="-25000" dirty="0">
                <a:ea typeface="楷体" panose="02010609060101010101" pitchFamily="49" charset="-122"/>
              </a:rPr>
              <a:t>2</a:t>
            </a:r>
            <a:r>
              <a:rPr lang="en-US" altLang="zh-CN" sz="2800" dirty="0">
                <a:ea typeface="楷体" panose="02010609060101010101" pitchFamily="49" charset="-122"/>
              </a:rPr>
              <a:t>O</a:t>
            </a:r>
            <a:r>
              <a:rPr lang="en-US" altLang="zh-CN" sz="2800" baseline="-25000" dirty="0">
                <a:ea typeface="楷体" panose="02010609060101010101" pitchFamily="49" charset="-122"/>
              </a:rPr>
              <a:t>2</a:t>
            </a:r>
            <a:r>
              <a:rPr lang="zh-CN" altLang="en-US" sz="2800" dirty="0">
                <a:ea typeface="楷体" panose="02010609060101010101" pitchFamily="49" charset="-122"/>
              </a:rPr>
              <a:t>作用，生成蓝色</a:t>
            </a:r>
            <a:r>
              <a:rPr lang="en-US" altLang="zh-CN" sz="2800" dirty="0">
                <a:ea typeface="楷体" panose="02010609060101010101" pitchFamily="49" charset="-122"/>
              </a:rPr>
              <a:t>CrO</a:t>
            </a:r>
            <a:r>
              <a:rPr lang="en-US" altLang="zh-CN" sz="2800" baseline="-25000" dirty="0">
                <a:ea typeface="楷体" panose="02010609060101010101" pitchFamily="49" charset="-122"/>
              </a:rPr>
              <a:t>5</a:t>
            </a:r>
            <a:r>
              <a:rPr lang="en-US" altLang="zh-CN" sz="2800" dirty="0">
                <a:ea typeface="楷体" panose="02010609060101010101" pitchFamily="49" charset="-122"/>
              </a:rPr>
              <a:t>(</a:t>
            </a:r>
            <a:r>
              <a:rPr lang="zh-CN" altLang="en-US" sz="2800" dirty="0">
                <a:ea typeface="楷体" panose="02010609060101010101" pitchFamily="49" charset="-122"/>
              </a:rPr>
              <a:t>在有机溶剂如乙醚存在下稳定</a:t>
            </a:r>
            <a:r>
              <a:rPr lang="en-US" altLang="zh-CN" sz="2800" dirty="0">
                <a:ea typeface="楷体" panose="02010609060101010101" pitchFamily="49" charset="-122"/>
              </a:rPr>
              <a:t>)</a:t>
            </a:r>
            <a:r>
              <a:rPr lang="zh-CN" altLang="en-US" sz="2800" dirty="0">
                <a:ea typeface="楷体" panose="02010609060101010101" pitchFamily="49" charset="-122"/>
              </a:rPr>
              <a:t>，证明有</a:t>
            </a:r>
            <a:r>
              <a:rPr lang="en-US" altLang="zh-CN" sz="2800" dirty="0">
                <a:ea typeface="楷体" panose="02010609060101010101" pitchFamily="49" charset="-122"/>
              </a:rPr>
              <a:t>Cr</a:t>
            </a:r>
            <a:r>
              <a:rPr lang="en-US" altLang="zh-CN" sz="2800" baseline="30000" dirty="0">
                <a:ea typeface="楷体" panose="02010609060101010101" pitchFamily="49" charset="-122"/>
              </a:rPr>
              <a:t>3+</a:t>
            </a:r>
            <a:r>
              <a:rPr lang="zh-CN" altLang="en-US" sz="2800" dirty="0">
                <a:ea typeface="楷体" panose="02010609060101010101" pitchFamily="49" charset="-122"/>
              </a:rPr>
              <a:t>。</a:t>
            </a:r>
            <a:endParaRPr lang="zh-CN" altLang="en-US" sz="2800" dirty="0">
              <a:ea typeface="楷体" panose="02010609060101010101" pitchFamily="49" charset="-122"/>
            </a:endParaRPr>
          </a:p>
        </p:txBody>
      </p:sp>
    </p:spTree>
  </p:cSld>
  <p:clrMapOvr>
    <a:masterClrMapping/>
  </p:clrMapOvr>
  <p:transition>
    <p:wip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2" name="Text Box 4"/>
          <p:cNvSpPr txBox="1">
            <a:spLocks noChangeArrowheads="1"/>
          </p:cNvSpPr>
          <p:nvPr/>
        </p:nvSpPr>
        <p:spPr bwMode="auto">
          <a:xfrm>
            <a:off x="923925" y="300038"/>
            <a:ext cx="7942263" cy="1165225"/>
          </a:xfrm>
          <a:prstGeom prst="rect">
            <a:avLst/>
          </a:prstGeom>
          <a:noFill/>
          <a:ln>
            <a:noFill/>
          </a:ln>
          <a:effec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lnSpc>
                <a:spcPct val="110000"/>
              </a:lnSpc>
              <a:spcBef>
                <a:spcPct val="50000"/>
              </a:spcBef>
            </a:pPr>
            <a:r>
              <a:rPr lang="pt-BR" altLang="zh-CN" dirty="0">
                <a:solidFill>
                  <a:srgbClr val="FF0000"/>
                </a:solidFill>
                <a:ea typeface="华文楷体" panose="02010600040101010101" pitchFamily="2" charset="-122"/>
              </a:rPr>
              <a:t>Mn</a:t>
            </a:r>
            <a:r>
              <a:rPr lang="pt-BR" altLang="zh-CN" baseline="30000" dirty="0">
                <a:solidFill>
                  <a:srgbClr val="FF0000"/>
                </a:solidFill>
                <a:ea typeface="华文楷体" panose="02010600040101010101" pitchFamily="2" charset="-122"/>
              </a:rPr>
              <a:t>2+</a:t>
            </a:r>
            <a:r>
              <a:rPr lang="en-US" altLang="zh-CN" dirty="0">
                <a:solidFill>
                  <a:srgbClr val="FF0000"/>
                </a:solidFill>
                <a:ea typeface="华文楷体" panose="02010600040101010101" pitchFamily="2" charset="-122"/>
              </a:rPr>
              <a:t>: </a:t>
            </a:r>
            <a:r>
              <a:rPr lang="zh-CN" altLang="en-US" dirty="0">
                <a:ea typeface="华文楷体" panose="02010600040101010101" pitchFamily="2" charset="-122"/>
              </a:rPr>
              <a:t>在酸性介质中用</a:t>
            </a:r>
            <a:r>
              <a:rPr lang="zh-CN" altLang="en-US" dirty="0">
                <a:solidFill>
                  <a:srgbClr val="FF0000"/>
                </a:solidFill>
                <a:ea typeface="华文楷体" panose="02010600040101010101" pitchFamily="2" charset="-122"/>
              </a:rPr>
              <a:t>强氧化剂如</a:t>
            </a:r>
            <a:r>
              <a:rPr lang="pt-BR" altLang="zh-CN" dirty="0" smtClean="0">
                <a:solidFill>
                  <a:srgbClr val="FF0000"/>
                </a:solidFill>
                <a:ea typeface="华文楷体" panose="02010600040101010101" pitchFamily="2" charset="-122"/>
              </a:rPr>
              <a:t>NaBiO</a:t>
            </a:r>
            <a:r>
              <a:rPr lang="pt-BR" altLang="zh-CN" baseline="-25000" dirty="0" smtClean="0">
                <a:solidFill>
                  <a:srgbClr val="FF0000"/>
                </a:solidFill>
                <a:ea typeface="华文楷体" panose="02010600040101010101" pitchFamily="2" charset="-122"/>
              </a:rPr>
              <a:t>3</a:t>
            </a:r>
            <a:r>
              <a:rPr lang="pt-BR" altLang="zh-CN" dirty="0" smtClean="0">
                <a:solidFill>
                  <a:srgbClr val="FF0000"/>
                </a:solidFill>
                <a:ea typeface="华文楷体" panose="02010600040101010101" pitchFamily="2" charset="-122"/>
              </a:rPr>
              <a:t>、(</a:t>
            </a:r>
            <a:r>
              <a:rPr lang="pt-BR" altLang="zh-CN" dirty="0">
                <a:solidFill>
                  <a:srgbClr val="FF0000"/>
                </a:solidFill>
                <a:ea typeface="华文楷体" panose="02010600040101010101" pitchFamily="2" charset="-122"/>
              </a:rPr>
              <a:t>NH</a:t>
            </a:r>
            <a:r>
              <a:rPr lang="pt-BR" altLang="zh-CN" baseline="-25000" dirty="0">
                <a:solidFill>
                  <a:srgbClr val="FF0000"/>
                </a:solidFill>
                <a:ea typeface="华文楷体" panose="02010600040101010101" pitchFamily="2" charset="-122"/>
              </a:rPr>
              <a:t>4</a:t>
            </a:r>
            <a:r>
              <a:rPr lang="pt-BR" altLang="zh-CN" dirty="0">
                <a:solidFill>
                  <a:srgbClr val="FF0000"/>
                </a:solidFill>
                <a:ea typeface="华文楷体" panose="02010600040101010101" pitchFamily="2" charset="-122"/>
              </a:rPr>
              <a:t>)</a:t>
            </a:r>
            <a:r>
              <a:rPr lang="pt-BR" altLang="zh-CN" baseline="-25000" dirty="0">
                <a:solidFill>
                  <a:srgbClr val="FF0000"/>
                </a:solidFill>
                <a:ea typeface="华文楷体" panose="02010600040101010101" pitchFamily="2" charset="-122"/>
              </a:rPr>
              <a:t>2</a:t>
            </a:r>
            <a:r>
              <a:rPr lang="pt-BR" altLang="zh-CN" dirty="0">
                <a:solidFill>
                  <a:srgbClr val="FF0000"/>
                </a:solidFill>
                <a:ea typeface="华文楷体" panose="02010600040101010101" pitchFamily="2" charset="-122"/>
              </a:rPr>
              <a:t>S</a:t>
            </a:r>
            <a:r>
              <a:rPr lang="pt-BR" altLang="zh-CN" baseline="-25000" dirty="0">
                <a:solidFill>
                  <a:srgbClr val="FF0000"/>
                </a:solidFill>
                <a:ea typeface="华文楷体" panose="02010600040101010101" pitchFamily="2" charset="-122"/>
              </a:rPr>
              <a:t>2</a:t>
            </a:r>
            <a:r>
              <a:rPr lang="pt-BR" altLang="zh-CN" dirty="0">
                <a:solidFill>
                  <a:srgbClr val="FF0000"/>
                </a:solidFill>
                <a:ea typeface="华文楷体" panose="02010600040101010101" pitchFamily="2" charset="-122"/>
              </a:rPr>
              <a:t>O</a:t>
            </a:r>
            <a:r>
              <a:rPr lang="pt-BR" altLang="zh-CN" baseline="-25000" dirty="0">
                <a:solidFill>
                  <a:srgbClr val="FF0000"/>
                </a:solidFill>
                <a:ea typeface="华文楷体" panose="02010600040101010101" pitchFamily="2" charset="-122"/>
              </a:rPr>
              <a:t>8</a:t>
            </a:r>
            <a:r>
              <a:rPr lang="zh-CN" altLang="en-US" dirty="0">
                <a:solidFill>
                  <a:srgbClr val="FF0000"/>
                </a:solidFill>
                <a:ea typeface="华文楷体" panose="02010600040101010101" pitchFamily="2" charset="-122"/>
              </a:rPr>
              <a:t>等</a:t>
            </a:r>
            <a:r>
              <a:rPr lang="zh-CN" altLang="en-US" dirty="0">
                <a:ea typeface="华文楷体" panose="02010600040101010101" pitchFamily="2" charset="-122"/>
              </a:rPr>
              <a:t>氧化</a:t>
            </a:r>
            <a:r>
              <a:rPr lang="pt-BR" altLang="zh-CN" dirty="0">
                <a:ea typeface="华文楷体" panose="02010600040101010101" pitchFamily="2" charset="-122"/>
              </a:rPr>
              <a:t>Mn</a:t>
            </a:r>
            <a:r>
              <a:rPr lang="pt-BR" altLang="zh-CN" baseline="30000" dirty="0">
                <a:ea typeface="华文楷体" panose="02010600040101010101" pitchFamily="2" charset="-122"/>
              </a:rPr>
              <a:t>2+</a:t>
            </a:r>
            <a:r>
              <a:rPr lang="zh-CN" altLang="en-US" dirty="0">
                <a:ea typeface="华文楷体" panose="02010600040101010101" pitchFamily="2" charset="-122"/>
              </a:rPr>
              <a:t>生成紫红色</a:t>
            </a:r>
            <a:r>
              <a:rPr lang="pt-BR" altLang="zh-CN" dirty="0">
                <a:ea typeface="华文楷体" panose="02010600040101010101" pitchFamily="2" charset="-122"/>
              </a:rPr>
              <a:t>MnO</a:t>
            </a:r>
            <a:r>
              <a:rPr lang="pt-BR" altLang="zh-CN" baseline="-25000" dirty="0">
                <a:ea typeface="华文楷体" panose="02010600040101010101" pitchFamily="2" charset="-122"/>
              </a:rPr>
              <a:t>4</a:t>
            </a:r>
            <a:r>
              <a:rPr lang="pt-BR" altLang="zh-CN" baseline="30000" dirty="0">
                <a:ea typeface="华文楷体" panose="02010600040101010101" pitchFamily="2" charset="-122"/>
              </a:rPr>
              <a:t>-</a:t>
            </a:r>
            <a:r>
              <a:rPr lang="zh-CN" altLang="en-US" dirty="0">
                <a:ea typeface="华文楷体" panose="02010600040101010101" pitchFamily="2" charset="-122"/>
              </a:rPr>
              <a:t>。 </a:t>
            </a:r>
            <a:endParaRPr lang="zh-CN" altLang="en-US" dirty="0">
              <a:ea typeface="华文楷体" panose="02010600040101010101" pitchFamily="2" charset="-122"/>
            </a:endParaRPr>
          </a:p>
        </p:txBody>
      </p:sp>
      <p:sp>
        <p:nvSpPr>
          <p:cNvPr id="488453" name="Text Box 5"/>
          <p:cNvSpPr txBox="1">
            <a:spLocks noChangeArrowheads="1"/>
          </p:cNvSpPr>
          <p:nvPr/>
        </p:nvSpPr>
        <p:spPr bwMode="auto">
          <a:xfrm>
            <a:off x="323850" y="1693863"/>
            <a:ext cx="8820150" cy="1311275"/>
          </a:xfrm>
          <a:prstGeom prst="rect">
            <a:avLst/>
          </a:prstGeom>
          <a:noFill/>
          <a:ln>
            <a:noFill/>
          </a:ln>
          <a:effectLst/>
        </p:spPr>
        <p:txBody>
          <a:bodyPr>
            <a:spAutoFit/>
          </a:bodyPr>
          <a:lstStyle/>
          <a:p>
            <a:pPr>
              <a:lnSpc>
                <a:spcPct val="110000"/>
              </a:lnSpc>
              <a:spcBef>
                <a:spcPct val="20000"/>
              </a:spcBef>
              <a:spcAft>
                <a:spcPct val="10000"/>
              </a:spcAft>
              <a:defRPr/>
            </a:pPr>
            <a:r>
              <a:rPr kumimoji="1" lang="en-US" altLang="zh-CN" dirty="0">
                <a:latin typeface="+mn-lt"/>
                <a:ea typeface="+mn-ea"/>
              </a:rPr>
              <a:t>   </a:t>
            </a:r>
            <a:r>
              <a:rPr kumimoji="1" lang="en-US" altLang="zh-CN" dirty="0">
                <a:solidFill>
                  <a:srgbClr val="FF0000"/>
                </a:solidFill>
                <a:latin typeface="+mn-lt"/>
                <a:ea typeface="+mn-ea"/>
              </a:rPr>
              <a:t>2Mn</a:t>
            </a:r>
            <a:r>
              <a:rPr kumimoji="1" lang="en-US" altLang="zh-CN" baseline="30000" dirty="0">
                <a:solidFill>
                  <a:srgbClr val="FF0000"/>
                </a:solidFill>
                <a:latin typeface="+mn-lt"/>
                <a:ea typeface="+mn-ea"/>
              </a:rPr>
              <a:t>2+</a:t>
            </a:r>
            <a:r>
              <a:rPr kumimoji="1" lang="en-US" altLang="zh-CN" dirty="0">
                <a:latin typeface="+mn-lt"/>
                <a:ea typeface="+mn-ea"/>
              </a:rPr>
              <a:t>+5S</a:t>
            </a:r>
            <a:r>
              <a:rPr kumimoji="1" lang="en-US" altLang="zh-CN" baseline="-25000" dirty="0">
                <a:latin typeface="+mn-lt"/>
                <a:ea typeface="+mn-ea"/>
              </a:rPr>
              <a:t>2</a:t>
            </a:r>
            <a:r>
              <a:rPr kumimoji="1" lang="en-US" altLang="zh-CN" dirty="0">
                <a:latin typeface="+mn-lt"/>
                <a:ea typeface="+mn-ea"/>
              </a:rPr>
              <a:t>O</a:t>
            </a:r>
            <a:r>
              <a:rPr kumimoji="1" lang="en-US" altLang="zh-CN" baseline="-25000" dirty="0">
                <a:latin typeface="+mn-lt"/>
                <a:ea typeface="+mn-ea"/>
              </a:rPr>
              <a:t>8</a:t>
            </a:r>
            <a:r>
              <a:rPr kumimoji="1" lang="en-US" altLang="zh-CN" baseline="30000" dirty="0">
                <a:latin typeface="+mn-lt"/>
                <a:ea typeface="+mn-ea"/>
              </a:rPr>
              <a:t>2-</a:t>
            </a:r>
            <a:r>
              <a:rPr kumimoji="1" lang="en-US" altLang="zh-CN" dirty="0">
                <a:latin typeface="+mn-lt"/>
                <a:ea typeface="+mn-ea"/>
              </a:rPr>
              <a:t>+8H</a:t>
            </a:r>
            <a:r>
              <a:rPr kumimoji="1" lang="en-US" altLang="zh-CN" baseline="-25000" dirty="0">
                <a:latin typeface="+mn-lt"/>
                <a:ea typeface="+mn-ea"/>
              </a:rPr>
              <a:t>2</a:t>
            </a:r>
            <a:r>
              <a:rPr kumimoji="1" lang="en-US" altLang="zh-CN" dirty="0">
                <a:latin typeface="+mn-lt"/>
                <a:ea typeface="+mn-ea"/>
              </a:rPr>
              <a:t>O==16H</a:t>
            </a:r>
            <a:r>
              <a:rPr kumimoji="1" lang="en-US" altLang="zh-CN" baseline="30000" dirty="0">
                <a:latin typeface="+mn-lt"/>
                <a:ea typeface="+mn-ea"/>
              </a:rPr>
              <a:t>+</a:t>
            </a:r>
            <a:r>
              <a:rPr kumimoji="1" lang="en-US" altLang="zh-CN" dirty="0">
                <a:latin typeface="+mn-lt"/>
                <a:ea typeface="+mn-ea"/>
              </a:rPr>
              <a:t>+10SO</a:t>
            </a:r>
            <a:r>
              <a:rPr kumimoji="1" lang="en-US" altLang="zh-CN" baseline="-25000" dirty="0">
                <a:latin typeface="+mn-lt"/>
                <a:ea typeface="+mn-ea"/>
              </a:rPr>
              <a:t>4</a:t>
            </a:r>
            <a:r>
              <a:rPr kumimoji="1" lang="en-US" altLang="zh-CN" baseline="30000" dirty="0">
                <a:latin typeface="+mn-lt"/>
                <a:ea typeface="+mn-ea"/>
              </a:rPr>
              <a:t>2-</a:t>
            </a:r>
            <a:r>
              <a:rPr kumimoji="1" lang="en-US" altLang="zh-CN" dirty="0">
                <a:latin typeface="+mn-lt"/>
                <a:ea typeface="+mn-ea"/>
              </a:rPr>
              <a:t>+2</a:t>
            </a:r>
            <a:r>
              <a:rPr kumimoji="1" lang="en-US" altLang="zh-CN" dirty="0">
                <a:solidFill>
                  <a:srgbClr val="FF0000"/>
                </a:solidFill>
                <a:latin typeface="+mn-lt"/>
                <a:ea typeface="+mn-ea"/>
              </a:rPr>
              <a:t>MnO</a:t>
            </a:r>
            <a:r>
              <a:rPr kumimoji="1" lang="en-US" altLang="zh-CN" baseline="-25000" dirty="0">
                <a:solidFill>
                  <a:srgbClr val="FF0000"/>
                </a:solidFill>
                <a:latin typeface="+mn-lt"/>
                <a:ea typeface="+mn-ea"/>
              </a:rPr>
              <a:t>4</a:t>
            </a:r>
            <a:r>
              <a:rPr kumimoji="1" lang="en-US" altLang="zh-CN" baseline="30000" dirty="0">
                <a:solidFill>
                  <a:srgbClr val="FF0000"/>
                </a:solidFill>
                <a:latin typeface="+mn-lt"/>
                <a:ea typeface="+mn-ea"/>
              </a:rPr>
              <a:t>-</a:t>
            </a:r>
            <a:endParaRPr kumimoji="1" lang="en-US" altLang="zh-CN" dirty="0">
              <a:solidFill>
                <a:srgbClr val="FF0000"/>
              </a:solidFill>
              <a:latin typeface="+mn-lt"/>
              <a:ea typeface="+mn-ea"/>
            </a:endParaRPr>
          </a:p>
          <a:p>
            <a:pPr>
              <a:lnSpc>
                <a:spcPct val="110000"/>
              </a:lnSpc>
              <a:spcBef>
                <a:spcPct val="20000"/>
              </a:spcBef>
              <a:spcAft>
                <a:spcPct val="10000"/>
              </a:spcAft>
              <a:defRPr/>
            </a:pPr>
            <a:r>
              <a:rPr kumimoji="1" lang="en-US" altLang="zh-CN" dirty="0">
                <a:latin typeface="+mn-lt"/>
                <a:ea typeface="+mn-ea"/>
              </a:rPr>
              <a:t>   </a:t>
            </a:r>
            <a:r>
              <a:rPr kumimoji="1" lang="en-US" altLang="zh-CN" dirty="0">
                <a:solidFill>
                  <a:srgbClr val="FF0000"/>
                </a:solidFill>
                <a:latin typeface="+mn-lt"/>
                <a:ea typeface="+mn-ea"/>
              </a:rPr>
              <a:t>2Mn</a:t>
            </a:r>
            <a:r>
              <a:rPr kumimoji="1" lang="en-US" altLang="zh-CN" baseline="30000" dirty="0">
                <a:solidFill>
                  <a:srgbClr val="FF0000"/>
                </a:solidFill>
                <a:latin typeface="+mn-lt"/>
                <a:ea typeface="+mn-ea"/>
              </a:rPr>
              <a:t>2+</a:t>
            </a:r>
            <a:r>
              <a:rPr kumimoji="1" lang="en-US" altLang="zh-CN" dirty="0">
                <a:latin typeface="+mn-lt"/>
                <a:ea typeface="+mn-ea"/>
              </a:rPr>
              <a:t>+5PbO</a:t>
            </a:r>
            <a:r>
              <a:rPr kumimoji="1" lang="en-US" altLang="zh-CN" baseline="-25000" dirty="0">
                <a:latin typeface="+mn-lt"/>
                <a:ea typeface="+mn-ea"/>
              </a:rPr>
              <a:t>2</a:t>
            </a:r>
            <a:r>
              <a:rPr kumimoji="1" lang="en-US" altLang="zh-CN" dirty="0">
                <a:latin typeface="+mn-lt"/>
                <a:ea typeface="+mn-ea"/>
              </a:rPr>
              <a:t>+4H</a:t>
            </a:r>
            <a:r>
              <a:rPr kumimoji="1" lang="en-US" altLang="zh-CN" baseline="30000" dirty="0">
                <a:latin typeface="+mn-lt"/>
                <a:ea typeface="+mn-ea"/>
              </a:rPr>
              <a:t>+</a:t>
            </a:r>
            <a:r>
              <a:rPr kumimoji="1" lang="en-US" altLang="zh-CN" dirty="0">
                <a:latin typeface="+mn-lt"/>
                <a:ea typeface="+mn-ea"/>
              </a:rPr>
              <a:t>==2</a:t>
            </a:r>
            <a:r>
              <a:rPr kumimoji="1" lang="en-US" altLang="zh-CN" dirty="0">
                <a:solidFill>
                  <a:srgbClr val="FF0000"/>
                </a:solidFill>
                <a:latin typeface="+mn-lt"/>
                <a:ea typeface="+mn-ea"/>
              </a:rPr>
              <a:t>MnO</a:t>
            </a:r>
            <a:r>
              <a:rPr kumimoji="1" lang="en-US" altLang="zh-CN" baseline="-25000" dirty="0">
                <a:solidFill>
                  <a:srgbClr val="FF0000"/>
                </a:solidFill>
                <a:latin typeface="+mn-lt"/>
                <a:ea typeface="+mn-ea"/>
              </a:rPr>
              <a:t>4</a:t>
            </a:r>
            <a:r>
              <a:rPr kumimoji="1" lang="en-US" altLang="zh-CN" baseline="30000" dirty="0">
                <a:solidFill>
                  <a:srgbClr val="FF0000"/>
                </a:solidFill>
                <a:latin typeface="+mn-lt"/>
                <a:ea typeface="+mn-ea"/>
              </a:rPr>
              <a:t>-</a:t>
            </a:r>
            <a:r>
              <a:rPr kumimoji="1" lang="en-US" altLang="zh-CN" dirty="0">
                <a:latin typeface="+mn-lt"/>
                <a:ea typeface="+mn-ea"/>
              </a:rPr>
              <a:t>+5Pb</a:t>
            </a:r>
            <a:r>
              <a:rPr kumimoji="1" lang="en-US" altLang="zh-CN" baseline="30000" dirty="0">
                <a:latin typeface="+mn-lt"/>
                <a:ea typeface="+mn-ea"/>
              </a:rPr>
              <a:t>2+</a:t>
            </a:r>
            <a:r>
              <a:rPr kumimoji="1" lang="en-US" altLang="zh-CN" dirty="0">
                <a:latin typeface="+mn-lt"/>
                <a:ea typeface="+mn-ea"/>
              </a:rPr>
              <a:t>+2H</a:t>
            </a:r>
            <a:r>
              <a:rPr kumimoji="1" lang="en-US" altLang="zh-CN" baseline="-25000" dirty="0">
                <a:latin typeface="+mn-lt"/>
                <a:ea typeface="+mn-ea"/>
              </a:rPr>
              <a:t>2</a:t>
            </a:r>
            <a:r>
              <a:rPr kumimoji="1" lang="en-US" altLang="zh-CN" dirty="0">
                <a:latin typeface="+mn-lt"/>
                <a:ea typeface="+mn-ea"/>
              </a:rPr>
              <a:t>O</a:t>
            </a:r>
            <a:endParaRPr kumimoji="1" lang="en-US" altLang="zh-CN" dirty="0">
              <a:latin typeface="+mn-lt"/>
              <a:ea typeface="+mn-ea"/>
            </a:endParaRPr>
          </a:p>
        </p:txBody>
      </p:sp>
      <p:sp>
        <p:nvSpPr>
          <p:cNvPr id="488454" name="Text Box 6"/>
          <p:cNvSpPr txBox="1">
            <a:spLocks noChangeArrowheads="1"/>
          </p:cNvSpPr>
          <p:nvPr/>
        </p:nvSpPr>
        <p:spPr bwMode="auto">
          <a:xfrm>
            <a:off x="1043608" y="3672682"/>
            <a:ext cx="7572375" cy="1717393"/>
          </a:xfrm>
          <a:prstGeom prst="rect">
            <a:avLst/>
          </a:prstGeom>
          <a:noFill/>
          <a:ln>
            <a:noFill/>
          </a:ln>
          <a:effectLst/>
        </p:spPr>
        <p:txBody>
          <a:bodyPr>
            <a:spAutoFit/>
          </a:bodyPr>
          <a:lstStyle/>
          <a:p>
            <a:pPr eaLnBrk="0" hangingPunct="0">
              <a:lnSpc>
                <a:spcPct val="110000"/>
              </a:lnSpc>
              <a:spcBef>
                <a:spcPct val="50000"/>
              </a:spcBef>
              <a:defRPr/>
            </a:pPr>
            <a:r>
              <a:rPr lang="zh-CN" altLang="en-US" dirty="0">
                <a:latin typeface="+mn-lt"/>
                <a:ea typeface="+mn-ea"/>
              </a:rPr>
              <a:t>要求</a:t>
            </a:r>
            <a:r>
              <a:rPr lang="en-US" altLang="zh-CN" dirty="0">
                <a:latin typeface="+mn-lt"/>
                <a:ea typeface="+mn-ea"/>
              </a:rPr>
              <a:t>: (</a:t>
            </a:r>
            <a:r>
              <a:rPr lang="en-US" altLang="zh-CN" dirty="0">
                <a:latin typeface="+mn-lt"/>
                <a:ea typeface="+mn-ea"/>
                <a:sym typeface="Wingdings" panose="05000000000000000000" pitchFamily="2" charset="2"/>
              </a:rPr>
              <a:t>1)</a:t>
            </a:r>
            <a:r>
              <a:rPr lang="zh-CN" altLang="en-US" dirty="0">
                <a:latin typeface="+mn-lt"/>
                <a:ea typeface="+mn-ea"/>
              </a:rPr>
              <a:t>强酸性介质 </a:t>
            </a:r>
            <a:r>
              <a:rPr lang="en-US" altLang="zh-CN" dirty="0">
                <a:latin typeface="+mn-lt"/>
                <a:ea typeface="+mn-ea"/>
              </a:rPr>
              <a:t>(</a:t>
            </a:r>
            <a:r>
              <a:rPr lang="zh-CN" altLang="en-US" dirty="0">
                <a:latin typeface="+mn-lt"/>
                <a:ea typeface="+mn-ea"/>
              </a:rPr>
              <a:t>加</a:t>
            </a:r>
            <a:r>
              <a:rPr lang="en-US" altLang="zh-CN" dirty="0">
                <a:latin typeface="+mn-lt"/>
                <a:ea typeface="+mn-ea"/>
              </a:rPr>
              <a:t>HNO</a:t>
            </a:r>
            <a:r>
              <a:rPr lang="en-US" altLang="zh-CN" baseline="-25000" dirty="0">
                <a:latin typeface="+mn-lt"/>
                <a:ea typeface="+mn-ea"/>
              </a:rPr>
              <a:t>3</a:t>
            </a:r>
            <a:r>
              <a:rPr lang="en-US" altLang="zh-CN" dirty="0">
                <a:latin typeface="+mn-lt"/>
                <a:ea typeface="+mn-ea"/>
              </a:rPr>
              <a:t>/H</a:t>
            </a:r>
            <a:r>
              <a:rPr lang="en-US" altLang="zh-CN" baseline="-25000" dirty="0">
                <a:latin typeface="+mn-lt"/>
                <a:ea typeface="+mn-ea"/>
              </a:rPr>
              <a:t>2</a:t>
            </a:r>
            <a:r>
              <a:rPr lang="en-US" altLang="zh-CN" dirty="0">
                <a:latin typeface="+mn-lt"/>
                <a:ea typeface="+mn-ea"/>
              </a:rPr>
              <a:t>SO</a:t>
            </a:r>
            <a:r>
              <a:rPr lang="en-US" altLang="zh-CN" baseline="-25000" dirty="0">
                <a:latin typeface="+mn-lt"/>
                <a:ea typeface="+mn-ea"/>
              </a:rPr>
              <a:t>4</a:t>
            </a:r>
            <a:r>
              <a:rPr lang="en-US" altLang="zh-CN" dirty="0">
                <a:latin typeface="+mn-lt"/>
                <a:ea typeface="+mn-ea"/>
              </a:rPr>
              <a:t>); (2) [Mn</a:t>
            </a:r>
            <a:r>
              <a:rPr lang="en-US" altLang="zh-CN" baseline="30000" dirty="0">
                <a:latin typeface="+mn-lt"/>
                <a:ea typeface="+mn-ea"/>
              </a:rPr>
              <a:t>2+</a:t>
            </a:r>
            <a:r>
              <a:rPr lang="en-US" altLang="zh-CN" dirty="0">
                <a:latin typeface="+mn-lt"/>
                <a:ea typeface="+mn-ea"/>
              </a:rPr>
              <a:t>]</a:t>
            </a:r>
            <a:r>
              <a:rPr lang="zh-CN" altLang="en-US" dirty="0">
                <a:latin typeface="+mn-lt"/>
                <a:ea typeface="+mn-ea"/>
              </a:rPr>
              <a:t>不能过大</a:t>
            </a:r>
            <a:r>
              <a:rPr lang="en-US" altLang="zh-CN" dirty="0">
                <a:latin typeface="+mn-lt"/>
                <a:ea typeface="+mn-ea"/>
              </a:rPr>
              <a:t>, </a:t>
            </a:r>
            <a:r>
              <a:rPr lang="zh-CN" altLang="en-US" dirty="0" smtClean="0">
                <a:latin typeface="+mn-lt"/>
                <a:ea typeface="+mn-ea"/>
              </a:rPr>
              <a:t>过量会</a:t>
            </a:r>
            <a:r>
              <a:rPr lang="zh-CN" altLang="en-US" dirty="0">
                <a:latin typeface="+mn-lt"/>
                <a:ea typeface="+mn-ea"/>
              </a:rPr>
              <a:t>有</a:t>
            </a:r>
            <a:r>
              <a:rPr lang="en-US" altLang="zh-CN" dirty="0">
                <a:latin typeface="+mn-lt"/>
                <a:ea typeface="+mn-ea"/>
              </a:rPr>
              <a:t>MnO</a:t>
            </a:r>
            <a:r>
              <a:rPr lang="en-US" altLang="zh-CN" baseline="-25000" dirty="0">
                <a:latin typeface="+mn-lt"/>
                <a:ea typeface="+mn-ea"/>
              </a:rPr>
              <a:t>2</a:t>
            </a:r>
            <a:r>
              <a:rPr lang="zh-CN" altLang="en-US" dirty="0">
                <a:latin typeface="+mn-lt"/>
                <a:ea typeface="+mn-ea"/>
              </a:rPr>
              <a:t>沉淀产生。</a:t>
            </a:r>
            <a:endParaRPr lang="zh-CN" altLang="en-US" dirty="0">
              <a:latin typeface="+mn-lt"/>
              <a:ea typeface="+mn-ea"/>
            </a:endParaRPr>
          </a:p>
        </p:txBody>
      </p:sp>
      <p:sp>
        <p:nvSpPr>
          <p:cNvPr id="488455" name="Text Box 7"/>
          <p:cNvSpPr txBox="1">
            <a:spLocks noChangeArrowheads="1"/>
          </p:cNvSpPr>
          <p:nvPr/>
        </p:nvSpPr>
        <p:spPr bwMode="auto">
          <a:xfrm>
            <a:off x="1196008" y="5037932"/>
            <a:ext cx="7561262" cy="579437"/>
          </a:xfrm>
          <a:prstGeom prst="rect">
            <a:avLst/>
          </a:prstGeom>
          <a:noFill/>
          <a:ln>
            <a:noFill/>
          </a:ln>
          <a:effectLst/>
        </p:spPr>
        <p:txBody>
          <a:bodyPr>
            <a:spAutoFit/>
          </a:bodyPr>
          <a:lstStyle/>
          <a:p>
            <a:pPr eaLnBrk="0" hangingPunct="0">
              <a:spcBef>
                <a:spcPct val="50000"/>
              </a:spcBef>
              <a:defRPr/>
            </a:pPr>
            <a:r>
              <a:rPr lang="pt-BR" altLang="zh-CN" dirty="0">
                <a:solidFill>
                  <a:srgbClr val="0000CC"/>
                </a:solidFill>
                <a:latin typeface="+mn-lt"/>
                <a:ea typeface="+mn-ea"/>
              </a:rPr>
              <a:t>2MnO</a:t>
            </a:r>
            <a:r>
              <a:rPr lang="pt-BR" altLang="zh-CN" baseline="-25000" dirty="0">
                <a:solidFill>
                  <a:srgbClr val="0000CC"/>
                </a:solidFill>
                <a:latin typeface="+mn-lt"/>
                <a:ea typeface="+mn-ea"/>
              </a:rPr>
              <a:t>4</a:t>
            </a:r>
            <a:r>
              <a:rPr lang="pt-BR" altLang="zh-CN" baseline="30000" dirty="0">
                <a:solidFill>
                  <a:srgbClr val="0000CC"/>
                </a:solidFill>
                <a:latin typeface="+mn-lt"/>
                <a:ea typeface="+mn-ea"/>
              </a:rPr>
              <a:t>-</a:t>
            </a:r>
            <a:r>
              <a:rPr lang="pt-BR" altLang="zh-CN" dirty="0">
                <a:solidFill>
                  <a:srgbClr val="0000CC"/>
                </a:solidFill>
                <a:latin typeface="+mn-lt"/>
                <a:ea typeface="+mn-ea"/>
              </a:rPr>
              <a:t> + 3Mn</a:t>
            </a:r>
            <a:r>
              <a:rPr lang="pt-BR" altLang="zh-CN" baseline="30000" dirty="0">
                <a:solidFill>
                  <a:srgbClr val="0000CC"/>
                </a:solidFill>
                <a:latin typeface="+mn-lt"/>
                <a:ea typeface="+mn-ea"/>
              </a:rPr>
              <a:t>2+</a:t>
            </a:r>
            <a:r>
              <a:rPr lang="pt-BR" altLang="zh-CN" dirty="0">
                <a:solidFill>
                  <a:srgbClr val="0000CC"/>
                </a:solidFill>
                <a:latin typeface="+mn-lt"/>
                <a:ea typeface="+mn-ea"/>
              </a:rPr>
              <a:t> </a:t>
            </a:r>
            <a:r>
              <a:rPr lang="pt-BR" altLang="zh-CN" dirty="0">
                <a:latin typeface="+mn-lt"/>
                <a:ea typeface="+mn-ea"/>
              </a:rPr>
              <a:t>+ 2H</a:t>
            </a:r>
            <a:r>
              <a:rPr lang="pt-BR" altLang="zh-CN" baseline="-25000" dirty="0">
                <a:latin typeface="+mn-lt"/>
                <a:ea typeface="+mn-ea"/>
              </a:rPr>
              <a:t>2</a:t>
            </a:r>
            <a:r>
              <a:rPr lang="pt-BR" altLang="zh-CN" dirty="0">
                <a:latin typeface="+mn-lt"/>
                <a:ea typeface="+mn-ea"/>
              </a:rPr>
              <a:t>O==</a:t>
            </a:r>
            <a:r>
              <a:rPr lang="pt-BR" altLang="zh-CN" dirty="0">
                <a:solidFill>
                  <a:srgbClr val="FF0000"/>
                </a:solidFill>
                <a:latin typeface="+mn-lt"/>
                <a:ea typeface="+mn-ea"/>
              </a:rPr>
              <a:t>5MnO</a:t>
            </a:r>
            <a:r>
              <a:rPr lang="pt-BR" altLang="zh-CN" baseline="-25000" dirty="0">
                <a:solidFill>
                  <a:srgbClr val="FF0000"/>
                </a:solidFill>
                <a:latin typeface="+mn-lt"/>
                <a:ea typeface="+mn-ea"/>
              </a:rPr>
              <a:t>2</a:t>
            </a:r>
            <a:r>
              <a:rPr lang="en-US" altLang="zh-CN" dirty="0">
                <a:solidFill>
                  <a:srgbClr val="FF0000"/>
                </a:solidFill>
                <a:latin typeface="+mn-lt"/>
                <a:ea typeface="+mn-ea"/>
                <a:sym typeface="Symbol" panose="05050102010706020507" pitchFamily="18" charset="2"/>
              </a:rPr>
              <a:t></a:t>
            </a:r>
            <a:r>
              <a:rPr lang="pt-BR" altLang="zh-CN" dirty="0">
                <a:latin typeface="+mn-lt"/>
                <a:ea typeface="+mn-ea"/>
              </a:rPr>
              <a:t> + 4H</a:t>
            </a:r>
            <a:r>
              <a:rPr lang="pt-BR" altLang="zh-CN" baseline="30000" dirty="0">
                <a:latin typeface="+mn-lt"/>
                <a:ea typeface="+mn-ea"/>
              </a:rPr>
              <a:t>+</a:t>
            </a:r>
            <a:r>
              <a:rPr lang="pt-BR" altLang="zh-CN" dirty="0">
                <a:latin typeface="+mn-lt"/>
                <a:ea typeface="+mn-ea"/>
              </a:rPr>
              <a:t> </a:t>
            </a:r>
            <a:endParaRPr lang="en-US" altLang="zh-CN" dirty="0">
              <a:latin typeface="+mn-lt"/>
              <a:ea typeface="+mn-ea"/>
            </a:endParaRPr>
          </a:p>
        </p:txBody>
      </p:sp>
      <p:sp>
        <p:nvSpPr>
          <p:cNvPr id="180229"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558542B6-738D-4C48-9BEF-CBE8F9B2D176}"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8453">
                                            <p:txEl>
                                              <p:pRg st="0" end="0"/>
                                            </p:txEl>
                                          </p:spTgt>
                                        </p:tgtEl>
                                        <p:attrNameLst>
                                          <p:attrName>style.visibility</p:attrName>
                                        </p:attrNameLst>
                                      </p:cBhvr>
                                      <p:to>
                                        <p:strVal val="visible"/>
                                      </p:to>
                                    </p:set>
                                    <p:animEffect transition="in" filter="wipe(left)">
                                      <p:cBhvr>
                                        <p:cTn id="7" dur="500"/>
                                        <p:tgtEl>
                                          <p:spTgt spid="4884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8453">
                                            <p:txEl>
                                              <p:pRg st="1" end="1"/>
                                            </p:txEl>
                                          </p:spTgt>
                                        </p:tgtEl>
                                        <p:attrNameLst>
                                          <p:attrName>style.visibility</p:attrName>
                                        </p:attrNameLst>
                                      </p:cBhvr>
                                      <p:to>
                                        <p:strVal val="visible"/>
                                      </p:to>
                                    </p:set>
                                    <p:animEffect transition="in" filter="wipe(left)">
                                      <p:cBhvr>
                                        <p:cTn id="12" dur="500"/>
                                        <p:tgtEl>
                                          <p:spTgt spid="4884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8454"/>
                                        </p:tgtEl>
                                        <p:attrNameLst>
                                          <p:attrName>style.visibility</p:attrName>
                                        </p:attrNameLst>
                                      </p:cBhvr>
                                      <p:to>
                                        <p:strVal val="visible"/>
                                      </p:to>
                                    </p:set>
                                    <p:animEffect transition="in" filter="wipe(left)">
                                      <p:cBhvr>
                                        <p:cTn id="17" dur="500"/>
                                        <p:tgtEl>
                                          <p:spTgt spid="4884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8455"/>
                                        </p:tgtEl>
                                        <p:attrNameLst>
                                          <p:attrName>style.visibility</p:attrName>
                                        </p:attrNameLst>
                                      </p:cBhvr>
                                      <p:to>
                                        <p:strVal val="visible"/>
                                      </p:to>
                                    </p:set>
                                    <p:animEffect transition="in" filter="wipe(left)">
                                      <p:cBhvr>
                                        <p:cTn id="22" dur="500"/>
                                        <p:tgtEl>
                                          <p:spTgt spid="488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4" grpId="0"/>
      <p:bldP spid="488455"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7" name="Text Box 5"/>
          <p:cNvSpPr txBox="1">
            <a:spLocks noChangeArrowheads="1"/>
          </p:cNvSpPr>
          <p:nvPr/>
        </p:nvSpPr>
        <p:spPr bwMode="auto">
          <a:xfrm>
            <a:off x="683568" y="678802"/>
            <a:ext cx="8507736" cy="610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Aft>
                <a:spcPct val="10000"/>
              </a:spcAft>
              <a:buFontTx/>
              <a:buNone/>
            </a:pPr>
            <a:r>
              <a:rPr kumimoji="1" lang="zh-CN" altLang="en-US" sz="3000" b="1" baseline="0" dirty="0">
                <a:solidFill>
                  <a:srgbClr val="FF0000"/>
                </a:solidFill>
                <a:latin typeface="Times New Roman" panose="02020603050405020304" pitchFamily="18" charset="0"/>
                <a:ea typeface="楷体" panose="02010609060101010101" pitchFamily="49" charset="-122"/>
              </a:rPr>
              <a:t>鉴别</a:t>
            </a:r>
            <a:r>
              <a:rPr kumimoji="1" lang="en-US" altLang="zh-CN" sz="3000" b="1" baseline="0" dirty="0">
                <a:solidFill>
                  <a:srgbClr val="FF0000"/>
                </a:solidFill>
                <a:latin typeface="Times New Roman" panose="02020603050405020304" pitchFamily="18" charset="0"/>
                <a:ea typeface="楷体" panose="02010609060101010101" pitchFamily="49" charset="-122"/>
              </a:rPr>
              <a:t>Fe</a:t>
            </a:r>
            <a:r>
              <a:rPr kumimoji="1" lang="en-US" altLang="zh-CN" sz="3000" b="1" baseline="30000" dirty="0">
                <a:solidFill>
                  <a:srgbClr val="FF0000"/>
                </a:solidFill>
                <a:latin typeface="Times New Roman" panose="02020603050405020304" pitchFamily="18" charset="0"/>
                <a:ea typeface="楷体" panose="02010609060101010101" pitchFamily="49" charset="-122"/>
              </a:rPr>
              <a:t>2+</a:t>
            </a:r>
            <a:r>
              <a:rPr kumimoji="1" lang="zh-CN" altLang="en-US" sz="3000" b="1" baseline="0" dirty="0">
                <a:solidFill>
                  <a:srgbClr val="FF0000"/>
                </a:solidFill>
                <a:latin typeface="Times New Roman" panose="02020603050405020304" pitchFamily="18" charset="0"/>
                <a:ea typeface="楷体" panose="02010609060101010101" pitchFamily="49" charset="-122"/>
              </a:rPr>
              <a:t>的</a:t>
            </a:r>
            <a:r>
              <a:rPr kumimoji="1" lang="zh-CN" altLang="en-US" sz="3000" b="1" baseline="0" dirty="0" smtClean="0">
                <a:solidFill>
                  <a:srgbClr val="FF0000"/>
                </a:solidFill>
                <a:latin typeface="Times New Roman" panose="02020603050405020304" pitchFamily="18" charset="0"/>
                <a:ea typeface="楷体" panose="02010609060101010101" pitchFamily="49" charset="-122"/>
              </a:rPr>
              <a:t>方法</a:t>
            </a:r>
            <a:r>
              <a:rPr kumimoji="1" lang="en-US" altLang="zh-CN" sz="3000" b="1" baseline="0" dirty="0" smtClean="0">
                <a:solidFill>
                  <a:srgbClr val="FF0000"/>
                </a:solidFill>
                <a:latin typeface="Times New Roman" panose="02020603050405020304" pitchFamily="18" charset="0"/>
                <a:ea typeface="楷体" panose="02010609060101010101" pitchFamily="49" charset="-122"/>
              </a:rPr>
              <a:t>:</a:t>
            </a:r>
            <a:endParaRPr kumimoji="1" lang="en-US" altLang="zh-CN" sz="3000" b="1" baseline="0" dirty="0">
              <a:solidFill>
                <a:srgbClr val="FF0000"/>
              </a:solidFill>
              <a:latin typeface="Times New Roman" panose="02020603050405020304" pitchFamily="18" charset="0"/>
              <a:ea typeface="楷体" panose="02010609060101010101" pitchFamily="49" charset="-122"/>
            </a:endParaRPr>
          </a:p>
          <a:p>
            <a:pPr eaLnBrk="1" hangingPunct="1">
              <a:lnSpc>
                <a:spcPct val="110000"/>
              </a:lnSpc>
              <a:spcAft>
                <a:spcPct val="10000"/>
              </a:spcAft>
              <a:buFontTx/>
              <a:buNone/>
            </a:pPr>
            <a:r>
              <a:rPr kumimoji="1" lang="en-US" altLang="zh-CN" sz="3000" b="1" baseline="0" dirty="0" smtClean="0">
                <a:solidFill>
                  <a:srgbClr val="000000"/>
                </a:solidFill>
                <a:latin typeface="Times New Roman" panose="02020603050405020304" pitchFamily="18" charset="0"/>
                <a:ea typeface="楷体" panose="02010609060101010101" pitchFamily="49" charset="-122"/>
              </a:rPr>
              <a:t>(1)</a:t>
            </a:r>
            <a:r>
              <a:rPr kumimoji="1" lang="zh-CN" altLang="en-US" sz="3000" b="1" baseline="0" dirty="0" smtClean="0">
                <a:solidFill>
                  <a:srgbClr val="000000"/>
                </a:solidFill>
                <a:latin typeface="Times New Roman" panose="02020603050405020304" pitchFamily="18" charset="0"/>
                <a:ea typeface="楷体" panose="02010609060101010101" pitchFamily="49" charset="-122"/>
              </a:rPr>
              <a:t>与</a:t>
            </a:r>
            <a:r>
              <a:rPr kumimoji="1" lang="en-US" altLang="zh-CN" sz="3000" b="1" baseline="0" dirty="0" smtClean="0">
                <a:solidFill>
                  <a:srgbClr val="000000"/>
                </a:solidFill>
                <a:latin typeface="Times New Roman" panose="02020603050405020304" pitchFamily="18" charset="0"/>
                <a:ea typeface="楷体" panose="02010609060101010101" pitchFamily="49" charset="-122"/>
              </a:rPr>
              <a:t>K</a:t>
            </a:r>
            <a:r>
              <a:rPr kumimoji="1" lang="en-US" altLang="zh-CN" sz="3000" b="1" baseline="-25000" dirty="0" smtClean="0">
                <a:solidFill>
                  <a:srgbClr val="000000"/>
                </a:solidFill>
                <a:latin typeface="Times New Roman" panose="02020603050405020304" pitchFamily="18" charset="0"/>
                <a:ea typeface="楷体" panose="02010609060101010101" pitchFamily="49" charset="-122"/>
              </a:rPr>
              <a:t>3</a:t>
            </a:r>
            <a:r>
              <a:rPr kumimoji="1" lang="en-US" altLang="zh-CN" sz="3000" b="1" baseline="0" dirty="0" smtClean="0">
                <a:solidFill>
                  <a:srgbClr val="000000"/>
                </a:solidFill>
                <a:latin typeface="Times New Roman" panose="02020603050405020304" pitchFamily="18" charset="0"/>
                <a:ea typeface="楷体" panose="02010609060101010101" pitchFamily="49" charset="-122"/>
              </a:rPr>
              <a:t>[Fe(CN)</a:t>
            </a:r>
            <a:r>
              <a:rPr kumimoji="1" lang="en-US" altLang="zh-CN" sz="3000" b="1" baseline="-25000" dirty="0" smtClean="0">
                <a:solidFill>
                  <a:srgbClr val="000000"/>
                </a:solidFill>
                <a:latin typeface="Times New Roman" panose="02020603050405020304" pitchFamily="18" charset="0"/>
                <a:ea typeface="楷体" panose="02010609060101010101" pitchFamily="49" charset="-122"/>
              </a:rPr>
              <a:t>6</a:t>
            </a:r>
            <a:r>
              <a:rPr kumimoji="1" lang="en-US" altLang="zh-CN" sz="3000" b="1" baseline="0" dirty="0" smtClean="0">
                <a:solidFill>
                  <a:srgbClr val="000000"/>
                </a:solidFill>
                <a:latin typeface="Times New Roman" panose="02020603050405020304" pitchFamily="18" charset="0"/>
                <a:ea typeface="楷体" panose="02010609060101010101" pitchFamily="49" charset="-122"/>
              </a:rPr>
              <a:t>]</a:t>
            </a:r>
            <a:r>
              <a:rPr kumimoji="1" lang="zh-CN" altLang="en-US" sz="3000" b="1" baseline="0" dirty="0" smtClean="0">
                <a:solidFill>
                  <a:srgbClr val="000000"/>
                </a:solidFill>
                <a:latin typeface="Times New Roman" panose="02020603050405020304" pitchFamily="18" charset="0"/>
                <a:ea typeface="楷体" panose="02010609060101010101" pitchFamily="49" charset="-122"/>
              </a:rPr>
              <a:t>形成深蓝色沉淀</a:t>
            </a:r>
            <a:r>
              <a:rPr kumimoji="1" lang="en-US" altLang="zh-CN" sz="3000" b="1" baseline="0" dirty="0" smtClean="0">
                <a:solidFill>
                  <a:srgbClr val="000000"/>
                </a:solidFill>
                <a:latin typeface="Times New Roman" panose="02020603050405020304" pitchFamily="18" charset="0"/>
                <a:ea typeface="楷体" panose="02010609060101010101" pitchFamily="49" charset="-122"/>
              </a:rPr>
              <a:t>(</a:t>
            </a:r>
            <a:r>
              <a:rPr kumimoji="1" lang="zh-CN" altLang="en-US" sz="3000" b="1" baseline="0" dirty="0" smtClean="0">
                <a:solidFill>
                  <a:srgbClr val="000000"/>
                </a:solidFill>
                <a:latin typeface="Times New Roman" panose="02020603050405020304" pitchFamily="18" charset="0"/>
                <a:ea typeface="楷体" panose="02010609060101010101" pitchFamily="49" charset="-122"/>
              </a:rPr>
              <a:t>俗称滕氏蓝</a:t>
            </a:r>
            <a:r>
              <a:rPr kumimoji="1" lang="en-US" altLang="zh-CN" sz="3000" b="1" baseline="0" dirty="0" smtClean="0">
                <a:solidFill>
                  <a:srgbClr val="000000"/>
                </a:solidFill>
                <a:latin typeface="Times New Roman" panose="02020603050405020304" pitchFamily="18" charset="0"/>
                <a:ea typeface="楷体" panose="02010609060101010101" pitchFamily="49" charset="-122"/>
              </a:rPr>
              <a:t>),</a:t>
            </a:r>
            <a:r>
              <a:rPr kumimoji="1" lang="zh-CN" altLang="en-US" sz="3000" b="1" baseline="0" dirty="0" smtClean="0">
                <a:solidFill>
                  <a:srgbClr val="000000"/>
                </a:solidFill>
                <a:latin typeface="Times New Roman" panose="02020603050405020304" pitchFamily="18" charset="0"/>
                <a:ea typeface="楷体" panose="02010609060101010101" pitchFamily="49" charset="-122"/>
              </a:rPr>
              <a:t>此沉淀不溶于酸但被碱分解</a:t>
            </a:r>
            <a:r>
              <a:rPr kumimoji="1" lang="en-US" altLang="zh-CN" sz="3000" b="1" baseline="0" dirty="0" smtClean="0">
                <a:solidFill>
                  <a:srgbClr val="000000"/>
                </a:solidFill>
                <a:latin typeface="Times New Roman" panose="02020603050405020304" pitchFamily="18" charset="0"/>
                <a:ea typeface="楷体" panose="02010609060101010101" pitchFamily="49" charset="-122"/>
              </a:rPr>
              <a:t>,</a:t>
            </a:r>
            <a:r>
              <a:rPr kumimoji="1" lang="zh-CN" altLang="en-US" sz="3000" b="1" baseline="0" dirty="0" smtClean="0">
                <a:solidFill>
                  <a:srgbClr val="000000"/>
                </a:solidFill>
                <a:latin typeface="Times New Roman" panose="02020603050405020304" pitchFamily="18" charset="0"/>
                <a:ea typeface="楷体" panose="02010609060101010101" pitchFamily="49" charset="-122"/>
              </a:rPr>
              <a:t>故反应必须在酸性溶液中进行。</a:t>
            </a:r>
            <a:r>
              <a:rPr kumimoji="1" lang="en-US" altLang="zh-CN" sz="3000" b="1" baseline="0" dirty="0" smtClean="0">
                <a:solidFill>
                  <a:srgbClr val="000000"/>
                </a:solidFill>
                <a:latin typeface="Times New Roman" panose="02020603050405020304" pitchFamily="18" charset="0"/>
                <a:ea typeface="楷体" panose="02010609060101010101" pitchFamily="49" charset="-122"/>
              </a:rPr>
              <a:t>Ag</a:t>
            </a:r>
            <a:r>
              <a:rPr kumimoji="1" lang="en-US" altLang="zh-CN" sz="3000" b="1" baseline="30000" dirty="0" smtClean="0">
                <a:solidFill>
                  <a:srgbClr val="000000"/>
                </a:solidFill>
                <a:latin typeface="Times New Roman" panose="02020603050405020304" pitchFamily="18" charset="0"/>
                <a:ea typeface="楷体" panose="02010609060101010101" pitchFamily="49" charset="-122"/>
              </a:rPr>
              <a:t>+</a:t>
            </a:r>
            <a:r>
              <a:rPr kumimoji="1" lang="en-US" altLang="zh-CN" sz="3000" b="1" baseline="0" dirty="0" smtClean="0">
                <a:solidFill>
                  <a:srgbClr val="000000"/>
                </a:solidFill>
                <a:latin typeface="Times New Roman" panose="02020603050405020304" pitchFamily="18" charset="0"/>
                <a:ea typeface="楷体" panose="02010609060101010101" pitchFamily="49" charset="-122"/>
              </a:rPr>
              <a:t>,Cu</a:t>
            </a:r>
            <a:r>
              <a:rPr kumimoji="1" lang="en-US" altLang="zh-CN" sz="3000" b="1" baseline="30000" dirty="0" smtClean="0">
                <a:solidFill>
                  <a:srgbClr val="000000"/>
                </a:solidFill>
                <a:latin typeface="Times New Roman" panose="02020603050405020304" pitchFamily="18" charset="0"/>
                <a:ea typeface="楷体" panose="02010609060101010101" pitchFamily="49" charset="-122"/>
              </a:rPr>
              <a:t>2+,</a:t>
            </a:r>
            <a:r>
              <a:rPr kumimoji="1" lang="en-US" altLang="zh-CN" sz="3000" b="1" baseline="0" dirty="0" smtClean="0">
                <a:solidFill>
                  <a:srgbClr val="000000"/>
                </a:solidFill>
                <a:latin typeface="Times New Roman" panose="02020603050405020304" pitchFamily="18" charset="0"/>
                <a:ea typeface="楷体" panose="02010609060101010101" pitchFamily="49" charset="-122"/>
              </a:rPr>
              <a:t>Co</a:t>
            </a:r>
            <a:r>
              <a:rPr kumimoji="1" lang="en-US" altLang="zh-CN" sz="3000" b="1" baseline="30000" dirty="0" smtClean="0">
                <a:solidFill>
                  <a:srgbClr val="000000"/>
                </a:solidFill>
                <a:latin typeface="Times New Roman" panose="02020603050405020304" pitchFamily="18" charset="0"/>
                <a:ea typeface="楷体" panose="02010609060101010101" pitchFamily="49" charset="-122"/>
              </a:rPr>
              <a:t>2+,</a:t>
            </a:r>
            <a:r>
              <a:rPr kumimoji="1" lang="en-US" altLang="zh-CN" sz="3000" b="1" baseline="0" dirty="0" smtClean="0">
                <a:solidFill>
                  <a:srgbClr val="000000"/>
                </a:solidFill>
                <a:latin typeface="Times New Roman" panose="02020603050405020304" pitchFamily="18" charset="0"/>
                <a:ea typeface="楷体" panose="02010609060101010101" pitchFamily="49" charset="-122"/>
              </a:rPr>
              <a:t>Ni</a:t>
            </a:r>
            <a:r>
              <a:rPr kumimoji="1" lang="en-US" altLang="zh-CN" sz="3000" b="1" baseline="30000" dirty="0" smtClean="0">
                <a:solidFill>
                  <a:srgbClr val="000000"/>
                </a:solidFill>
                <a:latin typeface="Times New Roman" panose="02020603050405020304" pitchFamily="18" charset="0"/>
                <a:ea typeface="楷体" panose="02010609060101010101" pitchFamily="49" charset="-122"/>
              </a:rPr>
              <a:t>2+,</a:t>
            </a:r>
            <a:r>
              <a:rPr kumimoji="1" lang="en-US" altLang="zh-CN" sz="3000" b="1" baseline="0" dirty="0" smtClean="0">
                <a:solidFill>
                  <a:srgbClr val="000000"/>
                </a:solidFill>
                <a:latin typeface="Times New Roman" panose="02020603050405020304" pitchFamily="18" charset="0"/>
                <a:ea typeface="楷体" panose="02010609060101010101" pitchFamily="49" charset="-122"/>
              </a:rPr>
              <a:t>Zn</a:t>
            </a:r>
            <a:r>
              <a:rPr kumimoji="1" lang="en-US" altLang="zh-CN" sz="3000" b="1" baseline="30000" dirty="0" smtClean="0">
                <a:solidFill>
                  <a:srgbClr val="000000"/>
                </a:solidFill>
                <a:latin typeface="Times New Roman" panose="02020603050405020304" pitchFamily="18" charset="0"/>
                <a:ea typeface="楷体" panose="02010609060101010101" pitchFamily="49" charset="-122"/>
              </a:rPr>
              <a:t>2+</a:t>
            </a:r>
            <a:r>
              <a:rPr kumimoji="1" lang="en-US" altLang="zh-CN" sz="3000" b="1" baseline="0" dirty="0" smtClean="0">
                <a:solidFill>
                  <a:srgbClr val="000000"/>
                </a:solidFill>
                <a:latin typeface="Times New Roman" panose="02020603050405020304" pitchFamily="18" charset="0"/>
                <a:ea typeface="楷体" panose="02010609060101010101" pitchFamily="49" charset="-122"/>
              </a:rPr>
              <a:t>,Mn</a:t>
            </a:r>
            <a:r>
              <a:rPr kumimoji="1" lang="en-US" altLang="zh-CN" sz="3000" b="1" baseline="30000" dirty="0" smtClean="0">
                <a:solidFill>
                  <a:srgbClr val="000000"/>
                </a:solidFill>
                <a:latin typeface="Times New Roman" panose="02020603050405020304" pitchFamily="18" charset="0"/>
                <a:ea typeface="楷体" panose="02010609060101010101" pitchFamily="49" charset="-122"/>
              </a:rPr>
              <a:t>2+</a:t>
            </a:r>
            <a:r>
              <a:rPr kumimoji="1" lang="zh-CN" altLang="en-US" sz="3000" b="1" baseline="0" dirty="0" smtClean="0">
                <a:solidFill>
                  <a:srgbClr val="000000"/>
                </a:solidFill>
                <a:latin typeface="Times New Roman" panose="02020603050405020304" pitchFamily="18" charset="0"/>
                <a:ea typeface="楷体" panose="02010609060101010101" pitchFamily="49" charset="-122"/>
              </a:rPr>
              <a:t>与试剂生成有色沉淀，这些离子的大量存在会影响</a:t>
            </a:r>
            <a:r>
              <a:rPr kumimoji="1" lang="en-US" altLang="zh-CN" sz="3000" b="1" baseline="0" dirty="0" smtClean="0">
                <a:solidFill>
                  <a:srgbClr val="000000"/>
                </a:solidFill>
                <a:latin typeface="Times New Roman" panose="02020603050405020304" pitchFamily="18" charset="0"/>
                <a:ea typeface="楷体" panose="02010609060101010101" pitchFamily="49" charset="-122"/>
              </a:rPr>
              <a:t>Fe</a:t>
            </a:r>
            <a:r>
              <a:rPr kumimoji="1" lang="en-US" altLang="zh-CN" sz="3000" b="1" dirty="0" smtClean="0">
                <a:solidFill>
                  <a:srgbClr val="000000"/>
                </a:solidFill>
                <a:latin typeface="Times New Roman" panose="02020603050405020304" pitchFamily="18" charset="0"/>
                <a:ea typeface="楷体" panose="02010609060101010101" pitchFamily="49" charset="-122"/>
              </a:rPr>
              <a:t>2+</a:t>
            </a:r>
            <a:r>
              <a:rPr kumimoji="1" lang="zh-CN" altLang="en-US" sz="3000" b="1" baseline="0" dirty="0" smtClean="0">
                <a:solidFill>
                  <a:srgbClr val="000000"/>
                </a:solidFill>
                <a:latin typeface="Times New Roman" panose="02020603050405020304" pitchFamily="18" charset="0"/>
                <a:ea typeface="楷体" panose="02010609060101010101" pitchFamily="49" charset="-122"/>
              </a:rPr>
              <a:t>的检出。</a:t>
            </a:r>
            <a:endParaRPr kumimoji="1" lang="zh-CN" altLang="en-US" sz="3000" b="1" baseline="0" dirty="0" smtClean="0">
              <a:solidFill>
                <a:srgbClr val="000000"/>
              </a:solidFill>
              <a:latin typeface="Times New Roman" panose="02020603050405020304" pitchFamily="18" charset="0"/>
              <a:ea typeface="楷体" panose="02010609060101010101" pitchFamily="49" charset="-122"/>
            </a:endParaRPr>
          </a:p>
          <a:p>
            <a:pPr eaLnBrk="1" hangingPunct="1">
              <a:lnSpc>
                <a:spcPct val="110000"/>
              </a:lnSpc>
              <a:spcAft>
                <a:spcPct val="10000"/>
              </a:spcAft>
              <a:buFontTx/>
              <a:buNone/>
            </a:pPr>
            <a:r>
              <a:rPr kumimoji="1" lang="zh-CN" altLang="en-US" sz="3000" b="1" baseline="0" dirty="0" smtClean="0">
                <a:solidFill>
                  <a:srgbClr val="000000"/>
                </a:solidFill>
                <a:latin typeface="Times New Roman" panose="02020603050405020304" pitchFamily="18" charset="0"/>
                <a:ea typeface="楷体" panose="02010609060101010101" pitchFamily="49" charset="-122"/>
              </a:rPr>
              <a:t>  </a:t>
            </a:r>
            <a:r>
              <a:rPr kumimoji="1" lang="en-US" altLang="zh-CN" sz="3000" b="1" baseline="0" dirty="0">
                <a:solidFill>
                  <a:srgbClr val="000000"/>
                </a:solidFill>
                <a:latin typeface="Times New Roman" panose="02020603050405020304" pitchFamily="18" charset="0"/>
                <a:ea typeface="楷体" panose="02010609060101010101" pitchFamily="49" charset="-122"/>
              </a:rPr>
              <a:t>Fe</a:t>
            </a:r>
            <a:r>
              <a:rPr kumimoji="1" lang="en-US" altLang="zh-CN" sz="3000" b="1" baseline="30000" dirty="0">
                <a:solidFill>
                  <a:srgbClr val="000000"/>
                </a:solidFill>
                <a:latin typeface="Times New Roman" panose="02020603050405020304" pitchFamily="18" charset="0"/>
                <a:ea typeface="楷体" panose="02010609060101010101" pitchFamily="49" charset="-122"/>
              </a:rPr>
              <a:t>2+</a:t>
            </a:r>
            <a:r>
              <a:rPr kumimoji="1" lang="en-US" altLang="zh-CN" sz="3000" b="1" baseline="0" dirty="0">
                <a:solidFill>
                  <a:srgbClr val="000000"/>
                </a:solidFill>
                <a:latin typeface="Times New Roman" panose="02020603050405020304" pitchFamily="18" charset="0"/>
                <a:ea typeface="楷体" panose="02010609060101010101" pitchFamily="49" charset="-122"/>
              </a:rPr>
              <a:t> + K</a:t>
            </a:r>
            <a:r>
              <a:rPr kumimoji="1" lang="en-US" altLang="zh-CN" sz="3000" b="1" baseline="-25000" dirty="0">
                <a:solidFill>
                  <a:srgbClr val="000000"/>
                </a:solidFill>
                <a:latin typeface="Times New Roman" panose="02020603050405020304" pitchFamily="18" charset="0"/>
                <a:ea typeface="楷体" panose="02010609060101010101" pitchFamily="49" charset="-122"/>
              </a:rPr>
              <a:t>3</a:t>
            </a:r>
            <a:r>
              <a:rPr kumimoji="1" lang="en-US" altLang="zh-CN" sz="3000" b="1" baseline="0" dirty="0">
                <a:solidFill>
                  <a:srgbClr val="000000"/>
                </a:solidFill>
                <a:latin typeface="Times New Roman" panose="02020603050405020304" pitchFamily="18" charset="0"/>
                <a:ea typeface="楷体" panose="02010609060101010101" pitchFamily="49" charset="-122"/>
              </a:rPr>
              <a:t>[Fe(CN)</a:t>
            </a:r>
            <a:r>
              <a:rPr kumimoji="1" lang="en-US" altLang="zh-CN" sz="3000" b="1" baseline="-25000" dirty="0">
                <a:solidFill>
                  <a:srgbClr val="000000"/>
                </a:solidFill>
                <a:latin typeface="Times New Roman" panose="02020603050405020304" pitchFamily="18" charset="0"/>
                <a:ea typeface="楷体" panose="02010609060101010101" pitchFamily="49" charset="-122"/>
              </a:rPr>
              <a:t>6</a:t>
            </a:r>
            <a:r>
              <a:rPr kumimoji="1" lang="en-US" altLang="zh-CN" sz="3000" b="1" baseline="0" dirty="0">
                <a:solidFill>
                  <a:srgbClr val="000000"/>
                </a:solidFill>
                <a:latin typeface="Times New Roman" panose="02020603050405020304" pitchFamily="18" charset="0"/>
                <a:ea typeface="楷体" panose="02010609060101010101" pitchFamily="49" charset="-122"/>
              </a:rPr>
              <a:t>] == </a:t>
            </a:r>
            <a:r>
              <a:rPr kumimoji="1" lang="en-US" altLang="zh-CN" sz="3000" b="1" baseline="0" dirty="0" err="1">
                <a:solidFill>
                  <a:srgbClr val="000000"/>
                </a:solidFill>
                <a:latin typeface="Times New Roman" panose="02020603050405020304" pitchFamily="18" charset="0"/>
                <a:ea typeface="楷体" panose="02010609060101010101" pitchFamily="49" charset="-122"/>
              </a:rPr>
              <a:t>KFe</a:t>
            </a:r>
            <a:r>
              <a:rPr kumimoji="1" lang="en-US" altLang="zh-CN" sz="3000" b="1" baseline="0" dirty="0">
                <a:solidFill>
                  <a:srgbClr val="000000"/>
                </a:solidFill>
                <a:latin typeface="Times New Roman" panose="02020603050405020304" pitchFamily="18" charset="0"/>
                <a:ea typeface="楷体" panose="02010609060101010101" pitchFamily="49" charset="-122"/>
              </a:rPr>
              <a:t>[Fe(CN)</a:t>
            </a:r>
            <a:r>
              <a:rPr kumimoji="1" lang="en-US" altLang="zh-CN" sz="3000" b="1" baseline="-25000" dirty="0">
                <a:solidFill>
                  <a:srgbClr val="000000"/>
                </a:solidFill>
                <a:latin typeface="Times New Roman" panose="02020603050405020304" pitchFamily="18" charset="0"/>
                <a:ea typeface="楷体" panose="02010609060101010101" pitchFamily="49" charset="-122"/>
              </a:rPr>
              <a:t>6</a:t>
            </a:r>
            <a:r>
              <a:rPr kumimoji="1" lang="en-US" altLang="zh-CN" sz="3000" b="1" baseline="0" dirty="0">
                <a:solidFill>
                  <a:srgbClr val="000000"/>
                </a:solidFill>
                <a:latin typeface="Times New Roman" panose="02020603050405020304" pitchFamily="18" charset="0"/>
                <a:ea typeface="楷体" panose="02010609060101010101" pitchFamily="49" charset="-122"/>
              </a:rPr>
              <a:t>] + 2K</a:t>
            </a:r>
            <a:r>
              <a:rPr kumimoji="1" lang="en-US" altLang="zh-CN" sz="3000" b="1" baseline="-25000" dirty="0">
                <a:solidFill>
                  <a:srgbClr val="000000"/>
                </a:solidFill>
                <a:latin typeface="Times New Roman" panose="02020603050405020304" pitchFamily="18" charset="0"/>
                <a:ea typeface="楷体" panose="02010609060101010101" pitchFamily="49" charset="-122"/>
              </a:rPr>
              <a:t>+</a:t>
            </a:r>
            <a:endParaRPr kumimoji="1" lang="en-US" altLang="zh-CN" sz="3000" b="1"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Aft>
                <a:spcPct val="10000"/>
              </a:spcAft>
              <a:buFontTx/>
              <a:buNone/>
            </a:pPr>
            <a:r>
              <a:rPr kumimoji="1" lang="en-US" altLang="zh-CN" sz="3000" b="1" baseline="0" dirty="0">
                <a:solidFill>
                  <a:srgbClr val="000000"/>
                </a:solidFill>
                <a:latin typeface="Times New Roman" panose="02020603050405020304" pitchFamily="18" charset="0"/>
                <a:ea typeface="楷体" panose="02010609060101010101" pitchFamily="49" charset="-122"/>
              </a:rPr>
              <a:t>(2)</a:t>
            </a:r>
            <a:r>
              <a:rPr kumimoji="1" lang="zh-CN" altLang="en-US" sz="3000" b="1" baseline="0" dirty="0">
                <a:solidFill>
                  <a:srgbClr val="000000"/>
                </a:solidFill>
                <a:latin typeface="Times New Roman" panose="02020603050405020304" pitchFamily="18" charset="0"/>
                <a:ea typeface="楷体" panose="02010609060101010101" pitchFamily="49" charset="-122"/>
              </a:rPr>
              <a:t>邻二氮菲法</a:t>
            </a:r>
            <a:r>
              <a:rPr kumimoji="1" lang="en-US" altLang="zh-CN" sz="3000" b="1" baseline="0" dirty="0">
                <a:solidFill>
                  <a:srgbClr val="000000"/>
                </a:solidFill>
                <a:latin typeface="Times New Roman" panose="02020603050405020304" pitchFamily="18" charset="0"/>
                <a:ea typeface="楷体" panose="02010609060101010101" pitchFamily="49" charset="-122"/>
              </a:rPr>
              <a:t>:Fe</a:t>
            </a:r>
            <a:r>
              <a:rPr kumimoji="1" lang="en-US" altLang="zh-CN" sz="3000" b="1" baseline="30000" dirty="0">
                <a:solidFill>
                  <a:srgbClr val="000000"/>
                </a:solidFill>
                <a:latin typeface="Times New Roman" panose="02020603050405020304" pitchFamily="18" charset="0"/>
                <a:ea typeface="楷体" panose="02010609060101010101" pitchFamily="49" charset="-122"/>
              </a:rPr>
              <a:t>2+</a:t>
            </a:r>
            <a:r>
              <a:rPr kumimoji="1" lang="zh-CN" altLang="en-US" sz="3000" b="1" baseline="0" dirty="0">
                <a:solidFill>
                  <a:srgbClr val="000000"/>
                </a:solidFill>
                <a:latin typeface="Times New Roman" panose="02020603050405020304" pitchFamily="18" charset="0"/>
                <a:ea typeface="楷体" panose="02010609060101010101" pitchFamily="49" charset="-122"/>
              </a:rPr>
              <a:t>与邻二氮菲</a:t>
            </a:r>
            <a:r>
              <a:rPr kumimoji="1" lang="en-US" altLang="zh-CN" sz="3000" b="1" baseline="0" dirty="0">
                <a:solidFill>
                  <a:srgbClr val="000000"/>
                </a:solidFill>
                <a:latin typeface="Times New Roman" panose="02020603050405020304" pitchFamily="18" charset="0"/>
                <a:ea typeface="楷体" panose="02010609060101010101" pitchFamily="49" charset="-122"/>
              </a:rPr>
              <a:t>(I)</a:t>
            </a:r>
            <a:r>
              <a:rPr kumimoji="1" lang="zh-CN" altLang="en-US" sz="3000" b="1" baseline="0" dirty="0">
                <a:solidFill>
                  <a:srgbClr val="000000"/>
                </a:solidFill>
                <a:latin typeface="Times New Roman" panose="02020603050405020304" pitchFamily="18" charset="0"/>
                <a:ea typeface="楷体" panose="02010609060101010101" pitchFamily="49" charset="-122"/>
              </a:rPr>
              <a:t>在酸性溶液中生成稳定的红色可溶性配合物</a:t>
            </a:r>
            <a:r>
              <a:rPr kumimoji="1" lang="en-US" altLang="zh-CN" sz="3000" b="1" baseline="0" dirty="0">
                <a:solidFill>
                  <a:srgbClr val="000000"/>
                </a:solidFill>
                <a:latin typeface="Times New Roman" panose="02020603050405020304" pitchFamily="18" charset="0"/>
                <a:ea typeface="楷体" panose="02010609060101010101" pitchFamily="49" charset="-122"/>
              </a:rPr>
              <a:t>(Ⅱ),pH</a:t>
            </a:r>
            <a:r>
              <a:rPr kumimoji="1" lang="zh-CN" altLang="en-US" sz="3000" b="1" baseline="0" dirty="0">
                <a:solidFill>
                  <a:srgbClr val="000000"/>
                </a:solidFill>
                <a:latin typeface="Times New Roman" panose="02020603050405020304" pitchFamily="18" charset="0"/>
                <a:ea typeface="楷体" panose="02010609060101010101" pitchFamily="49" charset="-122"/>
              </a:rPr>
              <a:t>在</a:t>
            </a:r>
            <a:r>
              <a:rPr kumimoji="1" lang="en-US" altLang="zh-CN" sz="3000" b="1" baseline="0" dirty="0">
                <a:solidFill>
                  <a:srgbClr val="000000"/>
                </a:solidFill>
                <a:latin typeface="Times New Roman" panose="02020603050405020304" pitchFamily="18" charset="0"/>
                <a:ea typeface="楷体" panose="02010609060101010101" pitchFamily="49" charset="-122"/>
              </a:rPr>
              <a:t>2-9</a:t>
            </a:r>
            <a:r>
              <a:rPr kumimoji="1" lang="zh-CN" altLang="en-US" sz="3000" b="1" baseline="0" dirty="0">
                <a:solidFill>
                  <a:srgbClr val="000000"/>
                </a:solidFill>
                <a:latin typeface="Times New Roman" panose="02020603050405020304" pitchFamily="18" charset="0"/>
                <a:ea typeface="楷体" panose="02010609060101010101" pitchFamily="49" charset="-122"/>
              </a:rPr>
              <a:t>时，颜色基本不随酸度变化，但螯合物被强碱分解。同时，</a:t>
            </a:r>
            <a:r>
              <a:rPr kumimoji="1" lang="en-US" altLang="zh-CN" sz="3000" b="1" baseline="0" dirty="0">
                <a:solidFill>
                  <a:srgbClr val="000000"/>
                </a:solidFill>
                <a:latin typeface="Times New Roman" panose="02020603050405020304" pitchFamily="18" charset="0"/>
                <a:ea typeface="楷体" panose="02010609060101010101" pitchFamily="49" charset="-122"/>
              </a:rPr>
              <a:t>10</a:t>
            </a:r>
            <a:r>
              <a:rPr kumimoji="1" lang="zh-CN" altLang="en-US" sz="3000" b="1" baseline="0" dirty="0">
                <a:solidFill>
                  <a:srgbClr val="000000"/>
                </a:solidFill>
                <a:latin typeface="Times New Roman" panose="02020603050405020304" pitchFamily="18" charset="0"/>
                <a:ea typeface="楷体" panose="02010609060101010101" pitchFamily="49" charset="-122"/>
              </a:rPr>
              <a:t>倍的</a:t>
            </a:r>
            <a:r>
              <a:rPr kumimoji="1" lang="en-US" altLang="zh-CN" sz="3000" b="1" baseline="0" dirty="0">
                <a:solidFill>
                  <a:srgbClr val="000000"/>
                </a:solidFill>
                <a:latin typeface="Times New Roman" panose="02020603050405020304" pitchFamily="18" charset="0"/>
                <a:ea typeface="楷体" panose="02010609060101010101" pitchFamily="49" charset="-122"/>
              </a:rPr>
              <a:t>Cu</a:t>
            </a:r>
            <a:r>
              <a:rPr kumimoji="1" lang="en-US" altLang="zh-CN" sz="3000" b="1" baseline="30000" dirty="0">
                <a:solidFill>
                  <a:srgbClr val="000000"/>
                </a:solidFill>
                <a:latin typeface="Times New Roman" panose="02020603050405020304" pitchFamily="18" charset="0"/>
                <a:ea typeface="楷体" panose="02010609060101010101" pitchFamily="49" charset="-122"/>
              </a:rPr>
              <a:t>2+</a:t>
            </a:r>
            <a:r>
              <a:rPr kumimoji="1" lang="en-US" altLang="zh-CN" sz="3000" b="1" baseline="0" dirty="0">
                <a:solidFill>
                  <a:srgbClr val="000000"/>
                </a:solidFill>
                <a:latin typeface="Times New Roman" panose="02020603050405020304" pitchFamily="18" charset="0"/>
                <a:ea typeface="楷体" panose="02010609060101010101" pitchFamily="49" charset="-122"/>
              </a:rPr>
              <a:t>,40</a:t>
            </a:r>
            <a:r>
              <a:rPr kumimoji="1" lang="zh-CN" altLang="en-US" sz="3000" b="1" baseline="0" dirty="0">
                <a:solidFill>
                  <a:srgbClr val="000000"/>
                </a:solidFill>
                <a:latin typeface="Times New Roman" panose="02020603050405020304" pitchFamily="18" charset="0"/>
                <a:ea typeface="楷体" panose="02010609060101010101" pitchFamily="49" charset="-122"/>
              </a:rPr>
              <a:t>倍的</a:t>
            </a:r>
            <a:r>
              <a:rPr kumimoji="1" lang="en-US" altLang="zh-CN" sz="3000" b="1" baseline="0" dirty="0">
                <a:solidFill>
                  <a:srgbClr val="000000"/>
                </a:solidFill>
                <a:latin typeface="Times New Roman" panose="02020603050405020304" pitchFamily="18" charset="0"/>
                <a:ea typeface="楷体" panose="02010609060101010101" pitchFamily="49" charset="-122"/>
              </a:rPr>
              <a:t>Co</a:t>
            </a:r>
            <a:r>
              <a:rPr kumimoji="1" lang="en-US" altLang="zh-CN" sz="3000" b="1" baseline="30000" dirty="0">
                <a:solidFill>
                  <a:srgbClr val="000000"/>
                </a:solidFill>
                <a:latin typeface="Times New Roman" panose="02020603050405020304" pitchFamily="18" charset="0"/>
                <a:ea typeface="楷体" panose="02010609060101010101" pitchFamily="49" charset="-122"/>
              </a:rPr>
              <a:t>2+</a:t>
            </a:r>
            <a:r>
              <a:rPr kumimoji="1" lang="zh-CN" altLang="en-US" sz="3000" b="1" baseline="0" dirty="0">
                <a:solidFill>
                  <a:srgbClr val="000000"/>
                </a:solidFill>
                <a:latin typeface="Times New Roman" panose="02020603050405020304" pitchFamily="18" charset="0"/>
                <a:ea typeface="楷体" panose="02010609060101010101" pitchFamily="49" charset="-122"/>
              </a:rPr>
              <a:t>干扰反应。</a:t>
            </a:r>
            <a:endParaRPr kumimoji="1" lang="zh-CN" altLang="en-US" sz="3000" b="1" baseline="0" dirty="0">
              <a:solidFill>
                <a:srgbClr val="000000"/>
              </a:solidFill>
              <a:latin typeface="Times New Roman" panose="02020603050405020304" pitchFamily="18" charset="0"/>
              <a:ea typeface="楷体" panose="02010609060101010101" pitchFamily="49" charset="-122"/>
            </a:endParaRPr>
          </a:p>
        </p:txBody>
      </p:sp>
      <p:sp>
        <p:nvSpPr>
          <p:cNvPr id="139268"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2C116C47-B3B7-42A1-B365-53D30A1836EB}" type="slidenum">
              <a:rPr lang="en-US" altLang="zh-CN" sz="1400" smtClean="0"/>
            </a:fld>
            <a:endParaRPr lang="en-US" altLang="zh-CN" sz="1400" smtClean="0"/>
          </a:p>
        </p:txBody>
      </p:sp>
      <p:sp>
        <p:nvSpPr>
          <p:cNvPr id="2" name="矩形 1"/>
          <p:cNvSpPr/>
          <p:nvPr/>
        </p:nvSpPr>
        <p:spPr>
          <a:xfrm>
            <a:off x="636264" y="0"/>
            <a:ext cx="2646878" cy="584775"/>
          </a:xfrm>
          <a:prstGeom prst="rect">
            <a:avLst/>
          </a:prstGeom>
        </p:spPr>
        <p:txBody>
          <a:bodyPr wrap="none">
            <a:spAutoFit/>
          </a:bodyPr>
          <a:lstStyle/>
          <a:p>
            <a:pPr lvl="0">
              <a:defRPr/>
            </a:pPr>
            <a:r>
              <a:rPr lang="en-US" altLang="zh-CN" dirty="0">
                <a:solidFill>
                  <a:srgbClr val="0000CC"/>
                </a:solidFill>
                <a:latin typeface="Times New Roman" panose="02020603050405020304"/>
                <a:ea typeface="华文楷体" panose="02010600040101010101" pitchFamily="2" charset="-122"/>
              </a:rPr>
              <a:t>3. </a:t>
            </a:r>
            <a:r>
              <a:rPr lang="zh-CN" altLang="en-US" dirty="0">
                <a:solidFill>
                  <a:srgbClr val="0000CC"/>
                </a:solidFill>
                <a:latin typeface="Times New Roman" panose="02020603050405020304"/>
                <a:ea typeface="华文楷体" panose="02010600040101010101" pitchFamily="2" charset="-122"/>
              </a:rPr>
              <a:t>铁、钴、镍</a:t>
            </a:r>
            <a:endParaRPr lang="zh-CN" altLang="pt-BR" dirty="0">
              <a:solidFill>
                <a:srgbClr val="0000CC"/>
              </a:solidFill>
              <a:latin typeface="Times New Roman" panose="02020603050405020304"/>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5877">
                                            <p:txEl>
                                              <p:pRg st="0" end="0"/>
                                            </p:txEl>
                                          </p:spTgt>
                                        </p:tgtEl>
                                        <p:attrNameLst>
                                          <p:attrName>style.visibility</p:attrName>
                                        </p:attrNameLst>
                                      </p:cBhvr>
                                      <p:to>
                                        <p:strVal val="visible"/>
                                      </p:to>
                                    </p:set>
                                    <p:animEffect transition="in" filter="wipe(left)">
                                      <p:cBhvr>
                                        <p:cTn id="7" dur="500"/>
                                        <p:tgtEl>
                                          <p:spTgt spid="3358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5877">
                                            <p:txEl>
                                              <p:pRg st="1" end="1"/>
                                            </p:txEl>
                                          </p:spTgt>
                                        </p:tgtEl>
                                        <p:attrNameLst>
                                          <p:attrName>style.visibility</p:attrName>
                                        </p:attrNameLst>
                                      </p:cBhvr>
                                      <p:to>
                                        <p:strVal val="visible"/>
                                      </p:to>
                                    </p:set>
                                    <p:animEffect transition="in" filter="wipe(left)">
                                      <p:cBhvr>
                                        <p:cTn id="12" dur="500"/>
                                        <p:tgtEl>
                                          <p:spTgt spid="3358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5877">
                                            <p:txEl>
                                              <p:pRg st="2" end="2"/>
                                            </p:txEl>
                                          </p:spTgt>
                                        </p:tgtEl>
                                        <p:attrNameLst>
                                          <p:attrName>style.visibility</p:attrName>
                                        </p:attrNameLst>
                                      </p:cBhvr>
                                      <p:to>
                                        <p:strVal val="visible"/>
                                      </p:to>
                                    </p:set>
                                    <p:animEffect transition="in" filter="wipe(left)">
                                      <p:cBhvr>
                                        <p:cTn id="17" dur="500"/>
                                        <p:tgtEl>
                                          <p:spTgt spid="3358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5877">
                                            <p:txEl>
                                              <p:pRg st="3" end="3"/>
                                            </p:txEl>
                                          </p:spTgt>
                                        </p:tgtEl>
                                        <p:attrNameLst>
                                          <p:attrName>style.visibility</p:attrName>
                                        </p:attrNameLst>
                                      </p:cBhvr>
                                      <p:to>
                                        <p:strVal val="visible"/>
                                      </p:to>
                                    </p:set>
                                    <p:animEffect transition="in" filter="wipe(left)">
                                      <p:cBhvr>
                                        <p:cTn id="22" dur="500"/>
                                        <p:tgtEl>
                                          <p:spTgt spid="3358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Text Box 4"/>
          <p:cNvSpPr txBox="1">
            <a:spLocks noChangeArrowheads="1"/>
          </p:cNvSpPr>
          <p:nvPr/>
        </p:nvSpPr>
        <p:spPr bwMode="auto">
          <a:xfrm>
            <a:off x="795681" y="332656"/>
            <a:ext cx="8316663" cy="55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10000"/>
              </a:spcBef>
              <a:spcAft>
                <a:spcPct val="10000"/>
              </a:spcAft>
              <a:buFontTx/>
              <a:buNone/>
            </a:pPr>
            <a:r>
              <a:rPr kumimoji="1" lang="zh-CN" altLang="en-US" sz="3000" b="1" baseline="0" dirty="0">
                <a:solidFill>
                  <a:srgbClr val="FF0000"/>
                </a:solidFill>
                <a:latin typeface="Times New Roman" panose="02020603050405020304" pitchFamily="18" charset="0"/>
                <a:ea typeface="楷体" panose="02010609060101010101" pitchFamily="49" charset="-122"/>
              </a:rPr>
              <a:t>鉴别</a:t>
            </a:r>
            <a:r>
              <a:rPr kumimoji="1" lang="en-US" altLang="zh-CN" sz="3000" b="1" baseline="0" dirty="0">
                <a:solidFill>
                  <a:srgbClr val="FF0000"/>
                </a:solidFill>
                <a:latin typeface="Times New Roman" panose="02020603050405020304" pitchFamily="18" charset="0"/>
                <a:ea typeface="楷体" panose="02010609060101010101" pitchFamily="49" charset="-122"/>
              </a:rPr>
              <a:t>Fe</a:t>
            </a:r>
            <a:r>
              <a:rPr kumimoji="1" lang="en-US" altLang="zh-CN" sz="3000" b="1" baseline="30000" dirty="0">
                <a:solidFill>
                  <a:srgbClr val="FF0000"/>
                </a:solidFill>
                <a:latin typeface="Times New Roman" panose="02020603050405020304" pitchFamily="18" charset="0"/>
                <a:ea typeface="楷体" panose="02010609060101010101" pitchFamily="49" charset="-122"/>
              </a:rPr>
              <a:t>3+</a:t>
            </a:r>
            <a:r>
              <a:rPr kumimoji="1" lang="zh-CN" altLang="en-US" sz="3000" b="1" baseline="0" dirty="0">
                <a:solidFill>
                  <a:srgbClr val="FF0000"/>
                </a:solidFill>
                <a:latin typeface="Times New Roman" panose="02020603050405020304" pitchFamily="18" charset="0"/>
                <a:ea typeface="楷体" panose="02010609060101010101" pitchFamily="49" charset="-122"/>
              </a:rPr>
              <a:t>的</a:t>
            </a:r>
            <a:r>
              <a:rPr kumimoji="1" lang="zh-CN" altLang="en-US" sz="3000" b="1" baseline="0" dirty="0" smtClean="0">
                <a:solidFill>
                  <a:srgbClr val="FF0000"/>
                </a:solidFill>
                <a:latin typeface="Times New Roman" panose="02020603050405020304" pitchFamily="18" charset="0"/>
                <a:ea typeface="楷体" panose="02010609060101010101" pitchFamily="49" charset="-122"/>
              </a:rPr>
              <a:t>方法</a:t>
            </a:r>
            <a:r>
              <a:rPr kumimoji="1" lang="en-US" altLang="zh-CN" sz="3000" b="1" baseline="0" dirty="0" smtClean="0">
                <a:solidFill>
                  <a:srgbClr val="FF0000"/>
                </a:solidFill>
                <a:latin typeface="Times New Roman" panose="02020603050405020304" pitchFamily="18" charset="0"/>
                <a:ea typeface="楷体" panose="02010609060101010101" pitchFamily="49" charset="-122"/>
              </a:rPr>
              <a:t>:</a:t>
            </a:r>
            <a:endParaRPr kumimoji="1" lang="en-US" altLang="zh-CN" sz="3000" b="1" baseline="0" dirty="0">
              <a:solidFill>
                <a:srgbClr val="FF0000"/>
              </a:solidFill>
              <a:latin typeface="Times New Roman" panose="02020603050405020304" pitchFamily="18" charset="0"/>
              <a:ea typeface="楷体" panose="02010609060101010101" pitchFamily="49" charset="-122"/>
            </a:endParaRPr>
          </a:p>
          <a:p>
            <a:pPr eaLnBrk="1" hangingPunct="1">
              <a:lnSpc>
                <a:spcPct val="110000"/>
              </a:lnSpc>
              <a:spcBef>
                <a:spcPct val="10000"/>
              </a:spcBef>
              <a:spcAft>
                <a:spcPct val="10000"/>
              </a:spcAft>
              <a:buFontTx/>
              <a:buNone/>
            </a:pPr>
            <a:r>
              <a:rPr kumimoji="1" lang="en-US" altLang="zh-CN" sz="3000" b="1" baseline="0" dirty="0">
                <a:solidFill>
                  <a:srgbClr val="000000"/>
                </a:solidFill>
                <a:latin typeface="Times New Roman" panose="02020603050405020304" pitchFamily="18" charset="0"/>
                <a:ea typeface="楷体" panose="02010609060101010101" pitchFamily="49" charset="-122"/>
              </a:rPr>
              <a:t>(1)</a:t>
            </a:r>
            <a:r>
              <a:rPr kumimoji="1" lang="zh-CN" altLang="en-US" sz="3000" b="1" baseline="0" dirty="0">
                <a:solidFill>
                  <a:srgbClr val="000000"/>
                </a:solidFill>
                <a:latin typeface="Times New Roman" panose="02020603050405020304" pitchFamily="18" charset="0"/>
                <a:ea typeface="楷体" panose="02010609060101010101" pitchFamily="49" charset="-122"/>
              </a:rPr>
              <a:t>在酸性条件</a:t>
            </a:r>
            <a:r>
              <a:rPr kumimoji="1" lang="en-US" altLang="zh-CN" sz="3000" b="1" baseline="0" dirty="0">
                <a:solidFill>
                  <a:srgbClr val="000000"/>
                </a:solidFill>
                <a:latin typeface="Times New Roman" panose="02020603050405020304" pitchFamily="18" charset="0"/>
                <a:ea typeface="楷体" panose="02010609060101010101" pitchFamily="49" charset="-122"/>
              </a:rPr>
              <a:t>(</a:t>
            </a:r>
            <a:r>
              <a:rPr kumimoji="1" lang="zh-CN" altLang="en-US" sz="3000" b="1" baseline="0" dirty="0">
                <a:solidFill>
                  <a:srgbClr val="000000"/>
                </a:solidFill>
                <a:latin typeface="Times New Roman" panose="02020603050405020304" pitchFamily="18" charset="0"/>
                <a:ea typeface="楷体" panose="02010609060101010101" pitchFamily="49" charset="-122"/>
              </a:rPr>
              <a:t>不能用</a:t>
            </a:r>
            <a:r>
              <a:rPr kumimoji="1" lang="en-US" altLang="zh-CN" sz="3000" b="1" baseline="0" dirty="0">
                <a:solidFill>
                  <a:srgbClr val="000000"/>
                </a:solidFill>
                <a:latin typeface="Times New Roman" panose="02020603050405020304" pitchFamily="18" charset="0"/>
                <a:ea typeface="楷体" panose="02010609060101010101" pitchFamily="49" charset="-122"/>
              </a:rPr>
              <a:t>HNO</a:t>
            </a:r>
            <a:r>
              <a:rPr kumimoji="1" lang="en-US" altLang="zh-CN" sz="3000" b="1" baseline="-25000" dirty="0">
                <a:solidFill>
                  <a:srgbClr val="000000"/>
                </a:solidFill>
                <a:latin typeface="Times New Roman" panose="02020603050405020304" pitchFamily="18" charset="0"/>
                <a:ea typeface="楷体" panose="02010609060101010101" pitchFamily="49" charset="-122"/>
              </a:rPr>
              <a:t>3</a:t>
            </a:r>
            <a:r>
              <a:rPr kumimoji="1" lang="en-US" altLang="zh-CN" sz="3000" b="1" baseline="0" dirty="0">
                <a:solidFill>
                  <a:srgbClr val="000000"/>
                </a:solidFill>
                <a:latin typeface="Times New Roman" panose="02020603050405020304" pitchFamily="18" charset="0"/>
                <a:ea typeface="楷体" panose="02010609060101010101" pitchFamily="49" charset="-122"/>
              </a:rPr>
              <a:t>)</a:t>
            </a:r>
            <a:r>
              <a:rPr kumimoji="1" lang="zh-CN" altLang="en-US" sz="3000" b="1" baseline="0" dirty="0">
                <a:solidFill>
                  <a:srgbClr val="000000"/>
                </a:solidFill>
                <a:latin typeface="Times New Roman" panose="02020603050405020304" pitchFamily="18" charset="0"/>
                <a:ea typeface="楷体" panose="02010609060101010101" pitchFamily="49" charset="-122"/>
              </a:rPr>
              <a:t>下与</a:t>
            </a:r>
            <a:r>
              <a:rPr kumimoji="1" lang="en-US" altLang="zh-CN" sz="3000" b="1" baseline="0" dirty="0">
                <a:solidFill>
                  <a:srgbClr val="000000"/>
                </a:solidFill>
                <a:latin typeface="Times New Roman" panose="02020603050405020304" pitchFamily="18" charset="0"/>
                <a:ea typeface="楷体" panose="02010609060101010101" pitchFamily="49" charset="-122"/>
              </a:rPr>
              <a:t>SCN</a:t>
            </a:r>
            <a:r>
              <a:rPr kumimoji="1" lang="en-US" altLang="zh-CN" sz="3000" b="1" dirty="0">
                <a:solidFill>
                  <a:srgbClr val="000000"/>
                </a:solidFill>
                <a:latin typeface="Times New Roman" panose="02020603050405020304" pitchFamily="18" charset="0"/>
                <a:ea typeface="楷体" panose="02010609060101010101" pitchFamily="49" charset="-122"/>
              </a:rPr>
              <a:t>-</a:t>
            </a:r>
            <a:r>
              <a:rPr kumimoji="1" lang="zh-CN" altLang="en-US" sz="3000" b="1" baseline="0" dirty="0">
                <a:solidFill>
                  <a:srgbClr val="000000"/>
                </a:solidFill>
                <a:latin typeface="Times New Roman" panose="02020603050405020304" pitchFamily="18" charset="0"/>
                <a:ea typeface="楷体" panose="02010609060101010101" pitchFamily="49" charset="-122"/>
              </a:rPr>
              <a:t>生成血红色的可溶性配合物</a:t>
            </a:r>
            <a:r>
              <a:rPr kumimoji="1" lang="en-US" altLang="zh-CN" sz="3000" b="1" baseline="0" dirty="0">
                <a:solidFill>
                  <a:srgbClr val="000000"/>
                </a:solidFill>
                <a:latin typeface="Times New Roman" panose="02020603050405020304" pitchFamily="18" charset="0"/>
                <a:ea typeface="楷体" panose="02010609060101010101" pitchFamily="49" charset="-122"/>
              </a:rPr>
              <a:t>Fe(NCS)</a:t>
            </a:r>
            <a:r>
              <a:rPr kumimoji="1" lang="en-US" altLang="zh-CN" sz="3000" b="1" baseline="-25000" dirty="0">
                <a:solidFill>
                  <a:srgbClr val="000000"/>
                </a:solidFill>
                <a:latin typeface="Times New Roman" panose="02020603050405020304" pitchFamily="18" charset="0"/>
                <a:ea typeface="楷体" panose="02010609060101010101" pitchFamily="49" charset="-122"/>
              </a:rPr>
              <a:t>n</a:t>
            </a:r>
            <a:r>
              <a:rPr kumimoji="1" lang="en-US" altLang="zh-CN" sz="3000" b="1" baseline="30000" dirty="0">
                <a:solidFill>
                  <a:srgbClr val="000000"/>
                </a:solidFill>
                <a:latin typeface="Times New Roman" panose="02020603050405020304" pitchFamily="18" charset="0"/>
                <a:ea typeface="楷体" panose="02010609060101010101" pitchFamily="49" charset="-122"/>
              </a:rPr>
              <a:t>3-n</a:t>
            </a:r>
            <a:r>
              <a:rPr kumimoji="1" lang="en-US" altLang="zh-CN" sz="3000" b="1" baseline="0" dirty="0">
                <a:solidFill>
                  <a:srgbClr val="000000"/>
                </a:solidFill>
                <a:latin typeface="Times New Roman" panose="02020603050405020304" pitchFamily="18" charset="0"/>
                <a:ea typeface="楷体" panose="02010609060101010101" pitchFamily="49" charset="-122"/>
              </a:rPr>
              <a:t>.</a:t>
            </a:r>
            <a:r>
              <a:rPr kumimoji="1" lang="zh-CN" altLang="en-US" sz="3000" b="1" baseline="0" dirty="0">
                <a:solidFill>
                  <a:srgbClr val="000000"/>
                </a:solidFill>
                <a:latin typeface="Times New Roman" panose="02020603050405020304" pitchFamily="18" charset="0"/>
                <a:ea typeface="楷体" panose="02010609060101010101" pitchFamily="49" charset="-122"/>
              </a:rPr>
              <a:t>另外，</a:t>
            </a:r>
            <a:r>
              <a:rPr kumimoji="1" lang="en-US" altLang="zh-CN" sz="3000" b="1" baseline="0" dirty="0">
                <a:solidFill>
                  <a:srgbClr val="000000"/>
                </a:solidFill>
                <a:latin typeface="Times New Roman" panose="02020603050405020304" pitchFamily="18" charset="0"/>
                <a:ea typeface="楷体" panose="02010609060101010101" pitchFamily="49" charset="-122"/>
              </a:rPr>
              <a:t>F</a:t>
            </a:r>
            <a:r>
              <a:rPr kumimoji="1" lang="en-US" altLang="zh-CN" sz="3000" b="1" baseline="30000" dirty="0">
                <a:solidFill>
                  <a:srgbClr val="000000"/>
                </a:solidFill>
                <a:latin typeface="Times New Roman" panose="02020603050405020304" pitchFamily="18" charset="0"/>
                <a:ea typeface="楷体" panose="02010609060101010101" pitchFamily="49" charset="-122"/>
              </a:rPr>
              <a:t>-</a:t>
            </a:r>
            <a:r>
              <a:rPr kumimoji="1" lang="en-US" altLang="zh-CN" sz="3000" b="1" baseline="0" dirty="0">
                <a:solidFill>
                  <a:srgbClr val="000000"/>
                </a:solidFill>
                <a:latin typeface="Times New Roman" panose="02020603050405020304" pitchFamily="18" charset="0"/>
                <a:ea typeface="楷体" panose="02010609060101010101" pitchFamily="49" charset="-122"/>
              </a:rPr>
              <a:t>, H</a:t>
            </a:r>
            <a:r>
              <a:rPr kumimoji="1" lang="en-US" altLang="zh-CN" sz="3000" b="1" baseline="-25000" dirty="0">
                <a:solidFill>
                  <a:srgbClr val="000000"/>
                </a:solidFill>
                <a:latin typeface="Times New Roman" panose="02020603050405020304" pitchFamily="18" charset="0"/>
                <a:ea typeface="楷体" panose="02010609060101010101" pitchFamily="49" charset="-122"/>
              </a:rPr>
              <a:t>3</a:t>
            </a:r>
            <a:r>
              <a:rPr kumimoji="1" lang="en-US" altLang="zh-CN" sz="3000" b="1" baseline="0" dirty="0">
                <a:solidFill>
                  <a:srgbClr val="000000"/>
                </a:solidFill>
                <a:latin typeface="Times New Roman" panose="02020603050405020304" pitchFamily="18" charset="0"/>
                <a:ea typeface="楷体" panose="02010609060101010101" pitchFamily="49" charset="-122"/>
              </a:rPr>
              <a:t>PO</a:t>
            </a:r>
            <a:r>
              <a:rPr kumimoji="1" lang="en-US" altLang="zh-CN" sz="3000" b="1" baseline="-25000" dirty="0">
                <a:solidFill>
                  <a:srgbClr val="000000"/>
                </a:solidFill>
                <a:latin typeface="Times New Roman" panose="02020603050405020304" pitchFamily="18" charset="0"/>
                <a:ea typeface="楷体" panose="02010609060101010101" pitchFamily="49" charset="-122"/>
              </a:rPr>
              <a:t>4</a:t>
            </a:r>
            <a:r>
              <a:rPr kumimoji="1" lang="en-US" altLang="zh-CN" sz="3000" b="1" baseline="0" dirty="0">
                <a:solidFill>
                  <a:srgbClr val="000000"/>
                </a:solidFill>
                <a:latin typeface="Times New Roman" panose="02020603050405020304" pitchFamily="18" charset="0"/>
                <a:ea typeface="楷体" panose="02010609060101010101" pitchFamily="49" charset="-122"/>
              </a:rPr>
              <a:t>,</a:t>
            </a:r>
            <a:r>
              <a:rPr kumimoji="1" lang="zh-CN" altLang="en-US" sz="3000" b="1" baseline="0" dirty="0">
                <a:solidFill>
                  <a:srgbClr val="000000"/>
                </a:solidFill>
                <a:latin typeface="Times New Roman" panose="02020603050405020304" pitchFamily="18" charset="0"/>
                <a:ea typeface="楷体" panose="02010609060101010101" pitchFamily="49" charset="-122"/>
              </a:rPr>
              <a:t>草酸等能与</a:t>
            </a:r>
            <a:r>
              <a:rPr kumimoji="1" lang="en-US" altLang="zh-CN" sz="3000" b="1" baseline="0" dirty="0">
                <a:solidFill>
                  <a:srgbClr val="000000"/>
                </a:solidFill>
                <a:latin typeface="Times New Roman" panose="02020603050405020304" pitchFamily="18" charset="0"/>
                <a:ea typeface="楷体" panose="02010609060101010101" pitchFamily="49" charset="-122"/>
              </a:rPr>
              <a:t>Fe</a:t>
            </a:r>
            <a:r>
              <a:rPr kumimoji="1" lang="en-US" altLang="zh-CN" sz="3000" b="1" baseline="30000" dirty="0">
                <a:solidFill>
                  <a:srgbClr val="000000"/>
                </a:solidFill>
                <a:latin typeface="Times New Roman" panose="02020603050405020304" pitchFamily="18" charset="0"/>
                <a:ea typeface="楷体" panose="02010609060101010101" pitchFamily="49" charset="-122"/>
              </a:rPr>
              <a:t>3+</a:t>
            </a:r>
            <a:r>
              <a:rPr kumimoji="1" lang="zh-CN" altLang="en-US" sz="3000" b="1" baseline="0" dirty="0">
                <a:solidFill>
                  <a:srgbClr val="000000"/>
                </a:solidFill>
                <a:latin typeface="Times New Roman" panose="02020603050405020304" pitchFamily="18" charset="0"/>
                <a:ea typeface="楷体" panose="02010609060101010101" pitchFamily="49" charset="-122"/>
              </a:rPr>
              <a:t>生成稳定的无色络合物而干扰鉴定反应</a:t>
            </a:r>
            <a:r>
              <a:rPr kumimoji="1" lang="en-US" altLang="zh-CN" sz="3000" b="1" baseline="0" dirty="0">
                <a:solidFill>
                  <a:srgbClr val="000000"/>
                </a:solidFill>
                <a:latin typeface="Times New Roman" panose="02020603050405020304" pitchFamily="18" charset="0"/>
                <a:ea typeface="楷体" panose="02010609060101010101" pitchFamily="49" charset="-122"/>
              </a:rPr>
              <a:t>.</a:t>
            </a:r>
            <a:endParaRPr kumimoji="1" lang="en-US" altLang="zh-CN" sz="30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10000"/>
              </a:spcBef>
              <a:spcAft>
                <a:spcPct val="10000"/>
              </a:spcAft>
              <a:buFontTx/>
              <a:buNone/>
            </a:pPr>
            <a:r>
              <a:rPr kumimoji="1" lang="en-US" altLang="zh-CN" sz="3000" b="1" baseline="0" dirty="0">
                <a:solidFill>
                  <a:srgbClr val="000000"/>
                </a:solidFill>
                <a:latin typeface="Times New Roman" panose="02020603050405020304" pitchFamily="18" charset="0"/>
                <a:ea typeface="楷体" panose="02010609060101010101" pitchFamily="49" charset="-122"/>
              </a:rPr>
              <a:t>     Fe</a:t>
            </a:r>
            <a:r>
              <a:rPr kumimoji="1" lang="en-US" altLang="zh-CN" sz="3000" b="1" baseline="30000" dirty="0">
                <a:solidFill>
                  <a:srgbClr val="000000"/>
                </a:solidFill>
                <a:latin typeface="Times New Roman" panose="02020603050405020304" pitchFamily="18" charset="0"/>
                <a:ea typeface="楷体" panose="02010609060101010101" pitchFamily="49" charset="-122"/>
              </a:rPr>
              <a:t>3+ </a:t>
            </a:r>
            <a:r>
              <a:rPr kumimoji="1" lang="en-US" altLang="zh-CN" sz="3000" b="1" baseline="0" dirty="0">
                <a:solidFill>
                  <a:srgbClr val="000000"/>
                </a:solidFill>
                <a:latin typeface="Times New Roman" panose="02020603050405020304" pitchFamily="18" charset="0"/>
                <a:ea typeface="楷体" panose="02010609060101010101" pitchFamily="49" charset="-122"/>
              </a:rPr>
              <a:t>+ </a:t>
            </a:r>
            <a:r>
              <a:rPr kumimoji="1" lang="en-US" altLang="zh-CN" sz="3000" b="1" baseline="0" dirty="0" err="1">
                <a:solidFill>
                  <a:srgbClr val="000000"/>
                </a:solidFill>
                <a:latin typeface="Times New Roman" panose="02020603050405020304" pitchFamily="18" charset="0"/>
                <a:ea typeface="楷体" panose="02010609060101010101" pitchFamily="49" charset="-122"/>
              </a:rPr>
              <a:t>nSCN</a:t>
            </a:r>
            <a:r>
              <a:rPr kumimoji="1" lang="en-US" altLang="zh-CN" sz="3000" b="1" baseline="30000" dirty="0">
                <a:solidFill>
                  <a:srgbClr val="000000"/>
                </a:solidFill>
                <a:latin typeface="Times New Roman" panose="02020603050405020304" pitchFamily="18" charset="0"/>
                <a:ea typeface="楷体" panose="02010609060101010101" pitchFamily="49" charset="-122"/>
              </a:rPr>
              <a:t>-</a:t>
            </a:r>
            <a:r>
              <a:rPr kumimoji="1" lang="en-US" altLang="zh-CN" sz="3000" b="1" baseline="0" dirty="0">
                <a:solidFill>
                  <a:srgbClr val="000000"/>
                </a:solidFill>
                <a:latin typeface="Times New Roman" panose="02020603050405020304" pitchFamily="18" charset="0"/>
                <a:ea typeface="楷体" panose="02010609060101010101" pitchFamily="49" charset="-122"/>
              </a:rPr>
              <a:t> == Fe(NCS)</a:t>
            </a:r>
            <a:r>
              <a:rPr kumimoji="1" lang="en-US" altLang="zh-CN" sz="3000" b="1" baseline="-25000" dirty="0">
                <a:solidFill>
                  <a:srgbClr val="000000"/>
                </a:solidFill>
                <a:latin typeface="Times New Roman" panose="02020603050405020304" pitchFamily="18" charset="0"/>
                <a:ea typeface="楷体" panose="02010609060101010101" pitchFamily="49" charset="-122"/>
              </a:rPr>
              <a:t>n</a:t>
            </a:r>
            <a:r>
              <a:rPr kumimoji="1" lang="en-US" altLang="zh-CN" sz="3000" b="1" baseline="30000" dirty="0">
                <a:solidFill>
                  <a:srgbClr val="000000"/>
                </a:solidFill>
                <a:latin typeface="Times New Roman" panose="02020603050405020304" pitchFamily="18" charset="0"/>
                <a:ea typeface="楷体" panose="02010609060101010101" pitchFamily="49" charset="-122"/>
              </a:rPr>
              <a:t>3-n</a:t>
            </a:r>
            <a:endParaRPr kumimoji="1" lang="en-US" altLang="zh-CN" sz="3000" b="1" baseline="3000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10000"/>
              </a:spcBef>
              <a:spcAft>
                <a:spcPct val="10000"/>
              </a:spcAft>
              <a:buFontTx/>
              <a:buNone/>
            </a:pPr>
            <a:r>
              <a:rPr kumimoji="1" lang="en-US" altLang="zh-CN" sz="3000" b="1" baseline="0" dirty="0">
                <a:solidFill>
                  <a:srgbClr val="000000"/>
                </a:solidFill>
                <a:latin typeface="Times New Roman" panose="02020603050405020304" pitchFamily="18" charset="0"/>
                <a:ea typeface="楷体" panose="02010609060101010101" pitchFamily="49" charset="-122"/>
              </a:rPr>
              <a:t>(2)</a:t>
            </a:r>
            <a:r>
              <a:rPr kumimoji="1" lang="zh-CN" altLang="en-US" sz="3000" b="1" baseline="0" dirty="0">
                <a:solidFill>
                  <a:srgbClr val="000000"/>
                </a:solidFill>
                <a:latin typeface="Times New Roman" panose="02020603050405020304" pitchFamily="18" charset="0"/>
                <a:ea typeface="楷体" panose="02010609060101010101" pitchFamily="49" charset="-122"/>
              </a:rPr>
              <a:t>在酸性溶液中与</a:t>
            </a:r>
            <a:r>
              <a:rPr kumimoji="1" lang="en-US" altLang="zh-CN" sz="3000" b="1" baseline="0" dirty="0">
                <a:solidFill>
                  <a:srgbClr val="000000"/>
                </a:solidFill>
                <a:latin typeface="Times New Roman" panose="02020603050405020304" pitchFamily="18" charset="0"/>
                <a:ea typeface="楷体" panose="02010609060101010101" pitchFamily="49" charset="-122"/>
              </a:rPr>
              <a:t>K</a:t>
            </a:r>
            <a:r>
              <a:rPr kumimoji="1" lang="en-US" altLang="zh-CN" sz="3000" b="1" baseline="-25000" dirty="0">
                <a:solidFill>
                  <a:srgbClr val="000000"/>
                </a:solidFill>
                <a:latin typeface="Times New Roman" panose="02020603050405020304" pitchFamily="18" charset="0"/>
                <a:ea typeface="楷体" panose="02010609060101010101" pitchFamily="49" charset="-122"/>
              </a:rPr>
              <a:t>4</a:t>
            </a:r>
            <a:r>
              <a:rPr kumimoji="1" lang="en-US" altLang="zh-CN" sz="3000" b="1" baseline="0" dirty="0">
                <a:solidFill>
                  <a:srgbClr val="000000"/>
                </a:solidFill>
                <a:latin typeface="Times New Roman" panose="02020603050405020304" pitchFamily="18" charset="0"/>
                <a:ea typeface="楷体" panose="02010609060101010101" pitchFamily="49" charset="-122"/>
              </a:rPr>
              <a:t>[Fe(CN)</a:t>
            </a:r>
            <a:r>
              <a:rPr kumimoji="1" lang="en-US" altLang="zh-CN" sz="3000" b="1" baseline="-25000" dirty="0">
                <a:solidFill>
                  <a:srgbClr val="000000"/>
                </a:solidFill>
                <a:latin typeface="Times New Roman" panose="02020603050405020304" pitchFamily="18" charset="0"/>
                <a:ea typeface="楷体" panose="02010609060101010101" pitchFamily="49" charset="-122"/>
              </a:rPr>
              <a:t>6</a:t>
            </a:r>
            <a:r>
              <a:rPr kumimoji="1" lang="en-US" altLang="zh-CN" sz="3000" b="1" baseline="0" dirty="0">
                <a:solidFill>
                  <a:srgbClr val="000000"/>
                </a:solidFill>
                <a:latin typeface="Times New Roman" panose="02020603050405020304" pitchFamily="18" charset="0"/>
                <a:ea typeface="楷体" panose="02010609060101010101" pitchFamily="49" charset="-122"/>
              </a:rPr>
              <a:t>]</a:t>
            </a:r>
            <a:r>
              <a:rPr kumimoji="1" lang="zh-CN" altLang="en-US" sz="3000" b="1" baseline="0" dirty="0">
                <a:solidFill>
                  <a:srgbClr val="000000"/>
                </a:solidFill>
                <a:latin typeface="Times New Roman" panose="02020603050405020304" pitchFamily="18" charset="0"/>
                <a:ea typeface="楷体" panose="02010609060101010101" pitchFamily="49" charset="-122"/>
              </a:rPr>
              <a:t>形成深蓝色沉淀</a:t>
            </a:r>
            <a:r>
              <a:rPr kumimoji="1" lang="en-US" altLang="zh-CN" sz="3000" b="1" baseline="0" dirty="0">
                <a:solidFill>
                  <a:srgbClr val="000000"/>
                </a:solidFill>
                <a:latin typeface="Times New Roman" panose="02020603050405020304" pitchFamily="18" charset="0"/>
                <a:ea typeface="楷体" panose="02010609060101010101" pitchFamily="49" charset="-122"/>
              </a:rPr>
              <a:t>(</a:t>
            </a:r>
            <a:r>
              <a:rPr kumimoji="1" lang="zh-CN" altLang="en-US" sz="3000" b="1" baseline="0" dirty="0">
                <a:solidFill>
                  <a:srgbClr val="000000"/>
                </a:solidFill>
                <a:latin typeface="Times New Roman" panose="02020603050405020304" pitchFamily="18" charset="0"/>
                <a:ea typeface="楷体" panose="02010609060101010101" pitchFamily="49" charset="-122"/>
              </a:rPr>
              <a:t>俗称普鲁士蓝</a:t>
            </a:r>
            <a:r>
              <a:rPr kumimoji="1" lang="en-US" altLang="zh-CN" sz="3000" b="1" baseline="0" dirty="0">
                <a:solidFill>
                  <a:srgbClr val="000000"/>
                </a:solidFill>
                <a:latin typeface="Times New Roman" panose="02020603050405020304" pitchFamily="18" charset="0"/>
                <a:ea typeface="楷体" panose="02010609060101010101" pitchFamily="49" charset="-122"/>
              </a:rPr>
              <a:t>).</a:t>
            </a:r>
            <a:r>
              <a:rPr kumimoji="1" lang="zh-CN" altLang="en-US" sz="3000" b="1" baseline="0" dirty="0">
                <a:solidFill>
                  <a:srgbClr val="000000"/>
                </a:solidFill>
                <a:latin typeface="Times New Roman" panose="02020603050405020304" pitchFamily="18" charset="0"/>
                <a:ea typeface="楷体" panose="02010609060101010101" pitchFamily="49" charset="-122"/>
              </a:rPr>
              <a:t>此沉淀在强碱中分解为</a:t>
            </a:r>
            <a:r>
              <a:rPr kumimoji="1" lang="en-US" altLang="zh-CN" sz="3000" b="1" baseline="0" dirty="0">
                <a:solidFill>
                  <a:srgbClr val="000000"/>
                </a:solidFill>
                <a:latin typeface="Times New Roman" panose="02020603050405020304" pitchFamily="18" charset="0"/>
                <a:ea typeface="楷体" panose="02010609060101010101" pitchFamily="49" charset="-122"/>
              </a:rPr>
              <a:t>Fe(OH)</a:t>
            </a:r>
            <a:r>
              <a:rPr kumimoji="1" lang="en-US" altLang="zh-CN" sz="3000" b="1" baseline="-25000" dirty="0">
                <a:solidFill>
                  <a:srgbClr val="000000"/>
                </a:solidFill>
                <a:latin typeface="Times New Roman" panose="02020603050405020304" pitchFamily="18" charset="0"/>
                <a:ea typeface="楷体" panose="02010609060101010101" pitchFamily="49" charset="-122"/>
              </a:rPr>
              <a:t>3</a:t>
            </a:r>
            <a:r>
              <a:rPr kumimoji="1" lang="en-US" altLang="zh-CN" sz="3000" b="1" baseline="0" dirty="0">
                <a:solidFill>
                  <a:srgbClr val="000000"/>
                </a:solidFill>
                <a:latin typeface="Times New Roman" panose="02020603050405020304" pitchFamily="18" charset="0"/>
                <a:ea typeface="楷体" panose="02010609060101010101" pitchFamily="49" charset="-122"/>
              </a:rPr>
              <a:t>.</a:t>
            </a:r>
            <a:r>
              <a:rPr kumimoji="1" lang="zh-CN" altLang="en-US" sz="3000" b="1" baseline="0" dirty="0">
                <a:solidFill>
                  <a:srgbClr val="000000"/>
                </a:solidFill>
                <a:latin typeface="Times New Roman" panose="02020603050405020304" pitchFamily="18" charset="0"/>
                <a:ea typeface="楷体" panose="02010609060101010101" pitchFamily="49" charset="-122"/>
              </a:rPr>
              <a:t>大量的</a:t>
            </a:r>
            <a:r>
              <a:rPr kumimoji="1" lang="en-US" altLang="zh-CN" sz="3000" b="1" baseline="0" dirty="0">
                <a:solidFill>
                  <a:srgbClr val="000000"/>
                </a:solidFill>
                <a:latin typeface="Times New Roman" panose="02020603050405020304" pitchFamily="18" charset="0"/>
                <a:ea typeface="楷体" panose="02010609060101010101" pitchFamily="49" charset="-122"/>
              </a:rPr>
              <a:t>Cu</a:t>
            </a:r>
            <a:r>
              <a:rPr kumimoji="1" lang="en-US" altLang="zh-CN" sz="3000" b="1" baseline="30000" dirty="0">
                <a:solidFill>
                  <a:srgbClr val="000000"/>
                </a:solidFill>
                <a:latin typeface="Times New Roman" panose="02020603050405020304" pitchFamily="18" charset="0"/>
                <a:ea typeface="楷体" panose="02010609060101010101" pitchFamily="49" charset="-122"/>
              </a:rPr>
              <a:t>2+, </a:t>
            </a:r>
            <a:r>
              <a:rPr kumimoji="1" lang="en-US" altLang="zh-CN" sz="3000" b="1" baseline="0" dirty="0">
                <a:solidFill>
                  <a:srgbClr val="000000"/>
                </a:solidFill>
                <a:latin typeface="Times New Roman" panose="02020603050405020304" pitchFamily="18" charset="0"/>
                <a:ea typeface="楷体" panose="02010609060101010101" pitchFamily="49" charset="-122"/>
              </a:rPr>
              <a:t>Co</a:t>
            </a:r>
            <a:r>
              <a:rPr kumimoji="1" lang="en-US" altLang="zh-CN" sz="3000" b="1" baseline="30000" dirty="0">
                <a:solidFill>
                  <a:srgbClr val="000000"/>
                </a:solidFill>
                <a:latin typeface="Times New Roman" panose="02020603050405020304" pitchFamily="18" charset="0"/>
                <a:ea typeface="楷体" panose="02010609060101010101" pitchFamily="49" charset="-122"/>
              </a:rPr>
              <a:t>2+</a:t>
            </a:r>
            <a:r>
              <a:rPr kumimoji="1" lang="en-US" altLang="zh-CN" sz="3000" b="1" baseline="0" dirty="0">
                <a:solidFill>
                  <a:srgbClr val="000000"/>
                </a:solidFill>
                <a:latin typeface="Times New Roman" panose="02020603050405020304" pitchFamily="18" charset="0"/>
                <a:ea typeface="楷体" panose="02010609060101010101" pitchFamily="49" charset="-122"/>
              </a:rPr>
              <a:t>, Ni</a:t>
            </a:r>
            <a:r>
              <a:rPr kumimoji="1" lang="en-US" altLang="zh-CN" sz="3000" b="1" baseline="30000" dirty="0">
                <a:solidFill>
                  <a:srgbClr val="000000"/>
                </a:solidFill>
                <a:latin typeface="Times New Roman" panose="02020603050405020304" pitchFamily="18" charset="0"/>
                <a:ea typeface="楷体" panose="02010609060101010101" pitchFamily="49" charset="-122"/>
              </a:rPr>
              <a:t>2+</a:t>
            </a:r>
            <a:r>
              <a:rPr kumimoji="1" lang="zh-CN" altLang="en-US" sz="3000" b="1" baseline="0" dirty="0">
                <a:solidFill>
                  <a:srgbClr val="000000"/>
                </a:solidFill>
                <a:latin typeface="Times New Roman" panose="02020603050405020304" pitchFamily="18" charset="0"/>
                <a:ea typeface="楷体" panose="02010609060101010101" pitchFamily="49" charset="-122"/>
              </a:rPr>
              <a:t>等的存在也会干扰鉴定</a:t>
            </a:r>
            <a:r>
              <a:rPr kumimoji="1" lang="en-US" altLang="zh-CN" sz="3000" b="1" baseline="0" dirty="0">
                <a:solidFill>
                  <a:srgbClr val="000000"/>
                </a:solidFill>
                <a:latin typeface="Times New Roman" panose="02020603050405020304" pitchFamily="18" charset="0"/>
                <a:ea typeface="楷体" panose="02010609060101010101" pitchFamily="49" charset="-122"/>
              </a:rPr>
              <a:t>.</a:t>
            </a:r>
            <a:endParaRPr kumimoji="1" lang="en-US" altLang="zh-CN" sz="30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10000"/>
              </a:spcBef>
              <a:spcAft>
                <a:spcPct val="10000"/>
              </a:spcAft>
              <a:buFontTx/>
              <a:buNone/>
            </a:pPr>
            <a:r>
              <a:rPr kumimoji="1" lang="en-US" altLang="zh-CN" sz="3000" b="1" baseline="0" dirty="0">
                <a:solidFill>
                  <a:srgbClr val="000000"/>
                </a:solidFill>
                <a:latin typeface="Times New Roman" panose="02020603050405020304" pitchFamily="18" charset="0"/>
                <a:ea typeface="楷体" panose="02010609060101010101" pitchFamily="49" charset="-122"/>
              </a:rPr>
              <a:t>   </a:t>
            </a:r>
            <a:r>
              <a:rPr kumimoji="1" lang="en-US" altLang="zh-CN" sz="3000" b="1" baseline="0" dirty="0">
                <a:solidFill>
                  <a:srgbClr val="000000"/>
                </a:solidFill>
                <a:latin typeface="Times New Roman" panose="02020603050405020304" pitchFamily="18" charset="0"/>
              </a:rPr>
              <a:t>Fe</a:t>
            </a:r>
            <a:r>
              <a:rPr kumimoji="1" lang="en-US" altLang="zh-CN" sz="3000" b="1" baseline="30000" dirty="0">
                <a:solidFill>
                  <a:srgbClr val="000000"/>
                </a:solidFill>
                <a:latin typeface="Times New Roman" panose="02020603050405020304" pitchFamily="18" charset="0"/>
              </a:rPr>
              <a:t>3+</a:t>
            </a:r>
            <a:r>
              <a:rPr kumimoji="1" lang="en-US" altLang="zh-CN" sz="3000" b="1" baseline="0" dirty="0">
                <a:solidFill>
                  <a:srgbClr val="000000"/>
                </a:solidFill>
                <a:latin typeface="Times New Roman" panose="02020603050405020304" pitchFamily="18" charset="0"/>
              </a:rPr>
              <a:t> + K</a:t>
            </a:r>
            <a:r>
              <a:rPr kumimoji="1" lang="en-US" altLang="zh-CN" sz="3000" b="1" baseline="-25000" dirty="0">
                <a:solidFill>
                  <a:srgbClr val="000000"/>
                </a:solidFill>
                <a:latin typeface="Times New Roman" panose="02020603050405020304" pitchFamily="18" charset="0"/>
              </a:rPr>
              <a:t>4</a:t>
            </a:r>
            <a:r>
              <a:rPr kumimoji="1" lang="en-US" altLang="zh-CN" sz="3000" b="1" baseline="0" dirty="0">
                <a:solidFill>
                  <a:srgbClr val="000000"/>
                </a:solidFill>
                <a:latin typeface="Times New Roman" panose="02020603050405020304" pitchFamily="18" charset="0"/>
              </a:rPr>
              <a:t>[Fe(CN)</a:t>
            </a:r>
            <a:r>
              <a:rPr kumimoji="1" lang="en-US" altLang="zh-CN" sz="3000" b="1" baseline="-25000" dirty="0">
                <a:solidFill>
                  <a:srgbClr val="000000"/>
                </a:solidFill>
                <a:latin typeface="Times New Roman" panose="02020603050405020304" pitchFamily="18" charset="0"/>
              </a:rPr>
              <a:t>6</a:t>
            </a:r>
            <a:r>
              <a:rPr kumimoji="1" lang="en-US" altLang="zh-CN" sz="3000" b="1" baseline="0" dirty="0">
                <a:solidFill>
                  <a:srgbClr val="000000"/>
                </a:solidFill>
                <a:latin typeface="Times New Roman" panose="02020603050405020304" pitchFamily="18" charset="0"/>
              </a:rPr>
              <a:t>] == </a:t>
            </a:r>
            <a:r>
              <a:rPr kumimoji="1" lang="en-US" altLang="zh-CN" sz="3000" b="1" baseline="0" dirty="0" err="1">
                <a:solidFill>
                  <a:srgbClr val="000000"/>
                </a:solidFill>
                <a:latin typeface="Times New Roman" panose="02020603050405020304" pitchFamily="18" charset="0"/>
              </a:rPr>
              <a:t>KFe</a:t>
            </a:r>
            <a:r>
              <a:rPr kumimoji="1" lang="en-US" altLang="zh-CN" sz="3000" b="1" baseline="0" dirty="0">
                <a:solidFill>
                  <a:srgbClr val="000000"/>
                </a:solidFill>
                <a:latin typeface="Times New Roman" panose="02020603050405020304" pitchFamily="18" charset="0"/>
              </a:rPr>
              <a:t>[Fe(CN)</a:t>
            </a:r>
            <a:r>
              <a:rPr kumimoji="1" lang="en-US" altLang="zh-CN" sz="3000" b="1" baseline="-25000" dirty="0">
                <a:solidFill>
                  <a:srgbClr val="000000"/>
                </a:solidFill>
                <a:latin typeface="Times New Roman" panose="02020603050405020304" pitchFamily="18" charset="0"/>
              </a:rPr>
              <a:t>6</a:t>
            </a:r>
            <a:r>
              <a:rPr kumimoji="1" lang="en-US" altLang="zh-CN" sz="3000" b="1" baseline="0" dirty="0">
                <a:solidFill>
                  <a:srgbClr val="000000"/>
                </a:solidFill>
                <a:latin typeface="Times New Roman" panose="02020603050405020304" pitchFamily="18" charset="0"/>
              </a:rPr>
              <a:t>] + 3K</a:t>
            </a:r>
            <a:r>
              <a:rPr kumimoji="1" lang="en-US" altLang="zh-CN" sz="3000" b="1" dirty="0">
                <a:solidFill>
                  <a:srgbClr val="000000"/>
                </a:solidFill>
                <a:latin typeface="Times New Roman" panose="02020603050405020304" pitchFamily="18" charset="0"/>
              </a:rPr>
              <a:t>+</a:t>
            </a:r>
            <a:endParaRPr kumimoji="1" lang="en-US" altLang="zh-CN" sz="3000" b="1" baseline="0" dirty="0">
              <a:solidFill>
                <a:srgbClr val="000000"/>
              </a:solidFill>
              <a:latin typeface="Times New Roman" panose="02020603050405020304" pitchFamily="18" charset="0"/>
              <a:ea typeface="楷体" panose="02010609060101010101" pitchFamily="49" charset="-122"/>
            </a:endParaRPr>
          </a:p>
        </p:txBody>
      </p:sp>
      <p:sp>
        <p:nvSpPr>
          <p:cNvPr id="577542" name="Text Box 6"/>
          <p:cNvSpPr txBox="1">
            <a:spLocks noChangeArrowheads="1"/>
          </p:cNvSpPr>
          <p:nvPr/>
        </p:nvSpPr>
        <p:spPr bwMode="auto">
          <a:xfrm>
            <a:off x="989806" y="6021288"/>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3000" b="1" baseline="0" dirty="0">
                <a:solidFill>
                  <a:srgbClr val="000000"/>
                </a:solidFill>
                <a:latin typeface="Times New Roman" panose="02020603050405020304" pitchFamily="18" charset="0"/>
                <a:ea typeface="楷体" panose="02010609060101010101" pitchFamily="49" charset="-122"/>
              </a:rPr>
              <a:t>研究证明，滕氏蓝和普鲁士蓝为同一物质</a:t>
            </a:r>
            <a:endParaRPr lang="zh-CN" altLang="en-US" sz="3000" b="1" baseline="0" dirty="0">
              <a:solidFill>
                <a:srgbClr val="000000"/>
              </a:solidFill>
              <a:latin typeface="Times New Roman" panose="02020603050405020304" pitchFamily="18" charset="0"/>
              <a:ea typeface="楷体" panose="02010609060101010101" pitchFamily="49" charset="-122"/>
            </a:endParaRPr>
          </a:p>
        </p:txBody>
      </p:sp>
      <p:sp>
        <p:nvSpPr>
          <p:cNvPr id="140292"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EAD4238E-D25F-47CB-81B6-0842EABB6B21}" type="slidenum">
              <a:rPr lang="en-US" altLang="zh-CN" sz="1400" smtClean="0"/>
            </a:fld>
            <a:endParaRPr lang="en-US" altLang="zh-CN" sz="140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7540">
                                            <p:txEl>
                                              <p:pRg st="1" end="1"/>
                                            </p:txEl>
                                          </p:spTgt>
                                        </p:tgtEl>
                                        <p:attrNameLst>
                                          <p:attrName>style.visibility</p:attrName>
                                        </p:attrNameLst>
                                      </p:cBhvr>
                                      <p:to>
                                        <p:strVal val="visible"/>
                                      </p:to>
                                    </p:set>
                                    <p:animEffect transition="in" filter="wipe(left)">
                                      <p:cBhvr>
                                        <p:cTn id="7" dur="500"/>
                                        <p:tgtEl>
                                          <p:spTgt spid="57754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77540">
                                            <p:txEl>
                                              <p:pRg st="2" end="2"/>
                                            </p:txEl>
                                          </p:spTgt>
                                        </p:tgtEl>
                                        <p:attrNameLst>
                                          <p:attrName>style.visibility</p:attrName>
                                        </p:attrNameLst>
                                      </p:cBhvr>
                                      <p:to>
                                        <p:strVal val="visible"/>
                                      </p:to>
                                    </p:set>
                                    <p:animEffect transition="in" filter="wipe(left)">
                                      <p:cBhvr>
                                        <p:cTn id="12" dur="500"/>
                                        <p:tgtEl>
                                          <p:spTgt spid="57754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77540">
                                            <p:txEl>
                                              <p:pRg st="3" end="3"/>
                                            </p:txEl>
                                          </p:spTgt>
                                        </p:tgtEl>
                                        <p:attrNameLst>
                                          <p:attrName>style.visibility</p:attrName>
                                        </p:attrNameLst>
                                      </p:cBhvr>
                                      <p:to>
                                        <p:strVal val="visible"/>
                                      </p:to>
                                    </p:set>
                                    <p:animEffect transition="in" filter="wipe(left)">
                                      <p:cBhvr>
                                        <p:cTn id="17" dur="500"/>
                                        <p:tgtEl>
                                          <p:spTgt spid="57754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77540">
                                            <p:txEl>
                                              <p:pRg st="4" end="4"/>
                                            </p:txEl>
                                          </p:spTgt>
                                        </p:tgtEl>
                                        <p:attrNameLst>
                                          <p:attrName>style.visibility</p:attrName>
                                        </p:attrNameLst>
                                      </p:cBhvr>
                                      <p:to>
                                        <p:strVal val="visible"/>
                                      </p:to>
                                    </p:set>
                                    <p:animEffect transition="in" filter="wipe(left)">
                                      <p:cBhvr>
                                        <p:cTn id="22" dur="500"/>
                                        <p:tgtEl>
                                          <p:spTgt spid="57754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7542"/>
                                        </p:tgtEl>
                                        <p:attrNameLst>
                                          <p:attrName>style.visibility</p:attrName>
                                        </p:attrNameLst>
                                      </p:cBhvr>
                                      <p:to>
                                        <p:strVal val="visible"/>
                                      </p:to>
                                    </p:set>
                                    <p:animEffect transition="in" filter="wipe(left)">
                                      <p:cBhvr>
                                        <p:cTn id="27" dur="500"/>
                                        <p:tgtEl>
                                          <p:spTgt spid="577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42"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71550" y="260350"/>
            <a:ext cx="7776914"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kumimoji="1" lang="en-US" altLang="zh-CN" dirty="0">
                <a:solidFill>
                  <a:srgbClr val="0000FF"/>
                </a:solidFill>
                <a:ea typeface="华文楷体" panose="02010600040101010101" pitchFamily="2" charset="-122"/>
              </a:rPr>
              <a:t>[</a:t>
            </a:r>
            <a:r>
              <a:rPr kumimoji="1" lang="en-US" altLang="zh-CN" dirty="0" err="1">
                <a:solidFill>
                  <a:srgbClr val="0000FF"/>
                </a:solidFill>
                <a:ea typeface="华文楷体" panose="02010600040101010101" pitchFamily="2" charset="-122"/>
              </a:rPr>
              <a:t>KFe</a:t>
            </a:r>
            <a:r>
              <a:rPr lang="en-US" altLang="zh-CN" baseline="30000" dirty="0" err="1">
                <a:solidFill>
                  <a:srgbClr val="0000FF"/>
                </a:solidFill>
                <a:ea typeface="华文楷体" panose="02010600040101010101" pitchFamily="2" charset="-122"/>
              </a:rPr>
              <a:t>Ⅲ</a:t>
            </a:r>
            <a:r>
              <a:rPr kumimoji="1" lang="en-US" altLang="zh-CN" dirty="0">
                <a:solidFill>
                  <a:srgbClr val="0000FF"/>
                </a:solidFill>
                <a:ea typeface="华文楷体" panose="02010600040101010101" pitchFamily="2" charset="-122"/>
              </a:rPr>
              <a:t> (CN)</a:t>
            </a:r>
            <a:r>
              <a:rPr kumimoji="1" lang="en-US" altLang="zh-CN" baseline="-25000" dirty="0">
                <a:solidFill>
                  <a:srgbClr val="0000FF"/>
                </a:solidFill>
                <a:ea typeface="华文楷体" panose="02010600040101010101" pitchFamily="2" charset="-122"/>
              </a:rPr>
              <a:t>6</a:t>
            </a:r>
            <a:r>
              <a:rPr kumimoji="1" lang="en-US" altLang="zh-CN" dirty="0">
                <a:solidFill>
                  <a:srgbClr val="0000FF"/>
                </a:solidFill>
                <a:ea typeface="华文楷体" panose="02010600040101010101" pitchFamily="2" charset="-122"/>
              </a:rPr>
              <a:t>Fe</a:t>
            </a:r>
            <a:r>
              <a:rPr lang="en-US" altLang="zh-CN" baseline="30000" dirty="0">
                <a:solidFill>
                  <a:srgbClr val="0000FF"/>
                </a:solidFill>
                <a:ea typeface="华文楷体" panose="02010600040101010101" pitchFamily="2" charset="-122"/>
              </a:rPr>
              <a:t>Ⅱ</a:t>
            </a:r>
            <a:r>
              <a:rPr kumimoji="1" lang="en-US" altLang="zh-CN" dirty="0">
                <a:solidFill>
                  <a:srgbClr val="0000FF"/>
                </a:solidFill>
                <a:ea typeface="华文楷体" panose="02010600040101010101" pitchFamily="2" charset="-122"/>
              </a:rPr>
              <a:t>]</a:t>
            </a:r>
            <a:r>
              <a:rPr kumimoji="1" lang="en-US" altLang="zh-CN" baseline="-25000" dirty="0">
                <a:solidFill>
                  <a:srgbClr val="0000FF"/>
                </a:solidFill>
                <a:ea typeface="华文楷体" panose="02010600040101010101" pitchFamily="2" charset="-122"/>
              </a:rPr>
              <a:t>x </a:t>
            </a:r>
            <a:r>
              <a:rPr kumimoji="1" lang="zh-CN" altLang="en-US" dirty="0">
                <a:solidFill>
                  <a:srgbClr val="0000FF"/>
                </a:solidFill>
                <a:ea typeface="华文楷体" panose="02010600040101010101" pitchFamily="2" charset="-122"/>
              </a:rPr>
              <a:t>的结构</a:t>
            </a:r>
            <a:endParaRPr kumimoji="1" lang="zh-CN" altLang="en-US" dirty="0">
              <a:solidFill>
                <a:srgbClr val="0000FF"/>
              </a:solidFill>
              <a:ea typeface="华文楷体" panose="02010600040101010101" pitchFamily="2" charset="-122"/>
            </a:endParaRPr>
          </a:p>
          <a:p>
            <a:pPr>
              <a:lnSpc>
                <a:spcPct val="120000"/>
              </a:lnSpc>
            </a:pPr>
            <a:r>
              <a:rPr kumimoji="1" lang="zh-CN" altLang="en-US" sz="2800" dirty="0">
                <a:solidFill>
                  <a:srgbClr val="0000FF"/>
                </a:solidFill>
                <a:ea typeface="华文楷体" panose="02010600040101010101" pitchFamily="2" charset="-122"/>
              </a:rPr>
              <a:t>    </a:t>
            </a:r>
            <a:r>
              <a:rPr kumimoji="1" lang="zh-CN" altLang="en-US" sz="2800" dirty="0">
                <a:ea typeface="华文楷体" panose="02010600040101010101" pitchFamily="2" charset="-122"/>
              </a:rPr>
              <a:t>在立方体孔穴中填充不同的离子或分子即形成普鲁士蓝或腾氏蓝等</a:t>
            </a:r>
            <a:r>
              <a:rPr kumimoji="1" lang="en-US" altLang="zh-CN" sz="2800" dirty="0">
                <a:ea typeface="华文楷体" panose="02010600040101010101" pitchFamily="2" charset="-122"/>
              </a:rPr>
              <a:t>— </a:t>
            </a:r>
            <a:r>
              <a:rPr kumimoji="1" lang="zh-CN" altLang="en-US" sz="2800" dirty="0" smtClean="0">
                <a:ea typeface="华文楷体" panose="02010600040101010101" pitchFamily="2" charset="-122"/>
              </a:rPr>
              <a:t>用作油漆</a:t>
            </a:r>
            <a:r>
              <a:rPr kumimoji="1" lang="zh-CN" altLang="en-US" sz="2800" dirty="0">
                <a:ea typeface="华文楷体" panose="02010600040101010101" pitchFamily="2" charset="-122"/>
              </a:rPr>
              <a:t>或颜料</a:t>
            </a:r>
            <a:endParaRPr kumimoji="1" lang="zh-CN" altLang="en-US" sz="2800" dirty="0">
              <a:ea typeface="华文楷体" panose="02010600040101010101" pitchFamily="2" charset="-122"/>
            </a:endParaRPr>
          </a:p>
          <a:p>
            <a:pPr>
              <a:lnSpc>
                <a:spcPct val="120000"/>
              </a:lnSpc>
            </a:pPr>
            <a:r>
              <a:rPr kumimoji="1" lang="zh-CN" altLang="en-US" sz="2800" dirty="0">
                <a:ea typeface="华文楷体" panose="02010600040101010101" pitchFamily="2" charset="-122"/>
              </a:rPr>
              <a:t>                                         </a:t>
            </a:r>
            <a:r>
              <a:rPr kumimoji="1" lang="en-US" altLang="zh-CN" sz="2800" dirty="0">
                <a:ea typeface="华文楷体" panose="02010600040101010101" pitchFamily="2" charset="-122"/>
              </a:rPr>
              <a:t>(</a:t>
            </a:r>
            <a:r>
              <a:rPr kumimoji="1" lang="zh-CN" altLang="en-US" sz="2800" dirty="0">
                <a:ea typeface="华文楷体" panose="02010600040101010101" pitchFamily="2" charset="-122"/>
              </a:rPr>
              <a:t>用于治疗铊中毒</a:t>
            </a:r>
            <a:r>
              <a:rPr kumimoji="1" lang="en-US" altLang="zh-CN" sz="2800" dirty="0">
                <a:ea typeface="华文楷体" panose="02010600040101010101" pitchFamily="2" charset="-122"/>
              </a:rPr>
              <a:t>)</a:t>
            </a:r>
            <a:endParaRPr kumimoji="1" lang="en-US" altLang="zh-CN" sz="2800" dirty="0">
              <a:ea typeface="华文楷体" panose="02010600040101010101" pitchFamily="2" charset="-122"/>
            </a:endParaRPr>
          </a:p>
        </p:txBody>
      </p:sp>
      <p:graphicFrame>
        <p:nvGraphicFramePr>
          <p:cNvPr id="5" name="Object 16"/>
          <p:cNvGraphicFramePr>
            <a:graphicFrameLocks noChangeAspect="1"/>
          </p:cNvGraphicFramePr>
          <p:nvPr/>
        </p:nvGraphicFramePr>
        <p:xfrm>
          <a:off x="827088" y="2778125"/>
          <a:ext cx="3384550" cy="3179763"/>
        </p:xfrm>
        <a:graphic>
          <a:graphicData uri="http://schemas.openxmlformats.org/presentationml/2006/ole">
            <mc:AlternateContent xmlns:mc="http://schemas.openxmlformats.org/markup-compatibility/2006">
              <mc:Choice xmlns:v="urn:schemas-microsoft-com:vml" Requires="v">
                <p:oleObj spid="_x0000_s13322" name="BMP 图象" r:id="rId1" imgW="2188210" imgH="1852295" progId="PBrush">
                  <p:embed/>
                </p:oleObj>
              </mc:Choice>
              <mc:Fallback>
                <p:oleObj name="BMP 图象" r:id="rId1" imgW="2188210" imgH="1852295" progId="PBrush">
                  <p:embed/>
                  <p:pic>
                    <p:nvPicPr>
                      <p:cNvPr id="0" name="图片 13312"/>
                      <p:cNvPicPr>
                        <a:picLocks noChangeAspect="1"/>
                      </p:cNvPicPr>
                      <p:nvPr/>
                    </p:nvPicPr>
                    <p:blipFill>
                      <a:blip r:embed="rId2"/>
                      <a:stretch>
                        <a:fillRect/>
                      </a:stretch>
                    </p:blipFill>
                    <p:spPr>
                      <a:xfrm>
                        <a:off x="827088" y="2778125"/>
                        <a:ext cx="3384550" cy="3179763"/>
                      </a:xfrm>
                      <a:prstGeom prst="rect">
                        <a:avLst/>
                      </a:prstGeom>
                      <a:noFill/>
                      <a:ln w="9525">
                        <a:noFill/>
                      </a:ln>
                    </p:spPr>
                  </p:pic>
                </p:oleObj>
              </mc:Fallback>
            </mc:AlternateContent>
          </a:graphicData>
        </a:graphic>
      </p:graphicFrame>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6588" y="2752725"/>
            <a:ext cx="38576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35"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3F3193BE-6E27-4D4F-B526-42506496874D}"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7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2/3*#ppt_w"/>
                                          </p:val>
                                        </p:tav>
                                        <p:tav tm="100000">
                                          <p:val>
                                            <p:strVal val="#ppt_w"/>
                                          </p:val>
                                        </p:tav>
                                      </p:tavLst>
                                    </p:anim>
                                    <p:anim calcmode="lin" valueType="num">
                                      <p:cBhvr>
                                        <p:cTn id="18" dur="5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ChangeArrowheads="1"/>
          </p:cNvSpPr>
          <p:nvPr/>
        </p:nvSpPr>
        <p:spPr bwMode="auto">
          <a:xfrm>
            <a:off x="683568" y="10318"/>
            <a:ext cx="3024188" cy="646113"/>
          </a:xfrm>
          <a:prstGeom prst="rect">
            <a:avLst/>
          </a:prstGeom>
          <a:noFill/>
          <a:ln>
            <a:noFill/>
          </a:ln>
          <a:effectLst/>
        </p:spPr>
        <p:txBody>
          <a:bodyPr anchor="ctr">
            <a:spAutoFit/>
          </a:bodyPr>
          <a:lstStyle/>
          <a:p>
            <a:pPr>
              <a:defRPr/>
            </a:pPr>
            <a:r>
              <a:rPr lang="en-US" altLang="zh-CN" sz="3600" dirty="0">
                <a:solidFill>
                  <a:srgbClr val="0033CC"/>
                </a:solidFill>
                <a:latin typeface="+mn-lt"/>
                <a:ea typeface="+mn-ea"/>
              </a:rPr>
              <a:t>2) </a:t>
            </a:r>
            <a:r>
              <a:rPr lang="zh-CN" altLang="en-US" sz="3600" dirty="0">
                <a:solidFill>
                  <a:srgbClr val="0033CC"/>
                </a:solidFill>
                <a:latin typeface="+mn-lt"/>
                <a:ea typeface="+mn-ea"/>
              </a:rPr>
              <a:t>对映异构</a:t>
            </a:r>
            <a:endParaRPr lang="zh-CN" altLang="en-US" sz="3600" b="0" dirty="0">
              <a:solidFill>
                <a:srgbClr val="0033CC"/>
              </a:solidFill>
              <a:latin typeface="+mn-lt"/>
              <a:ea typeface="+mn-ea"/>
            </a:endParaRPr>
          </a:p>
        </p:txBody>
      </p:sp>
      <p:sp>
        <p:nvSpPr>
          <p:cNvPr id="358403" name="Text Box 3"/>
          <p:cNvSpPr txBox="1">
            <a:spLocks noChangeArrowheads="1"/>
          </p:cNvSpPr>
          <p:nvPr/>
        </p:nvSpPr>
        <p:spPr bwMode="auto">
          <a:xfrm>
            <a:off x="905174" y="804668"/>
            <a:ext cx="7653337"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hangingPunct="0">
              <a:lnSpc>
                <a:spcPct val="120000"/>
              </a:lnSpc>
              <a:spcBef>
                <a:spcPct val="5000"/>
              </a:spcBef>
            </a:pPr>
            <a:r>
              <a:rPr lang="zh-CN" altLang="en-US" dirty="0">
                <a:ea typeface="华文楷体" panose="02010600040101010101" pitchFamily="2" charset="-122"/>
              </a:rPr>
              <a:t>     对映异构是指两种异构体的对称关系类似于人的左手和右手，</a:t>
            </a:r>
            <a:r>
              <a:rPr lang="zh-CN" altLang="en-US" dirty="0">
                <a:solidFill>
                  <a:srgbClr val="0000CC"/>
                </a:solidFill>
                <a:ea typeface="华文楷体" panose="02010600040101010101" pitchFamily="2" charset="-122"/>
              </a:rPr>
              <a:t>互成镜像关系</a:t>
            </a:r>
            <a:r>
              <a:rPr lang="zh-CN" altLang="en-US" dirty="0" smtClean="0">
                <a:ea typeface="华文楷体" panose="02010600040101010101" pitchFamily="2" charset="-122"/>
              </a:rPr>
              <a:t>。</a:t>
            </a:r>
            <a:r>
              <a:rPr lang="zh-CN" altLang="en-US" dirty="0">
                <a:ea typeface="楷体" panose="02010609060101010101" pitchFamily="49" charset="-122"/>
              </a:rPr>
              <a:t>其结构特点是没有对称面</a:t>
            </a:r>
            <a:r>
              <a:rPr lang="en-US" altLang="zh-CN" dirty="0">
                <a:ea typeface="楷体" panose="02010609060101010101" pitchFamily="49" charset="-122"/>
              </a:rPr>
              <a:t>,</a:t>
            </a:r>
            <a:r>
              <a:rPr lang="zh-CN" altLang="en-US" dirty="0">
                <a:ea typeface="楷体" panose="02010609060101010101" pitchFamily="49" charset="-122"/>
              </a:rPr>
              <a:t>即不能把这个分子或离子“分割”成相同的两半</a:t>
            </a:r>
            <a:r>
              <a:rPr lang="en-US" altLang="zh-CN" dirty="0">
                <a:ea typeface="楷体" panose="02010609060101010101" pitchFamily="49" charset="-122"/>
              </a:rPr>
              <a:t>.</a:t>
            </a:r>
            <a:endParaRPr lang="zh-CN" altLang="en-US" dirty="0">
              <a:ea typeface="华文楷体" panose="02010600040101010101" pitchFamily="2" charset="-122"/>
            </a:endParaRPr>
          </a:p>
        </p:txBody>
      </p:sp>
      <p:sp>
        <p:nvSpPr>
          <p:cNvPr id="358408" name="Rectangle 8"/>
          <p:cNvSpPr>
            <a:spLocks noChangeArrowheads="1"/>
          </p:cNvSpPr>
          <p:nvPr/>
        </p:nvSpPr>
        <p:spPr bwMode="auto">
          <a:xfrm>
            <a:off x="933450" y="3260725"/>
            <a:ext cx="8053388"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lang="en-US" altLang="zh-CN" dirty="0">
                <a:ea typeface="华文楷体" panose="02010600040101010101" pitchFamily="2" charset="-122"/>
              </a:rPr>
              <a:t>    </a:t>
            </a:r>
            <a:r>
              <a:rPr lang="zh-CN" altLang="en-US" dirty="0">
                <a:ea typeface="华文楷体" panose="02010600040101010101" pitchFamily="2" charset="-122"/>
              </a:rPr>
              <a:t>互为旋光异构体的化合物熔点、折光率、溶解度、热力学稳定性等几乎无差异，仅在使偏振光偏转的方向上不同</a:t>
            </a:r>
            <a:r>
              <a:rPr lang="en-US" altLang="zh-CN" dirty="0">
                <a:ea typeface="华文楷体" panose="02010600040101010101" pitchFamily="2" charset="-122"/>
              </a:rPr>
              <a:t>——</a:t>
            </a:r>
            <a:r>
              <a:rPr lang="zh-CN" altLang="en-US" dirty="0">
                <a:solidFill>
                  <a:srgbClr val="0000CC"/>
                </a:solidFill>
                <a:ea typeface="华文楷体" panose="02010600040101010101" pitchFamily="2" charset="-122"/>
              </a:rPr>
              <a:t>右旋异构体</a:t>
            </a:r>
            <a:r>
              <a:rPr lang="en-US" altLang="zh-CN" dirty="0">
                <a:solidFill>
                  <a:srgbClr val="0000CC"/>
                </a:solidFill>
                <a:ea typeface="华文楷体" panose="02010600040101010101" pitchFamily="2" charset="-122"/>
              </a:rPr>
              <a:t>(</a:t>
            </a:r>
            <a:r>
              <a:rPr lang="zh-CN" altLang="en-US" dirty="0">
                <a:solidFill>
                  <a:srgbClr val="0000CC"/>
                </a:solidFill>
                <a:ea typeface="华文楷体" panose="02010600040101010101" pitchFamily="2" charset="-122"/>
              </a:rPr>
              <a:t>用</a:t>
            </a:r>
            <a:r>
              <a:rPr lang="en-US" altLang="zh-CN" i="1" dirty="0">
                <a:solidFill>
                  <a:srgbClr val="0000CC"/>
                </a:solidFill>
                <a:ea typeface="华文楷体" panose="02010600040101010101" pitchFamily="2" charset="-122"/>
              </a:rPr>
              <a:t>D</a:t>
            </a:r>
            <a:r>
              <a:rPr lang="zh-CN" altLang="en-US" dirty="0">
                <a:solidFill>
                  <a:srgbClr val="0000CC"/>
                </a:solidFill>
                <a:ea typeface="华文楷体" panose="02010600040101010101" pitchFamily="2" charset="-122"/>
              </a:rPr>
              <a:t>表示</a:t>
            </a:r>
            <a:r>
              <a:rPr lang="en-US" altLang="zh-CN" dirty="0">
                <a:solidFill>
                  <a:srgbClr val="0000CC"/>
                </a:solidFill>
                <a:ea typeface="华文楷体" panose="02010600040101010101" pitchFamily="2" charset="-122"/>
              </a:rPr>
              <a:t>)</a:t>
            </a:r>
            <a:r>
              <a:rPr lang="zh-CN" altLang="en-US" dirty="0">
                <a:solidFill>
                  <a:srgbClr val="0000CC"/>
                </a:solidFill>
                <a:ea typeface="华文楷体" panose="02010600040101010101" pitchFamily="2" charset="-122"/>
              </a:rPr>
              <a:t>和左旋异构体</a:t>
            </a:r>
            <a:r>
              <a:rPr lang="en-US" altLang="zh-CN" dirty="0">
                <a:solidFill>
                  <a:srgbClr val="0000CC"/>
                </a:solidFill>
                <a:ea typeface="华文楷体" panose="02010600040101010101" pitchFamily="2" charset="-122"/>
              </a:rPr>
              <a:t>(</a:t>
            </a:r>
            <a:r>
              <a:rPr lang="zh-CN" altLang="en-US" dirty="0">
                <a:solidFill>
                  <a:srgbClr val="0000CC"/>
                </a:solidFill>
                <a:ea typeface="华文楷体" panose="02010600040101010101" pitchFamily="2" charset="-122"/>
              </a:rPr>
              <a:t>用</a:t>
            </a:r>
            <a:r>
              <a:rPr lang="en-US" altLang="zh-CN" i="1" dirty="0">
                <a:solidFill>
                  <a:srgbClr val="0000CC"/>
                </a:solidFill>
                <a:ea typeface="华文楷体" panose="02010600040101010101" pitchFamily="2" charset="-122"/>
              </a:rPr>
              <a:t>L</a:t>
            </a:r>
            <a:r>
              <a:rPr lang="zh-CN" altLang="en-US" dirty="0">
                <a:solidFill>
                  <a:srgbClr val="0000CC"/>
                </a:solidFill>
                <a:ea typeface="华文楷体" panose="02010600040101010101" pitchFamily="2" charset="-122"/>
              </a:rPr>
              <a:t>表示</a:t>
            </a:r>
            <a:r>
              <a:rPr lang="en-US" altLang="zh-CN" dirty="0">
                <a:solidFill>
                  <a:srgbClr val="0000CC"/>
                </a:solidFill>
                <a:ea typeface="华文楷体" panose="02010600040101010101" pitchFamily="2" charset="-122"/>
              </a:rPr>
              <a:t>)</a:t>
            </a:r>
            <a:r>
              <a:rPr lang="zh-CN" altLang="en-US" dirty="0">
                <a:ea typeface="华文楷体" panose="02010600040101010101" pitchFamily="2" charset="-122"/>
              </a:rPr>
              <a:t>。</a:t>
            </a:r>
            <a:endParaRPr lang="zh-CN" altLang="en-US" dirty="0">
              <a:ea typeface="华文楷体" panose="02010600040101010101" pitchFamily="2" charset="-122"/>
            </a:endParaRPr>
          </a:p>
          <a:p>
            <a:pPr>
              <a:lnSpc>
                <a:spcPct val="120000"/>
              </a:lnSpc>
            </a:pPr>
            <a:r>
              <a:rPr lang="en-US" altLang="zh-CN" dirty="0">
                <a:ea typeface="华文楷体" panose="02010600040101010101" pitchFamily="2" charset="-122"/>
              </a:rPr>
              <a:t>        </a:t>
            </a:r>
            <a:r>
              <a:rPr lang="zh-CN" altLang="en-US" dirty="0">
                <a:ea typeface="华文楷体" panose="02010600040101010101" pitchFamily="2" charset="-122"/>
              </a:rPr>
              <a:t>有机：</a:t>
            </a:r>
            <a:r>
              <a:rPr lang="en-US" altLang="zh-CN" dirty="0">
                <a:solidFill>
                  <a:srgbClr val="0000CC"/>
                </a:solidFill>
                <a:ea typeface="华文楷体" panose="02010600040101010101" pitchFamily="2" charset="-122"/>
              </a:rPr>
              <a:t>R/S,        </a:t>
            </a:r>
            <a:r>
              <a:rPr lang="zh-CN" altLang="en-US" dirty="0">
                <a:solidFill>
                  <a:srgbClr val="0000CC"/>
                </a:solidFill>
                <a:ea typeface="华文楷体" panose="02010600040101010101" pitchFamily="2" charset="-122"/>
              </a:rPr>
              <a:t>无机配合物： </a:t>
            </a:r>
            <a:r>
              <a:rPr lang="en-US" altLang="zh-CN" dirty="0">
                <a:solidFill>
                  <a:srgbClr val="0000CC"/>
                </a:solidFill>
                <a:ea typeface="华文楷体" panose="02010600040101010101" pitchFamily="2" charset="-122"/>
                <a:sym typeface="Symbol" panose="05050102010706020507" pitchFamily="18" charset="2"/>
              </a:rPr>
              <a:t> / </a:t>
            </a:r>
            <a:endParaRPr lang="zh-CN" altLang="en-US" dirty="0">
              <a:solidFill>
                <a:srgbClr val="0000CC"/>
              </a:solidFill>
              <a:ea typeface="华文楷体" panose="02010600040101010101" pitchFamily="2" charset="-122"/>
            </a:endParaRPr>
          </a:p>
          <a:p>
            <a:pPr>
              <a:lnSpc>
                <a:spcPct val="120000"/>
              </a:lnSpc>
            </a:pPr>
            <a:r>
              <a:rPr lang="en-US" altLang="zh-CN" dirty="0">
                <a:ea typeface="华文楷体" panose="02010600040101010101" pitchFamily="2" charset="-122"/>
              </a:rPr>
              <a:t>    </a:t>
            </a:r>
            <a:r>
              <a:rPr lang="en-US" altLang="zh-CN" i="1" dirty="0">
                <a:ea typeface="华文楷体" panose="02010600040101010101" pitchFamily="2" charset="-122"/>
              </a:rPr>
              <a:t>L</a:t>
            </a:r>
            <a:r>
              <a:rPr lang="en-US" altLang="zh-CN" dirty="0">
                <a:ea typeface="华文楷体" panose="02010600040101010101" pitchFamily="2" charset="-122"/>
              </a:rPr>
              <a:t>-</a:t>
            </a:r>
            <a:r>
              <a:rPr lang="zh-CN" altLang="en-US" dirty="0">
                <a:ea typeface="华文楷体" panose="02010600040101010101" pitchFamily="2" charset="-122"/>
              </a:rPr>
              <a:t>氨基酸和</a:t>
            </a:r>
            <a:r>
              <a:rPr lang="en-US" altLang="zh-CN" i="1" dirty="0">
                <a:ea typeface="华文楷体" panose="02010600040101010101" pitchFamily="2" charset="-122"/>
              </a:rPr>
              <a:t>D</a:t>
            </a:r>
            <a:r>
              <a:rPr lang="en-US" altLang="zh-CN" dirty="0">
                <a:ea typeface="华文楷体" panose="02010600040101010101" pitchFamily="2" charset="-122"/>
              </a:rPr>
              <a:t>-</a:t>
            </a:r>
            <a:r>
              <a:rPr lang="zh-CN" altLang="en-US" dirty="0">
                <a:ea typeface="华文楷体" panose="02010600040101010101" pitchFamily="2" charset="-122"/>
              </a:rPr>
              <a:t>糖：自然界存在</a:t>
            </a:r>
            <a:endParaRPr lang="en-US" altLang="zh-CN" dirty="0">
              <a:ea typeface="华文楷体" panose="02010600040101010101" pitchFamily="2" charset="-122"/>
            </a:endParaRPr>
          </a:p>
        </p:txBody>
      </p:sp>
      <p:sp>
        <p:nvSpPr>
          <p:cNvPr id="48132"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54BCB2FF-7B27-456A-8DD3-C69C208828EE}"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03"/>
                                        </p:tgtEl>
                                        <p:attrNameLst>
                                          <p:attrName>style.visibility</p:attrName>
                                        </p:attrNameLst>
                                      </p:cBhvr>
                                      <p:to>
                                        <p:strVal val="visible"/>
                                      </p:to>
                                    </p:set>
                                    <p:animEffect transition="in" filter="wipe(left)">
                                      <p:cBhvr>
                                        <p:cTn id="7" dur="500"/>
                                        <p:tgtEl>
                                          <p:spTgt spid="3584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08"/>
                                        </p:tgtEl>
                                        <p:attrNameLst>
                                          <p:attrName>style.visibility</p:attrName>
                                        </p:attrNameLst>
                                      </p:cBhvr>
                                      <p:to>
                                        <p:strVal val="visible"/>
                                      </p:to>
                                    </p:set>
                                    <p:animEffect transition="in" filter="wipe(left)">
                                      <p:cBhvr>
                                        <p:cTn id="12" dur="500"/>
                                        <p:tgtEl>
                                          <p:spTgt spid="358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p:bldP spid="358408" grpId="0"/>
    </p:bldLst>
  </p:timing>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142338" name="Text Box 4"/>
          <p:cNvSpPr txBox="1">
            <a:spLocks noChangeArrowheads="1"/>
          </p:cNvSpPr>
          <p:nvPr/>
        </p:nvSpPr>
        <p:spPr bwMode="auto">
          <a:xfrm>
            <a:off x="684213" y="620713"/>
            <a:ext cx="80645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10000"/>
              </a:lnSpc>
              <a:spcAft>
                <a:spcPct val="10000"/>
              </a:spcAft>
              <a:buFontTx/>
              <a:buNone/>
            </a:pPr>
            <a:r>
              <a:rPr kumimoji="1" lang="zh-CN" altLang="en-US" dirty="0" smtClean="0">
                <a:solidFill>
                  <a:srgbClr val="0000CC"/>
                </a:solidFill>
                <a:latin typeface="Times New Roman" panose="02020603050405020304" pitchFamily="18" charset="0"/>
                <a:ea typeface="楷体" panose="02010609060101010101" pitchFamily="49" charset="-122"/>
              </a:rPr>
              <a:t>鉴别</a:t>
            </a:r>
            <a:r>
              <a:rPr kumimoji="1" lang="en-US" altLang="zh-CN" dirty="0" smtClean="0">
                <a:solidFill>
                  <a:srgbClr val="0000CC"/>
                </a:solidFill>
                <a:latin typeface="Times New Roman" panose="02020603050405020304" pitchFamily="18" charset="0"/>
                <a:ea typeface="楷体" panose="02010609060101010101" pitchFamily="49" charset="-122"/>
              </a:rPr>
              <a:t>Co</a:t>
            </a:r>
            <a:r>
              <a:rPr kumimoji="1" lang="en-US" altLang="zh-CN" baseline="30000" dirty="0" smtClean="0">
                <a:solidFill>
                  <a:srgbClr val="0000CC"/>
                </a:solidFill>
                <a:latin typeface="Times New Roman" panose="02020603050405020304" pitchFamily="18" charset="0"/>
                <a:ea typeface="楷体" panose="02010609060101010101" pitchFamily="49" charset="-122"/>
              </a:rPr>
              <a:t>2+</a:t>
            </a:r>
            <a:r>
              <a:rPr kumimoji="1" lang="zh-CN" altLang="en-US" dirty="0" smtClean="0">
                <a:solidFill>
                  <a:srgbClr val="0000CC"/>
                </a:solidFill>
                <a:latin typeface="Times New Roman" panose="02020603050405020304" pitchFamily="18" charset="0"/>
                <a:ea typeface="楷体" panose="02010609060101010101" pitchFamily="49" charset="-122"/>
              </a:rPr>
              <a:t>的方法</a:t>
            </a:r>
            <a:r>
              <a:rPr kumimoji="1" lang="en-US" altLang="zh-CN" dirty="0" smtClean="0">
                <a:solidFill>
                  <a:srgbClr val="000000"/>
                </a:solidFill>
                <a:latin typeface="Times New Roman" panose="02020603050405020304" pitchFamily="18" charset="0"/>
                <a:ea typeface="楷体" panose="02010609060101010101" pitchFamily="49" charset="-122"/>
              </a:rPr>
              <a:t>:</a:t>
            </a:r>
            <a:endParaRPr kumimoji="1" lang="en-US" altLang="zh-CN" dirty="0" smtClean="0">
              <a:solidFill>
                <a:srgbClr val="000000"/>
              </a:solidFill>
              <a:latin typeface="Times New Roman" panose="02020603050405020304" pitchFamily="18" charset="0"/>
              <a:ea typeface="楷体" panose="02010609060101010101" pitchFamily="49" charset="-122"/>
            </a:endParaRPr>
          </a:p>
          <a:p>
            <a:pPr>
              <a:lnSpc>
                <a:spcPct val="110000"/>
              </a:lnSpc>
              <a:spcAft>
                <a:spcPct val="10000"/>
              </a:spcAft>
              <a:buFontTx/>
              <a:buNone/>
            </a:pPr>
            <a:r>
              <a:rPr kumimoji="1" lang="en-US" altLang="zh-CN" dirty="0" smtClean="0">
                <a:solidFill>
                  <a:srgbClr val="000000"/>
                </a:solidFill>
                <a:latin typeface="Times New Roman" panose="02020603050405020304" pitchFamily="18" charset="0"/>
                <a:ea typeface="楷体" panose="02010609060101010101" pitchFamily="49" charset="-122"/>
              </a:rPr>
              <a:t>   </a:t>
            </a:r>
            <a:r>
              <a:rPr kumimoji="1" lang="zh-CN" altLang="en-US" dirty="0" smtClean="0">
                <a:solidFill>
                  <a:srgbClr val="000000"/>
                </a:solidFill>
                <a:latin typeface="Times New Roman" panose="02020603050405020304" pitchFamily="18" charset="0"/>
                <a:ea typeface="楷体" panose="02010609060101010101" pitchFamily="49" charset="-122"/>
              </a:rPr>
              <a:t>在中性或酸性溶液中</a:t>
            </a:r>
            <a:r>
              <a:rPr kumimoji="1" lang="en-US" altLang="zh-CN" dirty="0" smtClean="0">
                <a:solidFill>
                  <a:srgbClr val="000000"/>
                </a:solidFill>
                <a:latin typeface="Times New Roman" panose="02020603050405020304" pitchFamily="18" charset="0"/>
                <a:ea typeface="楷体" panose="02010609060101010101" pitchFamily="49" charset="-122"/>
              </a:rPr>
              <a:t>,</a:t>
            </a:r>
            <a:r>
              <a:rPr kumimoji="1" lang="zh-CN" altLang="en-US" dirty="0" smtClean="0">
                <a:solidFill>
                  <a:srgbClr val="000000"/>
                </a:solidFill>
                <a:latin typeface="Times New Roman" panose="02020603050405020304" pitchFamily="18" charset="0"/>
                <a:ea typeface="楷体" panose="02010609060101010101" pitchFamily="49" charset="-122"/>
              </a:rPr>
              <a:t>与浓的</a:t>
            </a:r>
            <a:r>
              <a:rPr kumimoji="1" lang="en-US" altLang="zh-CN" dirty="0" smtClean="0">
                <a:solidFill>
                  <a:srgbClr val="000000"/>
                </a:solidFill>
                <a:latin typeface="Times New Roman" panose="02020603050405020304" pitchFamily="18" charset="0"/>
                <a:ea typeface="楷体" panose="02010609060101010101" pitchFamily="49" charset="-122"/>
              </a:rPr>
              <a:t>NH</a:t>
            </a:r>
            <a:r>
              <a:rPr kumimoji="1" lang="en-US" altLang="zh-CN" baseline="-25000" dirty="0" smtClean="0">
                <a:solidFill>
                  <a:srgbClr val="000000"/>
                </a:solidFill>
                <a:latin typeface="Times New Roman" panose="02020603050405020304" pitchFamily="18" charset="0"/>
                <a:ea typeface="楷体" panose="02010609060101010101" pitchFamily="49" charset="-122"/>
              </a:rPr>
              <a:t>4</a:t>
            </a:r>
            <a:r>
              <a:rPr kumimoji="1" lang="en-US" altLang="zh-CN" dirty="0" smtClean="0">
                <a:solidFill>
                  <a:srgbClr val="000000"/>
                </a:solidFill>
                <a:latin typeface="Times New Roman" panose="02020603050405020304" pitchFamily="18" charset="0"/>
                <a:ea typeface="楷体" panose="02010609060101010101" pitchFamily="49" charset="-122"/>
              </a:rPr>
              <a:t>SCN</a:t>
            </a:r>
            <a:r>
              <a:rPr kumimoji="1" lang="zh-CN" altLang="en-US" dirty="0" smtClean="0">
                <a:solidFill>
                  <a:srgbClr val="000000"/>
                </a:solidFill>
                <a:latin typeface="Times New Roman" panose="02020603050405020304" pitchFamily="18" charset="0"/>
                <a:ea typeface="楷体" panose="02010609060101010101" pitchFamily="49" charset="-122"/>
              </a:rPr>
              <a:t>生成蓝色配合物</a:t>
            </a:r>
            <a:r>
              <a:rPr kumimoji="1" lang="en-US" altLang="zh-CN" dirty="0" smtClean="0">
                <a:solidFill>
                  <a:srgbClr val="000000"/>
                </a:solidFill>
                <a:latin typeface="Times New Roman" panose="02020603050405020304" pitchFamily="18" charset="0"/>
                <a:ea typeface="楷体" panose="02010609060101010101" pitchFamily="49" charset="-122"/>
              </a:rPr>
              <a:t>.</a:t>
            </a:r>
            <a:r>
              <a:rPr kumimoji="1" lang="zh-CN" altLang="en-US" dirty="0" smtClean="0">
                <a:solidFill>
                  <a:srgbClr val="000000"/>
                </a:solidFill>
                <a:latin typeface="Times New Roman" panose="02020603050405020304" pitchFamily="18" charset="0"/>
                <a:ea typeface="楷体" panose="02010609060101010101" pitchFamily="49" charset="-122"/>
              </a:rPr>
              <a:t>此物在戊醇等有机溶剂中稳定存在</a:t>
            </a:r>
            <a:r>
              <a:rPr kumimoji="1" lang="en-US" altLang="zh-CN" dirty="0" smtClean="0">
                <a:solidFill>
                  <a:srgbClr val="000000"/>
                </a:solidFill>
                <a:latin typeface="Times New Roman" panose="02020603050405020304" pitchFamily="18" charset="0"/>
                <a:ea typeface="楷体" panose="02010609060101010101" pitchFamily="49" charset="-122"/>
              </a:rPr>
              <a:t>. Fe</a:t>
            </a:r>
            <a:r>
              <a:rPr kumimoji="1" lang="en-US" altLang="zh-CN" baseline="30000" dirty="0" smtClean="0">
                <a:solidFill>
                  <a:srgbClr val="000000"/>
                </a:solidFill>
                <a:latin typeface="Times New Roman" panose="02020603050405020304" pitchFamily="18" charset="0"/>
                <a:ea typeface="楷体" panose="02010609060101010101" pitchFamily="49" charset="-122"/>
              </a:rPr>
              <a:t>3+</a:t>
            </a:r>
            <a:r>
              <a:rPr kumimoji="1" lang="zh-CN" altLang="en-US" dirty="0" smtClean="0">
                <a:solidFill>
                  <a:srgbClr val="000000"/>
                </a:solidFill>
                <a:latin typeface="Times New Roman" panose="02020603050405020304" pitchFamily="18" charset="0"/>
                <a:ea typeface="楷体" panose="02010609060101010101" pitchFamily="49" charset="-122"/>
              </a:rPr>
              <a:t>强烈干扰</a:t>
            </a:r>
            <a:r>
              <a:rPr kumimoji="1" lang="en-US" altLang="zh-CN" dirty="0" smtClean="0">
                <a:solidFill>
                  <a:srgbClr val="000000"/>
                </a:solidFill>
                <a:latin typeface="Times New Roman" panose="02020603050405020304" pitchFamily="18" charset="0"/>
                <a:ea typeface="楷体" panose="02010609060101010101" pitchFamily="49" charset="-122"/>
              </a:rPr>
              <a:t>, </a:t>
            </a:r>
            <a:r>
              <a:rPr kumimoji="1" lang="zh-CN" altLang="en-US" dirty="0" smtClean="0">
                <a:solidFill>
                  <a:srgbClr val="000000"/>
                </a:solidFill>
                <a:latin typeface="Times New Roman" panose="02020603050405020304" pitchFamily="18" charset="0"/>
                <a:ea typeface="楷体" panose="02010609060101010101" pitchFamily="49" charset="-122"/>
              </a:rPr>
              <a:t>需加</a:t>
            </a:r>
            <a:r>
              <a:rPr kumimoji="1" lang="en-US" altLang="zh-CN" dirty="0" smtClean="0">
                <a:solidFill>
                  <a:srgbClr val="000000"/>
                </a:solidFill>
                <a:latin typeface="Times New Roman" panose="02020603050405020304" pitchFamily="18" charset="0"/>
                <a:ea typeface="楷体" panose="02010609060101010101" pitchFamily="49" charset="-122"/>
              </a:rPr>
              <a:t>NH</a:t>
            </a:r>
            <a:r>
              <a:rPr kumimoji="1" lang="en-US" altLang="zh-CN" baseline="-25000" dirty="0" smtClean="0">
                <a:solidFill>
                  <a:srgbClr val="000000"/>
                </a:solidFill>
                <a:latin typeface="Times New Roman" panose="02020603050405020304" pitchFamily="18" charset="0"/>
                <a:ea typeface="楷体" panose="02010609060101010101" pitchFamily="49" charset="-122"/>
              </a:rPr>
              <a:t>4</a:t>
            </a:r>
            <a:r>
              <a:rPr kumimoji="1" lang="en-US" altLang="zh-CN" dirty="0" smtClean="0">
                <a:solidFill>
                  <a:srgbClr val="000000"/>
                </a:solidFill>
                <a:latin typeface="Times New Roman" panose="02020603050405020304" pitchFamily="18" charset="0"/>
                <a:ea typeface="楷体" panose="02010609060101010101" pitchFamily="49" charset="-122"/>
              </a:rPr>
              <a:t>F</a:t>
            </a:r>
            <a:r>
              <a:rPr kumimoji="1" lang="zh-CN" altLang="en-US" dirty="0" smtClean="0">
                <a:solidFill>
                  <a:srgbClr val="000000"/>
                </a:solidFill>
                <a:latin typeface="Times New Roman" panose="02020603050405020304" pitchFamily="18" charset="0"/>
                <a:ea typeface="楷体" panose="02010609060101010101" pitchFamily="49" charset="-122"/>
              </a:rPr>
              <a:t>掩蔽</a:t>
            </a:r>
            <a:r>
              <a:rPr kumimoji="1" lang="en-US" altLang="zh-CN" dirty="0" smtClean="0">
                <a:solidFill>
                  <a:srgbClr val="000000"/>
                </a:solidFill>
                <a:latin typeface="Times New Roman" panose="02020603050405020304" pitchFamily="18" charset="0"/>
                <a:ea typeface="楷体" panose="02010609060101010101" pitchFamily="49" charset="-122"/>
              </a:rPr>
              <a:t>Fe</a:t>
            </a:r>
            <a:r>
              <a:rPr kumimoji="1" lang="en-US" altLang="zh-CN" baseline="30000" dirty="0" smtClean="0">
                <a:solidFill>
                  <a:srgbClr val="000000"/>
                </a:solidFill>
                <a:latin typeface="Times New Roman" panose="02020603050405020304" pitchFamily="18" charset="0"/>
                <a:ea typeface="楷体" panose="02010609060101010101" pitchFamily="49" charset="-122"/>
              </a:rPr>
              <a:t>3+</a:t>
            </a:r>
            <a:r>
              <a:rPr kumimoji="1" lang="en-US" altLang="zh-CN" dirty="0" smtClean="0">
                <a:solidFill>
                  <a:srgbClr val="000000"/>
                </a:solidFill>
                <a:latin typeface="Times New Roman" panose="02020603050405020304" pitchFamily="18" charset="0"/>
                <a:ea typeface="楷体" panose="02010609060101010101" pitchFamily="49" charset="-122"/>
              </a:rPr>
              <a:t>(</a:t>
            </a:r>
            <a:r>
              <a:rPr kumimoji="1" lang="zh-CN" altLang="en-US" dirty="0" smtClean="0">
                <a:solidFill>
                  <a:srgbClr val="000000"/>
                </a:solidFill>
                <a:latin typeface="Times New Roman" panose="02020603050405020304" pitchFamily="18" charset="0"/>
                <a:ea typeface="楷体" panose="02010609060101010101" pitchFamily="49" charset="-122"/>
              </a:rPr>
              <a:t>因生成稳定的</a:t>
            </a:r>
            <a:r>
              <a:rPr kumimoji="1" lang="en-US" altLang="zh-CN" dirty="0" smtClean="0">
                <a:solidFill>
                  <a:srgbClr val="000000"/>
                </a:solidFill>
                <a:latin typeface="Times New Roman" panose="02020603050405020304" pitchFamily="18" charset="0"/>
                <a:ea typeface="楷体" panose="02010609060101010101" pitchFamily="49" charset="-122"/>
              </a:rPr>
              <a:t>FeF</a:t>
            </a:r>
            <a:r>
              <a:rPr kumimoji="1" lang="en-US" altLang="zh-CN" baseline="-25000" dirty="0" smtClean="0">
                <a:solidFill>
                  <a:srgbClr val="000000"/>
                </a:solidFill>
                <a:latin typeface="Times New Roman" panose="02020603050405020304" pitchFamily="18" charset="0"/>
                <a:ea typeface="楷体" panose="02010609060101010101" pitchFamily="49" charset="-122"/>
              </a:rPr>
              <a:t>6</a:t>
            </a:r>
            <a:r>
              <a:rPr kumimoji="1" lang="en-US" altLang="zh-CN" baseline="30000" dirty="0" smtClean="0">
                <a:solidFill>
                  <a:srgbClr val="000000"/>
                </a:solidFill>
                <a:latin typeface="Times New Roman" panose="02020603050405020304" pitchFamily="18" charset="0"/>
                <a:ea typeface="楷体" panose="02010609060101010101" pitchFamily="49" charset="-122"/>
              </a:rPr>
              <a:t>3-</a:t>
            </a:r>
            <a:r>
              <a:rPr kumimoji="1" lang="zh-CN" altLang="en-US" dirty="0" smtClean="0">
                <a:solidFill>
                  <a:srgbClr val="000000"/>
                </a:solidFill>
                <a:latin typeface="Times New Roman" panose="02020603050405020304" pitchFamily="18" charset="0"/>
                <a:ea typeface="楷体" panose="02010609060101010101" pitchFamily="49" charset="-122"/>
              </a:rPr>
              <a:t>配离子</a:t>
            </a:r>
            <a:r>
              <a:rPr kumimoji="1" lang="en-US" altLang="zh-CN" dirty="0" smtClean="0">
                <a:solidFill>
                  <a:srgbClr val="000000"/>
                </a:solidFill>
                <a:latin typeface="Times New Roman" panose="02020603050405020304" pitchFamily="18" charset="0"/>
                <a:ea typeface="楷体" panose="02010609060101010101" pitchFamily="49" charset="-122"/>
              </a:rPr>
              <a:t>)</a:t>
            </a:r>
            <a:r>
              <a:rPr kumimoji="1" lang="zh-CN" altLang="en-US" dirty="0" smtClean="0">
                <a:solidFill>
                  <a:srgbClr val="000000"/>
                </a:solidFill>
                <a:latin typeface="Times New Roman" panose="02020603050405020304" pitchFamily="18" charset="0"/>
                <a:ea typeface="楷体" panose="02010609060101010101" pitchFamily="49" charset="-122"/>
              </a:rPr>
              <a:t>；</a:t>
            </a:r>
            <a:r>
              <a:rPr kumimoji="1" lang="en-US" altLang="zh-CN" dirty="0" smtClean="0">
                <a:solidFill>
                  <a:srgbClr val="000000"/>
                </a:solidFill>
                <a:latin typeface="Times New Roman" panose="02020603050405020304" pitchFamily="18" charset="0"/>
                <a:ea typeface="楷体" panose="02010609060101010101" pitchFamily="49" charset="-122"/>
              </a:rPr>
              <a:t>Cu</a:t>
            </a:r>
            <a:r>
              <a:rPr kumimoji="1" lang="en-US" altLang="zh-CN" baseline="30000" dirty="0" smtClean="0">
                <a:solidFill>
                  <a:srgbClr val="000000"/>
                </a:solidFill>
                <a:latin typeface="Times New Roman" panose="02020603050405020304" pitchFamily="18" charset="0"/>
                <a:ea typeface="楷体" panose="02010609060101010101" pitchFamily="49" charset="-122"/>
              </a:rPr>
              <a:t>2+</a:t>
            </a:r>
            <a:r>
              <a:rPr kumimoji="1" lang="zh-CN" altLang="en-US" dirty="0" smtClean="0">
                <a:solidFill>
                  <a:srgbClr val="000000"/>
                </a:solidFill>
                <a:latin typeface="Times New Roman" panose="02020603050405020304" pitchFamily="18" charset="0"/>
                <a:ea typeface="楷体" panose="02010609060101010101" pitchFamily="49" charset="-122"/>
              </a:rPr>
              <a:t>也有干扰</a:t>
            </a:r>
            <a:r>
              <a:rPr kumimoji="1" lang="en-US" altLang="zh-CN" dirty="0" smtClean="0">
                <a:solidFill>
                  <a:srgbClr val="000000"/>
                </a:solidFill>
                <a:latin typeface="Times New Roman" panose="02020603050405020304" pitchFamily="18" charset="0"/>
                <a:ea typeface="楷体" panose="02010609060101010101" pitchFamily="49" charset="-122"/>
              </a:rPr>
              <a:t>, </a:t>
            </a:r>
            <a:r>
              <a:rPr kumimoji="1" lang="zh-CN" altLang="en-US" dirty="0" smtClean="0">
                <a:solidFill>
                  <a:srgbClr val="000000"/>
                </a:solidFill>
                <a:latin typeface="Times New Roman" panose="02020603050405020304" pitchFamily="18" charset="0"/>
                <a:ea typeface="楷体" panose="02010609060101010101" pitchFamily="49" charset="-122"/>
              </a:rPr>
              <a:t>可加少许硫脲掩蔽</a:t>
            </a:r>
            <a:r>
              <a:rPr kumimoji="1" lang="en-US" altLang="zh-CN" dirty="0" smtClean="0">
                <a:solidFill>
                  <a:srgbClr val="000000"/>
                </a:solidFill>
                <a:latin typeface="Times New Roman" panose="02020603050405020304" pitchFamily="18" charset="0"/>
                <a:ea typeface="楷体" panose="02010609060101010101" pitchFamily="49" charset="-122"/>
              </a:rPr>
              <a:t>(</a:t>
            </a:r>
            <a:r>
              <a:rPr kumimoji="1" lang="zh-CN" altLang="en-US" dirty="0" smtClean="0">
                <a:solidFill>
                  <a:srgbClr val="000000"/>
                </a:solidFill>
                <a:latin typeface="Times New Roman" panose="02020603050405020304" pitchFamily="18" charset="0"/>
                <a:ea typeface="楷体" panose="02010609060101010101" pitchFamily="49" charset="-122"/>
              </a:rPr>
              <a:t>因生成稳定的</a:t>
            </a:r>
            <a:r>
              <a:rPr kumimoji="1" lang="en-US" altLang="zh-CN" dirty="0" smtClean="0">
                <a:solidFill>
                  <a:srgbClr val="000000"/>
                </a:solidFill>
                <a:latin typeface="Times New Roman" panose="02020603050405020304" pitchFamily="18" charset="0"/>
                <a:ea typeface="楷体" panose="02010609060101010101" pitchFamily="49" charset="-122"/>
              </a:rPr>
              <a:t>Cu[SC(NH</a:t>
            </a:r>
            <a:r>
              <a:rPr kumimoji="1" lang="en-US" altLang="zh-CN" baseline="-25000" dirty="0" smtClean="0">
                <a:solidFill>
                  <a:srgbClr val="000000"/>
                </a:solidFill>
                <a:latin typeface="Times New Roman" panose="02020603050405020304" pitchFamily="18" charset="0"/>
                <a:ea typeface="楷体" panose="02010609060101010101" pitchFamily="49" charset="-122"/>
              </a:rPr>
              <a:t>2</a:t>
            </a:r>
            <a:r>
              <a:rPr kumimoji="1" lang="en-US" altLang="zh-CN" dirty="0" smtClean="0">
                <a:solidFill>
                  <a:srgbClr val="000000"/>
                </a:solidFill>
                <a:latin typeface="Times New Roman" panose="02020603050405020304" pitchFamily="18" charset="0"/>
                <a:ea typeface="楷体" panose="02010609060101010101" pitchFamily="49" charset="-122"/>
              </a:rPr>
              <a:t>)</a:t>
            </a:r>
            <a:r>
              <a:rPr kumimoji="1" lang="en-US" altLang="zh-CN" baseline="-25000" dirty="0" smtClean="0">
                <a:solidFill>
                  <a:srgbClr val="000000"/>
                </a:solidFill>
                <a:latin typeface="Times New Roman" panose="02020603050405020304" pitchFamily="18" charset="0"/>
                <a:ea typeface="楷体" panose="02010609060101010101" pitchFamily="49" charset="-122"/>
              </a:rPr>
              <a:t>2</a:t>
            </a:r>
            <a:r>
              <a:rPr kumimoji="1" lang="en-US" altLang="zh-CN" dirty="0" smtClean="0">
                <a:solidFill>
                  <a:srgbClr val="000000"/>
                </a:solidFill>
                <a:latin typeface="Times New Roman" panose="02020603050405020304" pitchFamily="18" charset="0"/>
                <a:ea typeface="楷体" panose="02010609060101010101" pitchFamily="49" charset="-122"/>
              </a:rPr>
              <a:t>]</a:t>
            </a:r>
            <a:r>
              <a:rPr kumimoji="1" lang="en-US" altLang="zh-CN" baseline="-25000" dirty="0" smtClean="0">
                <a:solidFill>
                  <a:srgbClr val="000000"/>
                </a:solidFill>
                <a:latin typeface="Times New Roman" panose="02020603050405020304" pitchFamily="18" charset="0"/>
                <a:ea typeface="楷体" panose="02010609060101010101" pitchFamily="49" charset="-122"/>
              </a:rPr>
              <a:t>4</a:t>
            </a:r>
            <a:r>
              <a:rPr kumimoji="1" lang="en-US" altLang="zh-CN" baseline="30000" dirty="0" smtClean="0">
                <a:solidFill>
                  <a:srgbClr val="000000"/>
                </a:solidFill>
                <a:latin typeface="Times New Roman" panose="02020603050405020304" pitchFamily="18" charset="0"/>
                <a:ea typeface="楷体" panose="02010609060101010101" pitchFamily="49" charset="-122"/>
              </a:rPr>
              <a:t>2+</a:t>
            </a:r>
            <a:r>
              <a:rPr kumimoji="1" lang="zh-CN" altLang="en-US" dirty="0" smtClean="0">
                <a:solidFill>
                  <a:srgbClr val="000000"/>
                </a:solidFill>
                <a:latin typeface="Times New Roman" panose="02020603050405020304" pitchFamily="18" charset="0"/>
                <a:ea typeface="楷体" panose="02010609060101010101" pitchFamily="49" charset="-122"/>
              </a:rPr>
              <a:t>配离子</a:t>
            </a:r>
            <a:r>
              <a:rPr kumimoji="1" lang="en-US" altLang="zh-CN" dirty="0" smtClean="0">
                <a:solidFill>
                  <a:srgbClr val="000000"/>
                </a:solidFill>
                <a:latin typeface="Times New Roman" panose="02020603050405020304" pitchFamily="18" charset="0"/>
                <a:ea typeface="楷体" panose="02010609060101010101" pitchFamily="49" charset="-122"/>
              </a:rPr>
              <a:t>).</a:t>
            </a:r>
            <a:endParaRPr kumimoji="1" lang="en-US" altLang="zh-CN" dirty="0" smtClean="0">
              <a:solidFill>
                <a:srgbClr val="000000"/>
              </a:solidFill>
              <a:latin typeface="Times New Roman" panose="02020603050405020304" pitchFamily="18" charset="0"/>
              <a:ea typeface="楷体" panose="02010609060101010101" pitchFamily="49" charset="-122"/>
            </a:endParaRPr>
          </a:p>
          <a:p>
            <a:pPr>
              <a:lnSpc>
                <a:spcPct val="110000"/>
              </a:lnSpc>
              <a:spcAft>
                <a:spcPct val="10000"/>
              </a:spcAft>
              <a:buFontTx/>
              <a:buNone/>
            </a:pPr>
            <a:r>
              <a:rPr kumimoji="1" lang="en-US" altLang="zh-CN" dirty="0" smtClean="0">
                <a:solidFill>
                  <a:srgbClr val="000000"/>
                </a:solidFill>
                <a:latin typeface="Times New Roman" panose="02020603050405020304" pitchFamily="18" charset="0"/>
                <a:ea typeface="楷体" panose="02010609060101010101" pitchFamily="49" charset="-122"/>
              </a:rPr>
              <a:t>        Co</a:t>
            </a:r>
            <a:r>
              <a:rPr kumimoji="1" lang="en-US" altLang="zh-CN" baseline="30000" dirty="0" smtClean="0">
                <a:solidFill>
                  <a:srgbClr val="000000"/>
                </a:solidFill>
                <a:latin typeface="Times New Roman" panose="02020603050405020304" pitchFamily="18" charset="0"/>
                <a:ea typeface="楷体" panose="02010609060101010101" pitchFamily="49" charset="-122"/>
              </a:rPr>
              <a:t>2+</a:t>
            </a:r>
            <a:r>
              <a:rPr kumimoji="1" lang="en-US" altLang="zh-CN" dirty="0" smtClean="0">
                <a:solidFill>
                  <a:srgbClr val="000000"/>
                </a:solidFill>
                <a:latin typeface="Times New Roman" panose="02020603050405020304" pitchFamily="18" charset="0"/>
                <a:ea typeface="楷体" panose="02010609060101010101" pitchFamily="49" charset="-122"/>
              </a:rPr>
              <a:t> + 4SCN</a:t>
            </a:r>
            <a:r>
              <a:rPr kumimoji="1" lang="en-US" altLang="zh-CN" baseline="30000" dirty="0" smtClean="0">
                <a:solidFill>
                  <a:srgbClr val="000000"/>
                </a:solidFill>
                <a:latin typeface="Times New Roman" panose="02020603050405020304" pitchFamily="18" charset="0"/>
                <a:ea typeface="楷体" panose="02010609060101010101" pitchFamily="49" charset="-122"/>
              </a:rPr>
              <a:t>-</a:t>
            </a:r>
            <a:r>
              <a:rPr kumimoji="1" lang="en-US" altLang="zh-CN" dirty="0" smtClean="0">
                <a:solidFill>
                  <a:srgbClr val="000000"/>
                </a:solidFill>
                <a:latin typeface="Times New Roman" panose="02020603050405020304" pitchFamily="18" charset="0"/>
                <a:ea typeface="楷体" panose="02010609060101010101" pitchFamily="49" charset="-122"/>
              </a:rPr>
              <a:t> == Co(NCS)</a:t>
            </a:r>
            <a:r>
              <a:rPr kumimoji="1" lang="en-US" altLang="zh-CN" baseline="-25000" dirty="0" smtClean="0">
                <a:solidFill>
                  <a:srgbClr val="000000"/>
                </a:solidFill>
                <a:latin typeface="Times New Roman" panose="02020603050405020304" pitchFamily="18" charset="0"/>
                <a:ea typeface="楷体" panose="02010609060101010101" pitchFamily="49" charset="-122"/>
              </a:rPr>
              <a:t>4</a:t>
            </a:r>
            <a:r>
              <a:rPr kumimoji="1" lang="en-US" altLang="zh-CN" baseline="30000" dirty="0" smtClean="0">
                <a:solidFill>
                  <a:srgbClr val="000000"/>
                </a:solidFill>
                <a:latin typeface="Times New Roman" panose="02020603050405020304" pitchFamily="18" charset="0"/>
                <a:ea typeface="楷体" panose="02010609060101010101" pitchFamily="49" charset="-122"/>
              </a:rPr>
              <a:t>2-</a:t>
            </a:r>
            <a:endParaRPr kumimoji="1" lang="en-US" altLang="zh-CN" baseline="30000" dirty="0" smtClean="0">
              <a:solidFill>
                <a:srgbClr val="000000"/>
              </a:solidFill>
              <a:latin typeface="Times New Roman" panose="02020603050405020304" pitchFamily="18" charset="0"/>
              <a:ea typeface="楷体" panose="02010609060101010101" pitchFamily="49" charset="-122"/>
            </a:endParaRPr>
          </a:p>
        </p:txBody>
      </p:sp>
      <p:pic>
        <p:nvPicPr>
          <p:cNvPr id="142339" name="Picture 46" descr="back0">
            <a:hlinkClick r:id="rId2" action="ppaction://hlinksldjump"/>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813" y="6453188"/>
            <a:ext cx="431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1DA94EF8-6831-434A-8636-0F07D5C32789}" type="slidenum">
              <a:rPr lang="en-US" altLang="zh-CN" sz="1400" smtClean="0">
                <a:solidFill>
                  <a:srgbClr val="000000"/>
                </a:solidFill>
              </a:rPr>
            </a:fld>
            <a:endParaRPr lang="en-US" altLang="zh-CN" sz="1400" smtClean="0">
              <a:solidFill>
                <a:srgbClr val="000000"/>
              </a:solidFill>
            </a:endParaRPr>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4" name="Text Box 4"/>
          <p:cNvSpPr txBox="1">
            <a:spLocks noChangeArrowheads="1"/>
          </p:cNvSpPr>
          <p:nvPr/>
        </p:nvSpPr>
        <p:spPr bwMode="auto">
          <a:xfrm>
            <a:off x="200025" y="188913"/>
            <a:ext cx="8748713"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10000"/>
              </a:lnSpc>
              <a:spcBef>
                <a:spcPct val="10000"/>
              </a:spcBef>
              <a:spcAft>
                <a:spcPct val="10000"/>
              </a:spcAft>
              <a:buFontTx/>
              <a:buNone/>
            </a:pPr>
            <a:r>
              <a:rPr kumimoji="1" lang="zh-CN" altLang="en-US" sz="3000" dirty="0" smtClean="0">
                <a:solidFill>
                  <a:srgbClr val="0000CC"/>
                </a:solidFill>
                <a:latin typeface="Times New Roman" panose="02020603050405020304" pitchFamily="18" charset="0"/>
                <a:ea typeface="楷体" panose="02010609060101010101" pitchFamily="49" charset="-122"/>
              </a:rPr>
              <a:t>鉴别</a:t>
            </a:r>
            <a:r>
              <a:rPr kumimoji="1" lang="en-US" altLang="zh-CN" sz="3000" dirty="0" smtClean="0">
                <a:solidFill>
                  <a:srgbClr val="0000CC"/>
                </a:solidFill>
                <a:latin typeface="Times New Roman" panose="02020603050405020304" pitchFamily="18" charset="0"/>
                <a:ea typeface="楷体" panose="02010609060101010101" pitchFamily="49" charset="-122"/>
              </a:rPr>
              <a:t>Ni</a:t>
            </a:r>
            <a:r>
              <a:rPr kumimoji="1" lang="en-US" altLang="zh-CN" sz="3000" baseline="30000" dirty="0" smtClean="0">
                <a:solidFill>
                  <a:srgbClr val="0000CC"/>
                </a:solidFill>
                <a:latin typeface="Times New Roman" panose="02020603050405020304" pitchFamily="18" charset="0"/>
                <a:ea typeface="楷体" panose="02010609060101010101" pitchFamily="49" charset="-122"/>
              </a:rPr>
              <a:t>2+</a:t>
            </a:r>
            <a:r>
              <a:rPr kumimoji="1" lang="zh-CN" altLang="en-US" sz="3000" dirty="0" smtClean="0">
                <a:solidFill>
                  <a:srgbClr val="0000CC"/>
                </a:solidFill>
                <a:latin typeface="Times New Roman" panose="02020603050405020304" pitchFamily="18" charset="0"/>
                <a:ea typeface="楷体" panose="02010609060101010101" pitchFamily="49" charset="-122"/>
              </a:rPr>
              <a:t>的方法</a:t>
            </a:r>
            <a:r>
              <a:rPr kumimoji="1" lang="en-US" altLang="zh-CN" sz="3000" dirty="0" smtClean="0">
                <a:solidFill>
                  <a:srgbClr val="000000"/>
                </a:solidFill>
                <a:latin typeface="Times New Roman" panose="02020603050405020304" pitchFamily="18" charset="0"/>
                <a:ea typeface="楷体" panose="02010609060101010101" pitchFamily="49" charset="-122"/>
              </a:rPr>
              <a:t>:</a:t>
            </a:r>
            <a:endParaRPr kumimoji="1" lang="en-US" altLang="zh-CN" sz="3000" dirty="0" smtClean="0">
              <a:solidFill>
                <a:srgbClr val="000000"/>
              </a:solidFill>
              <a:latin typeface="Times New Roman" panose="02020603050405020304" pitchFamily="18" charset="0"/>
              <a:ea typeface="楷体" panose="02010609060101010101" pitchFamily="49" charset="-122"/>
            </a:endParaRPr>
          </a:p>
          <a:p>
            <a:pPr>
              <a:lnSpc>
                <a:spcPct val="110000"/>
              </a:lnSpc>
              <a:spcBef>
                <a:spcPct val="10000"/>
              </a:spcBef>
              <a:spcAft>
                <a:spcPct val="10000"/>
              </a:spcAft>
              <a:buFontTx/>
              <a:buNone/>
            </a:pPr>
            <a:r>
              <a:rPr kumimoji="1" lang="en-US" altLang="zh-CN" sz="3000" dirty="0" smtClean="0">
                <a:solidFill>
                  <a:srgbClr val="000000"/>
                </a:solidFill>
                <a:latin typeface="Times New Roman" panose="02020603050405020304" pitchFamily="18" charset="0"/>
                <a:ea typeface="楷体" panose="02010609060101010101" pitchFamily="49" charset="-122"/>
              </a:rPr>
              <a:t>   </a:t>
            </a:r>
            <a:r>
              <a:rPr kumimoji="1" lang="zh-CN" altLang="en-US" sz="3000" dirty="0" smtClean="0">
                <a:solidFill>
                  <a:srgbClr val="000000"/>
                </a:solidFill>
                <a:latin typeface="Times New Roman" panose="02020603050405020304" pitchFamily="18" charset="0"/>
                <a:ea typeface="楷体" panose="02010609060101010101" pitchFamily="49" charset="-122"/>
              </a:rPr>
              <a:t>在中性</a:t>
            </a:r>
            <a:r>
              <a:rPr kumimoji="1" lang="en-US" altLang="zh-CN" sz="3000" dirty="0" smtClean="0">
                <a:solidFill>
                  <a:srgbClr val="000000"/>
                </a:solidFill>
                <a:latin typeface="Times New Roman" panose="02020603050405020304" pitchFamily="18" charset="0"/>
                <a:ea typeface="楷体" panose="02010609060101010101" pitchFamily="49" charset="-122"/>
              </a:rPr>
              <a:t>, </a:t>
            </a:r>
            <a:r>
              <a:rPr kumimoji="1" lang="en-US" altLang="zh-CN" sz="3000" dirty="0" err="1" smtClean="0">
                <a:solidFill>
                  <a:srgbClr val="000000"/>
                </a:solidFill>
                <a:latin typeface="Times New Roman" panose="02020603050405020304" pitchFamily="18" charset="0"/>
                <a:ea typeface="楷体" panose="02010609060101010101" pitchFamily="49" charset="-122"/>
              </a:rPr>
              <a:t>HAc</a:t>
            </a:r>
            <a:r>
              <a:rPr kumimoji="1" lang="zh-CN" altLang="en-US" sz="3000" dirty="0" smtClean="0">
                <a:solidFill>
                  <a:srgbClr val="000000"/>
                </a:solidFill>
                <a:latin typeface="Times New Roman" panose="02020603050405020304" pitchFamily="18" charset="0"/>
                <a:ea typeface="楷体" panose="02010609060101010101" pitchFamily="49" charset="-122"/>
              </a:rPr>
              <a:t>酸性或氨水溶液中与丁二酮肟产生鲜红色螯合物沉淀</a:t>
            </a:r>
            <a:r>
              <a:rPr kumimoji="1" lang="en-US" altLang="zh-CN" sz="3000" dirty="0" smtClean="0">
                <a:solidFill>
                  <a:srgbClr val="000000"/>
                </a:solidFill>
                <a:latin typeface="Times New Roman" panose="02020603050405020304" pitchFamily="18" charset="0"/>
                <a:ea typeface="楷体" panose="02010609060101010101" pitchFamily="49" charset="-122"/>
              </a:rPr>
              <a:t>.</a:t>
            </a:r>
            <a:r>
              <a:rPr kumimoji="1" lang="zh-CN" altLang="en-US" sz="3000" dirty="0" smtClean="0">
                <a:solidFill>
                  <a:srgbClr val="000000"/>
                </a:solidFill>
                <a:latin typeface="Times New Roman" panose="02020603050405020304" pitchFamily="18" charset="0"/>
                <a:ea typeface="楷体" panose="02010609060101010101" pitchFamily="49" charset="-122"/>
              </a:rPr>
              <a:t>此沉淀能溶于强酸和强碱中</a:t>
            </a:r>
            <a:r>
              <a:rPr kumimoji="1" lang="en-US" altLang="zh-CN" sz="3000" dirty="0" smtClean="0">
                <a:solidFill>
                  <a:srgbClr val="000000"/>
                </a:solidFill>
                <a:latin typeface="Times New Roman" panose="02020603050405020304" pitchFamily="18" charset="0"/>
                <a:ea typeface="楷体" panose="02010609060101010101" pitchFamily="49" charset="-122"/>
              </a:rPr>
              <a:t>, </a:t>
            </a:r>
            <a:r>
              <a:rPr kumimoji="1" lang="zh-CN" altLang="en-US" sz="3000" dirty="0" smtClean="0">
                <a:solidFill>
                  <a:srgbClr val="000000"/>
                </a:solidFill>
                <a:latin typeface="Times New Roman" panose="02020603050405020304" pitchFamily="18" charset="0"/>
                <a:ea typeface="楷体" panose="02010609060101010101" pitchFamily="49" charset="-122"/>
              </a:rPr>
              <a:t>氨水加太多会与</a:t>
            </a:r>
            <a:r>
              <a:rPr kumimoji="1" lang="en-US" altLang="zh-CN" sz="3000" dirty="0" smtClean="0">
                <a:solidFill>
                  <a:srgbClr val="000000"/>
                </a:solidFill>
                <a:latin typeface="Times New Roman" panose="02020603050405020304" pitchFamily="18" charset="0"/>
                <a:ea typeface="楷体" panose="02010609060101010101" pitchFamily="49" charset="-122"/>
              </a:rPr>
              <a:t>Ni</a:t>
            </a:r>
            <a:r>
              <a:rPr kumimoji="1" lang="en-US" altLang="zh-CN" sz="3000" baseline="30000" dirty="0" smtClean="0">
                <a:solidFill>
                  <a:srgbClr val="000000"/>
                </a:solidFill>
                <a:latin typeface="Times New Roman" panose="02020603050405020304" pitchFamily="18" charset="0"/>
                <a:ea typeface="楷体" panose="02010609060101010101" pitchFamily="49" charset="-122"/>
              </a:rPr>
              <a:t>2+</a:t>
            </a:r>
            <a:r>
              <a:rPr kumimoji="1" lang="zh-CN" altLang="en-US" sz="3000" dirty="0" smtClean="0">
                <a:solidFill>
                  <a:srgbClr val="000000"/>
                </a:solidFill>
                <a:latin typeface="Times New Roman" panose="02020603050405020304" pitchFamily="18" charset="0"/>
                <a:ea typeface="楷体" panose="02010609060101010101" pitchFamily="49" charset="-122"/>
              </a:rPr>
              <a:t>作用生成</a:t>
            </a:r>
            <a:r>
              <a:rPr kumimoji="1" lang="en-US" altLang="zh-CN" sz="3000" dirty="0" smtClean="0">
                <a:solidFill>
                  <a:srgbClr val="000000"/>
                </a:solidFill>
                <a:latin typeface="Times New Roman" panose="02020603050405020304" pitchFamily="18" charset="0"/>
                <a:ea typeface="楷体" panose="02010609060101010101" pitchFamily="49" charset="-122"/>
              </a:rPr>
              <a:t>Ni(NH</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3</a:t>
            </a:r>
            <a:r>
              <a:rPr kumimoji="1" lang="en-US" altLang="zh-CN" sz="3000" dirty="0" smtClean="0">
                <a:solidFill>
                  <a:srgbClr val="000000"/>
                </a:solidFill>
                <a:latin typeface="Times New Roman" panose="02020603050405020304" pitchFamily="18" charset="0"/>
                <a:ea typeface="楷体" panose="02010609060101010101" pitchFamily="49" charset="-122"/>
              </a:rPr>
              <a:t>)</a:t>
            </a:r>
            <a:r>
              <a:rPr kumimoji="1" lang="en-US" altLang="zh-CN" sz="3000" baseline="-25000" dirty="0" smtClean="0">
                <a:solidFill>
                  <a:srgbClr val="000000"/>
                </a:solidFill>
                <a:latin typeface="Times New Roman" panose="02020603050405020304" pitchFamily="18" charset="0"/>
                <a:ea typeface="楷体" panose="02010609060101010101" pitchFamily="49" charset="-122"/>
              </a:rPr>
              <a:t>6</a:t>
            </a:r>
            <a:r>
              <a:rPr kumimoji="1" lang="en-US" altLang="zh-CN" sz="3000" baseline="30000" dirty="0" smtClean="0">
                <a:solidFill>
                  <a:srgbClr val="000000"/>
                </a:solidFill>
                <a:latin typeface="Times New Roman" panose="02020603050405020304" pitchFamily="18" charset="0"/>
                <a:ea typeface="楷体" panose="02010609060101010101" pitchFamily="49" charset="-122"/>
              </a:rPr>
              <a:t>2+</a:t>
            </a:r>
            <a:r>
              <a:rPr kumimoji="1" lang="zh-CN" altLang="en-US" sz="3000" dirty="0" smtClean="0">
                <a:solidFill>
                  <a:srgbClr val="000000"/>
                </a:solidFill>
                <a:latin typeface="Times New Roman" panose="02020603050405020304" pitchFamily="18" charset="0"/>
                <a:ea typeface="楷体" panose="02010609060101010101" pitchFamily="49" charset="-122"/>
              </a:rPr>
              <a:t>配离子</a:t>
            </a:r>
            <a:r>
              <a:rPr kumimoji="1" lang="en-US" altLang="zh-CN" sz="3000" dirty="0" smtClean="0">
                <a:solidFill>
                  <a:srgbClr val="000000"/>
                </a:solidFill>
                <a:latin typeface="Times New Roman" panose="02020603050405020304" pitchFamily="18" charset="0"/>
                <a:ea typeface="楷体" panose="02010609060101010101" pitchFamily="49" charset="-122"/>
              </a:rPr>
              <a:t>,</a:t>
            </a:r>
            <a:r>
              <a:rPr kumimoji="1" lang="zh-CN" altLang="en-US" sz="3000" dirty="0" smtClean="0">
                <a:solidFill>
                  <a:srgbClr val="000000"/>
                </a:solidFill>
                <a:latin typeface="Times New Roman" panose="02020603050405020304" pitchFamily="18" charset="0"/>
                <a:ea typeface="楷体" panose="02010609060101010101" pitchFamily="49" charset="-122"/>
              </a:rPr>
              <a:t>合适的酸度是</a:t>
            </a:r>
            <a:r>
              <a:rPr kumimoji="1" lang="en-US" altLang="zh-CN" sz="3000" dirty="0" smtClean="0">
                <a:solidFill>
                  <a:srgbClr val="000000"/>
                </a:solidFill>
                <a:latin typeface="Times New Roman" panose="02020603050405020304" pitchFamily="18" charset="0"/>
                <a:ea typeface="楷体" panose="02010609060101010101" pitchFamily="49" charset="-122"/>
              </a:rPr>
              <a:t>pH</a:t>
            </a:r>
            <a:r>
              <a:rPr kumimoji="1" lang="zh-CN" altLang="en-US" sz="3000" dirty="0" smtClean="0">
                <a:solidFill>
                  <a:srgbClr val="000000"/>
                </a:solidFill>
                <a:latin typeface="Times New Roman" panose="02020603050405020304" pitchFamily="18" charset="0"/>
                <a:ea typeface="楷体" panose="02010609060101010101" pitchFamily="49" charset="-122"/>
              </a:rPr>
              <a:t>在</a:t>
            </a:r>
            <a:r>
              <a:rPr kumimoji="1" lang="en-US" altLang="zh-CN" sz="3000" dirty="0" smtClean="0">
                <a:solidFill>
                  <a:srgbClr val="000000"/>
                </a:solidFill>
                <a:latin typeface="Times New Roman" panose="02020603050405020304" pitchFamily="18" charset="0"/>
                <a:ea typeface="楷体" panose="02010609060101010101" pitchFamily="49" charset="-122"/>
              </a:rPr>
              <a:t>5-10. </a:t>
            </a:r>
            <a:r>
              <a:rPr kumimoji="1" lang="zh-CN" altLang="en-US" sz="3000" dirty="0" smtClean="0">
                <a:solidFill>
                  <a:srgbClr val="000000"/>
                </a:solidFill>
                <a:latin typeface="Times New Roman" panose="02020603050405020304" pitchFamily="18" charset="0"/>
                <a:ea typeface="楷体" panose="02010609060101010101" pitchFamily="49" charset="-122"/>
              </a:rPr>
              <a:t>另外</a:t>
            </a:r>
            <a:r>
              <a:rPr kumimoji="1" lang="en-US" altLang="zh-CN" sz="3000" dirty="0" smtClean="0">
                <a:solidFill>
                  <a:srgbClr val="000000"/>
                </a:solidFill>
                <a:latin typeface="Times New Roman" panose="02020603050405020304" pitchFamily="18" charset="0"/>
                <a:ea typeface="楷体" panose="02010609060101010101" pitchFamily="49" charset="-122"/>
              </a:rPr>
              <a:t>,Fe</a:t>
            </a:r>
            <a:r>
              <a:rPr kumimoji="1" lang="en-US" altLang="zh-CN" sz="3000" baseline="30000" dirty="0" smtClean="0">
                <a:solidFill>
                  <a:srgbClr val="000000"/>
                </a:solidFill>
                <a:latin typeface="Times New Roman" panose="02020603050405020304" pitchFamily="18" charset="0"/>
                <a:ea typeface="楷体" panose="02010609060101010101" pitchFamily="49" charset="-122"/>
              </a:rPr>
              <a:t>2+</a:t>
            </a:r>
            <a:r>
              <a:rPr kumimoji="1" lang="en-US" altLang="zh-CN" sz="3000" dirty="0" smtClean="0">
                <a:solidFill>
                  <a:srgbClr val="000000"/>
                </a:solidFill>
                <a:latin typeface="Times New Roman" panose="02020603050405020304" pitchFamily="18" charset="0"/>
                <a:ea typeface="楷体" panose="02010609060101010101" pitchFamily="49" charset="-122"/>
              </a:rPr>
              <a:t>, Fe</a:t>
            </a:r>
            <a:r>
              <a:rPr kumimoji="1" lang="en-US" altLang="zh-CN" sz="3000" baseline="30000" dirty="0" smtClean="0">
                <a:solidFill>
                  <a:srgbClr val="000000"/>
                </a:solidFill>
                <a:latin typeface="Times New Roman" panose="02020603050405020304" pitchFamily="18" charset="0"/>
                <a:ea typeface="楷体" panose="02010609060101010101" pitchFamily="49" charset="-122"/>
              </a:rPr>
              <a:t>3+</a:t>
            </a:r>
            <a:r>
              <a:rPr kumimoji="1" lang="en-US" altLang="zh-CN" sz="3000" dirty="0" smtClean="0">
                <a:solidFill>
                  <a:srgbClr val="000000"/>
                </a:solidFill>
                <a:latin typeface="Times New Roman" panose="02020603050405020304" pitchFamily="18" charset="0"/>
                <a:ea typeface="楷体" panose="02010609060101010101" pitchFamily="49" charset="-122"/>
              </a:rPr>
              <a:t>, Cu</a:t>
            </a:r>
            <a:r>
              <a:rPr kumimoji="1" lang="en-US" altLang="zh-CN" sz="3000" baseline="30000" dirty="0" smtClean="0">
                <a:solidFill>
                  <a:srgbClr val="000000"/>
                </a:solidFill>
                <a:latin typeface="Times New Roman" panose="02020603050405020304" pitchFamily="18" charset="0"/>
                <a:ea typeface="楷体" panose="02010609060101010101" pitchFamily="49" charset="-122"/>
              </a:rPr>
              <a:t>2+</a:t>
            </a:r>
            <a:r>
              <a:rPr kumimoji="1" lang="en-US" altLang="zh-CN" sz="3000" dirty="0" smtClean="0">
                <a:solidFill>
                  <a:srgbClr val="000000"/>
                </a:solidFill>
                <a:latin typeface="Times New Roman" panose="02020603050405020304" pitchFamily="18" charset="0"/>
                <a:ea typeface="楷体" panose="02010609060101010101" pitchFamily="49" charset="-122"/>
              </a:rPr>
              <a:t>, Co</a:t>
            </a:r>
            <a:r>
              <a:rPr kumimoji="1" lang="en-US" altLang="zh-CN" sz="3000" baseline="30000" dirty="0" smtClean="0">
                <a:solidFill>
                  <a:srgbClr val="000000"/>
                </a:solidFill>
                <a:latin typeface="Times New Roman" panose="02020603050405020304" pitchFamily="18" charset="0"/>
                <a:ea typeface="楷体" panose="02010609060101010101" pitchFamily="49" charset="-122"/>
              </a:rPr>
              <a:t>2+</a:t>
            </a:r>
            <a:r>
              <a:rPr kumimoji="1" lang="en-US" altLang="zh-CN" sz="3000" dirty="0" smtClean="0">
                <a:solidFill>
                  <a:srgbClr val="000000"/>
                </a:solidFill>
                <a:latin typeface="Times New Roman" panose="02020603050405020304" pitchFamily="18" charset="0"/>
                <a:ea typeface="楷体" panose="02010609060101010101" pitchFamily="49" charset="-122"/>
              </a:rPr>
              <a:t>, Cr</a:t>
            </a:r>
            <a:r>
              <a:rPr kumimoji="1" lang="en-US" altLang="zh-CN" sz="3000" baseline="30000" dirty="0" smtClean="0">
                <a:solidFill>
                  <a:srgbClr val="000000"/>
                </a:solidFill>
                <a:latin typeface="Times New Roman" panose="02020603050405020304" pitchFamily="18" charset="0"/>
                <a:ea typeface="楷体" panose="02010609060101010101" pitchFamily="49" charset="-122"/>
              </a:rPr>
              <a:t>3+</a:t>
            </a:r>
            <a:r>
              <a:rPr kumimoji="1" lang="en-US" altLang="zh-CN" sz="3000" dirty="0" smtClean="0">
                <a:solidFill>
                  <a:srgbClr val="000000"/>
                </a:solidFill>
                <a:latin typeface="Times New Roman" panose="02020603050405020304" pitchFamily="18" charset="0"/>
                <a:ea typeface="楷体" panose="02010609060101010101" pitchFamily="49" charset="-122"/>
              </a:rPr>
              <a:t>, Mn</a:t>
            </a:r>
            <a:r>
              <a:rPr kumimoji="1" lang="en-US" altLang="zh-CN" sz="3000" baseline="30000" dirty="0" smtClean="0">
                <a:solidFill>
                  <a:srgbClr val="000000"/>
                </a:solidFill>
                <a:latin typeface="Times New Roman" panose="02020603050405020304" pitchFamily="18" charset="0"/>
                <a:ea typeface="楷体" panose="02010609060101010101" pitchFamily="49" charset="-122"/>
              </a:rPr>
              <a:t>2+</a:t>
            </a:r>
            <a:r>
              <a:rPr kumimoji="1" lang="zh-CN" altLang="en-US" sz="3000" dirty="0" smtClean="0">
                <a:solidFill>
                  <a:srgbClr val="000000"/>
                </a:solidFill>
                <a:latin typeface="Times New Roman" panose="02020603050405020304" pitchFamily="18" charset="0"/>
                <a:ea typeface="楷体" panose="02010609060101010101" pitchFamily="49" charset="-122"/>
              </a:rPr>
              <a:t>等离子的存在会妨碍</a:t>
            </a:r>
            <a:r>
              <a:rPr kumimoji="1" lang="en-US" altLang="zh-CN" sz="3000" dirty="0" smtClean="0">
                <a:solidFill>
                  <a:srgbClr val="000000"/>
                </a:solidFill>
                <a:latin typeface="Times New Roman" panose="02020603050405020304" pitchFamily="18" charset="0"/>
                <a:ea typeface="楷体" panose="02010609060101010101" pitchFamily="49" charset="-122"/>
              </a:rPr>
              <a:t>Ni</a:t>
            </a:r>
            <a:r>
              <a:rPr kumimoji="1" lang="en-US" altLang="zh-CN" sz="3000" baseline="30000" dirty="0" smtClean="0">
                <a:solidFill>
                  <a:srgbClr val="000000"/>
                </a:solidFill>
                <a:latin typeface="Times New Roman" panose="02020603050405020304" pitchFamily="18" charset="0"/>
                <a:ea typeface="楷体" panose="02010609060101010101" pitchFamily="49" charset="-122"/>
              </a:rPr>
              <a:t>2+</a:t>
            </a:r>
            <a:r>
              <a:rPr kumimoji="1" lang="zh-CN" altLang="en-US" sz="3000" dirty="0" smtClean="0">
                <a:solidFill>
                  <a:srgbClr val="000000"/>
                </a:solidFill>
                <a:latin typeface="Times New Roman" panose="02020603050405020304" pitchFamily="18" charset="0"/>
                <a:ea typeface="楷体" panose="02010609060101010101" pitchFamily="49" charset="-122"/>
              </a:rPr>
              <a:t>的鉴定</a:t>
            </a:r>
            <a:r>
              <a:rPr kumimoji="1" lang="en-US" altLang="zh-CN" sz="3000" dirty="0" smtClean="0">
                <a:solidFill>
                  <a:srgbClr val="000000"/>
                </a:solidFill>
                <a:latin typeface="Times New Roman" panose="02020603050405020304" pitchFamily="18" charset="0"/>
                <a:ea typeface="楷体" panose="02010609060101010101" pitchFamily="49" charset="-122"/>
              </a:rPr>
              <a:t>.</a:t>
            </a:r>
            <a:r>
              <a:rPr kumimoji="1" lang="zh-CN" altLang="en-US" sz="3000" dirty="0" smtClean="0">
                <a:solidFill>
                  <a:srgbClr val="000000"/>
                </a:solidFill>
                <a:latin typeface="Times New Roman" panose="02020603050405020304" pitchFamily="18" charset="0"/>
                <a:ea typeface="楷体" panose="02010609060101010101" pitchFamily="49" charset="-122"/>
              </a:rPr>
              <a:t>一般需把这些干扰离子先去除或生成配合物掩蔽后再进行鉴定。</a:t>
            </a:r>
            <a:endParaRPr lang="zh-CN" altLang="en-US" sz="3000" dirty="0" smtClean="0">
              <a:solidFill>
                <a:srgbClr val="000000"/>
              </a:solidFill>
              <a:latin typeface="Times New Roman" panose="02020603050405020304" pitchFamily="18" charset="0"/>
              <a:ea typeface="楷体" panose="02010609060101010101" pitchFamily="49" charset="-122"/>
            </a:endParaRPr>
          </a:p>
        </p:txBody>
      </p:sp>
      <p:grpSp>
        <p:nvGrpSpPr>
          <p:cNvPr id="2" name="Group 6"/>
          <p:cNvGrpSpPr/>
          <p:nvPr/>
        </p:nvGrpSpPr>
        <p:grpSpPr bwMode="auto">
          <a:xfrm>
            <a:off x="2987675" y="3933825"/>
            <a:ext cx="3024188" cy="2089150"/>
            <a:chOff x="2208" y="1584"/>
            <a:chExt cx="3293" cy="2448"/>
          </a:xfrm>
        </p:grpSpPr>
        <p:graphicFrame>
          <p:nvGraphicFramePr>
            <p:cNvPr id="143366" name="Object 7"/>
            <p:cNvGraphicFramePr>
              <a:graphicFrameLocks noChangeAspect="1"/>
            </p:cNvGraphicFramePr>
            <p:nvPr/>
          </p:nvGraphicFramePr>
          <p:xfrm>
            <a:off x="2208" y="2101"/>
            <a:ext cx="413" cy="291"/>
          </p:xfrm>
          <a:graphic>
            <a:graphicData uri="http://schemas.openxmlformats.org/presentationml/2006/ole">
              <mc:AlternateContent xmlns:mc="http://schemas.openxmlformats.org/markup-compatibility/2006">
                <mc:Choice xmlns:v="urn:schemas-microsoft-com:vml" Requires="v">
                  <p:oleObj spid="_x0000_s14416" name="公式" r:id="rId1" imgW="7620000" imgH="5486400" progId="Equation.3">
                    <p:embed/>
                  </p:oleObj>
                </mc:Choice>
                <mc:Fallback>
                  <p:oleObj name="公式" r:id="rId1" imgW="7620000" imgH="5486400" progId="Equation.3">
                    <p:embed/>
                    <p:pic>
                      <p:nvPicPr>
                        <p:cNvPr id="0" name="图片 14336"/>
                        <p:cNvPicPr>
                          <a:picLocks noChangeAspect="1"/>
                        </p:cNvPicPr>
                        <p:nvPr/>
                      </p:nvPicPr>
                      <p:blipFill>
                        <a:blip r:embed="rId2"/>
                        <a:stretch>
                          <a:fillRect/>
                        </a:stretch>
                      </p:blipFill>
                      <p:spPr>
                        <a:xfrm>
                          <a:off x="2208" y="2101"/>
                          <a:ext cx="413" cy="291"/>
                        </a:xfrm>
                        <a:prstGeom prst="rect">
                          <a:avLst/>
                        </a:prstGeom>
                        <a:noFill/>
                        <a:ln w="9525">
                          <a:noFill/>
                        </a:ln>
                      </p:spPr>
                    </p:pic>
                  </p:oleObj>
                </mc:Fallback>
              </mc:AlternateContent>
            </a:graphicData>
          </a:graphic>
        </p:graphicFrame>
        <p:graphicFrame>
          <p:nvGraphicFramePr>
            <p:cNvPr id="143367" name="Object 8"/>
            <p:cNvGraphicFramePr>
              <a:graphicFrameLocks noChangeAspect="1"/>
            </p:cNvGraphicFramePr>
            <p:nvPr/>
          </p:nvGraphicFramePr>
          <p:xfrm>
            <a:off x="2797" y="2445"/>
            <a:ext cx="562" cy="224"/>
          </p:xfrm>
          <a:graphic>
            <a:graphicData uri="http://schemas.openxmlformats.org/presentationml/2006/ole">
              <mc:AlternateContent xmlns:mc="http://schemas.openxmlformats.org/markup-compatibility/2006">
                <mc:Choice xmlns:v="urn:schemas-microsoft-com:vml" Requires="v">
                  <p:oleObj spid="_x0000_s14417" name="公式" r:id="rId3" imgW="10363200" imgH="4267200" progId="Equation.3">
                    <p:embed/>
                  </p:oleObj>
                </mc:Choice>
                <mc:Fallback>
                  <p:oleObj name="公式" r:id="rId3" imgW="10363200" imgH="4267200" progId="Equation.3">
                    <p:embed/>
                    <p:pic>
                      <p:nvPicPr>
                        <p:cNvPr id="0" name="图片 14337"/>
                        <p:cNvPicPr>
                          <a:picLocks noChangeAspect="1"/>
                        </p:cNvPicPr>
                        <p:nvPr/>
                      </p:nvPicPr>
                      <p:blipFill>
                        <a:blip r:embed="rId4"/>
                        <a:stretch>
                          <a:fillRect/>
                        </a:stretch>
                      </p:blipFill>
                      <p:spPr>
                        <a:xfrm>
                          <a:off x="2797" y="2445"/>
                          <a:ext cx="562" cy="224"/>
                        </a:xfrm>
                        <a:prstGeom prst="rect">
                          <a:avLst/>
                        </a:prstGeom>
                        <a:noFill/>
                        <a:ln w="9525">
                          <a:noFill/>
                        </a:ln>
                      </p:spPr>
                    </p:pic>
                  </p:oleObj>
                </mc:Fallback>
              </mc:AlternateContent>
            </a:graphicData>
          </a:graphic>
        </p:graphicFrame>
        <p:graphicFrame>
          <p:nvGraphicFramePr>
            <p:cNvPr id="143368" name="Object 9"/>
            <p:cNvGraphicFramePr>
              <a:graphicFrameLocks noChangeAspect="1"/>
            </p:cNvGraphicFramePr>
            <p:nvPr/>
          </p:nvGraphicFramePr>
          <p:xfrm>
            <a:off x="4271" y="2444"/>
            <a:ext cx="561" cy="224"/>
          </p:xfrm>
          <a:graphic>
            <a:graphicData uri="http://schemas.openxmlformats.org/presentationml/2006/ole">
              <mc:AlternateContent xmlns:mc="http://schemas.openxmlformats.org/markup-compatibility/2006">
                <mc:Choice xmlns:v="urn:schemas-microsoft-com:vml" Requires="v">
                  <p:oleObj spid="_x0000_s14418" name="公式" r:id="rId5" imgW="10363200" imgH="4267200" progId="Equation.3">
                    <p:embed/>
                  </p:oleObj>
                </mc:Choice>
                <mc:Fallback>
                  <p:oleObj name="公式" r:id="rId5" imgW="10363200" imgH="4267200" progId="Equation.3">
                    <p:embed/>
                    <p:pic>
                      <p:nvPicPr>
                        <p:cNvPr id="0" name="图片 14338"/>
                        <p:cNvPicPr>
                          <a:picLocks noChangeAspect="1"/>
                        </p:cNvPicPr>
                        <p:nvPr/>
                      </p:nvPicPr>
                      <p:blipFill>
                        <a:blip r:embed="rId6"/>
                        <a:stretch>
                          <a:fillRect/>
                        </a:stretch>
                      </p:blipFill>
                      <p:spPr>
                        <a:xfrm>
                          <a:off x="4271" y="2444"/>
                          <a:ext cx="561" cy="224"/>
                        </a:xfrm>
                        <a:prstGeom prst="rect">
                          <a:avLst/>
                        </a:prstGeom>
                        <a:noFill/>
                        <a:ln w="9525">
                          <a:noFill/>
                        </a:ln>
                      </p:spPr>
                    </p:pic>
                  </p:oleObj>
                </mc:Fallback>
              </mc:AlternateContent>
            </a:graphicData>
          </a:graphic>
        </p:graphicFrame>
        <p:graphicFrame>
          <p:nvGraphicFramePr>
            <p:cNvPr id="143369" name="Object 10"/>
            <p:cNvGraphicFramePr>
              <a:graphicFrameLocks noChangeAspect="1"/>
            </p:cNvGraphicFramePr>
            <p:nvPr/>
          </p:nvGraphicFramePr>
          <p:xfrm>
            <a:off x="5040" y="2101"/>
            <a:ext cx="413" cy="291"/>
          </p:xfrm>
          <a:graphic>
            <a:graphicData uri="http://schemas.openxmlformats.org/presentationml/2006/ole">
              <mc:AlternateContent xmlns:mc="http://schemas.openxmlformats.org/markup-compatibility/2006">
                <mc:Choice xmlns:v="urn:schemas-microsoft-com:vml" Requires="v">
                  <p:oleObj spid="_x0000_s14419" name="公式" r:id="rId7" imgW="7620000" imgH="5486400" progId="Equation.3">
                    <p:embed/>
                  </p:oleObj>
                </mc:Choice>
                <mc:Fallback>
                  <p:oleObj name="公式" r:id="rId7" imgW="7620000" imgH="5486400" progId="Equation.3">
                    <p:embed/>
                    <p:pic>
                      <p:nvPicPr>
                        <p:cNvPr id="0" name="图片 14339"/>
                        <p:cNvPicPr>
                          <a:picLocks noChangeAspect="1"/>
                        </p:cNvPicPr>
                        <p:nvPr/>
                      </p:nvPicPr>
                      <p:blipFill>
                        <a:blip r:embed="rId8"/>
                        <a:stretch>
                          <a:fillRect/>
                        </a:stretch>
                      </p:blipFill>
                      <p:spPr>
                        <a:xfrm>
                          <a:off x="5040" y="2101"/>
                          <a:ext cx="413" cy="291"/>
                        </a:xfrm>
                        <a:prstGeom prst="rect">
                          <a:avLst/>
                        </a:prstGeom>
                        <a:noFill/>
                        <a:ln w="9525">
                          <a:noFill/>
                        </a:ln>
                      </p:spPr>
                    </p:pic>
                  </p:oleObj>
                </mc:Fallback>
              </mc:AlternateContent>
            </a:graphicData>
          </a:graphic>
        </p:graphicFrame>
        <p:graphicFrame>
          <p:nvGraphicFramePr>
            <p:cNvPr id="143370" name="Object 11"/>
            <p:cNvGraphicFramePr>
              <a:graphicFrameLocks noChangeAspect="1"/>
            </p:cNvGraphicFramePr>
            <p:nvPr/>
          </p:nvGraphicFramePr>
          <p:xfrm>
            <a:off x="3682" y="2790"/>
            <a:ext cx="262" cy="224"/>
          </p:xfrm>
          <a:graphic>
            <a:graphicData uri="http://schemas.openxmlformats.org/presentationml/2006/ole">
              <mc:AlternateContent xmlns:mc="http://schemas.openxmlformats.org/markup-compatibility/2006">
                <mc:Choice xmlns:v="urn:schemas-microsoft-com:vml" Requires="v">
                  <p:oleObj spid="_x0000_s14420" name="公式" r:id="rId9" imgW="4876800" imgH="4267200" progId="Equation.3">
                    <p:embed/>
                  </p:oleObj>
                </mc:Choice>
                <mc:Fallback>
                  <p:oleObj name="公式" r:id="rId9" imgW="4876800" imgH="4267200" progId="Equation.3">
                    <p:embed/>
                    <p:pic>
                      <p:nvPicPr>
                        <p:cNvPr id="0" name="图片 14340"/>
                        <p:cNvPicPr>
                          <a:picLocks noChangeAspect="1"/>
                        </p:cNvPicPr>
                        <p:nvPr/>
                      </p:nvPicPr>
                      <p:blipFill>
                        <a:blip r:embed="rId10"/>
                        <a:stretch>
                          <a:fillRect/>
                        </a:stretch>
                      </p:blipFill>
                      <p:spPr>
                        <a:xfrm>
                          <a:off x="3682" y="2790"/>
                          <a:ext cx="262" cy="224"/>
                        </a:xfrm>
                        <a:prstGeom prst="rect">
                          <a:avLst/>
                        </a:prstGeom>
                        <a:noFill/>
                        <a:ln w="9525">
                          <a:noFill/>
                        </a:ln>
                      </p:spPr>
                    </p:pic>
                  </p:oleObj>
                </mc:Fallback>
              </mc:AlternateContent>
            </a:graphicData>
          </a:graphic>
        </p:graphicFrame>
        <p:graphicFrame>
          <p:nvGraphicFramePr>
            <p:cNvPr id="143371" name="Object 12"/>
            <p:cNvGraphicFramePr>
              <a:graphicFrameLocks noChangeAspect="1"/>
            </p:cNvGraphicFramePr>
            <p:nvPr/>
          </p:nvGraphicFramePr>
          <p:xfrm>
            <a:off x="3150" y="1929"/>
            <a:ext cx="196" cy="223"/>
          </p:xfrm>
          <a:graphic>
            <a:graphicData uri="http://schemas.openxmlformats.org/presentationml/2006/ole">
              <mc:AlternateContent xmlns:mc="http://schemas.openxmlformats.org/markup-compatibility/2006">
                <mc:Choice xmlns:v="urn:schemas-microsoft-com:vml" Requires="v">
                  <p:oleObj spid="_x0000_s14421" name="公式" r:id="rId11" imgW="3657600" imgH="4267200" progId="Equation.3">
                    <p:embed/>
                  </p:oleObj>
                </mc:Choice>
                <mc:Fallback>
                  <p:oleObj name="公式" r:id="rId11" imgW="3657600" imgH="4267200" progId="Equation.3">
                    <p:embed/>
                    <p:pic>
                      <p:nvPicPr>
                        <p:cNvPr id="0" name="图片 14341"/>
                        <p:cNvPicPr>
                          <a:picLocks noChangeAspect="1"/>
                        </p:cNvPicPr>
                        <p:nvPr/>
                      </p:nvPicPr>
                      <p:blipFill>
                        <a:blip r:embed="rId12"/>
                        <a:stretch>
                          <a:fillRect/>
                        </a:stretch>
                      </p:blipFill>
                      <p:spPr>
                        <a:xfrm>
                          <a:off x="3150" y="1929"/>
                          <a:ext cx="196" cy="223"/>
                        </a:xfrm>
                        <a:prstGeom prst="rect">
                          <a:avLst/>
                        </a:prstGeom>
                        <a:noFill/>
                        <a:ln w="9525">
                          <a:noFill/>
                        </a:ln>
                      </p:spPr>
                    </p:pic>
                  </p:oleObj>
                </mc:Fallback>
              </mc:AlternateContent>
            </a:graphicData>
          </a:graphic>
        </p:graphicFrame>
        <p:graphicFrame>
          <p:nvGraphicFramePr>
            <p:cNvPr id="143372" name="Object 13"/>
            <p:cNvGraphicFramePr>
              <a:graphicFrameLocks noChangeAspect="1"/>
            </p:cNvGraphicFramePr>
            <p:nvPr/>
          </p:nvGraphicFramePr>
          <p:xfrm>
            <a:off x="3623" y="3824"/>
            <a:ext cx="213" cy="208"/>
          </p:xfrm>
          <a:graphic>
            <a:graphicData uri="http://schemas.openxmlformats.org/presentationml/2006/ole">
              <mc:AlternateContent xmlns:mc="http://schemas.openxmlformats.org/markup-compatibility/2006">
                <mc:Choice xmlns:v="urn:schemas-microsoft-com:vml" Requires="v">
                  <p:oleObj spid="_x0000_s14422" name="公式" r:id="rId13" imgW="3962400" imgH="3962400" progId="Equation.3">
                    <p:embed/>
                  </p:oleObj>
                </mc:Choice>
                <mc:Fallback>
                  <p:oleObj name="公式" r:id="rId13" imgW="3962400" imgH="3962400" progId="Equation.3">
                    <p:embed/>
                    <p:pic>
                      <p:nvPicPr>
                        <p:cNvPr id="0" name="图片 14342"/>
                        <p:cNvPicPr>
                          <a:picLocks noChangeAspect="1"/>
                        </p:cNvPicPr>
                        <p:nvPr/>
                      </p:nvPicPr>
                      <p:blipFill>
                        <a:blip r:embed="rId14"/>
                        <a:stretch>
                          <a:fillRect/>
                        </a:stretch>
                      </p:blipFill>
                      <p:spPr>
                        <a:xfrm>
                          <a:off x="3623" y="3824"/>
                          <a:ext cx="213" cy="208"/>
                        </a:xfrm>
                        <a:prstGeom prst="rect">
                          <a:avLst/>
                        </a:prstGeom>
                        <a:noFill/>
                        <a:ln w="9525">
                          <a:noFill/>
                        </a:ln>
                      </p:spPr>
                    </p:pic>
                  </p:oleObj>
                </mc:Fallback>
              </mc:AlternateContent>
            </a:graphicData>
          </a:graphic>
        </p:graphicFrame>
        <p:graphicFrame>
          <p:nvGraphicFramePr>
            <p:cNvPr id="143373" name="Object 14"/>
            <p:cNvGraphicFramePr>
              <a:graphicFrameLocks noChangeAspect="1"/>
            </p:cNvGraphicFramePr>
            <p:nvPr/>
          </p:nvGraphicFramePr>
          <p:xfrm>
            <a:off x="2797" y="3135"/>
            <a:ext cx="562" cy="223"/>
          </p:xfrm>
          <a:graphic>
            <a:graphicData uri="http://schemas.openxmlformats.org/presentationml/2006/ole">
              <mc:AlternateContent xmlns:mc="http://schemas.openxmlformats.org/markup-compatibility/2006">
                <mc:Choice xmlns:v="urn:schemas-microsoft-com:vml" Requires="v">
                  <p:oleObj spid="_x0000_s14423" name="公式" r:id="rId15" imgW="10363200" imgH="4267200" progId="Equation.3">
                    <p:embed/>
                  </p:oleObj>
                </mc:Choice>
                <mc:Fallback>
                  <p:oleObj name="公式" r:id="rId15" imgW="10363200" imgH="4267200" progId="Equation.3">
                    <p:embed/>
                    <p:pic>
                      <p:nvPicPr>
                        <p:cNvPr id="0" name="图片 14343"/>
                        <p:cNvPicPr>
                          <a:picLocks noChangeAspect="1"/>
                        </p:cNvPicPr>
                        <p:nvPr/>
                      </p:nvPicPr>
                      <p:blipFill>
                        <a:blip r:embed="rId4"/>
                        <a:stretch>
                          <a:fillRect/>
                        </a:stretch>
                      </p:blipFill>
                      <p:spPr>
                        <a:xfrm>
                          <a:off x="2797" y="3135"/>
                          <a:ext cx="562" cy="223"/>
                        </a:xfrm>
                        <a:prstGeom prst="rect">
                          <a:avLst/>
                        </a:prstGeom>
                        <a:noFill/>
                        <a:ln w="9525">
                          <a:noFill/>
                        </a:ln>
                      </p:spPr>
                    </p:pic>
                  </p:oleObj>
                </mc:Fallback>
              </mc:AlternateContent>
            </a:graphicData>
          </a:graphic>
        </p:graphicFrame>
        <p:graphicFrame>
          <p:nvGraphicFramePr>
            <p:cNvPr id="143374" name="Object 15"/>
            <p:cNvGraphicFramePr>
              <a:graphicFrameLocks noChangeAspect="1"/>
            </p:cNvGraphicFramePr>
            <p:nvPr/>
          </p:nvGraphicFramePr>
          <p:xfrm>
            <a:off x="2208" y="3479"/>
            <a:ext cx="413" cy="291"/>
          </p:xfrm>
          <a:graphic>
            <a:graphicData uri="http://schemas.openxmlformats.org/presentationml/2006/ole">
              <mc:AlternateContent xmlns:mc="http://schemas.openxmlformats.org/markup-compatibility/2006">
                <mc:Choice xmlns:v="urn:schemas-microsoft-com:vml" Requires="v">
                  <p:oleObj spid="_x0000_s14424" name="公式" r:id="rId16" imgW="7620000" imgH="5486400" progId="Equation.3">
                    <p:embed/>
                  </p:oleObj>
                </mc:Choice>
                <mc:Fallback>
                  <p:oleObj name="公式" r:id="rId16" imgW="7620000" imgH="5486400" progId="Equation.3">
                    <p:embed/>
                    <p:pic>
                      <p:nvPicPr>
                        <p:cNvPr id="0" name="图片 14344"/>
                        <p:cNvPicPr>
                          <a:picLocks noChangeAspect="1"/>
                        </p:cNvPicPr>
                        <p:nvPr/>
                      </p:nvPicPr>
                      <p:blipFill>
                        <a:blip r:embed="rId2"/>
                        <a:stretch>
                          <a:fillRect/>
                        </a:stretch>
                      </p:blipFill>
                      <p:spPr>
                        <a:xfrm>
                          <a:off x="2208" y="3479"/>
                          <a:ext cx="413" cy="291"/>
                        </a:xfrm>
                        <a:prstGeom prst="rect">
                          <a:avLst/>
                        </a:prstGeom>
                        <a:noFill/>
                        <a:ln w="9525">
                          <a:noFill/>
                        </a:ln>
                      </p:spPr>
                    </p:pic>
                  </p:oleObj>
                </mc:Fallback>
              </mc:AlternateContent>
            </a:graphicData>
          </a:graphic>
        </p:graphicFrame>
        <p:graphicFrame>
          <p:nvGraphicFramePr>
            <p:cNvPr id="143375" name="Object 16"/>
            <p:cNvGraphicFramePr>
              <a:graphicFrameLocks noChangeAspect="1"/>
            </p:cNvGraphicFramePr>
            <p:nvPr/>
          </p:nvGraphicFramePr>
          <p:xfrm>
            <a:off x="3151" y="3594"/>
            <a:ext cx="197" cy="224"/>
          </p:xfrm>
          <a:graphic>
            <a:graphicData uri="http://schemas.openxmlformats.org/presentationml/2006/ole">
              <mc:AlternateContent xmlns:mc="http://schemas.openxmlformats.org/markup-compatibility/2006">
                <mc:Choice xmlns:v="urn:schemas-microsoft-com:vml" Requires="v">
                  <p:oleObj spid="_x0000_s14425" name="公式" r:id="rId17" imgW="3657600" imgH="4267200" progId="Equation.3">
                    <p:embed/>
                  </p:oleObj>
                </mc:Choice>
                <mc:Fallback>
                  <p:oleObj name="公式" r:id="rId17" imgW="3657600" imgH="4267200" progId="Equation.3">
                    <p:embed/>
                    <p:pic>
                      <p:nvPicPr>
                        <p:cNvPr id="0" name="图片 14345"/>
                        <p:cNvPicPr>
                          <a:picLocks noChangeAspect="1"/>
                        </p:cNvPicPr>
                        <p:nvPr/>
                      </p:nvPicPr>
                      <p:blipFill>
                        <a:blip r:embed="rId12"/>
                        <a:stretch>
                          <a:fillRect/>
                        </a:stretch>
                      </p:blipFill>
                      <p:spPr>
                        <a:xfrm>
                          <a:off x="3151" y="3594"/>
                          <a:ext cx="197" cy="224"/>
                        </a:xfrm>
                        <a:prstGeom prst="rect">
                          <a:avLst/>
                        </a:prstGeom>
                        <a:noFill/>
                        <a:ln w="9525">
                          <a:noFill/>
                        </a:ln>
                      </p:spPr>
                    </p:pic>
                  </p:oleObj>
                </mc:Fallback>
              </mc:AlternateContent>
            </a:graphicData>
          </a:graphic>
        </p:graphicFrame>
        <p:graphicFrame>
          <p:nvGraphicFramePr>
            <p:cNvPr id="143376" name="Object 17"/>
            <p:cNvGraphicFramePr>
              <a:graphicFrameLocks noChangeAspect="1"/>
            </p:cNvGraphicFramePr>
            <p:nvPr/>
          </p:nvGraphicFramePr>
          <p:xfrm>
            <a:off x="4271" y="3133"/>
            <a:ext cx="561" cy="224"/>
          </p:xfrm>
          <a:graphic>
            <a:graphicData uri="http://schemas.openxmlformats.org/presentationml/2006/ole">
              <mc:AlternateContent xmlns:mc="http://schemas.openxmlformats.org/markup-compatibility/2006">
                <mc:Choice xmlns:v="urn:schemas-microsoft-com:vml" Requires="v">
                  <p:oleObj spid="_x0000_s14426" name="公式" r:id="rId18" imgW="10363200" imgH="4267200" progId="Equation.3">
                    <p:embed/>
                  </p:oleObj>
                </mc:Choice>
                <mc:Fallback>
                  <p:oleObj name="公式" r:id="rId18" imgW="10363200" imgH="4267200" progId="Equation.3">
                    <p:embed/>
                    <p:pic>
                      <p:nvPicPr>
                        <p:cNvPr id="0" name="图片 14346"/>
                        <p:cNvPicPr>
                          <a:picLocks noChangeAspect="1"/>
                        </p:cNvPicPr>
                        <p:nvPr/>
                      </p:nvPicPr>
                      <p:blipFill>
                        <a:blip r:embed="rId6"/>
                        <a:stretch>
                          <a:fillRect/>
                        </a:stretch>
                      </p:blipFill>
                      <p:spPr>
                        <a:xfrm>
                          <a:off x="4271" y="3133"/>
                          <a:ext cx="561" cy="224"/>
                        </a:xfrm>
                        <a:prstGeom prst="rect">
                          <a:avLst/>
                        </a:prstGeom>
                        <a:noFill/>
                        <a:ln w="9525">
                          <a:noFill/>
                        </a:ln>
                      </p:spPr>
                    </p:pic>
                  </p:oleObj>
                </mc:Fallback>
              </mc:AlternateContent>
            </a:graphicData>
          </a:graphic>
        </p:graphicFrame>
        <p:graphicFrame>
          <p:nvGraphicFramePr>
            <p:cNvPr id="143377" name="Object 18"/>
            <p:cNvGraphicFramePr>
              <a:graphicFrameLocks noChangeAspect="1"/>
            </p:cNvGraphicFramePr>
            <p:nvPr/>
          </p:nvGraphicFramePr>
          <p:xfrm>
            <a:off x="4271" y="1929"/>
            <a:ext cx="197" cy="223"/>
          </p:xfrm>
          <a:graphic>
            <a:graphicData uri="http://schemas.openxmlformats.org/presentationml/2006/ole">
              <mc:AlternateContent xmlns:mc="http://schemas.openxmlformats.org/markup-compatibility/2006">
                <mc:Choice xmlns:v="urn:schemas-microsoft-com:vml" Requires="v">
                  <p:oleObj spid="_x0000_s14427" name="公式" r:id="rId19" imgW="3657600" imgH="4267200" progId="Equation.3">
                    <p:embed/>
                  </p:oleObj>
                </mc:Choice>
                <mc:Fallback>
                  <p:oleObj name="公式" r:id="rId19" imgW="3657600" imgH="4267200" progId="Equation.3">
                    <p:embed/>
                    <p:pic>
                      <p:nvPicPr>
                        <p:cNvPr id="0" name="图片 14347"/>
                        <p:cNvPicPr>
                          <a:picLocks noChangeAspect="1"/>
                        </p:cNvPicPr>
                        <p:nvPr/>
                      </p:nvPicPr>
                      <p:blipFill>
                        <a:blip r:embed="rId12"/>
                        <a:stretch>
                          <a:fillRect/>
                        </a:stretch>
                      </p:blipFill>
                      <p:spPr>
                        <a:xfrm>
                          <a:off x="4271" y="1929"/>
                          <a:ext cx="197" cy="223"/>
                        </a:xfrm>
                        <a:prstGeom prst="rect">
                          <a:avLst/>
                        </a:prstGeom>
                        <a:noFill/>
                        <a:ln w="9525">
                          <a:noFill/>
                        </a:ln>
                      </p:spPr>
                    </p:pic>
                  </p:oleObj>
                </mc:Fallback>
              </mc:AlternateContent>
            </a:graphicData>
          </a:graphic>
        </p:graphicFrame>
        <p:graphicFrame>
          <p:nvGraphicFramePr>
            <p:cNvPr id="143378" name="Object 19"/>
            <p:cNvGraphicFramePr>
              <a:graphicFrameLocks noChangeAspect="1"/>
            </p:cNvGraphicFramePr>
            <p:nvPr/>
          </p:nvGraphicFramePr>
          <p:xfrm>
            <a:off x="4271" y="3594"/>
            <a:ext cx="197" cy="224"/>
          </p:xfrm>
          <a:graphic>
            <a:graphicData uri="http://schemas.openxmlformats.org/presentationml/2006/ole">
              <mc:AlternateContent xmlns:mc="http://schemas.openxmlformats.org/markup-compatibility/2006">
                <mc:Choice xmlns:v="urn:schemas-microsoft-com:vml" Requires="v">
                  <p:oleObj spid="_x0000_s14428" name="公式" r:id="rId20" imgW="3657600" imgH="4267200" progId="Equation.3">
                    <p:embed/>
                  </p:oleObj>
                </mc:Choice>
                <mc:Fallback>
                  <p:oleObj name="公式" r:id="rId20" imgW="3657600" imgH="4267200" progId="Equation.3">
                    <p:embed/>
                    <p:pic>
                      <p:nvPicPr>
                        <p:cNvPr id="0" name="图片 14348"/>
                        <p:cNvPicPr>
                          <a:picLocks noChangeAspect="1"/>
                        </p:cNvPicPr>
                        <p:nvPr/>
                      </p:nvPicPr>
                      <p:blipFill>
                        <a:blip r:embed="rId12"/>
                        <a:stretch>
                          <a:fillRect/>
                        </a:stretch>
                      </p:blipFill>
                      <p:spPr>
                        <a:xfrm>
                          <a:off x="4271" y="3594"/>
                          <a:ext cx="197" cy="224"/>
                        </a:xfrm>
                        <a:prstGeom prst="rect">
                          <a:avLst/>
                        </a:prstGeom>
                        <a:noFill/>
                        <a:ln w="9525">
                          <a:noFill/>
                        </a:ln>
                      </p:spPr>
                    </p:pic>
                  </p:oleObj>
                </mc:Fallback>
              </mc:AlternateContent>
            </a:graphicData>
          </a:graphic>
        </p:graphicFrame>
        <p:graphicFrame>
          <p:nvGraphicFramePr>
            <p:cNvPr id="143379" name="Object 20"/>
            <p:cNvGraphicFramePr>
              <a:graphicFrameLocks noChangeAspect="1"/>
            </p:cNvGraphicFramePr>
            <p:nvPr/>
          </p:nvGraphicFramePr>
          <p:xfrm>
            <a:off x="3723" y="1584"/>
            <a:ext cx="213" cy="208"/>
          </p:xfrm>
          <a:graphic>
            <a:graphicData uri="http://schemas.openxmlformats.org/presentationml/2006/ole">
              <mc:AlternateContent xmlns:mc="http://schemas.openxmlformats.org/markup-compatibility/2006">
                <mc:Choice xmlns:v="urn:schemas-microsoft-com:vml" Requires="v">
                  <p:oleObj spid="_x0000_s14429" name="公式" r:id="rId21" imgW="3962400" imgH="3962400" progId="Equation.3">
                    <p:embed/>
                  </p:oleObj>
                </mc:Choice>
                <mc:Fallback>
                  <p:oleObj name="公式" r:id="rId21" imgW="3962400" imgH="3962400" progId="Equation.3">
                    <p:embed/>
                    <p:pic>
                      <p:nvPicPr>
                        <p:cNvPr id="0" name="图片 14349"/>
                        <p:cNvPicPr>
                          <a:picLocks noChangeAspect="1"/>
                        </p:cNvPicPr>
                        <p:nvPr/>
                      </p:nvPicPr>
                      <p:blipFill>
                        <a:blip r:embed="rId14"/>
                        <a:stretch>
                          <a:fillRect/>
                        </a:stretch>
                      </p:blipFill>
                      <p:spPr>
                        <a:xfrm>
                          <a:off x="3723" y="1584"/>
                          <a:ext cx="213" cy="208"/>
                        </a:xfrm>
                        <a:prstGeom prst="rect">
                          <a:avLst/>
                        </a:prstGeom>
                        <a:noFill/>
                        <a:ln w="9525">
                          <a:noFill/>
                        </a:ln>
                      </p:spPr>
                    </p:pic>
                  </p:oleObj>
                </mc:Fallback>
              </mc:AlternateContent>
            </a:graphicData>
          </a:graphic>
        </p:graphicFrame>
        <p:graphicFrame>
          <p:nvGraphicFramePr>
            <p:cNvPr id="143380" name="Object 21"/>
            <p:cNvGraphicFramePr>
              <a:graphicFrameLocks noChangeAspect="1"/>
            </p:cNvGraphicFramePr>
            <p:nvPr/>
          </p:nvGraphicFramePr>
          <p:xfrm>
            <a:off x="5088" y="3479"/>
            <a:ext cx="413" cy="291"/>
          </p:xfrm>
          <a:graphic>
            <a:graphicData uri="http://schemas.openxmlformats.org/presentationml/2006/ole">
              <mc:AlternateContent xmlns:mc="http://schemas.openxmlformats.org/markup-compatibility/2006">
                <mc:Choice xmlns:v="urn:schemas-microsoft-com:vml" Requires="v">
                  <p:oleObj spid="_x0000_s14430" name="公式" r:id="rId22" imgW="7620000" imgH="5486400" progId="Equation.3">
                    <p:embed/>
                  </p:oleObj>
                </mc:Choice>
                <mc:Fallback>
                  <p:oleObj name="公式" r:id="rId22" imgW="7620000" imgH="5486400" progId="Equation.3">
                    <p:embed/>
                    <p:pic>
                      <p:nvPicPr>
                        <p:cNvPr id="0" name="图片 14350"/>
                        <p:cNvPicPr>
                          <a:picLocks noChangeAspect="1"/>
                        </p:cNvPicPr>
                        <p:nvPr/>
                      </p:nvPicPr>
                      <p:blipFill>
                        <a:blip r:embed="rId8"/>
                        <a:stretch>
                          <a:fillRect/>
                        </a:stretch>
                      </p:blipFill>
                      <p:spPr>
                        <a:xfrm>
                          <a:off x="5088" y="3479"/>
                          <a:ext cx="413" cy="291"/>
                        </a:xfrm>
                        <a:prstGeom prst="rect">
                          <a:avLst/>
                        </a:prstGeom>
                        <a:noFill/>
                        <a:ln w="9525">
                          <a:noFill/>
                        </a:ln>
                      </p:spPr>
                    </p:pic>
                  </p:oleObj>
                </mc:Fallback>
              </mc:AlternateContent>
            </a:graphicData>
          </a:graphic>
        </p:graphicFrame>
        <p:sp>
          <p:nvSpPr>
            <p:cNvPr id="143381" name="Line 22"/>
            <p:cNvSpPr>
              <a:spLocks noChangeShapeType="1"/>
            </p:cNvSpPr>
            <p:nvPr/>
          </p:nvSpPr>
          <p:spPr bwMode="auto">
            <a:xfrm>
              <a:off x="2621" y="2273"/>
              <a:ext cx="176" cy="17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82" name="Line 23"/>
            <p:cNvSpPr>
              <a:spLocks noChangeShapeType="1"/>
            </p:cNvSpPr>
            <p:nvPr/>
          </p:nvSpPr>
          <p:spPr bwMode="auto">
            <a:xfrm flipH="1">
              <a:off x="2621" y="3364"/>
              <a:ext cx="176" cy="1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83" name="Line 24"/>
            <p:cNvSpPr>
              <a:spLocks noChangeShapeType="1"/>
            </p:cNvSpPr>
            <p:nvPr/>
          </p:nvSpPr>
          <p:spPr bwMode="auto">
            <a:xfrm>
              <a:off x="4743" y="2675"/>
              <a:ext cx="0" cy="46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84" name="Line 25"/>
            <p:cNvSpPr>
              <a:spLocks noChangeShapeType="1"/>
            </p:cNvSpPr>
            <p:nvPr/>
          </p:nvSpPr>
          <p:spPr bwMode="auto">
            <a:xfrm>
              <a:off x="3241" y="3364"/>
              <a:ext cx="0" cy="23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85" name="Line 26"/>
            <p:cNvSpPr>
              <a:spLocks noChangeShapeType="1"/>
            </p:cNvSpPr>
            <p:nvPr/>
          </p:nvSpPr>
          <p:spPr bwMode="auto">
            <a:xfrm>
              <a:off x="3387" y="2618"/>
              <a:ext cx="295" cy="229"/>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86" name="Line 27"/>
            <p:cNvSpPr>
              <a:spLocks noChangeShapeType="1"/>
            </p:cNvSpPr>
            <p:nvPr/>
          </p:nvSpPr>
          <p:spPr bwMode="auto">
            <a:xfrm>
              <a:off x="3917" y="3020"/>
              <a:ext cx="295" cy="23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87" name="Line 28"/>
            <p:cNvSpPr>
              <a:spLocks noChangeShapeType="1"/>
            </p:cNvSpPr>
            <p:nvPr/>
          </p:nvSpPr>
          <p:spPr bwMode="auto">
            <a:xfrm>
              <a:off x="4800" y="3312"/>
              <a:ext cx="294" cy="28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88" name="Line 29"/>
            <p:cNvSpPr>
              <a:spLocks noChangeShapeType="1"/>
            </p:cNvSpPr>
            <p:nvPr/>
          </p:nvSpPr>
          <p:spPr bwMode="auto">
            <a:xfrm flipV="1">
              <a:off x="4805" y="2256"/>
              <a:ext cx="235" cy="229"/>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89" name="Line 30"/>
            <p:cNvSpPr>
              <a:spLocks noChangeShapeType="1"/>
            </p:cNvSpPr>
            <p:nvPr/>
          </p:nvSpPr>
          <p:spPr bwMode="auto">
            <a:xfrm>
              <a:off x="4380" y="3307"/>
              <a:ext cx="0" cy="287"/>
            </a:xfrm>
            <a:prstGeom prst="line">
              <a:avLst/>
            </a:prstGeom>
            <a:noFill/>
            <a:ln w="9525">
              <a:solidFill>
                <a:schemeClr val="tx1"/>
              </a:solidFill>
              <a:round/>
              <a:tailEnd type="stealth" w="med" len="lg"/>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90" name="Line 31"/>
            <p:cNvSpPr>
              <a:spLocks noChangeShapeType="1"/>
            </p:cNvSpPr>
            <p:nvPr/>
          </p:nvSpPr>
          <p:spPr bwMode="auto">
            <a:xfrm flipV="1">
              <a:off x="3210" y="2158"/>
              <a:ext cx="0" cy="287"/>
            </a:xfrm>
            <a:prstGeom prst="line">
              <a:avLst/>
            </a:prstGeom>
            <a:noFill/>
            <a:ln w="9525">
              <a:solidFill>
                <a:schemeClr val="tx1"/>
              </a:solidFill>
              <a:round/>
              <a:tailEnd type="stealth" w="med" len="lg"/>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91" name="Line 32"/>
            <p:cNvSpPr>
              <a:spLocks noChangeShapeType="1"/>
            </p:cNvSpPr>
            <p:nvPr/>
          </p:nvSpPr>
          <p:spPr bwMode="auto">
            <a:xfrm flipV="1">
              <a:off x="4361" y="2101"/>
              <a:ext cx="0" cy="344"/>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92" name="Line 33"/>
            <p:cNvSpPr>
              <a:spLocks noChangeShapeType="1"/>
            </p:cNvSpPr>
            <p:nvPr/>
          </p:nvSpPr>
          <p:spPr bwMode="auto">
            <a:xfrm>
              <a:off x="3328" y="3766"/>
              <a:ext cx="295" cy="17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93" name="Line 34"/>
            <p:cNvSpPr>
              <a:spLocks noChangeShapeType="1"/>
            </p:cNvSpPr>
            <p:nvPr/>
          </p:nvSpPr>
          <p:spPr bwMode="auto">
            <a:xfrm>
              <a:off x="3859" y="1756"/>
              <a:ext cx="412" cy="23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94" name="Line 35"/>
            <p:cNvSpPr>
              <a:spLocks noChangeShapeType="1"/>
            </p:cNvSpPr>
            <p:nvPr/>
          </p:nvSpPr>
          <p:spPr bwMode="auto">
            <a:xfrm flipV="1">
              <a:off x="3328" y="2962"/>
              <a:ext cx="354" cy="230"/>
            </a:xfrm>
            <a:prstGeom prst="line">
              <a:avLst/>
            </a:prstGeom>
            <a:noFill/>
            <a:ln w="9525">
              <a:solidFill>
                <a:schemeClr val="tx1"/>
              </a:solidFill>
              <a:round/>
              <a:tailEnd type="stealth" w="med" len="lg"/>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95" name="Line 36"/>
            <p:cNvSpPr>
              <a:spLocks noChangeShapeType="1"/>
            </p:cNvSpPr>
            <p:nvPr/>
          </p:nvSpPr>
          <p:spPr bwMode="auto">
            <a:xfrm flipH="1">
              <a:off x="3976" y="2618"/>
              <a:ext cx="295" cy="172"/>
            </a:xfrm>
            <a:prstGeom prst="line">
              <a:avLst/>
            </a:prstGeom>
            <a:noFill/>
            <a:ln w="9525">
              <a:solidFill>
                <a:schemeClr val="tx1"/>
              </a:solidFill>
              <a:round/>
              <a:tailEnd type="stealth" w="med" len="lg"/>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96" name="Line 37"/>
            <p:cNvSpPr>
              <a:spLocks noChangeShapeType="1"/>
            </p:cNvSpPr>
            <p:nvPr/>
          </p:nvSpPr>
          <p:spPr bwMode="auto">
            <a:xfrm flipV="1">
              <a:off x="4153" y="3709"/>
              <a:ext cx="118" cy="5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97" name="Line 38"/>
            <p:cNvSpPr>
              <a:spLocks noChangeShapeType="1"/>
            </p:cNvSpPr>
            <p:nvPr/>
          </p:nvSpPr>
          <p:spPr bwMode="auto">
            <a:xfrm flipV="1">
              <a:off x="3976" y="3792"/>
              <a:ext cx="118" cy="5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98" name="Line 39"/>
            <p:cNvSpPr>
              <a:spLocks noChangeShapeType="1"/>
            </p:cNvSpPr>
            <p:nvPr/>
          </p:nvSpPr>
          <p:spPr bwMode="auto">
            <a:xfrm flipV="1">
              <a:off x="3800" y="3881"/>
              <a:ext cx="117" cy="5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399" name="Line 40"/>
            <p:cNvSpPr>
              <a:spLocks noChangeShapeType="1"/>
            </p:cNvSpPr>
            <p:nvPr/>
          </p:nvSpPr>
          <p:spPr bwMode="auto">
            <a:xfrm>
              <a:off x="2856" y="2675"/>
              <a:ext cx="0" cy="46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400" name="Line 41"/>
            <p:cNvSpPr>
              <a:spLocks noChangeShapeType="1"/>
            </p:cNvSpPr>
            <p:nvPr/>
          </p:nvSpPr>
          <p:spPr bwMode="auto">
            <a:xfrm flipV="1">
              <a:off x="3617" y="1728"/>
              <a:ext cx="118" cy="5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401" name="Line 42"/>
            <p:cNvSpPr>
              <a:spLocks noChangeShapeType="1"/>
            </p:cNvSpPr>
            <p:nvPr/>
          </p:nvSpPr>
          <p:spPr bwMode="auto">
            <a:xfrm flipV="1">
              <a:off x="3440" y="1811"/>
              <a:ext cx="118" cy="5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sp>
          <p:nvSpPr>
            <p:cNvPr id="143402" name="Line 43"/>
            <p:cNvSpPr>
              <a:spLocks noChangeShapeType="1"/>
            </p:cNvSpPr>
            <p:nvPr/>
          </p:nvSpPr>
          <p:spPr bwMode="auto">
            <a:xfrm flipV="1">
              <a:off x="3264" y="1900"/>
              <a:ext cx="117" cy="5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eaLnBrk="0" hangingPunct="0"/>
              <a:endParaRPr lang="zh-CN" altLang="en-US" sz="2400" b="0" baseline="30000" smtClean="0">
                <a:latin typeface="Arial" panose="020B0604020202020204" pitchFamily="34" charset="0"/>
                <a:ea typeface="宋体" panose="02010600030101010101" pitchFamily="2" charset="-122"/>
              </a:endParaRPr>
            </a:p>
          </p:txBody>
        </p:sp>
      </p:grpSp>
      <p:sp>
        <p:nvSpPr>
          <p:cNvPr id="578604" name="Rectangle 44"/>
          <p:cNvSpPr>
            <a:spLocks noChangeArrowheads="1"/>
          </p:cNvSpPr>
          <p:nvPr/>
        </p:nvSpPr>
        <p:spPr bwMode="auto">
          <a:xfrm>
            <a:off x="3276600" y="6165850"/>
            <a:ext cx="234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hangingPunct="0">
              <a:spcBef>
                <a:spcPct val="0"/>
              </a:spcBef>
              <a:buFontTx/>
              <a:buNone/>
            </a:pPr>
            <a:r>
              <a:rPr kumimoji="1" lang="zh-CN" altLang="en-US" sz="2800" smtClean="0">
                <a:solidFill>
                  <a:srgbClr val="000000"/>
                </a:solidFill>
                <a:latin typeface="Times New Roman" panose="02020603050405020304" pitchFamily="18" charset="0"/>
                <a:ea typeface="楷体" panose="02010609060101010101" pitchFamily="49" charset="-122"/>
              </a:rPr>
              <a:t>丁二酮肟结构</a:t>
            </a:r>
            <a:endParaRPr kumimoji="1" lang="zh-CN" altLang="en-US" sz="2800" smtClean="0">
              <a:solidFill>
                <a:srgbClr val="000000"/>
              </a:solidFill>
              <a:latin typeface="Times New Roman" panose="02020603050405020304" pitchFamily="18" charset="0"/>
              <a:ea typeface="楷体" panose="02010609060101010101" pitchFamily="49" charset="-122"/>
            </a:endParaRPr>
          </a:p>
        </p:txBody>
      </p:sp>
      <p:sp>
        <p:nvSpPr>
          <p:cNvPr id="143365"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D88A0C45-E9D9-410C-B104-ABCE547AA3B1}" type="slidenum">
              <a:rPr lang="en-US" altLang="zh-CN" sz="1400" smtClean="0">
                <a:solidFill>
                  <a:srgbClr val="000000"/>
                </a:solidFill>
              </a:rPr>
            </a:fld>
            <a:endParaRPr lang="en-US" altLang="zh-CN" sz="1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8564">
                                            <p:txEl>
                                              <p:pRg st="1" end="1"/>
                                            </p:txEl>
                                          </p:spTgt>
                                        </p:tgtEl>
                                        <p:attrNameLst>
                                          <p:attrName>style.visibility</p:attrName>
                                        </p:attrNameLst>
                                      </p:cBhvr>
                                      <p:to>
                                        <p:strVal val="visible"/>
                                      </p:to>
                                    </p:set>
                                    <p:animEffect transition="in" filter="wipe(left)">
                                      <p:cBhvr>
                                        <p:cTn id="7" dur="500"/>
                                        <p:tgtEl>
                                          <p:spTgt spid="57856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78604"/>
                                        </p:tgtEl>
                                        <p:attrNameLst>
                                          <p:attrName>style.visibility</p:attrName>
                                        </p:attrNameLst>
                                      </p:cBhvr>
                                      <p:to>
                                        <p:strVal val="visible"/>
                                      </p:to>
                                    </p:set>
                                    <p:animEffect transition="in" filter="blinds(horizontal)">
                                      <p:cBhvr>
                                        <p:cTn id="15" dur="500"/>
                                        <p:tgtEl>
                                          <p:spTgt spid="578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604"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Text Box 2"/>
          <p:cNvSpPr txBox="1">
            <a:spLocks noChangeArrowheads="1"/>
          </p:cNvSpPr>
          <p:nvPr/>
        </p:nvSpPr>
        <p:spPr bwMode="auto">
          <a:xfrm>
            <a:off x="611188" y="1862138"/>
            <a:ext cx="7993062"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10000"/>
              </a:spcBef>
              <a:spcAft>
                <a:spcPct val="10000"/>
              </a:spcAft>
            </a:pPr>
            <a:r>
              <a:rPr kumimoji="1" lang="zh-CN" altLang="en-US" sz="2800" b="1" baseline="0" dirty="0">
                <a:solidFill>
                  <a:srgbClr val="000000"/>
                </a:solidFill>
                <a:latin typeface="Times New Roman" panose="02020603050405020304" pitchFamily="18" charset="0"/>
                <a:ea typeface="楷体" panose="02010609060101010101" pitchFamily="49" charset="-122"/>
              </a:rPr>
              <a:t>解</a:t>
            </a:r>
            <a:r>
              <a:rPr kumimoji="1" lang="en-US" altLang="zh-CN" sz="2800" b="1" baseline="0" dirty="0">
                <a:solidFill>
                  <a:srgbClr val="000000"/>
                </a:solidFill>
                <a:latin typeface="Times New Roman" panose="02020603050405020304" pitchFamily="18" charset="0"/>
                <a:ea typeface="楷体" panose="02010609060101010101" pitchFamily="49" charset="-122"/>
              </a:rPr>
              <a:t>:</a:t>
            </a:r>
            <a:r>
              <a:rPr kumimoji="1" lang="zh-CN" altLang="en-US" sz="2800" b="1" baseline="0" dirty="0">
                <a:solidFill>
                  <a:srgbClr val="FF0000"/>
                </a:solidFill>
                <a:latin typeface="Times New Roman" panose="02020603050405020304" pitchFamily="18" charset="0"/>
                <a:ea typeface="楷体" panose="02010609060101010101" pitchFamily="49" charset="-122"/>
              </a:rPr>
              <a:t>相同点</a:t>
            </a:r>
            <a:r>
              <a:rPr kumimoji="1" lang="en-US" altLang="zh-CN" sz="2800" b="1" baseline="0" dirty="0">
                <a:solidFill>
                  <a:srgbClr val="FF0000"/>
                </a:solidFill>
                <a:latin typeface="Times New Roman" panose="02020603050405020304" pitchFamily="18" charset="0"/>
                <a:ea typeface="楷体" panose="02010609060101010101" pitchFamily="49" charset="-122"/>
              </a:rPr>
              <a:t>:</a:t>
            </a:r>
            <a:r>
              <a:rPr kumimoji="1" lang="zh-CN" altLang="en-US" sz="2800" b="1" baseline="0" dirty="0">
                <a:solidFill>
                  <a:srgbClr val="000000"/>
                </a:solidFill>
                <a:latin typeface="Times New Roman" panose="02020603050405020304" pitchFamily="18" charset="0"/>
                <a:ea typeface="楷体" panose="02010609060101010101" pitchFamily="49" charset="-122"/>
              </a:rPr>
              <a:t>在水中以水合</a:t>
            </a:r>
            <a:r>
              <a:rPr kumimoji="1" lang="en-US" altLang="zh-CN" sz="2800" b="1" baseline="0" dirty="0">
                <a:solidFill>
                  <a:srgbClr val="000000"/>
                </a:solidFill>
                <a:latin typeface="Times New Roman" panose="02020603050405020304" pitchFamily="18" charset="0"/>
                <a:ea typeface="楷体" panose="02010609060101010101" pitchFamily="49" charset="-122"/>
              </a:rPr>
              <a:t>[M(H</a:t>
            </a:r>
            <a:r>
              <a:rPr kumimoji="1" lang="en-US" altLang="zh-CN" sz="2800" b="1" baseline="-25000" dirty="0">
                <a:solidFill>
                  <a:srgbClr val="000000"/>
                </a:solidFill>
                <a:latin typeface="Times New Roman" panose="02020603050405020304" pitchFamily="18" charset="0"/>
                <a:ea typeface="楷体" panose="02010609060101010101" pitchFamily="49" charset="-122"/>
              </a:rPr>
              <a:t>2</a:t>
            </a:r>
            <a:r>
              <a:rPr kumimoji="1" lang="en-US" altLang="zh-CN" sz="2800" b="1" baseline="0" dirty="0">
                <a:solidFill>
                  <a:srgbClr val="000000"/>
                </a:solidFill>
                <a:latin typeface="Times New Roman" panose="02020603050405020304" pitchFamily="18" charset="0"/>
                <a:ea typeface="楷体" panose="02010609060101010101" pitchFamily="49" charset="-122"/>
              </a:rPr>
              <a:t>O)</a:t>
            </a:r>
            <a:r>
              <a:rPr kumimoji="1" lang="en-US" altLang="zh-CN" sz="2800" b="1" baseline="-25000" dirty="0">
                <a:solidFill>
                  <a:srgbClr val="000000"/>
                </a:solidFill>
                <a:latin typeface="Times New Roman" panose="02020603050405020304" pitchFamily="18" charset="0"/>
                <a:ea typeface="楷体" panose="02010609060101010101" pitchFamily="49" charset="-122"/>
              </a:rPr>
              <a:t>6</a:t>
            </a:r>
            <a:r>
              <a:rPr kumimoji="1" lang="en-US" altLang="zh-CN" sz="2800" b="1" baseline="0" dirty="0">
                <a:solidFill>
                  <a:srgbClr val="000000"/>
                </a:solidFill>
                <a:latin typeface="Times New Roman" panose="02020603050405020304" pitchFamily="18" charset="0"/>
                <a:ea typeface="楷体" panose="02010609060101010101" pitchFamily="49" charset="-122"/>
              </a:rPr>
              <a:t>]</a:t>
            </a:r>
            <a:r>
              <a:rPr kumimoji="1" lang="en-US" altLang="zh-CN" sz="2800" b="1" dirty="0">
                <a:solidFill>
                  <a:srgbClr val="000000"/>
                </a:solidFill>
                <a:latin typeface="Times New Roman" panose="02020603050405020304" pitchFamily="18" charset="0"/>
                <a:ea typeface="楷体" panose="02010609060101010101" pitchFamily="49" charset="-122"/>
              </a:rPr>
              <a:t>3+</a:t>
            </a:r>
            <a:r>
              <a:rPr kumimoji="1" lang="zh-CN" altLang="en-US" sz="2800" b="1" baseline="0" dirty="0">
                <a:solidFill>
                  <a:srgbClr val="000000"/>
                </a:solidFill>
                <a:latin typeface="Times New Roman" panose="02020603050405020304" pitchFamily="18" charset="0"/>
                <a:ea typeface="楷体" panose="02010609060101010101" pitchFamily="49" charset="-122"/>
              </a:rPr>
              <a:t>存在</a:t>
            </a:r>
            <a:r>
              <a:rPr kumimoji="1" lang="en-US" altLang="zh-CN" sz="2800" b="1" baseline="0" dirty="0">
                <a:solidFill>
                  <a:srgbClr val="000000"/>
                </a:solidFill>
                <a:latin typeface="Times New Roman" panose="02020603050405020304" pitchFamily="18" charset="0"/>
                <a:ea typeface="楷体" panose="02010609060101010101" pitchFamily="49" charset="-122"/>
              </a:rPr>
              <a:t>,</a:t>
            </a:r>
            <a:r>
              <a:rPr kumimoji="1" lang="zh-CN" altLang="en-US" sz="2800" b="1" baseline="0" dirty="0">
                <a:solidFill>
                  <a:srgbClr val="000000"/>
                </a:solidFill>
                <a:latin typeface="Times New Roman" panose="02020603050405020304" pitchFamily="18" charset="0"/>
                <a:ea typeface="楷体" panose="02010609060101010101" pitchFamily="49" charset="-122"/>
              </a:rPr>
              <a:t>都容易形成矾</a:t>
            </a:r>
            <a:r>
              <a:rPr kumimoji="1" lang="en-US" altLang="zh-CN" sz="2800" b="1" baseline="0" dirty="0">
                <a:solidFill>
                  <a:srgbClr val="000000"/>
                </a:solidFill>
                <a:latin typeface="Times New Roman" panose="02020603050405020304" pitchFamily="18" charset="0"/>
                <a:ea typeface="楷体" panose="02010609060101010101" pitchFamily="49" charset="-122"/>
              </a:rPr>
              <a:t>,</a:t>
            </a:r>
            <a:r>
              <a:rPr kumimoji="1" lang="zh-CN" altLang="en-US" sz="2800" b="1" baseline="0" dirty="0">
                <a:solidFill>
                  <a:srgbClr val="000000"/>
                </a:solidFill>
                <a:latin typeface="Times New Roman" panose="02020603050405020304" pitchFamily="18" charset="0"/>
                <a:ea typeface="楷体" panose="02010609060101010101" pitchFamily="49" charset="-122"/>
              </a:rPr>
              <a:t>遇适量碱生成难溶的胶状沉淀</a:t>
            </a:r>
            <a:r>
              <a:rPr kumimoji="1" lang="en-US" altLang="zh-CN" sz="2800" b="1" baseline="0" dirty="0">
                <a:solidFill>
                  <a:srgbClr val="000000"/>
                </a:solidFill>
                <a:latin typeface="Times New Roman" panose="02020603050405020304" pitchFamily="18" charset="0"/>
                <a:ea typeface="楷体" panose="02010609060101010101" pitchFamily="49" charset="-122"/>
              </a:rPr>
              <a:t>.</a:t>
            </a:r>
            <a:endParaRPr kumimoji="1" lang="en-US" altLang="zh-CN" sz="28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10000"/>
              </a:spcBef>
              <a:spcAft>
                <a:spcPct val="10000"/>
              </a:spcAft>
            </a:pPr>
            <a:r>
              <a:rPr kumimoji="1" lang="zh-CN" altLang="en-US" sz="2800" b="1" baseline="0" dirty="0">
                <a:solidFill>
                  <a:srgbClr val="FF0000"/>
                </a:solidFill>
                <a:latin typeface="Times New Roman" panose="02020603050405020304" pitchFamily="18" charset="0"/>
                <a:ea typeface="楷体" panose="02010609060101010101" pitchFamily="49" charset="-122"/>
              </a:rPr>
              <a:t>不同点</a:t>
            </a:r>
            <a:r>
              <a:rPr kumimoji="1" lang="en-US" altLang="zh-CN" sz="2800" b="1" baseline="0" dirty="0">
                <a:solidFill>
                  <a:srgbClr val="FF0000"/>
                </a:solidFill>
                <a:latin typeface="Times New Roman" panose="02020603050405020304" pitchFamily="18" charset="0"/>
                <a:ea typeface="楷体" panose="02010609060101010101" pitchFamily="49" charset="-122"/>
              </a:rPr>
              <a:t>:</a:t>
            </a:r>
            <a:r>
              <a:rPr kumimoji="1" lang="zh-CN" altLang="en-US" sz="2800" b="1" baseline="0" dirty="0">
                <a:solidFill>
                  <a:srgbClr val="000000"/>
                </a:solidFill>
                <a:latin typeface="Times New Roman" panose="02020603050405020304" pitchFamily="18" charset="0"/>
                <a:ea typeface="楷体" panose="02010609060101010101" pitchFamily="49" charset="-122"/>
              </a:rPr>
              <a:t>水合离子颜色不同</a:t>
            </a:r>
            <a:r>
              <a:rPr kumimoji="1" lang="en-US" altLang="zh-CN" sz="2800" b="1" baseline="0" dirty="0">
                <a:solidFill>
                  <a:srgbClr val="000000"/>
                </a:solidFill>
                <a:latin typeface="Times New Roman" panose="02020603050405020304" pitchFamily="18" charset="0"/>
                <a:ea typeface="楷体" panose="02010609060101010101" pitchFamily="49" charset="-122"/>
              </a:rPr>
              <a:t>,Cr(OH)</a:t>
            </a:r>
            <a:r>
              <a:rPr kumimoji="1" lang="en-US" altLang="zh-CN" sz="2800" b="1" baseline="-25000" dirty="0">
                <a:solidFill>
                  <a:srgbClr val="000000"/>
                </a:solidFill>
                <a:latin typeface="Times New Roman" panose="02020603050405020304" pitchFamily="18" charset="0"/>
                <a:ea typeface="楷体" panose="02010609060101010101" pitchFamily="49" charset="-122"/>
              </a:rPr>
              <a:t>3</a:t>
            </a:r>
            <a:r>
              <a:rPr kumimoji="1" lang="zh-CN" altLang="en-US" sz="2800" b="1" baseline="0" dirty="0">
                <a:solidFill>
                  <a:srgbClr val="000000"/>
                </a:solidFill>
                <a:latin typeface="Times New Roman" panose="02020603050405020304" pitchFamily="18" charset="0"/>
                <a:ea typeface="楷体" panose="02010609060101010101" pitchFamily="49" charset="-122"/>
              </a:rPr>
              <a:t>和</a:t>
            </a:r>
            <a:r>
              <a:rPr kumimoji="1" lang="en-US" altLang="zh-CN" sz="2800" b="1" baseline="0" dirty="0">
                <a:solidFill>
                  <a:srgbClr val="000000"/>
                </a:solidFill>
                <a:latin typeface="Times New Roman" panose="02020603050405020304" pitchFamily="18" charset="0"/>
                <a:ea typeface="楷体" panose="02010609060101010101" pitchFamily="49" charset="-122"/>
              </a:rPr>
              <a:t>Al(OH)</a:t>
            </a:r>
            <a:r>
              <a:rPr kumimoji="1" lang="en-US" altLang="zh-CN" sz="2800" b="1" baseline="-25000" dirty="0">
                <a:solidFill>
                  <a:srgbClr val="000000"/>
                </a:solidFill>
                <a:latin typeface="Times New Roman" panose="02020603050405020304" pitchFamily="18" charset="0"/>
                <a:ea typeface="楷体" panose="02010609060101010101" pitchFamily="49" charset="-122"/>
              </a:rPr>
              <a:t>3</a:t>
            </a:r>
            <a:r>
              <a:rPr kumimoji="1" lang="zh-CN" altLang="en-US" sz="2800" b="1" baseline="0" dirty="0">
                <a:solidFill>
                  <a:srgbClr val="000000"/>
                </a:solidFill>
                <a:latin typeface="Times New Roman" panose="02020603050405020304" pitchFamily="18" charset="0"/>
                <a:ea typeface="楷体" panose="02010609060101010101" pitchFamily="49" charset="-122"/>
              </a:rPr>
              <a:t>显两性</a:t>
            </a:r>
            <a:r>
              <a:rPr kumimoji="1" lang="en-US" altLang="zh-CN" sz="2800" b="1" baseline="0" dirty="0">
                <a:solidFill>
                  <a:srgbClr val="000000"/>
                </a:solidFill>
                <a:latin typeface="Times New Roman" panose="02020603050405020304" pitchFamily="18" charset="0"/>
                <a:ea typeface="楷体" panose="02010609060101010101" pitchFamily="49" charset="-122"/>
              </a:rPr>
              <a:t>,Fe(OH)</a:t>
            </a:r>
            <a:r>
              <a:rPr kumimoji="1" lang="en-US" altLang="zh-CN" sz="2800" b="1" baseline="-25000" dirty="0">
                <a:solidFill>
                  <a:srgbClr val="000000"/>
                </a:solidFill>
                <a:latin typeface="Times New Roman" panose="02020603050405020304" pitchFamily="18" charset="0"/>
                <a:ea typeface="楷体" panose="02010609060101010101" pitchFamily="49" charset="-122"/>
              </a:rPr>
              <a:t>3</a:t>
            </a:r>
            <a:r>
              <a:rPr kumimoji="1" lang="zh-CN" altLang="en-US" sz="2800" b="1" baseline="0" dirty="0">
                <a:solidFill>
                  <a:srgbClr val="000000"/>
                </a:solidFill>
                <a:latin typeface="Times New Roman" panose="02020603050405020304" pitchFamily="18" charset="0"/>
                <a:ea typeface="楷体" panose="02010609060101010101" pitchFamily="49" charset="-122"/>
              </a:rPr>
              <a:t>主要显</a:t>
            </a:r>
            <a:r>
              <a:rPr kumimoji="1" lang="zh-CN" altLang="en-US" sz="2800" b="1" baseline="0" dirty="0" smtClean="0">
                <a:solidFill>
                  <a:srgbClr val="000000"/>
                </a:solidFill>
                <a:latin typeface="Times New Roman" panose="02020603050405020304" pitchFamily="18" charset="0"/>
                <a:ea typeface="楷体" panose="02010609060101010101" pitchFamily="49" charset="-122"/>
              </a:rPr>
              <a:t>碱性</a:t>
            </a:r>
            <a:r>
              <a:rPr kumimoji="1" lang="en-US" altLang="zh-CN" sz="2800" b="1" baseline="0" dirty="0" smtClean="0">
                <a:solidFill>
                  <a:srgbClr val="000000"/>
                </a:solidFill>
                <a:latin typeface="Times New Roman" panose="02020603050405020304" pitchFamily="18" charset="0"/>
                <a:ea typeface="楷体" panose="02010609060101010101" pitchFamily="49" charset="-122"/>
              </a:rPr>
              <a:t>.</a:t>
            </a:r>
            <a:endParaRPr kumimoji="1" lang="en-US" altLang="zh-CN" sz="28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10000"/>
              </a:spcBef>
              <a:spcAft>
                <a:spcPct val="10000"/>
              </a:spcAft>
            </a:pPr>
            <a:r>
              <a:rPr kumimoji="1" lang="zh-CN" altLang="en-US" sz="2800" b="1" baseline="0" dirty="0">
                <a:solidFill>
                  <a:srgbClr val="FF0000"/>
                </a:solidFill>
                <a:latin typeface="Times New Roman" panose="02020603050405020304" pitchFamily="18" charset="0"/>
                <a:ea typeface="楷体" panose="02010609060101010101" pitchFamily="49" charset="-122"/>
              </a:rPr>
              <a:t>区分方法</a:t>
            </a:r>
            <a:r>
              <a:rPr kumimoji="1" lang="en-US" altLang="zh-CN" sz="2800" b="1" baseline="0" dirty="0">
                <a:solidFill>
                  <a:srgbClr val="FF0000"/>
                </a:solidFill>
                <a:latin typeface="Times New Roman" panose="02020603050405020304" pitchFamily="18" charset="0"/>
                <a:ea typeface="楷体" panose="02010609060101010101" pitchFamily="49" charset="-122"/>
              </a:rPr>
              <a:t>:</a:t>
            </a:r>
            <a:r>
              <a:rPr kumimoji="1" lang="zh-CN" altLang="en-US" sz="2800" b="1" baseline="0" dirty="0">
                <a:solidFill>
                  <a:srgbClr val="000000"/>
                </a:solidFill>
                <a:latin typeface="Times New Roman" panose="02020603050405020304" pitchFamily="18" charset="0"/>
                <a:ea typeface="楷体" panose="02010609060101010101" pitchFamily="49" charset="-122"/>
              </a:rPr>
              <a:t>离子颜色和</a:t>
            </a:r>
            <a:r>
              <a:rPr kumimoji="1" lang="en-US" altLang="zh-CN" sz="2800" b="1" baseline="0" dirty="0">
                <a:solidFill>
                  <a:srgbClr val="000000"/>
                </a:solidFill>
                <a:latin typeface="Times New Roman" panose="02020603050405020304" pitchFamily="18" charset="0"/>
                <a:ea typeface="楷体" panose="02010609060101010101" pitchFamily="49" charset="-122"/>
              </a:rPr>
              <a:t>M(OH)</a:t>
            </a:r>
            <a:r>
              <a:rPr kumimoji="1" lang="en-US" altLang="zh-CN" sz="2800" b="1" baseline="-25000" dirty="0">
                <a:solidFill>
                  <a:srgbClr val="000000"/>
                </a:solidFill>
                <a:latin typeface="Times New Roman" panose="02020603050405020304" pitchFamily="18" charset="0"/>
                <a:ea typeface="楷体" panose="02010609060101010101" pitchFamily="49" charset="-122"/>
              </a:rPr>
              <a:t>3</a:t>
            </a:r>
            <a:r>
              <a:rPr kumimoji="1" lang="zh-CN" altLang="en-US" sz="2800" b="1" baseline="0" dirty="0">
                <a:solidFill>
                  <a:srgbClr val="000000"/>
                </a:solidFill>
                <a:latin typeface="Times New Roman" panose="02020603050405020304" pitchFamily="18" charset="0"/>
                <a:ea typeface="楷体" panose="02010609060101010101" pitchFamily="49" charset="-122"/>
              </a:rPr>
              <a:t>的颜色均可</a:t>
            </a:r>
            <a:r>
              <a:rPr kumimoji="1" lang="en-US" altLang="zh-CN" sz="2800" b="1" baseline="0" dirty="0">
                <a:solidFill>
                  <a:srgbClr val="000000"/>
                </a:solidFill>
                <a:latin typeface="Times New Roman" panose="02020603050405020304" pitchFamily="18" charset="0"/>
                <a:ea typeface="楷体" panose="02010609060101010101" pitchFamily="49" charset="-122"/>
              </a:rPr>
              <a:t>.</a:t>
            </a:r>
            <a:endParaRPr kumimoji="1" lang="en-US" altLang="zh-CN" sz="2800" b="1" baseline="0" dirty="0">
              <a:solidFill>
                <a:srgbClr val="000000"/>
              </a:solidFill>
              <a:latin typeface="Times New Roman" panose="02020603050405020304" pitchFamily="18" charset="0"/>
              <a:ea typeface="楷体" panose="02010609060101010101" pitchFamily="49" charset="-122"/>
            </a:endParaRPr>
          </a:p>
          <a:p>
            <a:pPr eaLnBrk="1" hangingPunct="1">
              <a:lnSpc>
                <a:spcPct val="110000"/>
              </a:lnSpc>
              <a:spcBef>
                <a:spcPct val="10000"/>
              </a:spcBef>
              <a:spcAft>
                <a:spcPct val="10000"/>
              </a:spcAft>
            </a:pPr>
            <a:r>
              <a:rPr kumimoji="1" lang="zh-CN" altLang="en-US" sz="2800" b="1" baseline="0" dirty="0">
                <a:solidFill>
                  <a:srgbClr val="000000"/>
                </a:solidFill>
                <a:latin typeface="Times New Roman" panose="02020603050405020304" pitchFamily="18" charset="0"/>
                <a:ea typeface="楷体" panose="02010609060101010101" pitchFamily="49" charset="-122"/>
              </a:rPr>
              <a:t>分离方法</a:t>
            </a:r>
            <a:r>
              <a:rPr kumimoji="1" lang="en-US" altLang="zh-CN" sz="2800" b="1" baseline="0" dirty="0">
                <a:solidFill>
                  <a:srgbClr val="000000"/>
                </a:solidFill>
                <a:latin typeface="Times New Roman" panose="02020603050405020304" pitchFamily="18" charset="0"/>
                <a:ea typeface="楷体" panose="02010609060101010101" pitchFamily="49" charset="-122"/>
              </a:rPr>
              <a:t>:</a:t>
            </a:r>
            <a:r>
              <a:rPr kumimoji="1" lang="zh-CN" altLang="en-US" sz="2800" b="1" baseline="0" dirty="0">
                <a:solidFill>
                  <a:srgbClr val="000000"/>
                </a:solidFill>
                <a:latin typeface="Times New Roman" panose="02020603050405020304" pitchFamily="18" charset="0"/>
                <a:ea typeface="楷体" panose="02010609060101010101" pitchFamily="49" charset="-122"/>
              </a:rPr>
              <a:t>加</a:t>
            </a:r>
            <a:r>
              <a:rPr kumimoji="1" lang="zh-CN" altLang="en-US" sz="2800" b="1" baseline="0" dirty="0" smtClean="0">
                <a:solidFill>
                  <a:srgbClr val="000000"/>
                </a:solidFill>
                <a:latin typeface="Times New Roman" panose="02020603050405020304" pitchFamily="18" charset="0"/>
                <a:ea typeface="楷体" panose="02010609060101010101" pitchFamily="49" charset="-122"/>
              </a:rPr>
              <a:t>过量</a:t>
            </a:r>
            <a:r>
              <a:rPr kumimoji="1" lang="en-US" altLang="zh-CN" sz="2800" baseline="0" dirty="0" smtClean="0">
                <a:solidFill>
                  <a:srgbClr val="000000"/>
                </a:solidFill>
                <a:latin typeface="Times New Roman" panose="02020603050405020304" pitchFamily="18" charset="0"/>
                <a:ea typeface="楷体" panose="02010609060101010101" pitchFamily="49" charset="-122"/>
              </a:rPr>
              <a:t>NaOH,Cr</a:t>
            </a:r>
            <a:r>
              <a:rPr kumimoji="1" lang="en-US" altLang="zh-CN" sz="2800" b="1" dirty="0" smtClean="0">
                <a:solidFill>
                  <a:srgbClr val="000000"/>
                </a:solidFill>
                <a:latin typeface="Times New Roman" panose="02020603050405020304" pitchFamily="18" charset="0"/>
                <a:ea typeface="楷体" panose="02010609060101010101" pitchFamily="49" charset="-122"/>
              </a:rPr>
              <a:t>3+</a:t>
            </a:r>
            <a:r>
              <a:rPr kumimoji="1" lang="zh-CN" altLang="en-US" sz="2800" baseline="0" dirty="0" smtClean="0">
                <a:solidFill>
                  <a:srgbClr val="000000"/>
                </a:solidFill>
                <a:latin typeface="Times New Roman" panose="02020603050405020304" pitchFamily="18" charset="0"/>
                <a:ea typeface="楷体" panose="02010609060101010101" pitchFamily="49" charset="-122"/>
              </a:rPr>
              <a:t>和</a:t>
            </a:r>
            <a:r>
              <a:rPr kumimoji="1" lang="en-US" altLang="zh-CN" sz="2800" baseline="0" dirty="0" smtClean="0">
                <a:solidFill>
                  <a:srgbClr val="000000"/>
                </a:solidFill>
                <a:latin typeface="Times New Roman" panose="02020603050405020304" pitchFamily="18" charset="0"/>
                <a:ea typeface="楷体" panose="02010609060101010101" pitchFamily="49" charset="-122"/>
              </a:rPr>
              <a:t>Al</a:t>
            </a:r>
            <a:r>
              <a:rPr kumimoji="1" lang="en-US" altLang="zh-CN" sz="2800" dirty="0" smtClean="0">
                <a:solidFill>
                  <a:srgbClr val="000000"/>
                </a:solidFill>
                <a:latin typeface="Times New Roman" panose="02020603050405020304" pitchFamily="18" charset="0"/>
                <a:ea typeface="楷体" panose="02010609060101010101" pitchFamily="49" charset="-122"/>
              </a:rPr>
              <a:t>3+</a:t>
            </a:r>
            <a:r>
              <a:rPr kumimoji="1" lang="zh-CN" altLang="en-US" sz="2800" baseline="0" dirty="0" smtClean="0">
                <a:solidFill>
                  <a:srgbClr val="000000"/>
                </a:solidFill>
                <a:latin typeface="Times New Roman" panose="02020603050405020304" pitchFamily="18" charset="0"/>
                <a:ea typeface="楷体" panose="02010609060101010101" pitchFamily="49" charset="-122"/>
              </a:rPr>
              <a:t>溶解</a:t>
            </a:r>
            <a:r>
              <a:rPr kumimoji="1" lang="zh-CN" altLang="en-US" sz="2800" b="1" baseline="0" dirty="0" smtClean="0">
                <a:solidFill>
                  <a:srgbClr val="000000"/>
                </a:solidFill>
                <a:latin typeface="Times New Roman" panose="02020603050405020304" pitchFamily="18" charset="0"/>
                <a:ea typeface="楷体" panose="02010609060101010101" pitchFamily="49" charset="-122"/>
              </a:rPr>
              <a:t>而</a:t>
            </a:r>
            <a:r>
              <a:rPr kumimoji="1" lang="en-US" altLang="zh-CN" sz="2800" b="1" baseline="0" dirty="0" smtClean="0">
                <a:solidFill>
                  <a:srgbClr val="000000"/>
                </a:solidFill>
                <a:latin typeface="Times New Roman" panose="02020603050405020304" pitchFamily="18" charset="0"/>
                <a:ea typeface="楷体" panose="02010609060101010101" pitchFamily="49" charset="-122"/>
              </a:rPr>
              <a:t>Fe</a:t>
            </a:r>
            <a:r>
              <a:rPr kumimoji="1" lang="en-US" altLang="zh-CN" sz="2800" b="1" dirty="0" smtClean="0">
                <a:solidFill>
                  <a:srgbClr val="000000"/>
                </a:solidFill>
                <a:latin typeface="Times New Roman" panose="02020603050405020304" pitchFamily="18" charset="0"/>
                <a:ea typeface="楷体" panose="02010609060101010101" pitchFamily="49" charset="-122"/>
              </a:rPr>
              <a:t>3</a:t>
            </a:r>
            <a:r>
              <a:rPr kumimoji="1" lang="en-US" altLang="zh-CN" sz="2800" b="1" dirty="0">
                <a:solidFill>
                  <a:srgbClr val="000000"/>
                </a:solidFill>
                <a:latin typeface="Times New Roman" panose="02020603050405020304" pitchFamily="18" charset="0"/>
                <a:ea typeface="楷体" panose="02010609060101010101" pitchFamily="49" charset="-122"/>
              </a:rPr>
              <a:t>+</a:t>
            </a:r>
            <a:r>
              <a:rPr kumimoji="1" lang="zh-CN" altLang="en-US" sz="2800" b="1" baseline="0" dirty="0">
                <a:solidFill>
                  <a:srgbClr val="000000"/>
                </a:solidFill>
                <a:latin typeface="Times New Roman" panose="02020603050405020304" pitchFamily="18" charset="0"/>
                <a:ea typeface="楷体" panose="02010609060101010101" pitchFamily="49" charset="-122"/>
              </a:rPr>
              <a:t>沉淀</a:t>
            </a:r>
            <a:r>
              <a:rPr kumimoji="1" lang="en-US" altLang="zh-CN" sz="2800" b="1" baseline="0" dirty="0">
                <a:solidFill>
                  <a:srgbClr val="000000"/>
                </a:solidFill>
                <a:latin typeface="Times New Roman" panose="02020603050405020304" pitchFamily="18" charset="0"/>
                <a:ea typeface="楷体" panose="02010609060101010101" pitchFamily="49" charset="-122"/>
              </a:rPr>
              <a:t>,</a:t>
            </a:r>
            <a:r>
              <a:rPr kumimoji="1" lang="zh-CN" altLang="en-US" sz="2800" b="1" baseline="0" dirty="0">
                <a:solidFill>
                  <a:srgbClr val="000000"/>
                </a:solidFill>
                <a:latin typeface="Times New Roman" panose="02020603050405020304" pitchFamily="18" charset="0"/>
                <a:ea typeface="楷体" panose="02010609060101010101" pitchFamily="49" charset="-122"/>
              </a:rPr>
              <a:t>离心分离</a:t>
            </a:r>
            <a:r>
              <a:rPr kumimoji="1" lang="en-US" altLang="zh-CN" sz="2800" b="1" baseline="0" dirty="0">
                <a:solidFill>
                  <a:srgbClr val="000000"/>
                </a:solidFill>
                <a:latin typeface="Times New Roman" panose="02020603050405020304" pitchFamily="18" charset="0"/>
                <a:ea typeface="楷体" panose="02010609060101010101" pitchFamily="49" charset="-122"/>
              </a:rPr>
              <a:t>,</a:t>
            </a:r>
            <a:r>
              <a:rPr kumimoji="1" lang="zh-CN" altLang="en-US" sz="2800" b="1" baseline="0" dirty="0" smtClean="0">
                <a:solidFill>
                  <a:srgbClr val="000000"/>
                </a:solidFill>
                <a:latin typeface="Times New Roman" panose="02020603050405020304" pitchFamily="18" charset="0"/>
                <a:ea typeface="楷体" panose="02010609060101010101" pitchFamily="49" charset="-122"/>
              </a:rPr>
              <a:t>向溶液中加</a:t>
            </a:r>
            <a:r>
              <a:rPr kumimoji="1" lang="en-US" altLang="zh-CN" sz="2800" b="1" baseline="0" dirty="0" smtClean="0">
                <a:solidFill>
                  <a:srgbClr val="000000"/>
                </a:solidFill>
                <a:latin typeface="Times New Roman" panose="02020603050405020304" pitchFamily="18" charset="0"/>
                <a:ea typeface="楷体" panose="02010609060101010101" pitchFamily="49" charset="-122"/>
              </a:rPr>
              <a:t>H</a:t>
            </a:r>
            <a:r>
              <a:rPr kumimoji="1" lang="en-US" altLang="zh-CN" sz="2800" b="1" baseline="-25000" dirty="0" smtClean="0">
                <a:solidFill>
                  <a:srgbClr val="000000"/>
                </a:solidFill>
                <a:latin typeface="Times New Roman" panose="02020603050405020304" pitchFamily="18" charset="0"/>
                <a:ea typeface="楷体" panose="02010609060101010101" pitchFamily="49" charset="-122"/>
              </a:rPr>
              <a:t>2</a:t>
            </a:r>
            <a:r>
              <a:rPr kumimoji="1" lang="en-US" altLang="zh-CN" sz="2800" b="1" baseline="0" dirty="0" smtClean="0">
                <a:solidFill>
                  <a:srgbClr val="000000"/>
                </a:solidFill>
                <a:latin typeface="Times New Roman" panose="02020603050405020304" pitchFamily="18" charset="0"/>
                <a:ea typeface="楷体" panose="02010609060101010101" pitchFamily="49" charset="-122"/>
              </a:rPr>
              <a:t>O</a:t>
            </a:r>
            <a:r>
              <a:rPr kumimoji="1" lang="en-US" altLang="zh-CN" sz="2800" b="1" baseline="-25000" dirty="0" smtClean="0">
                <a:solidFill>
                  <a:srgbClr val="000000"/>
                </a:solidFill>
                <a:latin typeface="Times New Roman" panose="02020603050405020304" pitchFamily="18" charset="0"/>
                <a:ea typeface="楷体" panose="02010609060101010101" pitchFamily="49" charset="-122"/>
              </a:rPr>
              <a:t>2</a:t>
            </a:r>
            <a:r>
              <a:rPr kumimoji="1" lang="zh-CN" altLang="en-US" sz="2800" b="1" baseline="0" dirty="0" smtClean="0">
                <a:solidFill>
                  <a:srgbClr val="000000"/>
                </a:solidFill>
                <a:latin typeface="Times New Roman" panose="02020603050405020304" pitchFamily="18" charset="0"/>
                <a:ea typeface="楷体" panose="02010609060101010101" pitchFamily="49" charset="-122"/>
              </a:rPr>
              <a:t>和钡盐</a:t>
            </a:r>
            <a:r>
              <a:rPr kumimoji="1" lang="en-US" altLang="zh-CN" sz="2800" b="1" baseline="0" dirty="0" smtClean="0">
                <a:solidFill>
                  <a:srgbClr val="000000"/>
                </a:solidFill>
                <a:latin typeface="Times New Roman" panose="02020603050405020304" pitchFamily="18" charset="0"/>
                <a:ea typeface="楷体" panose="02010609060101010101" pitchFamily="49" charset="-122"/>
              </a:rPr>
              <a:t>,</a:t>
            </a:r>
            <a:r>
              <a:rPr kumimoji="1" lang="zh-CN" altLang="en-US" sz="2800" b="1" baseline="0" dirty="0" smtClean="0">
                <a:solidFill>
                  <a:srgbClr val="000000"/>
                </a:solidFill>
                <a:latin typeface="Times New Roman" panose="02020603050405020304" pitchFamily="18" charset="0"/>
                <a:ea typeface="楷体" panose="02010609060101010101" pitchFamily="49" charset="-122"/>
              </a:rPr>
              <a:t>离心分离</a:t>
            </a:r>
            <a:r>
              <a:rPr kumimoji="1" lang="en-US" altLang="zh-CN" sz="2800" b="1" baseline="0" dirty="0" smtClean="0">
                <a:solidFill>
                  <a:srgbClr val="000000"/>
                </a:solidFill>
                <a:latin typeface="Times New Roman" panose="02020603050405020304" pitchFamily="18" charset="0"/>
                <a:ea typeface="楷体" panose="02010609060101010101" pitchFamily="49" charset="-122"/>
              </a:rPr>
              <a:t>,</a:t>
            </a:r>
            <a:r>
              <a:rPr kumimoji="1" lang="zh-CN" altLang="en-US" sz="2800" b="1" baseline="0" dirty="0" smtClean="0">
                <a:solidFill>
                  <a:srgbClr val="000000"/>
                </a:solidFill>
                <a:latin typeface="Times New Roman" panose="02020603050405020304" pitchFamily="18" charset="0"/>
                <a:ea typeface="楷体" panose="02010609060101010101" pitchFamily="49" charset="-122"/>
              </a:rPr>
              <a:t>沉淀为铬酸钡。</a:t>
            </a:r>
            <a:br>
              <a:rPr kumimoji="1" lang="en-US" altLang="zh-CN" sz="2800" b="1" baseline="0" dirty="0">
                <a:solidFill>
                  <a:srgbClr val="000000"/>
                </a:solidFill>
                <a:latin typeface="Times New Roman" panose="02020603050405020304" pitchFamily="18" charset="0"/>
                <a:ea typeface="楷体" panose="02010609060101010101" pitchFamily="49" charset="-122"/>
              </a:rPr>
            </a:br>
            <a:endParaRPr kumimoji="1" lang="en-US" altLang="zh-CN" sz="2800" b="1" baseline="0" dirty="0">
              <a:solidFill>
                <a:srgbClr val="000000"/>
              </a:solidFill>
              <a:latin typeface="Times New Roman" panose="02020603050405020304" pitchFamily="18" charset="0"/>
              <a:ea typeface="楷体" panose="02010609060101010101" pitchFamily="49" charset="-122"/>
            </a:endParaRPr>
          </a:p>
        </p:txBody>
      </p:sp>
      <p:pic>
        <p:nvPicPr>
          <p:cNvPr id="122883" name="Picture 3" descr="0014">
            <a:hlinkClick r:id="" action="ppaction://noaction"/>
          </p:cNvPr>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604250" y="6308725"/>
            <a:ext cx="2968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灯片编号占位符 1"/>
          <p:cNvSpPr>
            <a:spLocks noGrp="1"/>
          </p:cNvSpPr>
          <p:nvPr>
            <p:ph type="sldNum" sz="quarter" idx="12"/>
          </p:nvPr>
        </p:nvSpPr>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F696E0EF-050D-402E-B622-2AE4D0342231}" type="slidenum">
              <a:rPr lang="en-US" altLang="zh-CN" smtClean="0"/>
            </a:fld>
            <a:endParaRPr lang="en-US" altLang="zh-CN" smtClean="0"/>
          </a:p>
        </p:txBody>
      </p:sp>
      <p:sp>
        <p:nvSpPr>
          <p:cNvPr id="122885" name="Text Box 2"/>
          <p:cNvSpPr txBox="1">
            <a:spLocks noChangeArrowheads="1"/>
          </p:cNvSpPr>
          <p:nvPr/>
        </p:nvSpPr>
        <p:spPr bwMode="auto">
          <a:xfrm>
            <a:off x="487363" y="466725"/>
            <a:ext cx="81375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20000"/>
              </a:spcBef>
              <a:spcAft>
                <a:spcPct val="20000"/>
              </a:spcAft>
            </a:pPr>
            <a:r>
              <a:rPr kumimoji="1" lang="zh-CN" altLang="en-US" sz="3200" baseline="0" dirty="0" smtClean="0">
                <a:solidFill>
                  <a:srgbClr val="000000"/>
                </a:solidFill>
                <a:latin typeface="Times New Roman" panose="02020603050405020304" pitchFamily="18" charset="0"/>
                <a:ea typeface="楷体" panose="02010609060101010101" pitchFamily="49" charset="-122"/>
              </a:rPr>
              <a:t>问题： </a:t>
            </a:r>
            <a:r>
              <a:rPr kumimoji="1" lang="zh-CN" altLang="en-US" sz="3200" b="1" baseline="0" dirty="0" smtClean="0">
                <a:solidFill>
                  <a:srgbClr val="000000"/>
                </a:solidFill>
                <a:latin typeface="Times New Roman" panose="02020603050405020304" pitchFamily="18" charset="0"/>
                <a:ea typeface="楷体" panose="02010609060101010101" pitchFamily="49" charset="-122"/>
              </a:rPr>
              <a:t>指出</a:t>
            </a:r>
            <a:r>
              <a:rPr kumimoji="1" lang="en-US" altLang="zh-CN" sz="3200" b="1" baseline="0" dirty="0">
                <a:solidFill>
                  <a:srgbClr val="000000"/>
                </a:solidFill>
                <a:latin typeface="Times New Roman" panose="02020603050405020304" pitchFamily="18" charset="0"/>
                <a:ea typeface="楷体" panose="02010609060101010101" pitchFamily="49" charset="-122"/>
              </a:rPr>
              <a:t>Fe</a:t>
            </a:r>
            <a:r>
              <a:rPr kumimoji="1" lang="en-US" altLang="zh-CN" sz="3200" b="1" dirty="0">
                <a:solidFill>
                  <a:srgbClr val="000000"/>
                </a:solidFill>
                <a:latin typeface="Times New Roman" panose="02020603050405020304" pitchFamily="18" charset="0"/>
                <a:ea typeface="楷体" panose="02010609060101010101" pitchFamily="49" charset="-122"/>
              </a:rPr>
              <a:t>3+</a:t>
            </a:r>
            <a:r>
              <a:rPr kumimoji="1" lang="en-US" altLang="zh-CN" sz="3200" b="1" baseline="0" dirty="0">
                <a:solidFill>
                  <a:srgbClr val="000000"/>
                </a:solidFill>
                <a:latin typeface="Times New Roman" panose="02020603050405020304" pitchFamily="18" charset="0"/>
                <a:ea typeface="楷体" panose="02010609060101010101" pitchFamily="49" charset="-122"/>
              </a:rPr>
              <a:t>,Cr</a:t>
            </a:r>
            <a:r>
              <a:rPr kumimoji="1" lang="en-US" altLang="zh-CN" sz="3200" b="1" dirty="0">
                <a:solidFill>
                  <a:srgbClr val="000000"/>
                </a:solidFill>
                <a:latin typeface="Times New Roman" panose="02020603050405020304" pitchFamily="18" charset="0"/>
                <a:ea typeface="楷体" panose="02010609060101010101" pitchFamily="49" charset="-122"/>
              </a:rPr>
              <a:t>3+</a:t>
            </a:r>
            <a:r>
              <a:rPr kumimoji="1" lang="en-US" altLang="zh-CN" sz="3200" b="1" baseline="0" dirty="0">
                <a:solidFill>
                  <a:srgbClr val="000000"/>
                </a:solidFill>
                <a:latin typeface="Times New Roman" panose="02020603050405020304" pitchFamily="18" charset="0"/>
                <a:ea typeface="楷体" panose="02010609060101010101" pitchFamily="49" charset="-122"/>
              </a:rPr>
              <a:t>,Al</a:t>
            </a:r>
            <a:r>
              <a:rPr kumimoji="1" lang="en-US" altLang="zh-CN" sz="3200" b="1" dirty="0">
                <a:solidFill>
                  <a:srgbClr val="000000"/>
                </a:solidFill>
                <a:latin typeface="Times New Roman" panose="02020603050405020304" pitchFamily="18" charset="0"/>
                <a:ea typeface="楷体" panose="02010609060101010101" pitchFamily="49" charset="-122"/>
              </a:rPr>
              <a:t>3+</a:t>
            </a:r>
            <a:r>
              <a:rPr kumimoji="1" lang="zh-CN" altLang="en-US" sz="3200" b="1" baseline="0" dirty="0">
                <a:solidFill>
                  <a:srgbClr val="000000"/>
                </a:solidFill>
                <a:latin typeface="Times New Roman" panose="02020603050405020304" pitchFamily="18" charset="0"/>
                <a:ea typeface="楷体" panose="02010609060101010101" pitchFamily="49" charset="-122"/>
              </a:rPr>
              <a:t>离子的相似性和不同点以及如何区分和分离它们</a:t>
            </a:r>
            <a:endParaRPr kumimoji="1" lang="zh-CN" altLang="en-US" sz="3200" b="1" baseline="0" dirty="0">
              <a:solidFill>
                <a:srgbClr val="000000"/>
              </a:solidFill>
              <a:latin typeface="Times New Roman" panose="02020603050405020304" pitchFamily="18" charset="0"/>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4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42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42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4226">
                                            <p:txEl>
                                              <p:pRg st="2" end="2"/>
                                            </p:txEl>
                                          </p:spTgt>
                                        </p:tgtEl>
                                        <p:attrNameLst>
                                          <p:attrName>style.visibility</p:attrName>
                                        </p:attrNameLst>
                                      </p:cBhvr>
                                      <p:to>
                                        <p:strVal val="visible"/>
                                      </p:to>
                                    </p:set>
                                    <p:anim calcmode="lin" valueType="num">
                                      <p:cBhvr additive="base">
                                        <p:cTn id="19" dur="500" fill="hold"/>
                                        <p:tgtEl>
                                          <p:spTgt spid="5642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42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4226">
                                            <p:txEl>
                                              <p:pRg st="3" end="3"/>
                                            </p:txEl>
                                          </p:spTgt>
                                        </p:tgtEl>
                                        <p:attrNameLst>
                                          <p:attrName>style.visibility</p:attrName>
                                        </p:attrNameLst>
                                      </p:cBhvr>
                                      <p:to>
                                        <p:strVal val="visible"/>
                                      </p:to>
                                    </p:set>
                                    <p:anim calcmode="lin" valueType="num">
                                      <p:cBhvr additive="base">
                                        <p:cTn id="25" dur="500" fill="hold"/>
                                        <p:tgtEl>
                                          <p:spTgt spid="5642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422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6"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052736"/>
            <a:ext cx="7416824" cy="1295400"/>
          </a:xfrm>
        </p:spPr>
        <p:txBody>
          <a:bodyPr/>
          <a:lstStyle/>
          <a:p>
            <a:r>
              <a:rPr kumimoji="1" lang="zh-CN" altLang="en-US" sz="3600" dirty="0" smtClean="0">
                <a:solidFill>
                  <a:srgbClr val="000000"/>
                </a:solidFill>
                <a:latin typeface="Times New Roman" panose="02020603050405020304" pitchFamily="18" charset="0"/>
                <a:ea typeface="楷体" panose="02010609060101010101" pitchFamily="49" charset="-122"/>
              </a:rPr>
              <a:t>问题：试设计一最佳方案</a:t>
            </a:r>
            <a:r>
              <a:rPr kumimoji="1" lang="en-US" altLang="zh-CN" sz="3600" dirty="0" smtClean="0">
                <a:solidFill>
                  <a:srgbClr val="000000"/>
                </a:solidFill>
                <a:latin typeface="Times New Roman" panose="02020603050405020304" pitchFamily="18" charset="0"/>
                <a:ea typeface="楷体" panose="02010609060101010101" pitchFamily="49" charset="-122"/>
              </a:rPr>
              <a:t>,</a:t>
            </a:r>
            <a:r>
              <a:rPr kumimoji="1" lang="zh-CN" altLang="en-US" sz="3600" dirty="0" smtClean="0">
                <a:solidFill>
                  <a:srgbClr val="000000"/>
                </a:solidFill>
                <a:latin typeface="Times New Roman" panose="02020603050405020304" pitchFamily="18" charset="0"/>
                <a:ea typeface="楷体" panose="02010609060101010101" pitchFamily="49" charset="-122"/>
              </a:rPr>
              <a:t>分离</a:t>
            </a:r>
            <a:r>
              <a:rPr kumimoji="1" lang="en-US" altLang="zh-CN" sz="3600" dirty="0" smtClean="0">
                <a:solidFill>
                  <a:srgbClr val="000000"/>
                </a:solidFill>
                <a:latin typeface="Times New Roman" panose="02020603050405020304" pitchFamily="18" charset="0"/>
                <a:ea typeface="楷体" panose="02010609060101010101" pitchFamily="49" charset="-122"/>
              </a:rPr>
              <a:t>Fe</a:t>
            </a:r>
            <a:r>
              <a:rPr kumimoji="1" lang="en-US" altLang="zh-CN" sz="3600" baseline="30000" dirty="0" smtClean="0">
                <a:solidFill>
                  <a:srgbClr val="000000"/>
                </a:solidFill>
                <a:latin typeface="Times New Roman" panose="02020603050405020304" pitchFamily="18" charset="0"/>
                <a:ea typeface="楷体" panose="02010609060101010101" pitchFamily="49" charset="-122"/>
              </a:rPr>
              <a:t>3+</a:t>
            </a:r>
            <a:r>
              <a:rPr kumimoji="1" lang="en-US" altLang="zh-CN" sz="3600" dirty="0" smtClean="0">
                <a:solidFill>
                  <a:srgbClr val="000000"/>
                </a:solidFill>
                <a:latin typeface="Times New Roman" panose="02020603050405020304" pitchFamily="18" charset="0"/>
                <a:ea typeface="楷体" panose="02010609060101010101" pitchFamily="49" charset="-122"/>
              </a:rPr>
              <a:t>, Al</a:t>
            </a:r>
            <a:r>
              <a:rPr kumimoji="1" lang="en-US" altLang="zh-CN" sz="3600" baseline="30000" dirty="0" smtClean="0">
                <a:solidFill>
                  <a:srgbClr val="000000"/>
                </a:solidFill>
                <a:latin typeface="Times New Roman" panose="02020603050405020304" pitchFamily="18" charset="0"/>
                <a:ea typeface="楷体" panose="02010609060101010101" pitchFamily="49" charset="-122"/>
              </a:rPr>
              <a:t>3+</a:t>
            </a:r>
            <a:r>
              <a:rPr kumimoji="1" lang="en-US" altLang="zh-CN" sz="3600" dirty="0" smtClean="0">
                <a:solidFill>
                  <a:srgbClr val="000000"/>
                </a:solidFill>
                <a:latin typeface="Times New Roman" panose="02020603050405020304" pitchFamily="18" charset="0"/>
                <a:ea typeface="楷体" panose="02010609060101010101" pitchFamily="49" charset="-122"/>
              </a:rPr>
              <a:t>, Cr</a:t>
            </a:r>
            <a:r>
              <a:rPr kumimoji="1" lang="en-US" altLang="zh-CN" sz="3600" baseline="30000" dirty="0" smtClean="0">
                <a:solidFill>
                  <a:srgbClr val="000000"/>
                </a:solidFill>
                <a:latin typeface="Times New Roman" panose="02020603050405020304" pitchFamily="18" charset="0"/>
                <a:ea typeface="楷体" panose="02010609060101010101" pitchFamily="49" charset="-122"/>
              </a:rPr>
              <a:t>3+ </a:t>
            </a:r>
            <a:r>
              <a:rPr kumimoji="1" lang="zh-CN" altLang="en-US" sz="3600" dirty="0" smtClean="0">
                <a:solidFill>
                  <a:srgbClr val="000000"/>
                </a:solidFill>
                <a:latin typeface="Times New Roman" panose="02020603050405020304" pitchFamily="18" charset="0"/>
                <a:ea typeface="楷体" panose="02010609060101010101" pitchFamily="49" charset="-122"/>
              </a:rPr>
              <a:t>和</a:t>
            </a:r>
            <a:r>
              <a:rPr kumimoji="1" lang="en-US" altLang="zh-CN" sz="3600" dirty="0" smtClean="0">
                <a:solidFill>
                  <a:srgbClr val="000000"/>
                </a:solidFill>
                <a:latin typeface="Times New Roman" panose="02020603050405020304" pitchFamily="18" charset="0"/>
                <a:ea typeface="楷体" panose="02010609060101010101" pitchFamily="49" charset="-122"/>
              </a:rPr>
              <a:t>Ni</a:t>
            </a:r>
            <a:r>
              <a:rPr kumimoji="1" lang="en-US" altLang="zh-CN" sz="3600" baseline="30000" dirty="0" smtClean="0">
                <a:solidFill>
                  <a:srgbClr val="000000"/>
                </a:solidFill>
                <a:latin typeface="Times New Roman" panose="02020603050405020304" pitchFamily="18" charset="0"/>
                <a:ea typeface="楷体" panose="02010609060101010101" pitchFamily="49" charset="-122"/>
              </a:rPr>
              <a:t>2+</a:t>
            </a:r>
            <a:r>
              <a:rPr kumimoji="1" lang="zh-CN" altLang="en-US" sz="3600" dirty="0" smtClean="0">
                <a:solidFill>
                  <a:srgbClr val="000000"/>
                </a:solidFill>
                <a:latin typeface="Times New Roman" panose="02020603050405020304" pitchFamily="18" charset="0"/>
                <a:ea typeface="楷体" panose="02010609060101010101" pitchFamily="49" charset="-122"/>
              </a:rPr>
              <a:t>离子</a:t>
            </a:r>
            <a:r>
              <a:rPr kumimoji="1" lang="en-US" altLang="zh-CN" sz="3600" dirty="0" smtClean="0">
                <a:solidFill>
                  <a:srgbClr val="000000"/>
                </a:solidFill>
                <a:latin typeface="Times New Roman" panose="02020603050405020304" pitchFamily="18" charset="0"/>
                <a:ea typeface="楷体" panose="02010609060101010101" pitchFamily="49" charset="-122"/>
              </a:rPr>
              <a:t>.</a:t>
            </a:r>
            <a:br>
              <a:rPr kumimoji="1" lang="en-US" altLang="zh-CN" sz="4000" dirty="0" smtClean="0">
                <a:solidFill>
                  <a:srgbClr val="000000"/>
                </a:solidFill>
                <a:latin typeface="Times New Roman" panose="02020603050405020304" pitchFamily="18" charset="0"/>
                <a:ea typeface="楷体" panose="02010609060101010101" pitchFamily="49" charset="-122"/>
              </a:rPr>
            </a:br>
            <a:endParaRPr lang="zh-CN" altLang="en-US" dirty="0"/>
          </a:p>
        </p:txBody>
      </p:sp>
      <p:sp>
        <p:nvSpPr>
          <p:cNvPr id="4" name="矩形 3"/>
          <p:cNvSpPr/>
          <p:nvPr/>
        </p:nvSpPr>
        <p:spPr>
          <a:xfrm>
            <a:off x="539552" y="2132856"/>
            <a:ext cx="7560840" cy="3884140"/>
          </a:xfrm>
          <a:prstGeom prst="rect">
            <a:avLst/>
          </a:prstGeom>
        </p:spPr>
        <p:txBody>
          <a:bodyPr wrap="square">
            <a:spAutoFit/>
          </a:bodyPr>
          <a:lstStyle/>
          <a:p>
            <a:pPr algn="just" eaLnBrk="1" hangingPunct="1">
              <a:lnSpc>
                <a:spcPct val="110000"/>
              </a:lnSpc>
              <a:spcBef>
                <a:spcPct val="10000"/>
              </a:spcBef>
              <a:spcAft>
                <a:spcPct val="10000"/>
              </a:spcAft>
            </a:pPr>
            <a:r>
              <a:rPr lang="zh-CN" altLang="en-US" sz="3200" dirty="0" smtClean="0">
                <a:solidFill>
                  <a:srgbClr val="000000"/>
                </a:solidFill>
                <a:ea typeface="楷体" panose="02010609060101010101" pitchFamily="49" charset="-122"/>
              </a:rPr>
              <a:t>解</a:t>
            </a:r>
            <a:r>
              <a:rPr lang="en-US" altLang="zh-CN" sz="3200" dirty="0" smtClean="0">
                <a:solidFill>
                  <a:srgbClr val="000000"/>
                </a:solidFill>
                <a:ea typeface="楷体" panose="02010609060101010101" pitchFamily="49" charset="-122"/>
              </a:rPr>
              <a:t>:</a:t>
            </a:r>
            <a:r>
              <a:rPr lang="zh-CN" altLang="en-US" sz="3200" dirty="0" smtClean="0">
                <a:solidFill>
                  <a:srgbClr val="000000"/>
                </a:solidFill>
                <a:ea typeface="楷体" panose="02010609060101010101" pitchFamily="49" charset="-122"/>
              </a:rPr>
              <a:t>加过量浓氨水</a:t>
            </a:r>
            <a:r>
              <a:rPr lang="en-US" altLang="zh-CN" sz="3200" dirty="0" smtClean="0">
                <a:solidFill>
                  <a:srgbClr val="000000"/>
                </a:solidFill>
                <a:ea typeface="楷体" panose="02010609060101010101" pitchFamily="49" charset="-122"/>
              </a:rPr>
              <a:t>, Ni</a:t>
            </a:r>
            <a:r>
              <a:rPr lang="en-US" altLang="zh-CN" sz="3200" baseline="30000" dirty="0" smtClean="0">
                <a:solidFill>
                  <a:srgbClr val="000000"/>
                </a:solidFill>
                <a:ea typeface="楷体" panose="02010609060101010101" pitchFamily="49" charset="-122"/>
              </a:rPr>
              <a:t>2+</a:t>
            </a:r>
            <a:r>
              <a:rPr lang="zh-CN" altLang="en-US" sz="3200" dirty="0" smtClean="0">
                <a:solidFill>
                  <a:srgbClr val="000000"/>
                </a:solidFill>
                <a:ea typeface="楷体" panose="02010609060101010101" pitchFamily="49" charset="-122"/>
              </a:rPr>
              <a:t>溶解</a:t>
            </a:r>
            <a:r>
              <a:rPr lang="en-US" altLang="zh-CN" sz="3200" dirty="0" smtClean="0">
                <a:solidFill>
                  <a:srgbClr val="000000"/>
                </a:solidFill>
                <a:ea typeface="楷体" panose="02010609060101010101" pitchFamily="49" charset="-122"/>
              </a:rPr>
              <a:t>(</a:t>
            </a:r>
            <a:r>
              <a:rPr lang="zh-CN" altLang="en-US" sz="3200" dirty="0" smtClean="0">
                <a:solidFill>
                  <a:srgbClr val="000000"/>
                </a:solidFill>
                <a:ea typeface="楷体" panose="02010609060101010101" pitchFamily="49" charset="-122"/>
              </a:rPr>
              <a:t>因形成</a:t>
            </a:r>
            <a:r>
              <a:rPr lang="en-US" altLang="zh-CN" sz="3200" dirty="0" smtClean="0">
                <a:solidFill>
                  <a:srgbClr val="000000"/>
                </a:solidFill>
                <a:ea typeface="楷体" panose="02010609060101010101" pitchFamily="49" charset="-122"/>
              </a:rPr>
              <a:t>Ni(NH</a:t>
            </a:r>
            <a:r>
              <a:rPr lang="en-US" altLang="zh-CN" sz="3200" baseline="-25000" dirty="0" smtClean="0">
                <a:solidFill>
                  <a:srgbClr val="000000"/>
                </a:solidFill>
                <a:ea typeface="楷体" panose="02010609060101010101" pitchFamily="49" charset="-122"/>
              </a:rPr>
              <a:t>3</a:t>
            </a:r>
            <a:r>
              <a:rPr lang="en-US" altLang="zh-CN" sz="3200" dirty="0" smtClean="0">
                <a:solidFill>
                  <a:srgbClr val="000000"/>
                </a:solidFill>
                <a:ea typeface="楷体" panose="02010609060101010101" pitchFamily="49" charset="-122"/>
              </a:rPr>
              <a:t>)</a:t>
            </a:r>
            <a:r>
              <a:rPr lang="en-US" altLang="zh-CN" sz="3200" baseline="-25000" dirty="0" smtClean="0">
                <a:solidFill>
                  <a:srgbClr val="000000"/>
                </a:solidFill>
                <a:ea typeface="楷体" panose="02010609060101010101" pitchFamily="49" charset="-122"/>
              </a:rPr>
              <a:t>6</a:t>
            </a:r>
            <a:r>
              <a:rPr lang="en-US" altLang="zh-CN" sz="3200" baseline="30000" dirty="0" smtClean="0">
                <a:solidFill>
                  <a:srgbClr val="000000"/>
                </a:solidFill>
                <a:ea typeface="楷体" panose="02010609060101010101" pitchFamily="49" charset="-122"/>
              </a:rPr>
              <a:t>2+</a:t>
            </a:r>
            <a:r>
              <a:rPr lang="zh-CN" altLang="en-US" sz="3200" dirty="0" smtClean="0">
                <a:solidFill>
                  <a:srgbClr val="000000"/>
                </a:solidFill>
                <a:ea typeface="楷体" panose="02010609060101010101" pitchFamily="49" charset="-122"/>
              </a:rPr>
              <a:t>配离子</a:t>
            </a:r>
            <a:r>
              <a:rPr lang="en-US" altLang="zh-CN" sz="3200" dirty="0" smtClean="0">
                <a:solidFill>
                  <a:srgbClr val="000000"/>
                </a:solidFill>
                <a:ea typeface="楷体" panose="02010609060101010101" pitchFamily="49" charset="-122"/>
              </a:rPr>
              <a:t>),</a:t>
            </a:r>
            <a:r>
              <a:rPr lang="zh-CN" altLang="en-US" sz="3200" dirty="0" smtClean="0">
                <a:solidFill>
                  <a:srgbClr val="000000"/>
                </a:solidFill>
                <a:ea typeface="楷体" panose="02010609060101010101" pitchFamily="49" charset="-122"/>
              </a:rPr>
              <a:t>而</a:t>
            </a:r>
            <a:r>
              <a:rPr lang="en-US" altLang="zh-CN" sz="3200" dirty="0" smtClean="0">
                <a:solidFill>
                  <a:srgbClr val="000000"/>
                </a:solidFill>
                <a:ea typeface="楷体" panose="02010609060101010101" pitchFamily="49" charset="-122"/>
              </a:rPr>
              <a:t>Cr</a:t>
            </a:r>
            <a:r>
              <a:rPr lang="en-US" altLang="zh-CN" sz="3200" baseline="30000" dirty="0" smtClean="0">
                <a:solidFill>
                  <a:srgbClr val="000000"/>
                </a:solidFill>
                <a:ea typeface="楷体" panose="02010609060101010101" pitchFamily="49" charset="-122"/>
              </a:rPr>
              <a:t>3+</a:t>
            </a:r>
            <a:r>
              <a:rPr lang="zh-CN" altLang="en-US" sz="3200" dirty="0" smtClean="0">
                <a:solidFill>
                  <a:srgbClr val="000000"/>
                </a:solidFill>
                <a:ea typeface="楷体" panose="02010609060101010101" pitchFamily="49" charset="-122"/>
              </a:rPr>
              <a:t>，</a:t>
            </a:r>
            <a:r>
              <a:rPr lang="en-US" altLang="zh-CN" sz="3200" dirty="0" smtClean="0">
                <a:solidFill>
                  <a:srgbClr val="000000"/>
                </a:solidFill>
                <a:ea typeface="楷体" panose="02010609060101010101" pitchFamily="49" charset="-122"/>
              </a:rPr>
              <a:t>Al</a:t>
            </a:r>
            <a:r>
              <a:rPr lang="en-US" altLang="zh-CN" sz="3200" baseline="30000" dirty="0" smtClean="0">
                <a:solidFill>
                  <a:srgbClr val="000000"/>
                </a:solidFill>
                <a:ea typeface="楷体" panose="02010609060101010101" pitchFamily="49" charset="-122"/>
              </a:rPr>
              <a:t>3+</a:t>
            </a:r>
            <a:r>
              <a:rPr lang="zh-CN" altLang="en-US" sz="3200" dirty="0" smtClean="0">
                <a:solidFill>
                  <a:srgbClr val="000000"/>
                </a:solidFill>
                <a:ea typeface="楷体" panose="02010609060101010101" pitchFamily="49" charset="-122"/>
              </a:rPr>
              <a:t>和</a:t>
            </a:r>
            <a:r>
              <a:rPr lang="en-US" altLang="zh-CN" sz="3200" dirty="0" smtClean="0">
                <a:solidFill>
                  <a:srgbClr val="000000"/>
                </a:solidFill>
                <a:ea typeface="楷体" panose="02010609060101010101" pitchFamily="49" charset="-122"/>
              </a:rPr>
              <a:t>Fe</a:t>
            </a:r>
            <a:r>
              <a:rPr lang="en-US" altLang="zh-CN" sz="3200" baseline="30000" dirty="0" smtClean="0">
                <a:solidFill>
                  <a:srgbClr val="000000"/>
                </a:solidFill>
                <a:ea typeface="楷体" panose="02010609060101010101" pitchFamily="49" charset="-122"/>
              </a:rPr>
              <a:t>3+</a:t>
            </a:r>
            <a:r>
              <a:rPr lang="zh-CN" altLang="en-US" sz="3200" dirty="0" smtClean="0">
                <a:solidFill>
                  <a:srgbClr val="000000"/>
                </a:solidFill>
                <a:ea typeface="楷体" panose="02010609060101010101" pitchFamily="49" charset="-122"/>
              </a:rPr>
              <a:t>形成氢氧化物沉淀</a:t>
            </a:r>
            <a:r>
              <a:rPr lang="en-US" altLang="zh-CN" sz="3200" dirty="0" smtClean="0">
                <a:solidFill>
                  <a:srgbClr val="000000"/>
                </a:solidFill>
                <a:ea typeface="楷体" panose="02010609060101010101" pitchFamily="49" charset="-122"/>
              </a:rPr>
              <a:t>,</a:t>
            </a:r>
            <a:r>
              <a:rPr lang="zh-CN" altLang="en-US" sz="3200" dirty="0" smtClean="0">
                <a:solidFill>
                  <a:srgbClr val="000000"/>
                </a:solidFill>
                <a:ea typeface="楷体" panose="02010609060101010101" pitchFamily="49" charset="-122"/>
              </a:rPr>
              <a:t>离心分离</a:t>
            </a:r>
            <a:r>
              <a:rPr lang="en-US" altLang="zh-CN" sz="3200" dirty="0" smtClean="0">
                <a:solidFill>
                  <a:srgbClr val="000000"/>
                </a:solidFill>
                <a:ea typeface="楷体" panose="02010609060101010101" pitchFamily="49" charset="-122"/>
              </a:rPr>
              <a:t>.</a:t>
            </a:r>
            <a:r>
              <a:rPr lang="zh-CN" altLang="en-US" sz="3200" dirty="0" smtClean="0">
                <a:solidFill>
                  <a:srgbClr val="000000"/>
                </a:solidFill>
                <a:ea typeface="楷体" panose="02010609060101010101" pitchFamily="49" charset="-122"/>
              </a:rPr>
              <a:t>向沉淀中加</a:t>
            </a:r>
            <a:r>
              <a:rPr lang="en-US" altLang="zh-CN" sz="3200" dirty="0" err="1" smtClean="0">
                <a:solidFill>
                  <a:srgbClr val="000000"/>
                </a:solidFill>
                <a:ea typeface="楷体" panose="02010609060101010101" pitchFamily="49" charset="-122"/>
              </a:rPr>
              <a:t>NaOH,Al</a:t>
            </a:r>
            <a:r>
              <a:rPr lang="en-US" altLang="zh-CN" sz="3200" dirty="0" smtClean="0">
                <a:solidFill>
                  <a:srgbClr val="000000"/>
                </a:solidFill>
                <a:ea typeface="楷体" panose="02010609060101010101" pitchFamily="49" charset="-122"/>
              </a:rPr>
              <a:t>(OH)</a:t>
            </a:r>
            <a:r>
              <a:rPr lang="en-US" altLang="zh-CN" sz="3200" baseline="-25000" dirty="0" smtClean="0">
                <a:solidFill>
                  <a:srgbClr val="000000"/>
                </a:solidFill>
                <a:ea typeface="楷体" panose="02010609060101010101" pitchFamily="49" charset="-122"/>
              </a:rPr>
              <a:t>3</a:t>
            </a:r>
            <a:r>
              <a:rPr lang="zh-CN" altLang="en-US" sz="3200" dirty="0" smtClean="0">
                <a:solidFill>
                  <a:srgbClr val="000000"/>
                </a:solidFill>
                <a:ea typeface="楷体" panose="02010609060101010101" pitchFamily="49" charset="-122"/>
              </a:rPr>
              <a:t>和</a:t>
            </a:r>
            <a:r>
              <a:rPr lang="en-US" altLang="zh-CN" sz="3200" dirty="0" smtClean="0">
                <a:solidFill>
                  <a:srgbClr val="000000"/>
                </a:solidFill>
                <a:ea typeface="楷体" panose="02010609060101010101" pitchFamily="49" charset="-122"/>
              </a:rPr>
              <a:t>Cr(OH)</a:t>
            </a:r>
            <a:r>
              <a:rPr lang="en-US" altLang="zh-CN" sz="3200" baseline="-25000" dirty="0" smtClean="0">
                <a:solidFill>
                  <a:srgbClr val="000000"/>
                </a:solidFill>
                <a:ea typeface="楷体" panose="02010609060101010101" pitchFamily="49" charset="-122"/>
              </a:rPr>
              <a:t>3</a:t>
            </a:r>
            <a:r>
              <a:rPr lang="zh-CN" altLang="en-US" sz="3200" dirty="0" smtClean="0">
                <a:solidFill>
                  <a:srgbClr val="000000"/>
                </a:solidFill>
                <a:ea typeface="楷体" panose="02010609060101010101" pitchFamily="49" charset="-122"/>
              </a:rPr>
              <a:t>溶解而</a:t>
            </a:r>
            <a:r>
              <a:rPr lang="en-US" altLang="zh-CN" sz="3200" dirty="0" smtClean="0">
                <a:solidFill>
                  <a:srgbClr val="000000"/>
                </a:solidFill>
                <a:ea typeface="楷体" panose="02010609060101010101" pitchFamily="49" charset="-122"/>
              </a:rPr>
              <a:t>Fe(OH)</a:t>
            </a:r>
            <a:r>
              <a:rPr lang="en-US" altLang="zh-CN" sz="3200" baseline="-25000" dirty="0" smtClean="0">
                <a:solidFill>
                  <a:srgbClr val="000000"/>
                </a:solidFill>
                <a:ea typeface="楷体" panose="02010609060101010101" pitchFamily="49" charset="-122"/>
              </a:rPr>
              <a:t>3</a:t>
            </a:r>
            <a:r>
              <a:rPr lang="zh-CN" altLang="en-US" sz="3200" dirty="0" smtClean="0">
                <a:solidFill>
                  <a:srgbClr val="000000"/>
                </a:solidFill>
                <a:ea typeface="楷体" panose="02010609060101010101" pitchFamily="49" charset="-122"/>
              </a:rPr>
              <a:t>不溶解得到分离</a:t>
            </a:r>
            <a:r>
              <a:rPr lang="en-US" altLang="zh-CN" sz="3200" dirty="0" smtClean="0">
                <a:solidFill>
                  <a:srgbClr val="000000"/>
                </a:solidFill>
                <a:ea typeface="楷体" panose="02010609060101010101" pitchFamily="49" charset="-122"/>
              </a:rPr>
              <a:t>.</a:t>
            </a:r>
            <a:r>
              <a:rPr lang="zh-CN" altLang="en-US" sz="3200" dirty="0" smtClean="0">
                <a:solidFill>
                  <a:srgbClr val="000000"/>
                </a:solidFill>
                <a:ea typeface="楷体" panose="02010609060101010101" pitchFamily="49" charset="-122"/>
              </a:rPr>
              <a:t>向溶液中加入过氧化氢，硝酸钡</a:t>
            </a:r>
            <a:r>
              <a:rPr lang="en-US" altLang="zh-CN" sz="3200" dirty="0" smtClean="0">
                <a:solidFill>
                  <a:srgbClr val="000000"/>
                </a:solidFill>
                <a:ea typeface="楷体" panose="02010609060101010101" pitchFamily="49" charset="-122"/>
              </a:rPr>
              <a:t>, CrO</a:t>
            </a:r>
            <a:r>
              <a:rPr lang="en-US" altLang="zh-CN" sz="3200" baseline="-25000" dirty="0" smtClean="0">
                <a:solidFill>
                  <a:srgbClr val="000000"/>
                </a:solidFill>
                <a:ea typeface="楷体" panose="02010609060101010101" pitchFamily="49" charset="-122"/>
              </a:rPr>
              <a:t>2</a:t>
            </a:r>
            <a:r>
              <a:rPr lang="en-US" altLang="zh-CN" sz="3200" dirty="0" smtClean="0">
                <a:solidFill>
                  <a:srgbClr val="000000"/>
                </a:solidFill>
                <a:ea typeface="楷体" panose="02010609060101010101" pitchFamily="49" charset="-122"/>
              </a:rPr>
              <a:t>-</a:t>
            </a:r>
            <a:r>
              <a:rPr lang="zh-CN" altLang="en-US" sz="3200" dirty="0" smtClean="0">
                <a:solidFill>
                  <a:srgbClr val="000000"/>
                </a:solidFill>
                <a:ea typeface="楷体" panose="02010609060101010101" pitchFamily="49" charset="-122"/>
              </a:rPr>
              <a:t>转入沉淀而与</a:t>
            </a:r>
            <a:r>
              <a:rPr lang="en-US" altLang="zh-CN" sz="3200" dirty="0" smtClean="0">
                <a:solidFill>
                  <a:srgbClr val="000000"/>
                </a:solidFill>
                <a:ea typeface="楷体" panose="02010609060101010101" pitchFamily="49" charset="-122"/>
              </a:rPr>
              <a:t>[Al(OH)</a:t>
            </a:r>
            <a:r>
              <a:rPr lang="en-US" altLang="zh-CN" sz="3200" baseline="-25000" dirty="0" smtClean="0">
                <a:solidFill>
                  <a:srgbClr val="000000"/>
                </a:solidFill>
                <a:ea typeface="楷体" panose="02010609060101010101" pitchFamily="49" charset="-122"/>
              </a:rPr>
              <a:t>4</a:t>
            </a:r>
            <a:r>
              <a:rPr lang="en-US" altLang="zh-CN" sz="3200" dirty="0" smtClean="0">
                <a:solidFill>
                  <a:srgbClr val="000000"/>
                </a:solidFill>
                <a:ea typeface="楷体" panose="02010609060101010101" pitchFamily="49" charset="-122"/>
              </a:rPr>
              <a:t>]-</a:t>
            </a:r>
            <a:r>
              <a:rPr lang="zh-CN" altLang="en-US" sz="3200" dirty="0" smtClean="0">
                <a:solidFill>
                  <a:srgbClr val="000000"/>
                </a:solidFill>
                <a:ea typeface="楷体" panose="02010609060101010101" pitchFamily="49" charset="-122"/>
              </a:rPr>
              <a:t>而分离</a:t>
            </a:r>
            <a:r>
              <a:rPr lang="zh-CN" altLang="en-US" sz="2800" dirty="0" smtClean="0">
                <a:solidFill>
                  <a:srgbClr val="000000"/>
                </a:solidFill>
                <a:ea typeface="楷体" panose="02010609060101010101" pitchFamily="49" charset="-122"/>
              </a:rPr>
              <a:t>。 </a:t>
            </a:r>
            <a:endParaRPr lang="zh-CN" altLang="en-US" sz="2800" dirty="0">
              <a:solidFill>
                <a:srgbClr val="000000"/>
              </a:solidFill>
              <a:ea typeface="楷体" panose="02010609060101010101" pitchFamily="49" charset="-122"/>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idx="4294967295"/>
          </p:nvPr>
        </p:nvSpPr>
        <p:spPr>
          <a:xfrm>
            <a:off x="468313" y="5492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6000" b="1" smtClean="0">
                <a:solidFill>
                  <a:srgbClr val="080808"/>
                </a:solidFill>
                <a:effectLst/>
              </a:rPr>
              <a:t>10.5 4d</a:t>
            </a:r>
            <a:r>
              <a:rPr lang="zh-CN" altLang="en-US" sz="6000" b="1" smtClean="0">
                <a:solidFill>
                  <a:srgbClr val="080808"/>
                </a:solidFill>
                <a:effectLst/>
              </a:rPr>
              <a:t>和</a:t>
            </a:r>
            <a:r>
              <a:rPr lang="en-US" altLang="zh-CN" sz="6000" b="1" smtClean="0">
                <a:solidFill>
                  <a:srgbClr val="080808"/>
                </a:solidFill>
                <a:effectLst/>
              </a:rPr>
              <a:t>5d</a:t>
            </a:r>
            <a:r>
              <a:rPr lang="zh-CN" altLang="en-US" sz="6000" b="1" smtClean="0">
                <a:solidFill>
                  <a:srgbClr val="080808"/>
                </a:solidFill>
                <a:effectLst/>
              </a:rPr>
              <a:t>过渡金属 </a:t>
            </a:r>
            <a:endParaRPr lang="zh-CN" altLang="en-US" sz="6000" b="1" smtClean="0">
              <a:solidFill>
                <a:srgbClr val="080808"/>
              </a:solidFill>
              <a:effectLst/>
            </a:endParaRPr>
          </a:p>
        </p:txBody>
      </p:sp>
      <p:sp>
        <p:nvSpPr>
          <p:cNvPr id="429059" name="Rectangle 3"/>
          <p:cNvSpPr>
            <a:spLocks noChangeArrowheads="1"/>
          </p:cNvSpPr>
          <p:nvPr/>
        </p:nvSpPr>
        <p:spPr bwMode="auto">
          <a:xfrm>
            <a:off x="1323975" y="2062163"/>
            <a:ext cx="7092950" cy="641350"/>
          </a:xfrm>
          <a:prstGeom prst="rect">
            <a:avLst/>
          </a:prstGeom>
          <a:noFill/>
          <a:ln>
            <a:noFill/>
          </a:ln>
          <a:effectLst/>
        </p:spPr>
        <p:txBody>
          <a:bodyPr wrap="none" anchor="ctr">
            <a:spAutoFit/>
          </a:bodyPr>
          <a:lstStyle/>
          <a:p>
            <a:pPr>
              <a:defRPr/>
            </a:pPr>
            <a:r>
              <a:rPr lang="en-US" altLang="zh-CN" sz="3600" dirty="0">
                <a:solidFill>
                  <a:srgbClr val="080808"/>
                </a:solidFill>
                <a:latin typeface="+mn-lt"/>
                <a:ea typeface="+mn-ea"/>
              </a:rPr>
              <a:t>10.5.1 4d</a:t>
            </a:r>
            <a:r>
              <a:rPr lang="zh-CN" altLang="en-US" sz="3600" dirty="0">
                <a:solidFill>
                  <a:srgbClr val="080808"/>
                </a:solidFill>
                <a:latin typeface="+mn-lt"/>
                <a:ea typeface="+mn-ea"/>
              </a:rPr>
              <a:t>和</a:t>
            </a:r>
            <a:r>
              <a:rPr lang="en-US" altLang="zh-CN" sz="3600" dirty="0">
                <a:solidFill>
                  <a:srgbClr val="080808"/>
                </a:solidFill>
                <a:latin typeface="+mn-lt"/>
                <a:ea typeface="+mn-ea"/>
              </a:rPr>
              <a:t>5d</a:t>
            </a:r>
            <a:r>
              <a:rPr lang="zh-CN" altLang="en-US" sz="3600" dirty="0">
                <a:solidFill>
                  <a:srgbClr val="080808"/>
                </a:solidFill>
                <a:latin typeface="+mn-lt"/>
                <a:ea typeface="+mn-ea"/>
              </a:rPr>
              <a:t>过渡金属的基本性质 </a:t>
            </a:r>
            <a:endParaRPr lang="zh-CN" altLang="en-US" sz="3600" dirty="0">
              <a:solidFill>
                <a:srgbClr val="080808"/>
              </a:solidFill>
              <a:latin typeface="+mn-lt"/>
              <a:ea typeface="+mn-ea"/>
            </a:endParaRPr>
          </a:p>
        </p:txBody>
      </p:sp>
      <p:sp>
        <p:nvSpPr>
          <p:cNvPr id="429060" name="Rectangle 4"/>
          <p:cNvSpPr>
            <a:spLocks noChangeArrowheads="1"/>
          </p:cNvSpPr>
          <p:nvPr/>
        </p:nvSpPr>
        <p:spPr bwMode="auto">
          <a:xfrm>
            <a:off x="1323975" y="3141663"/>
            <a:ext cx="6178550" cy="641350"/>
          </a:xfrm>
          <a:prstGeom prst="rect">
            <a:avLst/>
          </a:prstGeom>
          <a:noFill/>
          <a:ln>
            <a:noFill/>
          </a:ln>
          <a:effectLst/>
        </p:spPr>
        <p:txBody>
          <a:bodyPr wrap="none" anchor="ctr">
            <a:spAutoFit/>
          </a:bodyPr>
          <a:lstStyle/>
          <a:p>
            <a:pPr>
              <a:defRPr/>
            </a:pPr>
            <a:r>
              <a:rPr lang="en-US" altLang="zh-CN" sz="3600">
                <a:solidFill>
                  <a:srgbClr val="080808"/>
                </a:solidFill>
                <a:latin typeface="+mn-lt"/>
                <a:ea typeface="+mn-ea"/>
              </a:rPr>
              <a:t>10.5.2 4d</a:t>
            </a:r>
            <a:r>
              <a:rPr lang="zh-CN" altLang="en-US" sz="3600">
                <a:solidFill>
                  <a:srgbClr val="080808"/>
                </a:solidFill>
                <a:latin typeface="+mn-lt"/>
                <a:ea typeface="+mn-ea"/>
              </a:rPr>
              <a:t>和</a:t>
            </a:r>
            <a:r>
              <a:rPr lang="en-US" altLang="zh-CN" sz="3600">
                <a:solidFill>
                  <a:srgbClr val="080808"/>
                </a:solidFill>
                <a:latin typeface="+mn-lt"/>
                <a:ea typeface="+mn-ea"/>
              </a:rPr>
              <a:t>5d</a:t>
            </a:r>
            <a:r>
              <a:rPr lang="zh-CN" altLang="en-US" sz="3600">
                <a:solidFill>
                  <a:srgbClr val="080808"/>
                </a:solidFill>
                <a:latin typeface="+mn-lt"/>
                <a:ea typeface="+mn-ea"/>
              </a:rPr>
              <a:t>过渡金属的单质 </a:t>
            </a:r>
            <a:endParaRPr lang="zh-CN" altLang="en-US" sz="3600">
              <a:solidFill>
                <a:srgbClr val="080808"/>
              </a:solidFill>
              <a:latin typeface="+mn-lt"/>
              <a:ea typeface="+mn-ea"/>
            </a:endParaRPr>
          </a:p>
        </p:txBody>
      </p:sp>
      <p:sp>
        <p:nvSpPr>
          <p:cNvPr id="429061" name="Rectangle 5"/>
          <p:cNvSpPr>
            <a:spLocks noChangeArrowheads="1"/>
          </p:cNvSpPr>
          <p:nvPr/>
        </p:nvSpPr>
        <p:spPr bwMode="auto">
          <a:xfrm>
            <a:off x="1323975" y="4222750"/>
            <a:ext cx="7550150" cy="641350"/>
          </a:xfrm>
          <a:prstGeom prst="rect">
            <a:avLst/>
          </a:prstGeom>
          <a:noFill/>
          <a:ln>
            <a:noFill/>
          </a:ln>
          <a:effectLst/>
        </p:spPr>
        <p:txBody>
          <a:bodyPr wrap="none" anchor="ctr">
            <a:spAutoFit/>
          </a:bodyPr>
          <a:lstStyle/>
          <a:p>
            <a:pPr>
              <a:defRPr/>
            </a:pPr>
            <a:r>
              <a:rPr lang="en-US" altLang="zh-CN" sz="3600">
                <a:solidFill>
                  <a:srgbClr val="080808"/>
                </a:solidFill>
                <a:latin typeface="+mn-lt"/>
                <a:ea typeface="+mn-ea"/>
              </a:rPr>
              <a:t>10.5.3 4d</a:t>
            </a:r>
            <a:r>
              <a:rPr lang="zh-CN" altLang="en-US" sz="3600">
                <a:solidFill>
                  <a:srgbClr val="080808"/>
                </a:solidFill>
                <a:latin typeface="+mn-lt"/>
                <a:ea typeface="+mn-ea"/>
              </a:rPr>
              <a:t>和</a:t>
            </a:r>
            <a:r>
              <a:rPr lang="en-US" altLang="zh-CN" sz="3600">
                <a:solidFill>
                  <a:srgbClr val="080808"/>
                </a:solidFill>
                <a:latin typeface="+mn-lt"/>
                <a:ea typeface="+mn-ea"/>
              </a:rPr>
              <a:t>5d</a:t>
            </a:r>
            <a:r>
              <a:rPr lang="zh-CN" altLang="en-US" sz="3600">
                <a:solidFill>
                  <a:srgbClr val="080808"/>
                </a:solidFill>
                <a:latin typeface="+mn-lt"/>
                <a:ea typeface="+mn-ea"/>
              </a:rPr>
              <a:t>过渡金属的重要化合物 </a:t>
            </a:r>
            <a:endParaRPr lang="zh-CN" altLang="en-US" sz="3600">
              <a:solidFill>
                <a:srgbClr val="080808"/>
              </a:solidFill>
              <a:latin typeface="+mn-lt"/>
              <a:ea typeface="+mn-ea"/>
            </a:endParaRPr>
          </a:p>
        </p:txBody>
      </p:sp>
      <p:pic>
        <p:nvPicPr>
          <p:cNvPr id="185349" name="Picture 6" descr="_16889762220338502556[1]"/>
          <p:cNvPicPr>
            <a:picLocks noChangeAspect="1" noChangeArrowheads="1" noCrop="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57250" y="2260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0" name="Picture 7" descr="_16889762220338502556[1]"/>
          <p:cNvPicPr>
            <a:picLocks noChangeAspect="1" noChangeArrowheads="1" noCrop="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57250" y="33401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1" name="Picture 8" descr="_16889762220338502556[1]"/>
          <p:cNvPicPr>
            <a:picLocks noChangeAspect="1" noChangeArrowheads="1" noCrop="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57250" y="434816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41773E73-18E6-40C9-B4BF-B1BC6196C272}"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69"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1C9AAB61-BDE2-4C85-8DAD-E93495960334}" type="slidenum">
              <a:rPr kumimoji="1" lang="en-US" altLang="zh-CN" sz="1600">
                <a:ea typeface="ˎ̥"/>
                <a:cs typeface="ˎ̥"/>
              </a:rPr>
            </a:fld>
            <a:r>
              <a:rPr kumimoji="1" lang="en-US" altLang="zh-CN" sz="1600"/>
              <a:t> </a:t>
            </a:r>
            <a:endParaRPr kumimoji="1" lang="en-US" altLang="zh-CN" sz="1600">
              <a:ea typeface="ˎ̥"/>
              <a:cs typeface="ˎ̥"/>
            </a:endParaRPr>
          </a:p>
        </p:txBody>
      </p:sp>
      <p:pic>
        <p:nvPicPr>
          <p:cNvPr id="186370" name="Picture 3" descr="Untitled-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47750" y="835025"/>
            <a:ext cx="77724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1" name="Text Box 4"/>
          <p:cNvSpPr txBox="1">
            <a:spLocks noChangeArrowheads="1"/>
          </p:cNvSpPr>
          <p:nvPr/>
        </p:nvSpPr>
        <p:spPr bwMode="auto">
          <a:xfrm>
            <a:off x="2301875" y="188913"/>
            <a:ext cx="4746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zh-CN" altLang="en-US" sz="3600">
                <a:solidFill>
                  <a:srgbClr val="0000CC"/>
                </a:solidFill>
                <a:latin typeface="Arial" panose="020B0604020202020204" pitchFamily="34" charset="0"/>
                <a:ea typeface="华文楷体" panose="02010600040101010101" pitchFamily="2" charset="-122"/>
              </a:rPr>
              <a:t>第二 </a:t>
            </a:r>
            <a:r>
              <a:rPr lang="en-US" altLang="zh-CN" sz="3600">
                <a:solidFill>
                  <a:srgbClr val="0000CC"/>
                </a:solidFill>
                <a:latin typeface="Arial" panose="020B0604020202020204" pitchFamily="34" charset="0"/>
                <a:ea typeface="华文楷体" panose="02010600040101010101" pitchFamily="2" charset="-122"/>
              </a:rPr>
              <a:t>/ </a:t>
            </a:r>
            <a:r>
              <a:rPr lang="zh-CN" altLang="en-US" sz="3600">
                <a:solidFill>
                  <a:srgbClr val="0000CC"/>
                </a:solidFill>
                <a:latin typeface="Arial" panose="020B0604020202020204" pitchFamily="34" charset="0"/>
                <a:ea typeface="华文楷体" panose="02010600040101010101" pitchFamily="2" charset="-122"/>
              </a:rPr>
              <a:t>三过渡系的元素</a:t>
            </a:r>
            <a:endParaRPr lang="zh-CN" altLang="en-US" sz="3600">
              <a:solidFill>
                <a:srgbClr val="0000CC"/>
              </a:solidFill>
              <a:latin typeface="Arial" panose="020B0604020202020204" pitchFamily="34" charset="0"/>
              <a:ea typeface="华文楷体" panose="02010600040101010101" pitchFamily="2" charset="-122"/>
            </a:endParaRPr>
          </a:p>
        </p:txBody>
      </p:sp>
      <p:sp>
        <p:nvSpPr>
          <p:cNvPr id="186372" name="Rectangle 5"/>
          <p:cNvSpPr>
            <a:spLocks noChangeArrowheads="1"/>
          </p:cNvSpPr>
          <p:nvPr/>
        </p:nvSpPr>
        <p:spPr bwMode="auto">
          <a:xfrm>
            <a:off x="1841500" y="1484313"/>
            <a:ext cx="5183188" cy="1727200"/>
          </a:xfrm>
          <a:prstGeom prst="rect">
            <a:avLst/>
          </a:prstGeom>
          <a:noFill/>
          <a:ln w="28575">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13" name="Text Box 4"/>
          <p:cNvSpPr txBox="1">
            <a:spLocks noChangeArrowheads="1"/>
          </p:cNvSpPr>
          <p:nvPr/>
        </p:nvSpPr>
        <p:spPr bwMode="auto">
          <a:xfrm>
            <a:off x="1219200" y="5426075"/>
            <a:ext cx="6911975" cy="1176338"/>
          </a:xfrm>
          <a:prstGeom prst="rect">
            <a:avLst/>
          </a:prstGeom>
          <a:noFill/>
          <a:ln>
            <a:noFill/>
          </a:ln>
          <a:effectLst/>
        </p:spPr>
        <p:txBody>
          <a:bodyPr>
            <a:spAutoFit/>
          </a:bodyPr>
          <a:lstStyle/>
          <a:p>
            <a:pPr eaLnBrk="0" hangingPunct="0">
              <a:lnSpc>
                <a:spcPct val="110000"/>
              </a:lnSpc>
              <a:spcBef>
                <a:spcPct val="50000"/>
              </a:spcBef>
              <a:defRPr/>
            </a:pPr>
            <a:r>
              <a:rPr lang="en-US" altLang="zh-CN" dirty="0">
                <a:latin typeface="+mn-lt"/>
                <a:ea typeface="+mn-ea"/>
              </a:rPr>
              <a:t>4d/ 5d</a:t>
            </a:r>
            <a:r>
              <a:rPr lang="zh-CN" altLang="en-US" dirty="0">
                <a:latin typeface="+mn-lt"/>
                <a:ea typeface="+mn-ea"/>
              </a:rPr>
              <a:t>过渡金属</a:t>
            </a:r>
            <a:r>
              <a:rPr lang="en-US" altLang="zh-CN" dirty="0">
                <a:latin typeface="+mn-lt"/>
                <a:ea typeface="+mn-ea"/>
              </a:rPr>
              <a:t>: </a:t>
            </a:r>
            <a:r>
              <a:rPr lang="zh-CN" altLang="en-US" dirty="0">
                <a:latin typeface="+mn-lt"/>
                <a:ea typeface="+mn-ea"/>
              </a:rPr>
              <a:t>铂系元素</a:t>
            </a:r>
            <a:r>
              <a:rPr lang="en-US" altLang="zh-CN" dirty="0">
                <a:latin typeface="+mn-lt"/>
                <a:ea typeface="+mn-ea"/>
              </a:rPr>
              <a:t>( VIII</a:t>
            </a:r>
            <a:r>
              <a:rPr lang="zh-CN" altLang="en-US" dirty="0">
                <a:latin typeface="+mn-lt"/>
                <a:ea typeface="+mn-ea"/>
              </a:rPr>
              <a:t>族</a:t>
            </a:r>
            <a:r>
              <a:rPr lang="en-US" altLang="zh-CN" dirty="0">
                <a:latin typeface="+mn-lt"/>
                <a:ea typeface="+mn-ea"/>
              </a:rPr>
              <a:t>)</a:t>
            </a:r>
            <a:r>
              <a:rPr lang="zh-CN" altLang="en-US" dirty="0">
                <a:latin typeface="+mn-lt"/>
                <a:ea typeface="+mn-ea"/>
              </a:rPr>
              <a:t>的</a:t>
            </a:r>
            <a:r>
              <a:rPr lang="en-US" altLang="zh-CN" dirty="0" err="1">
                <a:latin typeface="+mn-lt"/>
                <a:ea typeface="+mn-ea"/>
              </a:rPr>
              <a:t>Ru</a:t>
            </a:r>
            <a:r>
              <a:rPr lang="zh-CN" altLang="en-US" dirty="0">
                <a:latin typeface="+mn-lt"/>
                <a:ea typeface="+mn-ea"/>
              </a:rPr>
              <a:t>、</a:t>
            </a:r>
            <a:r>
              <a:rPr lang="en-US" altLang="zh-CN" dirty="0">
                <a:latin typeface="+mn-lt"/>
                <a:ea typeface="+mn-ea"/>
              </a:rPr>
              <a:t>Rh</a:t>
            </a:r>
            <a:r>
              <a:rPr lang="zh-CN" altLang="en-US" dirty="0">
                <a:latin typeface="+mn-lt"/>
                <a:ea typeface="+mn-ea"/>
              </a:rPr>
              <a:t>、</a:t>
            </a:r>
            <a:r>
              <a:rPr lang="en-US" altLang="zh-CN" dirty="0" err="1">
                <a:latin typeface="+mn-lt"/>
                <a:ea typeface="+mn-ea"/>
              </a:rPr>
              <a:t>Pd</a:t>
            </a:r>
            <a:r>
              <a:rPr lang="zh-CN" altLang="en-US" dirty="0">
                <a:latin typeface="+mn-lt"/>
                <a:ea typeface="+mn-ea"/>
              </a:rPr>
              <a:t>和</a:t>
            </a:r>
            <a:r>
              <a:rPr lang="en-US" altLang="zh-CN" dirty="0" err="1">
                <a:latin typeface="+mn-lt"/>
                <a:ea typeface="+mn-ea"/>
              </a:rPr>
              <a:t>Os</a:t>
            </a:r>
            <a:r>
              <a:rPr lang="zh-CN" altLang="en-US" dirty="0">
                <a:latin typeface="+mn-lt"/>
                <a:ea typeface="+mn-ea"/>
              </a:rPr>
              <a:t>、</a:t>
            </a:r>
            <a:r>
              <a:rPr lang="en-US" altLang="zh-CN" dirty="0" err="1">
                <a:latin typeface="+mn-lt"/>
                <a:ea typeface="+mn-ea"/>
              </a:rPr>
              <a:t>Ir</a:t>
            </a:r>
            <a:r>
              <a:rPr lang="zh-CN" altLang="en-US" dirty="0">
                <a:latin typeface="+mn-lt"/>
                <a:ea typeface="+mn-ea"/>
              </a:rPr>
              <a:t>、</a:t>
            </a:r>
            <a:r>
              <a:rPr lang="en-US" altLang="zh-CN" dirty="0" err="1">
                <a:latin typeface="+mn-lt"/>
                <a:ea typeface="+mn-ea"/>
              </a:rPr>
              <a:t>Pt</a:t>
            </a:r>
            <a:endParaRPr lang="en-US" altLang="zh-CN" dirty="0">
              <a:latin typeface="+mn-lt"/>
              <a:ea typeface="+mn-ea"/>
            </a:endParaRPr>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393" name="Group 18"/>
          <p:cNvGrpSpPr/>
          <p:nvPr/>
        </p:nvGrpSpPr>
        <p:grpSpPr bwMode="auto">
          <a:xfrm>
            <a:off x="539750" y="836613"/>
            <a:ext cx="1944688" cy="2103437"/>
            <a:chOff x="340" y="436"/>
            <a:chExt cx="1225" cy="1325"/>
          </a:xfrm>
        </p:grpSpPr>
        <p:pic>
          <p:nvPicPr>
            <p:cNvPr id="187413" name="Picture 4" descr="钇"/>
            <p:cNvPicPr>
              <a:picLocks noChangeAspect="1" noChangeArrowheads="1"/>
            </p:cNvPicPr>
            <p:nvPr/>
          </p:nvPicPr>
          <p:blipFill>
            <a:blip r:embed="rId1" cstate="print">
              <a:extLst>
                <a:ext uri="{28A0092B-C50C-407E-A947-70E740481C1C}">
                  <a14:useLocalDpi xmlns:a14="http://schemas.microsoft.com/office/drawing/2010/main" val="0"/>
                </a:ext>
              </a:extLst>
            </a:blip>
            <a:srcRect l="2940" t="14166" r="8151" b="13368"/>
            <a:stretch>
              <a:fillRect/>
            </a:stretch>
          </p:blipFill>
          <p:spPr bwMode="auto">
            <a:xfrm>
              <a:off x="340" y="436"/>
              <a:ext cx="1225"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14" name="Text Box 5"/>
            <p:cNvSpPr txBox="1">
              <a:spLocks noChangeArrowheads="1"/>
            </p:cNvSpPr>
            <p:nvPr/>
          </p:nvSpPr>
          <p:spPr bwMode="auto">
            <a:xfrm>
              <a:off x="793" y="1434"/>
              <a:ext cx="5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sz="2800">
                  <a:ea typeface="华文楷体" panose="02010600040101010101" pitchFamily="2" charset="-122"/>
                </a:rPr>
                <a:t>Y</a:t>
              </a:r>
              <a:endParaRPr lang="en-US" altLang="zh-CN" sz="2800">
                <a:ea typeface="华文楷体" panose="02010600040101010101" pitchFamily="2" charset="-122"/>
              </a:endParaRPr>
            </a:p>
          </p:txBody>
        </p:sp>
      </p:grpSp>
      <p:grpSp>
        <p:nvGrpSpPr>
          <p:cNvPr id="187394" name="Group 19"/>
          <p:cNvGrpSpPr/>
          <p:nvPr/>
        </p:nvGrpSpPr>
        <p:grpSpPr bwMode="auto">
          <a:xfrm>
            <a:off x="2700338" y="836613"/>
            <a:ext cx="1871662" cy="2176462"/>
            <a:chOff x="1701" y="436"/>
            <a:chExt cx="1179" cy="1371"/>
          </a:xfrm>
        </p:grpSpPr>
        <p:pic>
          <p:nvPicPr>
            <p:cNvPr id="187411" name="Picture 6" descr="锆"/>
            <p:cNvPicPr>
              <a:picLocks noChangeAspect="1" noChangeArrowheads="1"/>
            </p:cNvPicPr>
            <p:nvPr/>
          </p:nvPicPr>
          <p:blipFill>
            <a:blip r:embed="rId2" cstate="print">
              <a:extLst>
                <a:ext uri="{28A0092B-C50C-407E-A947-70E740481C1C}">
                  <a14:useLocalDpi xmlns:a14="http://schemas.microsoft.com/office/drawing/2010/main" val="0"/>
                </a:ext>
              </a:extLst>
            </a:blip>
            <a:srcRect l="23232" r="13948"/>
            <a:stretch>
              <a:fillRect/>
            </a:stretch>
          </p:blipFill>
          <p:spPr bwMode="auto">
            <a:xfrm>
              <a:off x="1701" y="436"/>
              <a:ext cx="1179"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12" name="Text Box 7"/>
            <p:cNvSpPr txBox="1">
              <a:spLocks noChangeArrowheads="1"/>
            </p:cNvSpPr>
            <p:nvPr/>
          </p:nvSpPr>
          <p:spPr bwMode="auto">
            <a:xfrm>
              <a:off x="2064" y="1480"/>
              <a:ext cx="5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sz="2800">
                  <a:ea typeface="华文楷体" panose="02010600040101010101" pitchFamily="2" charset="-122"/>
                </a:rPr>
                <a:t>Zr</a:t>
              </a:r>
              <a:endParaRPr lang="en-US" altLang="zh-CN" sz="2800">
                <a:ea typeface="华文楷体" panose="02010600040101010101" pitchFamily="2" charset="-122"/>
              </a:endParaRPr>
            </a:p>
          </p:txBody>
        </p:sp>
      </p:grpSp>
      <p:grpSp>
        <p:nvGrpSpPr>
          <p:cNvPr id="187395" name="Group 20"/>
          <p:cNvGrpSpPr/>
          <p:nvPr/>
        </p:nvGrpSpPr>
        <p:grpSpPr bwMode="auto">
          <a:xfrm>
            <a:off x="4787900" y="836613"/>
            <a:ext cx="2016125" cy="2176462"/>
            <a:chOff x="3016" y="436"/>
            <a:chExt cx="1270" cy="1371"/>
          </a:xfrm>
        </p:grpSpPr>
        <p:pic>
          <p:nvPicPr>
            <p:cNvPr id="187409" name="Picture 8" descr="铌"/>
            <p:cNvPicPr>
              <a:picLocks noChangeAspect="1" noChangeArrowheads="1"/>
            </p:cNvPicPr>
            <p:nvPr/>
          </p:nvPicPr>
          <p:blipFill>
            <a:blip r:embed="rId3" cstate="print">
              <a:extLst>
                <a:ext uri="{28A0092B-C50C-407E-A947-70E740481C1C}">
                  <a14:useLocalDpi xmlns:a14="http://schemas.microsoft.com/office/drawing/2010/main" val="0"/>
                </a:ext>
              </a:extLst>
            </a:blip>
            <a:srcRect r="11719" b="18494"/>
            <a:stretch>
              <a:fillRect/>
            </a:stretch>
          </p:blipFill>
          <p:spPr bwMode="auto">
            <a:xfrm>
              <a:off x="3016" y="436"/>
              <a:ext cx="1270"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10" name="Text Box 9"/>
            <p:cNvSpPr txBox="1">
              <a:spLocks noChangeArrowheads="1"/>
            </p:cNvSpPr>
            <p:nvPr/>
          </p:nvSpPr>
          <p:spPr bwMode="auto">
            <a:xfrm>
              <a:off x="3379" y="1480"/>
              <a:ext cx="5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sz="2800">
                  <a:ea typeface="华文楷体" panose="02010600040101010101" pitchFamily="2" charset="-122"/>
                </a:rPr>
                <a:t>Nb</a:t>
              </a:r>
              <a:endParaRPr lang="en-US" altLang="zh-CN" sz="2800">
                <a:ea typeface="华文楷体" panose="02010600040101010101" pitchFamily="2" charset="-122"/>
              </a:endParaRPr>
            </a:p>
          </p:txBody>
        </p:sp>
      </p:grpSp>
      <p:grpSp>
        <p:nvGrpSpPr>
          <p:cNvPr id="187396" name="Group 21"/>
          <p:cNvGrpSpPr/>
          <p:nvPr/>
        </p:nvGrpSpPr>
        <p:grpSpPr bwMode="auto">
          <a:xfrm>
            <a:off x="7019925" y="909638"/>
            <a:ext cx="1871663" cy="2103437"/>
            <a:chOff x="4422" y="482"/>
            <a:chExt cx="1179" cy="1325"/>
          </a:xfrm>
        </p:grpSpPr>
        <p:sp>
          <p:nvSpPr>
            <p:cNvPr id="187407" name="Text Box 10"/>
            <p:cNvSpPr txBox="1">
              <a:spLocks noChangeArrowheads="1"/>
            </p:cNvSpPr>
            <p:nvPr/>
          </p:nvSpPr>
          <p:spPr bwMode="auto">
            <a:xfrm>
              <a:off x="4785" y="1480"/>
              <a:ext cx="63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sz="2800">
                  <a:ea typeface="华文楷体" panose="02010600040101010101" pitchFamily="2" charset="-122"/>
                </a:rPr>
                <a:t>Mo</a:t>
              </a:r>
              <a:endParaRPr lang="en-US" altLang="zh-CN" sz="2800">
                <a:ea typeface="华文楷体" panose="02010600040101010101" pitchFamily="2" charset="-122"/>
              </a:endParaRPr>
            </a:p>
          </p:txBody>
        </p:sp>
        <p:pic>
          <p:nvPicPr>
            <p:cNvPr id="187408" name="Picture 11" descr="钼"/>
            <p:cNvPicPr>
              <a:picLocks noChangeAspect="1" noChangeArrowheads="1"/>
            </p:cNvPicPr>
            <p:nvPr/>
          </p:nvPicPr>
          <p:blipFill>
            <a:blip r:embed="rId4" cstate="print">
              <a:extLst>
                <a:ext uri="{28A0092B-C50C-407E-A947-70E740481C1C}">
                  <a14:useLocalDpi xmlns:a14="http://schemas.microsoft.com/office/drawing/2010/main" val="0"/>
                </a:ext>
              </a:extLst>
            </a:blip>
            <a:srcRect l="31471" t="20816" r="23903" b="26854"/>
            <a:stretch>
              <a:fillRect/>
            </a:stretch>
          </p:blipFill>
          <p:spPr bwMode="auto">
            <a:xfrm>
              <a:off x="4422" y="482"/>
              <a:ext cx="1179" cy="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7397" name="Group 24"/>
          <p:cNvGrpSpPr/>
          <p:nvPr/>
        </p:nvGrpSpPr>
        <p:grpSpPr bwMode="auto">
          <a:xfrm>
            <a:off x="827088" y="3573463"/>
            <a:ext cx="2016125" cy="2319337"/>
            <a:chOff x="521" y="2115"/>
            <a:chExt cx="1270" cy="1461"/>
          </a:xfrm>
        </p:grpSpPr>
        <p:pic>
          <p:nvPicPr>
            <p:cNvPr id="187405" name="Picture 12" descr="钌-1"/>
            <p:cNvPicPr>
              <a:picLocks noChangeAspect="1" noChangeArrowheads="1"/>
            </p:cNvPicPr>
            <p:nvPr/>
          </p:nvPicPr>
          <p:blipFill>
            <a:blip r:embed="rId5" cstate="print">
              <a:extLst>
                <a:ext uri="{28A0092B-C50C-407E-A947-70E740481C1C}">
                  <a14:useLocalDpi xmlns:a14="http://schemas.microsoft.com/office/drawing/2010/main" val="0"/>
                </a:ext>
              </a:extLst>
            </a:blip>
            <a:srcRect t="7086" b="7166"/>
            <a:stretch>
              <a:fillRect/>
            </a:stretch>
          </p:blipFill>
          <p:spPr bwMode="auto">
            <a:xfrm>
              <a:off x="521" y="2115"/>
              <a:ext cx="1270"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06" name="Text Box 13"/>
            <p:cNvSpPr txBox="1">
              <a:spLocks noChangeArrowheads="1"/>
            </p:cNvSpPr>
            <p:nvPr/>
          </p:nvSpPr>
          <p:spPr bwMode="auto">
            <a:xfrm>
              <a:off x="884" y="3249"/>
              <a:ext cx="63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sz="2800">
                  <a:ea typeface="华文楷体" panose="02010600040101010101" pitchFamily="2" charset="-122"/>
                </a:rPr>
                <a:t>Ru</a:t>
              </a:r>
              <a:endParaRPr lang="en-US" altLang="zh-CN" sz="2800">
                <a:ea typeface="华文楷体" panose="02010600040101010101" pitchFamily="2" charset="-122"/>
              </a:endParaRPr>
            </a:p>
          </p:txBody>
        </p:sp>
      </p:grpSp>
      <p:grpSp>
        <p:nvGrpSpPr>
          <p:cNvPr id="187398" name="Group 22"/>
          <p:cNvGrpSpPr/>
          <p:nvPr/>
        </p:nvGrpSpPr>
        <p:grpSpPr bwMode="auto">
          <a:xfrm>
            <a:off x="3635375" y="3573463"/>
            <a:ext cx="1944688" cy="2319337"/>
            <a:chOff x="1927" y="2115"/>
            <a:chExt cx="1225" cy="1461"/>
          </a:xfrm>
        </p:grpSpPr>
        <p:pic>
          <p:nvPicPr>
            <p:cNvPr id="187403" name="Picture 14" descr="铑"/>
            <p:cNvPicPr>
              <a:picLocks noChangeAspect="1" noChangeArrowheads="1"/>
            </p:cNvPicPr>
            <p:nvPr/>
          </p:nvPicPr>
          <p:blipFill>
            <a:blip r:embed="rId6" cstate="print">
              <a:extLst>
                <a:ext uri="{28A0092B-C50C-407E-A947-70E740481C1C}">
                  <a14:useLocalDpi xmlns:a14="http://schemas.microsoft.com/office/drawing/2010/main" val="0"/>
                </a:ext>
              </a:extLst>
            </a:blip>
            <a:srcRect t="6073"/>
            <a:stretch>
              <a:fillRect/>
            </a:stretch>
          </p:blipFill>
          <p:spPr bwMode="auto">
            <a:xfrm>
              <a:off x="1927" y="2115"/>
              <a:ext cx="1225" cy="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04" name="Text Box 15"/>
            <p:cNvSpPr txBox="1">
              <a:spLocks noChangeArrowheads="1"/>
            </p:cNvSpPr>
            <p:nvPr/>
          </p:nvSpPr>
          <p:spPr bwMode="auto">
            <a:xfrm>
              <a:off x="2245" y="3249"/>
              <a:ext cx="63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sz="2800">
                  <a:ea typeface="华文楷体" panose="02010600040101010101" pitchFamily="2" charset="-122"/>
                </a:rPr>
                <a:t>Rh</a:t>
              </a:r>
              <a:endParaRPr lang="en-US" altLang="zh-CN" sz="2800">
                <a:ea typeface="华文楷体" panose="02010600040101010101" pitchFamily="2" charset="-122"/>
              </a:endParaRPr>
            </a:p>
          </p:txBody>
        </p:sp>
      </p:grpSp>
      <p:grpSp>
        <p:nvGrpSpPr>
          <p:cNvPr id="187399" name="Group 23"/>
          <p:cNvGrpSpPr/>
          <p:nvPr/>
        </p:nvGrpSpPr>
        <p:grpSpPr bwMode="auto">
          <a:xfrm>
            <a:off x="6300788" y="3644900"/>
            <a:ext cx="1944687" cy="2247900"/>
            <a:chOff x="3833" y="2160"/>
            <a:chExt cx="1225" cy="1416"/>
          </a:xfrm>
        </p:grpSpPr>
        <p:pic>
          <p:nvPicPr>
            <p:cNvPr id="187401" name="Picture 16" descr="钯-1"/>
            <p:cNvPicPr>
              <a:picLocks noChangeAspect="1" noChangeArrowheads="1"/>
            </p:cNvPicPr>
            <p:nvPr/>
          </p:nvPicPr>
          <p:blipFill>
            <a:blip r:embed="rId7" cstate="print">
              <a:extLst>
                <a:ext uri="{28A0092B-C50C-407E-A947-70E740481C1C}">
                  <a14:useLocalDpi xmlns:a14="http://schemas.microsoft.com/office/drawing/2010/main" val="0"/>
                </a:ext>
              </a:extLst>
            </a:blip>
            <a:srcRect t="2428" r="7095" b="11920"/>
            <a:stretch>
              <a:fillRect/>
            </a:stretch>
          </p:blipFill>
          <p:spPr bwMode="auto">
            <a:xfrm>
              <a:off x="3833" y="2160"/>
              <a:ext cx="1225" cy="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402" name="Text Box 17"/>
            <p:cNvSpPr txBox="1">
              <a:spLocks noChangeArrowheads="1"/>
            </p:cNvSpPr>
            <p:nvPr/>
          </p:nvSpPr>
          <p:spPr bwMode="auto">
            <a:xfrm>
              <a:off x="4150" y="3249"/>
              <a:ext cx="63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sz="2800">
                  <a:ea typeface="华文楷体" panose="02010600040101010101" pitchFamily="2" charset="-122"/>
                </a:rPr>
                <a:t>Pd</a:t>
              </a:r>
              <a:endParaRPr lang="en-US" altLang="zh-CN" sz="2800">
                <a:ea typeface="华文楷体" panose="02010600040101010101" pitchFamily="2" charset="-122"/>
              </a:endParaRPr>
            </a:p>
          </p:txBody>
        </p:sp>
      </p:grpSp>
      <p:sp>
        <p:nvSpPr>
          <p:cNvPr id="187400" name="Rectangle 5"/>
          <p:cNvSpPr>
            <a:spLocks noChangeArrowheads="1"/>
          </p:cNvSpPr>
          <p:nvPr/>
        </p:nvSpPr>
        <p:spPr bwMode="auto">
          <a:xfrm>
            <a:off x="8027988" y="6092825"/>
            <a:ext cx="703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050D0AC9-62FE-4B5E-84AD-888EE7B73E33}" type="slidenum">
              <a:rPr lang="en-US" altLang="zh-CN" sz="1600">
                <a:ea typeface="ˎ̥"/>
                <a:cs typeface="ˎ̥"/>
              </a:rPr>
            </a:fld>
            <a:r>
              <a:rPr lang="en-US" altLang="zh-CN" sz="1600" b="0"/>
              <a:t> </a:t>
            </a:r>
            <a:endParaRPr lang="en-US" altLang="zh-CN" sz="1600" b="0">
              <a:ea typeface="ˎ̥"/>
              <a:cs typeface="ˎ̥"/>
            </a:endParaRPr>
          </a:p>
        </p:txBody>
      </p:sp>
    </p:spTree>
  </p:cSld>
  <p:clrMapOvr>
    <a:masterClrMapping/>
  </p:clrMapOvr>
  <p:transition>
    <p:wip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9" name="Text Box 7"/>
          <p:cNvSpPr txBox="1">
            <a:spLocks noChangeArrowheads="1"/>
          </p:cNvSpPr>
          <p:nvPr/>
        </p:nvSpPr>
        <p:spPr bwMode="auto">
          <a:xfrm>
            <a:off x="1187450" y="1773238"/>
            <a:ext cx="7777163" cy="3538537"/>
          </a:xfrm>
          <a:prstGeom prst="rect">
            <a:avLst/>
          </a:prstGeom>
          <a:noFill/>
          <a:ln>
            <a:noFill/>
          </a:ln>
          <a:effectLst/>
        </p:spPr>
        <p:txBody>
          <a:bodyPr>
            <a:spAutoFit/>
          </a:bodyPr>
          <a:lstStyle/>
          <a:p>
            <a:pPr eaLnBrk="0" hangingPunct="0">
              <a:lnSpc>
                <a:spcPct val="110000"/>
              </a:lnSpc>
              <a:spcBef>
                <a:spcPct val="50000"/>
              </a:spcBef>
              <a:defRPr/>
            </a:pPr>
            <a:r>
              <a:rPr lang="en-US" altLang="zh-CN" dirty="0">
                <a:latin typeface="+mn-lt"/>
                <a:ea typeface="+mn-ea"/>
              </a:rPr>
              <a:t>     4d</a:t>
            </a:r>
            <a:r>
              <a:rPr lang="zh-CN" altLang="en-US" dirty="0">
                <a:latin typeface="+mn-lt"/>
                <a:ea typeface="+mn-ea"/>
              </a:rPr>
              <a:t>过渡金属：</a:t>
            </a:r>
            <a:r>
              <a:rPr lang="en-US" altLang="zh-CN" dirty="0">
                <a:latin typeface="+mn-lt"/>
                <a:ea typeface="+mn-ea"/>
              </a:rPr>
              <a:t>4d</a:t>
            </a:r>
            <a:r>
              <a:rPr lang="en-US" altLang="zh-CN" baseline="30000" dirty="0">
                <a:latin typeface="+mn-lt"/>
                <a:ea typeface="+mn-ea"/>
              </a:rPr>
              <a:t>1~10</a:t>
            </a:r>
            <a:r>
              <a:rPr lang="en-US" altLang="zh-CN" dirty="0">
                <a:latin typeface="+mn-lt"/>
                <a:ea typeface="+mn-ea"/>
              </a:rPr>
              <a:t>5s</a:t>
            </a:r>
            <a:r>
              <a:rPr lang="en-US" altLang="zh-CN" baseline="30000" dirty="0">
                <a:latin typeface="+mn-lt"/>
                <a:ea typeface="+mn-ea"/>
              </a:rPr>
              <a:t>0~2</a:t>
            </a:r>
            <a:endParaRPr lang="en-US" altLang="zh-CN" baseline="30000" dirty="0">
              <a:latin typeface="+mn-lt"/>
              <a:ea typeface="+mn-ea"/>
            </a:endParaRPr>
          </a:p>
          <a:p>
            <a:pPr eaLnBrk="0" hangingPunct="0">
              <a:lnSpc>
                <a:spcPct val="110000"/>
              </a:lnSpc>
              <a:spcBef>
                <a:spcPct val="50000"/>
              </a:spcBef>
              <a:defRPr/>
            </a:pPr>
            <a:r>
              <a:rPr lang="en-US" altLang="zh-CN" baseline="30000" dirty="0">
                <a:latin typeface="+mn-lt"/>
                <a:ea typeface="+mn-ea"/>
              </a:rPr>
              <a:t>       </a:t>
            </a:r>
            <a:r>
              <a:rPr lang="en-US" altLang="zh-CN" dirty="0">
                <a:latin typeface="+mn-lt"/>
                <a:ea typeface="+mn-ea"/>
              </a:rPr>
              <a:t>5d</a:t>
            </a:r>
            <a:r>
              <a:rPr lang="zh-CN" altLang="en-US" dirty="0">
                <a:latin typeface="+mn-lt"/>
                <a:ea typeface="+mn-ea"/>
              </a:rPr>
              <a:t>过渡金属：</a:t>
            </a:r>
            <a:r>
              <a:rPr lang="en-US" altLang="zh-CN" dirty="0">
                <a:latin typeface="+mn-lt"/>
                <a:ea typeface="+mn-ea"/>
              </a:rPr>
              <a:t>5d</a:t>
            </a:r>
            <a:r>
              <a:rPr lang="en-US" altLang="zh-CN" baseline="30000" dirty="0">
                <a:latin typeface="+mn-lt"/>
                <a:ea typeface="+mn-ea"/>
              </a:rPr>
              <a:t>1-9</a:t>
            </a:r>
            <a:r>
              <a:rPr lang="en-US" altLang="zh-CN" dirty="0">
                <a:latin typeface="+mn-lt"/>
                <a:ea typeface="+mn-ea"/>
              </a:rPr>
              <a:t>6s</a:t>
            </a:r>
            <a:r>
              <a:rPr lang="en-US" altLang="zh-CN" baseline="30000" dirty="0">
                <a:latin typeface="+mn-lt"/>
                <a:ea typeface="+mn-ea"/>
              </a:rPr>
              <a:t>1-2</a:t>
            </a:r>
            <a:r>
              <a:rPr lang="en-US" altLang="zh-CN" dirty="0">
                <a:latin typeface="+mn-lt"/>
                <a:ea typeface="+mn-ea"/>
              </a:rPr>
              <a:t>. </a:t>
            </a:r>
            <a:endParaRPr lang="en-US" altLang="zh-CN" dirty="0">
              <a:latin typeface="+mn-lt"/>
              <a:ea typeface="+mn-ea"/>
            </a:endParaRPr>
          </a:p>
          <a:p>
            <a:pPr eaLnBrk="0" hangingPunct="0">
              <a:lnSpc>
                <a:spcPct val="110000"/>
              </a:lnSpc>
              <a:spcBef>
                <a:spcPct val="50000"/>
              </a:spcBef>
              <a:defRPr/>
            </a:pPr>
            <a:r>
              <a:rPr lang="zh-CN" altLang="en-US" dirty="0">
                <a:latin typeface="+mn-lt"/>
                <a:ea typeface="+mn-ea"/>
              </a:rPr>
              <a:t>     </a:t>
            </a:r>
            <a:r>
              <a:rPr lang="zh-CN" altLang="en-US" dirty="0">
                <a:solidFill>
                  <a:srgbClr val="FF0000"/>
                </a:solidFill>
                <a:latin typeface="+mn-lt"/>
                <a:ea typeface="+mn-ea"/>
              </a:rPr>
              <a:t>基态电子结构特例多</a:t>
            </a:r>
            <a:r>
              <a:rPr lang="en-US" altLang="zh-CN" dirty="0">
                <a:latin typeface="+mn-lt"/>
                <a:ea typeface="+mn-ea"/>
              </a:rPr>
              <a:t>.</a:t>
            </a:r>
            <a:r>
              <a:rPr lang="zh-CN" altLang="en-US" dirty="0">
                <a:latin typeface="+mn-lt"/>
                <a:ea typeface="+mn-ea"/>
              </a:rPr>
              <a:t>  </a:t>
            </a:r>
            <a:endParaRPr lang="en-US" altLang="zh-CN" dirty="0">
              <a:latin typeface="+mn-lt"/>
              <a:ea typeface="+mn-ea"/>
            </a:endParaRPr>
          </a:p>
          <a:p>
            <a:pPr eaLnBrk="0" hangingPunct="0">
              <a:lnSpc>
                <a:spcPct val="110000"/>
              </a:lnSpc>
              <a:spcBef>
                <a:spcPct val="50000"/>
              </a:spcBef>
              <a:defRPr/>
            </a:pPr>
            <a:r>
              <a:rPr lang="en-US" altLang="zh-CN" dirty="0">
                <a:latin typeface="+mn-lt"/>
                <a:ea typeface="+mn-ea"/>
              </a:rPr>
              <a:t>     </a:t>
            </a:r>
            <a:r>
              <a:rPr lang="zh-CN" altLang="en-US" dirty="0">
                <a:latin typeface="+mn-lt"/>
                <a:ea typeface="+mn-ea"/>
              </a:rPr>
              <a:t>原因：</a:t>
            </a:r>
            <a:r>
              <a:rPr lang="en-US" altLang="zh-CN" dirty="0">
                <a:latin typeface="+mn-lt"/>
                <a:ea typeface="+mn-ea"/>
              </a:rPr>
              <a:t>4d</a:t>
            </a:r>
            <a:r>
              <a:rPr lang="zh-CN" altLang="en-US" dirty="0">
                <a:latin typeface="+mn-lt"/>
                <a:ea typeface="+mn-ea"/>
              </a:rPr>
              <a:t>和</a:t>
            </a:r>
            <a:r>
              <a:rPr lang="en-US" altLang="zh-CN" dirty="0">
                <a:latin typeface="+mn-lt"/>
                <a:ea typeface="+mn-ea"/>
              </a:rPr>
              <a:t>5s, 5d</a:t>
            </a:r>
            <a:r>
              <a:rPr lang="zh-CN" altLang="en-US" dirty="0">
                <a:latin typeface="+mn-lt"/>
                <a:ea typeface="+mn-ea"/>
              </a:rPr>
              <a:t>和</a:t>
            </a:r>
            <a:r>
              <a:rPr lang="en-US" altLang="zh-CN" dirty="0">
                <a:latin typeface="+mn-lt"/>
                <a:ea typeface="+mn-ea"/>
              </a:rPr>
              <a:t>6s</a:t>
            </a:r>
            <a:r>
              <a:rPr lang="zh-CN" altLang="en-US" dirty="0">
                <a:latin typeface="+mn-lt"/>
                <a:ea typeface="+mn-ea"/>
              </a:rPr>
              <a:t>轨道之间的能级差值较小</a:t>
            </a:r>
            <a:r>
              <a:rPr lang="en-US" altLang="zh-CN" dirty="0">
                <a:latin typeface="+mn-lt"/>
                <a:ea typeface="+mn-ea"/>
              </a:rPr>
              <a:t>,</a:t>
            </a:r>
            <a:r>
              <a:rPr lang="zh-CN" altLang="en-US" dirty="0">
                <a:latin typeface="+mn-lt"/>
                <a:ea typeface="+mn-ea"/>
              </a:rPr>
              <a:t>容易发生</a:t>
            </a:r>
            <a:r>
              <a:rPr lang="zh-CN" altLang="en-US" dirty="0">
                <a:solidFill>
                  <a:srgbClr val="FF0000"/>
                </a:solidFill>
                <a:latin typeface="+mn-lt"/>
                <a:ea typeface="+mn-ea"/>
              </a:rPr>
              <a:t>能级交错</a:t>
            </a:r>
            <a:r>
              <a:rPr lang="zh-CN" altLang="en-US" dirty="0">
                <a:latin typeface="+mn-lt"/>
                <a:ea typeface="+mn-ea"/>
              </a:rPr>
              <a:t>导致</a:t>
            </a:r>
            <a:r>
              <a:rPr lang="en-US" altLang="zh-CN" dirty="0">
                <a:latin typeface="+mn-lt"/>
                <a:ea typeface="+mn-ea"/>
              </a:rPr>
              <a:t>. </a:t>
            </a:r>
            <a:endParaRPr lang="en-US" altLang="zh-CN" dirty="0">
              <a:latin typeface="+mn-lt"/>
              <a:ea typeface="+mn-ea"/>
            </a:endParaRPr>
          </a:p>
        </p:txBody>
      </p:sp>
      <p:sp>
        <p:nvSpPr>
          <p:cNvPr id="6" name="Rectangle 4"/>
          <p:cNvSpPr>
            <a:spLocks noChangeArrowheads="1"/>
          </p:cNvSpPr>
          <p:nvPr/>
        </p:nvSpPr>
        <p:spPr bwMode="auto">
          <a:xfrm>
            <a:off x="971550" y="188913"/>
            <a:ext cx="6711950" cy="646112"/>
          </a:xfrm>
          <a:prstGeom prst="rect">
            <a:avLst/>
          </a:prstGeom>
          <a:noFill/>
          <a:ln>
            <a:noFill/>
          </a:ln>
          <a:effectLst/>
        </p:spPr>
        <p:txBody>
          <a:bodyPr wrap="none" anchor="ctr">
            <a:spAutoFit/>
          </a:bodyPr>
          <a:lstStyle/>
          <a:p>
            <a:pPr>
              <a:defRPr/>
            </a:pPr>
            <a:r>
              <a:rPr lang="en-US" altLang="zh-CN" sz="3600" dirty="0">
                <a:solidFill>
                  <a:srgbClr val="0000CC"/>
                </a:solidFill>
                <a:latin typeface="+mn-lt"/>
                <a:ea typeface="+mn-ea"/>
              </a:rPr>
              <a:t>10.5.1 4d/5d</a:t>
            </a:r>
            <a:r>
              <a:rPr lang="zh-CN" altLang="en-US" sz="3600" dirty="0">
                <a:solidFill>
                  <a:srgbClr val="0000CC"/>
                </a:solidFill>
                <a:latin typeface="+mn-lt"/>
                <a:ea typeface="+mn-ea"/>
              </a:rPr>
              <a:t>过渡金属的基本性质</a:t>
            </a:r>
            <a:endParaRPr lang="zh-CN" altLang="pt-BR" sz="3600" dirty="0">
              <a:solidFill>
                <a:srgbClr val="0000CC"/>
              </a:solidFill>
              <a:latin typeface="+mn-lt"/>
              <a:ea typeface="+mn-ea"/>
            </a:endParaRPr>
          </a:p>
        </p:txBody>
      </p:sp>
      <p:sp>
        <p:nvSpPr>
          <p:cNvPr id="7" name="Rectangle 4"/>
          <p:cNvSpPr>
            <a:spLocks noChangeArrowheads="1"/>
          </p:cNvSpPr>
          <p:nvPr/>
        </p:nvSpPr>
        <p:spPr bwMode="auto">
          <a:xfrm>
            <a:off x="1116013" y="981075"/>
            <a:ext cx="2879725" cy="584200"/>
          </a:xfrm>
          <a:prstGeom prst="rect">
            <a:avLst/>
          </a:prstGeom>
          <a:noFill/>
          <a:ln>
            <a:noFill/>
          </a:ln>
          <a:effectLst/>
        </p:spPr>
        <p:txBody>
          <a:bodyPr anchor="ctr">
            <a:spAutoFit/>
          </a:bodyPr>
          <a:lstStyle/>
          <a:p>
            <a:pPr>
              <a:defRPr/>
            </a:pPr>
            <a:r>
              <a:rPr lang="en-US" altLang="zh-CN" dirty="0">
                <a:solidFill>
                  <a:srgbClr val="0000CC"/>
                </a:solidFill>
                <a:latin typeface="+mn-lt"/>
                <a:ea typeface="+mn-ea"/>
              </a:rPr>
              <a:t>1. </a:t>
            </a:r>
            <a:r>
              <a:rPr lang="zh-CN" altLang="en-US" dirty="0">
                <a:solidFill>
                  <a:srgbClr val="0000CC"/>
                </a:solidFill>
                <a:latin typeface="+mn-lt"/>
                <a:ea typeface="+mn-ea"/>
              </a:rPr>
              <a:t>价电子构型</a:t>
            </a:r>
            <a:endParaRPr lang="zh-CN" altLang="pt-BR" dirty="0">
              <a:solidFill>
                <a:srgbClr val="0000CC"/>
              </a:solidFill>
              <a:latin typeface="+mn-lt"/>
              <a:ea typeface="+mn-ea"/>
            </a:endParaRPr>
          </a:p>
        </p:txBody>
      </p:sp>
      <p:sp>
        <p:nvSpPr>
          <p:cNvPr id="189444"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42C30F8E-71A9-4288-A912-D19B3B036A2D}"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9479"/>
                                        </p:tgtEl>
                                        <p:attrNameLst>
                                          <p:attrName>style.visibility</p:attrName>
                                        </p:attrNameLst>
                                      </p:cBhvr>
                                      <p:to>
                                        <p:strVal val="visible"/>
                                      </p:to>
                                    </p:set>
                                    <p:animEffect transition="in" filter="wipe(left)">
                                      <p:cBhvr>
                                        <p:cTn id="7" dur="500"/>
                                        <p:tgtEl>
                                          <p:spTgt spid="489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9"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27075" y="1484313"/>
            <a:ext cx="8305800" cy="320040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5" name="Text Box 3"/>
          <p:cNvSpPr txBox="1">
            <a:spLocks noChangeArrowheads="1"/>
          </p:cNvSpPr>
          <p:nvPr/>
        </p:nvSpPr>
        <p:spPr bwMode="auto">
          <a:xfrm>
            <a:off x="879475" y="1484313"/>
            <a:ext cx="7848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zh-CN" altLang="en-US" sz="2000">
                <a:ea typeface="华文楷体" panose="02010600040101010101" pitchFamily="2" charset="-122"/>
              </a:rPr>
              <a:t>元素                </a:t>
            </a:r>
            <a:r>
              <a:rPr lang="en-US" altLang="zh-CN" sz="2000">
                <a:solidFill>
                  <a:srgbClr val="FF0000"/>
                </a:solidFill>
                <a:ea typeface="华文楷体" panose="02010600040101010101" pitchFamily="2" charset="-122"/>
              </a:rPr>
              <a:t>Sc          Ti        V          Cr       Mn      Fe        Co       Ni  </a:t>
            </a:r>
            <a:endParaRPr lang="en-US" altLang="zh-CN" sz="2000">
              <a:solidFill>
                <a:srgbClr val="FF0000"/>
              </a:solidFill>
              <a:ea typeface="华文楷体" panose="02010600040101010101" pitchFamily="2" charset="-122"/>
            </a:endParaRPr>
          </a:p>
          <a:p>
            <a:pPr>
              <a:spcBef>
                <a:spcPct val="50000"/>
              </a:spcBef>
            </a:pPr>
            <a:r>
              <a:rPr lang="zh-CN" altLang="en-US" sz="2000">
                <a:ea typeface="华文楷体" panose="02010600040101010101" pitchFamily="2" charset="-122"/>
              </a:rPr>
              <a:t>价电子构型</a:t>
            </a:r>
            <a:r>
              <a:rPr lang="zh-CN" altLang="en-US" sz="2000">
                <a:solidFill>
                  <a:schemeClr val="accent2"/>
                </a:solidFill>
                <a:ea typeface="华文楷体" panose="02010600040101010101" pitchFamily="2" charset="-122"/>
              </a:rPr>
              <a:t> </a:t>
            </a:r>
            <a:r>
              <a:rPr lang="zh-CN" altLang="en-US" sz="2000">
                <a:ea typeface="华文楷体" panose="02010600040101010101" pitchFamily="2" charset="-122"/>
              </a:rPr>
              <a:t> </a:t>
            </a:r>
            <a:r>
              <a:rPr lang="en-US" altLang="zh-CN" sz="2000">
                <a:ea typeface="华文楷体" panose="02010600040101010101" pitchFamily="2" charset="-122"/>
              </a:rPr>
              <a:t>3d</a:t>
            </a:r>
            <a:r>
              <a:rPr lang="en-US" altLang="zh-CN" sz="2000" baseline="30000">
                <a:ea typeface="华文楷体" panose="02010600040101010101" pitchFamily="2" charset="-122"/>
              </a:rPr>
              <a:t>1</a:t>
            </a:r>
            <a:r>
              <a:rPr lang="en-US" altLang="zh-CN" sz="2000">
                <a:ea typeface="华文楷体" panose="02010600040101010101" pitchFamily="2" charset="-122"/>
              </a:rPr>
              <a:t>4s</a:t>
            </a:r>
            <a:r>
              <a:rPr lang="en-US" altLang="zh-CN" sz="2000" baseline="30000">
                <a:ea typeface="华文楷体" panose="02010600040101010101" pitchFamily="2" charset="-122"/>
              </a:rPr>
              <a:t>2</a:t>
            </a:r>
            <a:r>
              <a:rPr lang="en-US" altLang="zh-CN" sz="2000">
                <a:ea typeface="华文楷体" panose="02010600040101010101" pitchFamily="2" charset="-122"/>
              </a:rPr>
              <a:t>  3d</a:t>
            </a:r>
            <a:r>
              <a:rPr lang="en-US" altLang="zh-CN" sz="2000" baseline="30000">
                <a:ea typeface="华文楷体" panose="02010600040101010101" pitchFamily="2" charset="-122"/>
              </a:rPr>
              <a:t>2</a:t>
            </a:r>
            <a:r>
              <a:rPr lang="en-US" altLang="zh-CN" sz="2000">
                <a:ea typeface="华文楷体" panose="02010600040101010101" pitchFamily="2" charset="-122"/>
              </a:rPr>
              <a:t>4s</a:t>
            </a:r>
            <a:r>
              <a:rPr lang="en-US" altLang="zh-CN" sz="2000" baseline="30000">
                <a:ea typeface="华文楷体" panose="02010600040101010101" pitchFamily="2" charset="-122"/>
              </a:rPr>
              <a:t>2</a:t>
            </a:r>
            <a:r>
              <a:rPr lang="en-US" altLang="zh-CN" sz="2000">
                <a:ea typeface="华文楷体" panose="02010600040101010101" pitchFamily="2" charset="-122"/>
              </a:rPr>
              <a:t>  3d</a:t>
            </a:r>
            <a:r>
              <a:rPr lang="en-US" altLang="zh-CN" sz="2000" baseline="30000">
                <a:ea typeface="华文楷体" panose="02010600040101010101" pitchFamily="2" charset="-122"/>
              </a:rPr>
              <a:t>3</a:t>
            </a:r>
            <a:r>
              <a:rPr lang="en-US" altLang="zh-CN" sz="2000">
                <a:ea typeface="华文楷体" panose="02010600040101010101" pitchFamily="2" charset="-122"/>
              </a:rPr>
              <a:t>4s</a:t>
            </a:r>
            <a:r>
              <a:rPr lang="en-US" altLang="zh-CN" sz="2000" baseline="30000">
                <a:ea typeface="华文楷体" panose="02010600040101010101" pitchFamily="2" charset="-122"/>
              </a:rPr>
              <a:t>2</a:t>
            </a:r>
            <a:r>
              <a:rPr lang="en-US" altLang="zh-CN" sz="2000">
                <a:ea typeface="华文楷体" panose="02010600040101010101" pitchFamily="2" charset="-122"/>
              </a:rPr>
              <a:t>  </a:t>
            </a:r>
            <a:r>
              <a:rPr lang="en-US" altLang="zh-CN" sz="2000">
                <a:solidFill>
                  <a:srgbClr val="0033CC"/>
                </a:solidFill>
                <a:ea typeface="华文楷体" panose="02010600040101010101" pitchFamily="2" charset="-122"/>
              </a:rPr>
              <a:t>3d</a:t>
            </a:r>
            <a:r>
              <a:rPr lang="en-US" altLang="zh-CN" sz="2000" baseline="30000">
                <a:solidFill>
                  <a:srgbClr val="0033CC"/>
                </a:solidFill>
                <a:ea typeface="华文楷体" panose="02010600040101010101" pitchFamily="2" charset="-122"/>
              </a:rPr>
              <a:t>5</a:t>
            </a:r>
            <a:r>
              <a:rPr lang="en-US" altLang="zh-CN" sz="2000">
                <a:solidFill>
                  <a:srgbClr val="0033CC"/>
                </a:solidFill>
                <a:ea typeface="华文楷体" panose="02010600040101010101" pitchFamily="2" charset="-122"/>
              </a:rPr>
              <a:t>4s</a:t>
            </a:r>
            <a:r>
              <a:rPr lang="en-US" altLang="zh-CN" sz="2000" baseline="30000">
                <a:solidFill>
                  <a:srgbClr val="0033CC"/>
                </a:solidFill>
                <a:ea typeface="华文楷体" panose="02010600040101010101" pitchFamily="2" charset="-122"/>
              </a:rPr>
              <a:t>1</a:t>
            </a:r>
            <a:r>
              <a:rPr lang="en-US" altLang="zh-CN" sz="2000">
                <a:solidFill>
                  <a:srgbClr val="0033CC"/>
                </a:solidFill>
                <a:ea typeface="华文楷体" panose="02010600040101010101" pitchFamily="2" charset="-122"/>
              </a:rPr>
              <a:t> </a:t>
            </a:r>
            <a:r>
              <a:rPr lang="en-US" altLang="zh-CN" sz="2000">
                <a:ea typeface="华文楷体" panose="02010600040101010101" pitchFamily="2" charset="-122"/>
              </a:rPr>
              <a:t> 3d</a:t>
            </a:r>
            <a:r>
              <a:rPr lang="en-US" altLang="zh-CN" sz="2000" baseline="30000">
                <a:ea typeface="华文楷体" panose="02010600040101010101" pitchFamily="2" charset="-122"/>
              </a:rPr>
              <a:t>5</a:t>
            </a:r>
            <a:r>
              <a:rPr lang="en-US" altLang="zh-CN" sz="2000">
                <a:ea typeface="华文楷体" panose="02010600040101010101" pitchFamily="2" charset="-122"/>
              </a:rPr>
              <a:t>4s</a:t>
            </a:r>
            <a:r>
              <a:rPr lang="en-US" altLang="zh-CN" sz="2000" baseline="30000">
                <a:ea typeface="华文楷体" panose="02010600040101010101" pitchFamily="2" charset="-122"/>
              </a:rPr>
              <a:t>2</a:t>
            </a:r>
            <a:r>
              <a:rPr lang="en-US" altLang="zh-CN" sz="2000">
                <a:ea typeface="华文楷体" panose="02010600040101010101" pitchFamily="2" charset="-122"/>
              </a:rPr>
              <a:t>  3d</a:t>
            </a:r>
            <a:r>
              <a:rPr lang="en-US" altLang="zh-CN" sz="2000" baseline="30000">
                <a:ea typeface="华文楷体" panose="02010600040101010101" pitchFamily="2" charset="-122"/>
              </a:rPr>
              <a:t>6</a:t>
            </a:r>
            <a:r>
              <a:rPr lang="en-US" altLang="zh-CN" sz="2000">
                <a:ea typeface="华文楷体" panose="02010600040101010101" pitchFamily="2" charset="-122"/>
              </a:rPr>
              <a:t>4s</a:t>
            </a:r>
            <a:r>
              <a:rPr lang="en-US" altLang="zh-CN" sz="2000" baseline="30000">
                <a:ea typeface="华文楷体" panose="02010600040101010101" pitchFamily="2" charset="-122"/>
              </a:rPr>
              <a:t>2</a:t>
            </a:r>
            <a:r>
              <a:rPr lang="en-US" altLang="zh-CN" sz="2000">
                <a:ea typeface="华文楷体" panose="02010600040101010101" pitchFamily="2" charset="-122"/>
              </a:rPr>
              <a:t>  3d</a:t>
            </a:r>
            <a:r>
              <a:rPr lang="en-US" altLang="zh-CN" sz="2000" baseline="30000">
                <a:ea typeface="华文楷体" panose="02010600040101010101" pitchFamily="2" charset="-122"/>
              </a:rPr>
              <a:t>7</a:t>
            </a:r>
            <a:r>
              <a:rPr lang="en-US" altLang="zh-CN" sz="2000">
                <a:ea typeface="华文楷体" panose="02010600040101010101" pitchFamily="2" charset="-122"/>
              </a:rPr>
              <a:t>4s</a:t>
            </a:r>
            <a:r>
              <a:rPr lang="en-US" altLang="zh-CN" sz="2000" baseline="30000">
                <a:ea typeface="华文楷体" panose="02010600040101010101" pitchFamily="2" charset="-122"/>
              </a:rPr>
              <a:t>2</a:t>
            </a:r>
            <a:r>
              <a:rPr lang="en-US" altLang="zh-CN" sz="2000">
                <a:ea typeface="华文楷体" panose="02010600040101010101" pitchFamily="2" charset="-122"/>
              </a:rPr>
              <a:t>  3d</a:t>
            </a:r>
            <a:r>
              <a:rPr lang="en-US" altLang="zh-CN" sz="2000" baseline="30000">
                <a:ea typeface="华文楷体" panose="02010600040101010101" pitchFamily="2" charset="-122"/>
              </a:rPr>
              <a:t>8</a:t>
            </a:r>
            <a:r>
              <a:rPr lang="en-US" altLang="zh-CN" sz="2000">
                <a:ea typeface="华文楷体" panose="02010600040101010101" pitchFamily="2" charset="-122"/>
              </a:rPr>
              <a:t>4s</a:t>
            </a:r>
            <a:r>
              <a:rPr lang="en-US" altLang="zh-CN" sz="2000" baseline="30000">
                <a:ea typeface="华文楷体" panose="02010600040101010101" pitchFamily="2" charset="-122"/>
              </a:rPr>
              <a:t>2</a:t>
            </a:r>
            <a:endParaRPr lang="en-US" altLang="zh-CN" sz="2400">
              <a:ea typeface="华文楷体" panose="02010600040101010101" pitchFamily="2" charset="-122"/>
            </a:endParaRPr>
          </a:p>
        </p:txBody>
      </p:sp>
      <p:sp>
        <p:nvSpPr>
          <p:cNvPr id="6" name="Text Box 4"/>
          <p:cNvSpPr txBox="1">
            <a:spLocks noChangeArrowheads="1"/>
          </p:cNvSpPr>
          <p:nvPr/>
        </p:nvSpPr>
        <p:spPr bwMode="auto">
          <a:xfrm>
            <a:off x="879475" y="2474913"/>
            <a:ext cx="80772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zh-CN" altLang="en-US" sz="2000">
                <a:ea typeface="华文楷体" panose="02010600040101010101" pitchFamily="2" charset="-122"/>
              </a:rPr>
              <a:t>元素                </a:t>
            </a:r>
            <a:r>
              <a:rPr lang="en-US" altLang="zh-CN" sz="2000">
                <a:solidFill>
                  <a:srgbClr val="FF0000"/>
                </a:solidFill>
                <a:ea typeface="华文楷体" panose="02010600040101010101" pitchFamily="2" charset="-122"/>
              </a:rPr>
              <a:t>Y           Zr       </a:t>
            </a:r>
            <a:r>
              <a:rPr lang="en-US" altLang="zh-CN" sz="2000">
                <a:solidFill>
                  <a:srgbClr val="0000CC"/>
                </a:solidFill>
                <a:ea typeface="华文楷体" panose="02010600040101010101" pitchFamily="2" charset="-122"/>
              </a:rPr>
              <a:t>Nb          Mo       Tc      Ru        Rh</a:t>
            </a:r>
            <a:r>
              <a:rPr lang="en-US" altLang="zh-CN" sz="2000">
                <a:solidFill>
                  <a:srgbClr val="FF0000"/>
                </a:solidFill>
                <a:ea typeface="华文楷体" panose="02010600040101010101" pitchFamily="2" charset="-122"/>
              </a:rPr>
              <a:t>       Pd  </a:t>
            </a:r>
            <a:endParaRPr lang="en-US" altLang="zh-CN" sz="2000">
              <a:solidFill>
                <a:srgbClr val="FF0000"/>
              </a:solidFill>
              <a:ea typeface="华文楷体" panose="02010600040101010101" pitchFamily="2" charset="-122"/>
            </a:endParaRPr>
          </a:p>
          <a:p>
            <a:pPr>
              <a:spcBef>
                <a:spcPct val="50000"/>
              </a:spcBef>
            </a:pPr>
            <a:r>
              <a:rPr lang="zh-CN" altLang="en-US" sz="2000">
                <a:ea typeface="华文楷体" panose="02010600040101010101" pitchFamily="2" charset="-122"/>
              </a:rPr>
              <a:t>价电子构型  </a:t>
            </a:r>
            <a:r>
              <a:rPr lang="en-US" altLang="zh-CN" sz="2000">
                <a:solidFill>
                  <a:srgbClr val="FF0000"/>
                </a:solidFill>
                <a:ea typeface="华文楷体" panose="02010600040101010101" pitchFamily="2" charset="-122"/>
              </a:rPr>
              <a:t>4d</a:t>
            </a:r>
            <a:r>
              <a:rPr lang="en-US" altLang="zh-CN" sz="2000" baseline="30000">
                <a:solidFill>
                  <a:srgbClr val="FF0000"/>
                </a:solidFill>
                <a:ea typeface="华文楷体" panose="02010600040101010101" pitchFamily="2" charset="-122"/>
              </a:rPr>
              <a:t>1</a:t>
            </a:r>
            <a:r>
              <a:rPr lang="en-US" altLang="zh-CN" sz="2000">
                <a:solidFill>
                  <a:srgbClr val="FF0000"/>
                </a:solidFill>
                <a:ea typeface="华文楷体" panose="02010600040101010101" pitchFamily="2" charset="-122"/>
              </a:rPr>
              <a:t>5s</a:t>
            </a:r>
            <a:r>
              <a:rPr lang="en-US" altLang="zh-CN" sz="2000" baseline="30000">
                <a:solidFill>
                  <a:srgbClr val="FF0000"/>
                </a:solidFill>
                <a:ea typeface="华文楷体" panose="02010600040101010101" pitchFamily="2" charset="-122"/>
              </a:rPr>
              <a:t>2</a:t>
            </a:r>
            <a:r>
              <a:rPr lang="en-US" altLang="zh-CN" sz="2000">
                <a:solidFill>
                  <a:srgbClr val="FF0000"/>
                </a:solidFill>
                <a:ea typeface="华文楷体" panose="02010600040101010101" pitchFamily="2" charset="-122"/>
              </a:rPr>
              <a:t>  4d</a:t>
            </a:r>
            <a:r>
              <a:rPr lang="en-US" altLang="zh-CN" sz="2000" baseline="30000">
                <a:solidFill>
                  <a:srgbClr val="FF0000"/>
                </a:solidFill>
                <a:ea typeface="华文楷体" panose="02010600040101010101" pitchFamily="2" charset="-122"/>
              </a:rPr>
              <a:t>2</a:t>
            </a:r>
            <a:r>
              <a:rPr lang="en-US" altLang="zh-CN" sz="2000">
                <a:solidFill>
                  <a:srgbClr val="FF0000"/>
                </a:solidFill>
                <a:ea typeface="华文楷体" panose="02010600040101010101" pitchFamily="2" charset="-122"/>
              </a:rPr>
              <a:t>5s</a:t>
            </a:r>
            <a:r>
              <a:rPr lang="en-US" altLang="zh-CN" sz="2000" baseline="30000">
                <a:solidFill>
                  <a:srgbClr val="FF0000"/>
                </a:solidFill>
                <a:ea typeface="华文楷体" panose="02010600040101010101" pitchFamily="2" charset="-122"/>
              </a:rPr>
              <a:t>2</a:t>
            </a:r>
            <a:r>
              <a:rPr lang="en-US" altLang="zh-CN" sz="2000">
                <a:ea typeface="华文楷体" panose="02010600040101010101" pitchFamily="2" charset="-122"/>
              </a:rPr>
              <a:t>   </a:t>
            </a:r>
            <a:r>
              <a:rPr lang="en-US" altLang="zh-CN" sz="2000">
                <a:solidFill>
                  <a:srgbClr val="0033CC"/>
                </a:solidFill>
                <a:ea typeface="华文楷体" panose="02010600040101010101" pitchFamily="2" charset="-122"/>
              </a:rPr>
              <a:t>4d</a:t>
            </a:r>
            <a:r>
              <a:rPr lang="en-US" altLang="zh-CN" sz="2000" baseline="30000">
                <a:solidFill>
                  <a:srgbClr val="0033CC"/>
                </a:solidFill>
                <a:ea typeface="华文楷体" panose="02010600040101010101" pitchFamily="2" charset="-122"/>
              </a:rPr>
              <a:t>4</a:t>
            </a:r>
            <a:r>
              <a:rPr lang="en-US" altLang="zh-CN" sz="2000">
                <a:solidFill>
                  <a:srgbClr val="0033CC"/>
                </a:solidFill>
                <a:ea typeface="华文楷体" panose="02010600040101010101" pitchFamily="2" charset="-122"/>
              </a:rPr>
              <a:t>5s</a:t>
            </a:r>
            <a:r>
              <a:rPr lang="en-US" altLang="zh-CN" sz="2000" baseline="30000">
                <a:solidFill>
                  <a:srgbClr val="0033CC"/>
                </a:solidFill>
                <a:ea typeface="华文楷体" panose="02010600040101010101" pitchFamily="2" charset="-122"/>
              </a:rPr>
              <a:t>1</a:t>
            </a:r>
            <a:r>
              <a:rPr lang="en-US" altLang="zh-CN" sz="2000" baseline="30000">
                <a:ea typeface="华文楷体" panose="02010600040101010101" pitchFamily="2" charset="-122"/>
              </a:rPr>
              <a:t>  </a:t>
            </a:r>
            <a:r>
              <a:rPr lang="en-US" altLang="zh-CN" sz="2000">
                <a:ea typeface="华文楷体" panose="02010600040101010101" pitchFamily="2" charset="-122"/>
              </a:rPr>
              <a:t> </a:t>
            </a:r>
            <a:r>
              <a:rPr lang="en-US" altLang="zh-CN" sz="2000">
                <a:solidFill>
                  <a:srgbClr val="0033CC"/>
                </a:solidFill>
                <a:ea typeface="华文楷体" panose="02010600040101010101" pitchFamily="2" charset="-122"/>
              </a:rPr>
              <a:t>4d</a:t>
            </a:r>
            <a:r>
              <a:rPr lang="en-US" altLang="zh-CN" sz="2000" baseline="30000">
                <a:solidFill>
                  <a:srgbClr val="0033CC"/>
                </a:solidFill>
                <a:ea typeface="华文楷体" panose="02010600040101010101" pitchFamily="2" charset="-122"/>
              </a:rPr>
              <a:t>5</a:t>
            </a:r>
            <a:r>
              <a:rPr lang="en-US" altLang="zh-CN" sz="2000">
                <a:solidFill>
                  <a:srgbClr val="0033CC"/>
                </a:solidFill>
                <a:ea typeface="华文楷体" panose="02010600040101010101" pitchFamily="2" charset="-122"/>
              </a:rPr>
              <a:t>5s</a:t>
            </a:r>
            <a:r>
              <a:rPr lang="en-US" altLang="zh-CN" sz="2000" baseline="30000">
                <a:solidFill>
                  <a:srgbClr val="0033CC"/>
                </a:solidFill>
                <a:ea typeface="华文楷体" panose="02010600040101010101" pitchFamily="2" charset="-122"/>
              </a:rPr>
              <a:t>1</a:t>
            </a:r>
            <a:r>
              <a:rPr lang="en-US" altLang="zh-CN" sz="2000">
                <a:solidFill>
                  <a:srgbClr val="0033CC"/>
                </a:solidFill>
                <a:ea typeface="华文楷体" panose="02010600040101010101" pitchFamily="2" charset="-122"/>
              </a:rPr>
              <a:t>  </a:t>
            </a:r>
            <a:r>
              <a:rPr lang="en-US" altLang="zh-CN" sz="2000">
                <a:ea typeface="华文楷体" panose="02010600040101010101" pitchFamily="2" charset="-122"/>
              </a:rPr>
              <a:t> </a:t>
            </a:r>
            <a:r>
              <a:rPr lang="en-US" altLang="zh-CN" sz="2000">
                <a:solidFill>
                  <a:srgbClr val="FF0000"/>
                </a:solidFill>
                <a:ea typeface="华文楷体" panose="02010600040101010101" pitchFamily="2" charset="-122"/>
              </a:rPr>
              <a:t>4d</a:t>
            </a:r>
            <a:r>
              <a:rPr lang="en-US" altLang="zh-CN" sz="2000" baseline="30000">
                <a:solidFill>
                  <a:srgbClr val="FF0000"/>
                </a:solidFill>
                <a:ea typeface="华文楷体" panose="02010600040101010101" pitchFamily="2" charset="-122"/>
              </a:rPr>
              <a:t>5</a:t>
            </a:r>
            <a:r>
              <a:rPr lang="en-US" altLang="zh-CN" sz="2000">
                <a:solidFill>
                  <a:srgbClr val="FF0000"/>
                </a:solidFill>
                <a:ea typeface="华文楷体" panose="02010600040101010101" pitchFamily="2" charset="-122"/>
              </a:rPr>
              <a:t>5s</a:t>
            </a:r>
            <a:r>
              <a:rPr lang="en-US" altLang="zh-CN" sz="2000" baseline="30000">
                <a:solidFill>
                  <a:srgbClr val="FF0000"/>
                </a:solidFill>
                <a:ea typeface="华文楷体" panose="02010600040101010101" pitchFamily="2" charset="-122"/>
              </a:rPr>
              <a:t>2</a:t>
            </a:r>
            <a:r>
              <a:rPr lang="en-US" altLang="zh-CN" sz="2000">
                <a:solidFill>
                  <a:srgbClr val="0033CC"/>
                </a:solidFill>
                <a:ea typeface="华文楷体" panose="02010600040101010101" pitchFamily="2" charset="-122"/>
              </a:rPr>
              <a:t>  4d</a:t>
            </a:r>
            <a:r>
              <a:rPr lang="en-US" altLang="zh-CN" sz="2000" baseline="30000">
                <a:solidFill>
                  <a:srgbClr val="0033CC"/>
                </a:solidFill>
                <a:ea typeface="华文楷体" panose="02010600040101010101" pitchFamily="2" charset="-122"/>
              </a:rPr>
              <a:t>7</a:t>
            </a:r>
            <a:r>
              <a:rPr lang="en-US" altLang="zh-CN" sz="2000">
                <a:solidFill>
                  <a:srgbClr val="0033CC"/>
                </a:solidFill>
                <a:ea typeface="华文楷体" panose="02010600040101010101" pitchFamily="2" charset="-122"/>
              </a:rPr>
              <a:t>5s</a:t>
            </a:r>
            <a:r>
              <a:rPr lang="en-US" altLang="zh-CN" sz="2000" baseline="30000">
                <a:solidFill>
                  <a:srgbClr val="0033CC"/>
                </a:solidFill>
                <a:ea typeface="华文楷体" panose="02010600040101010101" pitchFamily="2" charset="-122"/>
              </a:rPr>
              <a:t>1</a:t>
            </a:r>
            <a:r>
              <a:rPr lang="en-US" altLang="zh-CN" sz="2000">
                <a:solidFill>
                  <a:srgbClr val="0033CC"/>
                </a:solidFill>
                <a:ea typeface="华文楷体" panose="02010600040101010101" pitchFamily="2" charset="-122"/>
              </a:rPr>
              <a:t>  4d</a:t>
            </a:r>
            <a:r>
              <a:rPr lang="en-US" altLang="zh-CN" sz="2000" baseline="30000">
                <a:solidFill>
                  <a:srgbClr val="0033CC"/>
                </a:solidFill>
                <a:ea typeface="华文楷体" panose="02010600040101010101" pitchFamily="2" charset="-122"/>
              </a:rPr>
              <a:t>8</a:t>
            </a:r>
            <a:r>
              <a:rPr lang="en-US" altLang="zh-CN" sz="2000">
                <a:solidFill>
                  <a:srgbClr val="0033CC"/>
                </a:solidFill>
                <a:ea typeface="华文楷体" panose="02010600040101010101" pitchFamily="2" charset="-122"/>
              </a:rPr>
              <a:t>5s</a:t>
            </a:r>
            <a:r>
              <a:rPr lang="en-US" altLang="zh-CN" sz="2000" baseline="30000">
                <a:solidFill>
                  <a:srgbClr val="0033CC"/>
                </a:solidFill>
                <a:ea typeface="华文楷体" panose="02010600040101010101" pitchFamily="2" charset="-122"/>
              </a:rPr>
              <a:t>1</a:t>
            </a:r>
            <a:r>
              <a:rPr lang="en-US" altLang="zh-CN" sz="2000">
                <a:solidFill>
                  <a:srgbClr val="0033CC"/>
                </a:solidFill>
                <a:ea typeface="华文楷体" panose="02010600040101010101" pitchFamily="2" charset="-122"/>
              </a:rPr>
              <a:t>  </a:t>
            </a:r>
            <a:r>
              <a:rPr lang="en-US" altLang="zh-CN" sz="2000">
                <a:solidFill>
                  <a:srgbClr val="FF0000"/>
                </a:solidFill>
                <a:ea typeface="华文楷体" panose="02010600040101010101" pitchFamily="2" charset="-122"/>
              </a:rPr>
              <a:t>4d</a:t>
            </a:r>
            <a:r>
              <a:rPr lang="en-US" altLang="zh-CN" sz="2000" baseline="30000">
                <a:solidFill>
                  <a:srgbClr val="FF0000"/>
                </a:solidFill>
                <a:ea typeface="华文楷体" panose="02010600040101010101" pitchFamily="2" charset="-122"/>
              </a:rPr>
              <a:t>10</a:t>
            </a:r>
            <a:r>
              <a:rPr lang="en-US" altLang="zh-CN" sz="2000">
                <a:solidFill>
                  <a:srgbClr val="FF0000"/>
                </a:solidFill>
                <a:ea typeface="华文楷体" panose="02010600040101010101" pitchFamily="2" charset="-122"/>
              </a:rPr>
              <a:t>5s</a:t>
            </a:r>
            <a:r>
              <a:rPr lang="en-US" altLang="zh-CN" sz="2000" baseline="30000">
                <a:solidFill>
                  <a:srgbClr val="FF0000"/>
                </a:solidFill>
                <a:ea typeface="华文楷体" panose="02010600040101010101" pitchFamily="2" charset="-122"/>
              </a:rPr>
              <a:t>0</a:t>
            </a:r>
            <a:endParaRPr lang="en-US" altLang="zh-CN" sz="2400">
              <a:solidFill>
                <a:srgbClr val="FF0000"/>
              </a:solidFill>
              <a:ea typeface="华文楷体" panose="02010600040101010101" pitchFamily="2" charset="-122"/>
            </a:endParaRPr>
          </a:p>
        </p:txBody>
      </p:sp>
      <p:sp>
        <p:nvSpPr>
          <p:cNvPr id="7" name="Text Box 5"/>
          <p:cNvSpPr txBox="1">
            <a:spLocks noChangeArrowheads="1"/>
          </p:cNvSpPr>
          <p:nvPr/>
        </p:nvSpPr>
        <p:spPr bwMode="auto">
          <a:xfrm>
            <a:off x="803275" y="3541713"/>
            <a:ext cx="7848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zh-CN" altLang="en-US" sz="2000">
                <a:ea typeface="华文楷体" panose="02010600040101010101" pitchFamily="2" charset="-122"/>
              </a:rPr>
              <a:t>元素                </a:t>
            </a:r>
            <a:r>
              <a:rPr lang="en-US" altLang="zh-CN" sz="2000">
                <a:solidFill>
                  <a:srgbClr val="FF0000"/>
                </a:solidFill>
                <a:ea typeface="华文楷体" panose="02010600040101010101" pitchFamily="2" charset="-122"/>
              </a:rPr>
              <a:t>La          Hf       Ta          </a:t>
            </a:r>
            <a:r>
              <a:rPr lang="en-US" altLang="zh-CN" sz="2000">
                <a:solidFill>
                  <a:srgbClr val="0000CC"/>
                </a:solidFill>
                <a:ea typeface="华文楷体" panose="02010600040101010101" pitchFamily="2" charset="-122"/>
              </a:rPr>
              <a:t>W</a:t>
            </a:r>
            <a:r>
              <a:rPr lang="en-US" altLang="zh-CN" sz="2000">
                <a:solidFill>
                  <a:srgbClr val="FF0000"/>
                </a:solidFill>
                <a:ea typeface="华文楷体" panose="02010600040101010101" pitchFamily="2" charset="-122"/>
              </a:rPr>
              <a:t>       Re      Os        Ir         </a:t>
            </a:r>
            <a:r>
              <a:rPr lang="en-US" altLang="zh-CN" sz="2000">
                <a:solidFill>
                  <a:srgbClr val="0000CC"/>
                </a:solidFill>
                <a:ea typeface="华文楷体" panose="02010600040101010101" pitchFamily="2" charset="-122"/>
              </a:rPr>
              <a:t>Pt </a:t>
            </a:r>
            <a:r>
              <a:rPr lang="en-US" altLang="zh-CN" sz="2000">
                <a:solidFill>
                  <a:srgbClr val="FF0000"/>
                </a:solidFill>
                <a:ea typeface="华文楷体" panose="02010600040101010101" pitchFamily="2" charset="-122"/>
              </a:rPr>
              <a:t> </a:t>
            </a:r>
            <a:endParaRPr lang="en-US" altLang="zh-CN" sz="2000">
              <a:solidFill>
                <a:srgbClr val="FF0000"/>
              </a:solidFill>
              <a:ea typeface="华文楷体" panose="02010600040101010101" pitchFamily="2" charset="-122"/>
            </a:endParaRPr>
          </a:p>
          <a:p>
            <a:pPr>
              <a:spcBef>
                <a:spcPct val="50000"/>
              </a:spcBef>
            </a:pPr>
            <a:r>
              <a:rPr lang="zh-CN" altLang="en-US" sz="2000">
                <a:ea typeface="华文楷体" panose="02010600040101010101" pitchFamily="2" charset="-122"/>
              </a:rPr>
              <a:t>价电子构型</a:t>
            </a:r>
            <a:r>
              <a:rPr lang="en-US" altLang="zh-CN" sz="2000">
                <a:ea typeface="华文楷体" panose="02010600040101010101" pitchFamily="2" charset="-122"/>
              </a:rPr>
              <a:t>5d</a:t>
            </a:r>
            <a:r>
              <a:rPr lang="en-US" altLang="zh-CN" sz="2000" baseline="30000">
                <a:ea typeface="华文楷体" panose="02010600040101010101" pitchFamily="2" charset="-122"/>
              </a:rPr>
              <a:t>1</a:t>
            </a:r>
            <a:r>
              <a:rPr lang="en-US" altLang="zh-CN" sz="2000">
                <a:ea typeface="华文楷体" panose="02010600040101010101" pitchFamily="2" charset="-122"/>
              </a:rPr>
              <a:t>6s</a:t>
            </a:r>
            <a:r>
              <a:rPr lang="en-US" altLang="zh-CN" sz="2000" baseline="30000">
                <a:ea typeface="华文楷体" panose="02010600040101010101" pitchFamily="2" charset="-122"/>
              </a:rPr>
              <a:t>2</a:t>
            </a:r>
            <a:r>
              <a:rPr lang="en-US" altLang="zh-CN" sz="2000">
                <a:ea typeface="华文楷体" panose="02010600040101010101" pitchFamily="2" charset="-122"/>
              </a:rPr>
              <a:t>  5d</a:t>
            </a:r>
            <a:r>
              <a:rPr lang="en-US" altLang="zh-CN" sz="2000" baseline="30000">
                <a:ea typeface="华文楷体" panose="02010600040101010101" pitchFamily="2" charset="-122"/>
              </a:rPr>
              <a:t>2</a:t>
            </a:r>
            <a:r>
              <a:rPr lang="en-US" altLang="zh-CN" sz="2000">
                <a:ea typeface="华文楷体" panose="02010600040101010101" pitchFamily="2" charset="-122"/>
              </a:rPr>
              <a:t>6s</a:t>
            </a:r>
            <a:r>
              <a:rPr lang="en-US" altLang="zh-CN" sz="2000" baseline="30000">
                <a:ea typeface="华文楷体" panose="02010600040101010101" pitchFamily="2" charset="-122"/>
              </a:rPr>
              <a:t>2</a:t>
            </a:r>
            <a:r>
              <a:rPr lang="en-US" altLang="zh-CN" sz="2000">
                <a:ea typeface="华文楷体" panose="02010600040101010101" pitchFamily="2" charset="-122"/>
              </a:rPr>
              <a:t>   5d</a:t>
            </a:r>
            <a:r>
              <a:rPr lang="en-US" altLang="zh-CN" sz="2000" baseline="30000">
                <a:ea typeface="华文楷体" panose="02010600040101010101" pitchFamily="2" charset="-122"/>
              </a:rPr>
              <a:t>3</a:t>
            </a:r>
            <a:r>
              <a:rPr lang="en-US" altLang="zh-CN" sz="2000">
                <a:ea typeface="华文楷体" panose="02010600040101010101" pitchFamily="2" charset="-122"/>
              </a:rPr>
              <a:t>5s</a:t>
            </a:r>
            <a:r>
              <a:rPr lang="en-US" altLang="zh-CN" sz="2000" baseline="30000">
                <a:ea typeface="华文楷体" panose="02010600040101010101" pitchFamily="2" charset="-122"/>
              </a:rPr>
              <a:t>2  </a:t>
            </a:r>
            <a:r>
              <a:rPr lang="en-US" altLang="zh-CN" sz="2000">
                <a:ea typeface="华文楷体" panose="02010600040101010101" pitchFamily="2" charset="-122"/>
              </a:rPr>
              <a:t> </a:t>
            </a:r>
            <a:r>
              <a:rPr lang="en-US" altLang="zh-CN" sz="2000">
                <a:solidFill>
                  <a:srgbClr val="0033CC"/>
                </a:solidFill>
                <a:ea typeface="华文楷体" panose="02010600040101010101" pitchFamily="2" charset="-122"/>
              </a:rPr>
              <a:t>5d</a:t>
            </a:r>
            <a:r>
              <a:rPr lang="en-US" altLang="zh-CN" sz="2000" baseline="30000">
                <a:solidFill>
                  <a:srgbClr val="0033CC"/>
                </a:solidFill>
                <a:ea typeface="华文楷体" panose="02010600040101010101" pitchFamily="2" charset="-122"/>
              </a:rPr>
              <a:t>4</a:t>
            </a:r>
            <a:r>
              <a:rPr lang="en-US" altLang="zh-CN" sz="2000">
                <a:solidFill>
                  <a:srgbClr val="0033CC"/>
                </a:solidFill>
                <a:ea typeface="华文楷体" panose="02010600040101010101" pitchFamily="2" charset="-122"/>
              </a:rPr>
              <a:t>6s</a:t>
            </a:r>
            <a:r>
              <a:rPr lang="en-US" altLang="zh-CN" sz="2000" baseline="30000">
                <a:solidFill>
                  <a:srgbClr val="0033CC"/>
                </a:solidFill>
                <a:ea typeface="华文楷体" panose="02010600040101010101" pitchFamily="2" charset="-122"/>
              </a:rPr>
              <a:t>2</a:t>
            </a:r>
            <a:r>
              <a:rPr lang="en-US" altLang="zh-CN" sz="2000">
                <a:solidFill>
                  <a:srgbClr val="0033CC"/>
                </a:solidFill>
                <a:ea typeface="华文楷体" panose="02010600040101010101" pitchFamily="2" charset="-122"/>
              </a:rPr>
              <a:t> </a:t>
            </a:r>
            <a:r>
              <a:rPr lang="en-US" altLang="zh-CN" sz="2000">
                <a:ea typeface="华文楷体" panose="02010600040101010101" pitchFamily="2" charset="-122"/>
              </a:rPr>
              <a:t>  5d</a:t>
            </a:r>
            <a:r>
              <a:rPr lang="en-US" altLang="zh-CN" sz="2000" baseline="30000">
                <a:ea typeface="华文楷体" panose="02010600040101010101" pitchFamily="2" charset="-122"/>
              </a:rPr>
              <a:t>5</a:t>
            </a:r>
            <a:r>
              <a:rPr lang="en-US" altLang="zh-CN" sz="2000">
                <a:ea typeface="华文楷体" panose="02010600040101010101" pitchFamily="2" charset="-122"/>
              </a:rPr>
              <a:t>6s</a:t>
            </a:r>
            <a:r>
              <a:rPr lang="en-US" altLang="zh-CN" sz="2000" baseline="30000">
                <a:ea typeface="华文楷体" panose="02010600040101010101" pitchFamily="2" charset="-122"/>
              </a:rPr>
              <a:t>2</a:t>
            </a:r>
            <a:r>
              <a:rPr lang="en-US" altLang="zh-CN" sz="2000">
                <a:ea typeface="华文楷体" panose="02010600040101010101" pitchFamily="2" charset="-122"/>
              </a:rPr>
              <a:t>  5d</a:t>
            </a:r>
            <a:r>
              <a:rPr lang="en-US" altLang="zh-CN" sz="2000" baseline="30000">
                <a:ea typeface="华文楷体" panose="02010600040101010101" pitchFamily="2" charset="-122"/>
              </a:rPr>
              <a:t>6</a:t>
            </a:r>
            <a:r>
              <a:rPr lang="en-US" altLang="zh-CN" sz="2000">
                <a:ea typeface="华文楷体" panose="02010600040101010101" pitchFamily="2" charset="-122"/>
              </a:rPr>
              <a:t>6s</a:t>
            </a:r>
            <a:r>
              <a:rPr lang="en-US" altLang="zh-CN" sz="2000" baseline="30000">
                <a:ea typeface="华文楷体" panose="02010600040101010101" pitchFamily="2" charset="-122"/>
              </a:rPr>
              <a:t>2</a:t>
            </a:r>
            <a:r>
              <a:rPr lang="en-US" altLang="zh-CN" sz="2000">
                <a:ea typeface="华文楷体" panose="02010600040101010101" pitchFamily="2" charset="-122"/>
              </a:rPr>
              <a:t>  5d</a:t>
            </a:r>
            <a:r>
              <a:rPr lang="en-US" altLang="zh-CN" sz="2000" baseline="30000">
                <a:ea typeface="华文楷体" panose="02010600040101010101" pitchFamily="2" charset="-122"/>
              </a:rPr>
              <a:t>7</a:t>
            </a:r>
            <a:r>
              <a:rPr lang="en-US" altLang="zh-CN" sz="2000">
                <a:ea typeface="华文楷体" panose="02010600040101010101" pitchFamily="2" charset="-122"/>
              </a:rPr>
              <a:t>6s</a:t>
            </a:r>
            <a:r>
              <a:rPr lang="en-US" altLang="zh-CN" sz="2000" baseline="30000">
                <a:ea typeface="华文楷体" panose="02010600040101010101" pitchFamily="2" charset="-122"/>
              </a:rPr>
              <a:t>2</a:t>
            </a:r>
            <a:r>
              <a:rPr lang="en-US" altLang="zh-CN" sz="2000">
                <a:ea typeface="华文楷体" panose="02010600040101010101" pitchFamily="2" charset="-122"/>
              </a:rPr>
              <a:t> </a:t>
            </a:r>
            <a:r>
              <a:rPr lang="en-US" altLang="zh-CN" sz="2000">
                <a:solidFill>
                  <a:srgbClr val="0033CC"/>
                </a:solidFill>
                <a:ea typeface="华文楷体" panose="02010600040101010101" pitchFamily="2" charset="-122"/>
              </a:rPr>
              <a:t>5d</a:t>
            </a:r>
            <a:r>
              <a:rPr lang="en-US" altLang="zh-CN" sz="2000" baseline="30000">
                <a:solidFill>
                  <a:srgbClr val="0033CC"/>
                </a:solidFill>
                <a:ea typeface="华文楷体" panose="02010600040101010101" pitchFamily="2" charset="-122"/>
              </a:rPr>
              <a:t>9</a:t>
            </a:r>
            <a:r>
              <a:rPr lang="en-US" altLang="zh-CN" sz="2000">
                <a:solidFill>
                  <a:srgbClr val="0033CC"/>
                </a:solidFill>
                <a:ea typeface="华文楷体" panose="02010600040101010101" pitchFamily="2" charset="-122"/>
              </a:rPr>
              <a:t>6s</a:t>
            </a:r>
            <a:r>
              <a:rPr lang="en-US" altLang="zh-CN" sz="2000" baseline="30000">
                <a:solidFill>
                  <a:srgbClr val="0033CC"/>
                </a:solidFill>
                <a:ea typeface="华文楷体" panose="02010600040101010101" pitchFamily="2" charset="-122"/>
              </a:rPr>
              <a:t>1</a:t>
            </a:r>
            <a:endParaRPr lang="en-US" altLang="zh-CN" sz="2400">
              <a:solidFill>
                <a:srgbClr val="0033CC"/>
              </a:solidFill>
              <a:ea typeface="华文楷体" panose="02010600040101010101" pitchFamily="2" charset="-122"/>
            </a:endParaRPr>
          </a:p>
        </p:txBody>
      </p:sp>
      <p:sp>
        <p:nvSpPr>
          <p:cNvPr id="8" name="AutoShape 6"/>
          <p:cNvSpPr>
            <a:spLocks noChangeArrowheads="1"/>
          </p:cNvSpPr>
          <p:nvPr/>
        </p:nvSpPr>
        <p:spPr bwMode="auto">
          <a:xfrm>
            <a:off x="5308600" y="188913"/>
            <a:ext cx="3429000" cy="1143000"/>
          </a:xfrm>
          <a:prstGeom prst="wedgeRectCallout">
            <a:avLst>
              <a:gd name="adj1" fmla="val -59491"/>
              <a:gd name="adj2" fmla="val 71389"/>
            </a:avLst>
          </a:prstGeom>
          <a:solidFill>
            <a:srgbClr val="00FFFF"/>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sz="2400" dirty="0">
                <a:solidFill>
                  <a:srgbClr val="0000FF"/>
                </a:solidFill>
                <a:ea typeface="华文楷体" panose="02010600040101010101" pitchFamily="2" charset="-122"/>
              </a:rPr>
              <a:t>第一过渡系元素：只有 </a:t>
            </a:r>
            <a:endParaRPr lang="zh-CN" altLang="en-US" sz="2400" dirty="0">
              <a:solidFill>
                <a:srgbClr val="0000FF"/>
              </a:solidFill>
              <a:ea typeface="华文楷体" panose="02010600040101010101" pitchFamily="2" charset="-122"/>
            </a:endParaRPr>
          </a:p>
          <a:p>
            <a:r>
              <a:rPr lang="en-US" altLang="zh-CN" sz="2400" baseline="-25000" dirty="0">
                <a:solidFill>
                  <a:srgbClr val="0000FF"/>
                </a:solidFill>
                <a:ea typeface="华文楷体" panose="02010600040101010101" pitchFamily="2" charset="-122"/>
              </a:rPr>
              <a:t>24</a:t>
            </a:r>
            <a:r>
              <a:rPr lang="en-US" altLang="zh-CN" sz="2400" dirty="0">
                <a:solidFill>
                  <a:srgbClr val="0000FF"/>
                </a:solidFill>
                <a:ea typeface="华文楷体" panose="02010600040101010101" pitchFamily="2" charset="-122"/>
              </a:rPr>
              <a:t>Cr</a:t>
            </a:r>
            <a:r>
              <a:rPr lang="zh-CN" altLang="en-US" sz="2400" dirty="0">
                <a:solidFill>
                  <a:srgbClr val="0000FF"/>
                </a:solidFill>
                <a:ea typeface="华文楷体" panose="02010600040101010101" pitchFamily="2" charset="-122"/>
              </a:rPr>
              <a:t>的 </a:t>
            </a:r>
            <a:r>
              <a:rPr lang="en-US" altLang="zh-CN" sz="2400" dirty="0">
                <a:solidFill>
                  <a:srgbClr val="0000FF"/>
                </a:solidFill>
                <a:ea typeface="华文楷体" panose="02010600040101010101" pitchFamily="2" charset="-122"/>
              </a:rPr>
              <a:t>4s </a:t>
            </a:r>
            <a:r>
              <a:rPr lang="zh-CN" altLang="en-US" sz="2400" dirty="0">
                <a:solidFill>
                  <a:srgbClr val="0000FF"/>
                </a:solidFill>
                <a:ea typeface="华文楷体" panose="02010600040101010101" pitchFamily="2" charset="-122"/>
              </a:rPr>
              <a:t>价电子为</a:t>
            </a:r>
            <a:r>
              <a:rPr lang="en-US" altLang="zh-CN" sz="2400" dirty="0">
                <a:solidFill>
                  <a:srgbClr val="0000FF"/>
                </a:solidFill>
                <a:ea typeface="华文楷体" panose="02010600040101010101" pitchFamily="2" charset="-122"/>
              </a:rPr>
              <a:t>1</a:t>
            </a:r>
            <a:r>
              <a:rPr lang="zh-CN" altLang="en-US" sz="2400" dirty="0">
                <a:solidFill>
                  <a:srgbClr val="0000FF"/>
                </a:solidFill>
                <a:ea typeface="华文楷体" panose="02010600040101010101" pitchFamily="2" charset="-122"/>
              </a:rPr>
              <a:t>，</a:t>
            </a:r>
            <a:endParaRPr lang="zh-CN" altLang="en-US" sz="2400" dirty="0">
              <a:solidFill>
                <a:srgbClr val="0000FF"/>
              </a:solidFill>
              <a:ea typeface="华文楷体" panose="02010600040101010101" pitchFamily="2" charset="-122"/>
            </a:endParaRPr>
          </a:p>
          <a:p>
            <a:r>
              <a:rPr lang="zh-CN" altLang="en-US" sz="2400" dirty="0">
                <a:solidFill>
                  <a:srgbClr val="0000FF"/>
                </a:solidFill>
                <a:ea typeface="华文楷体" panose="02010600040101010101" pitchFamily="2" charset="-122"/>
              </a:rPr>
              <a:t>其余的均为</a:t>
            </a:r>
            <a:r>
              <a:rPr lang="en-US" altLang="zh-CN" sz="2400" dirty="0">
                <a:solidFill>
                  <a:srgbClr val="0000FF"/>
                </a:solidFill>
                <a:ea typeface="华文楷体" panose="02010600040101010101" pitchFamily="2" charset="-122"/>
              </a:rPr>
              <a:t>4s</a:t>
            </a:r>
            <a:r>
              <a:rPr lang="en-US" altLang="zh-CN" sz="2400" baseline="30000" dirty="0">
                <a:solidFill>
                  <a:srgbClr val="0000FF"/>
                </a:solidFill>
                <a:ea typeface="华文楷体" panose="02010600040101010101" pitchFamily="2" charset="-122"/>
              </a:rPr>
              <a:t>2</a:t>
            </a:r>
            <a:r>
              <a:rPr lang="zh-CN" altLang="en-US" sz="2400" dirty="0">
                <a:solidFill>
                  <a:srgbClr val="0000FF"/>
                </a:solidFill>
                <a:ea typeface="华文楷体" panose="02010600040101010101" pitchFamily="2" charset="-122"/>
              </a:rPr>
              <a:t>。</a:t>
            </a:r>
            <a:endParaRPr lang="zh-CN" altLang="en-US" sz="2400" dirty="0">
              <a:solidFill>
                <a:srgbClr val="0000FF"/>
              </a:solidFill>
              <a:ea typeface="华文楷体" panose="02010600040101010101" pitchFamily="2" charset="-122"/>
            </a:endParaRPr>
          </a:p>
        </p:txBody>
      </p:sp>
      <p:sp>
        <p:nvSpPr>
          <p:cNvPr id="9" name="AutoShape 7"/>
          <p:cNvSpPr>
            <a:spLocks noChangeArrowheads="1"/>
          </p:cNvSpPr>
          <p:nvPr/>
        </p:nvSpPr>
        <p:spPr bwMode="auto">
          <a:xfrm>
            <a:off x="665480" y="4826000"/>
            <a:ext cx="4372610" cy="1447800"/>
          </a:xfrm>
          <a:prstGeom prst="wedgeRectCallout">
            <a:avLst>
              <a:gd name="adj1" fmla="val -1269"/>
              <a:gd name="adj2" fmla="val -167542"/>
            </a:avLst>
          </a:prstGeom>
          <a:solidFill>
            <a:srgbClr val="00FFFF"/>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l"/>
            <a:r>
              <a:rPr lang="en-US" altLang="zh-CN" sz="2400">
                <a:ea typeface="华文楷体" panose="02010600040101010101" pitchFamily="2" charset="-122"/>
              </a:rPr>
              <a:t>4d</a:t>
            </a:r>
            <a:r>
              <a:rPr lang="zh-CN" altLang="en-US" sz="2400">
                <a:ea typeface="华文楷体" panose="02010600040101010101" pitchFamily="2" charset="-122"/>
              </a:rPr>
              <a:t>金属：只有</a:t>
            </a:r>
            <a:r>
              <a:rPr lang="en-US" altLang="zh-CN" sz="2400" baseline="-25000">
                <a:ea typeface="华文楷体" panose="02010600040101010101" pitchFamily="2" charset="-122"/>
              </a:rPr>
              <a:t>39</a:t>
            </a:r>
            <a:r>
              <a:rPr lang="en-US" altLang="zh-CN" sz="2400">
                <a:ea typeface="华文楷体" panose="02010600040101010101" pitchFamily="2" charset="-122"/>
              </a:rPr>
              <a:t>Y</a:t>
            </a:r>
            <a:r>
              <a:rPr lang="zh-CN" altLang="en-US" sz="2400">
                <a:ea typeface="华文楷体" panose="02010600040101010101" pitchFamily="2" charset="-122"/>
              </a:rPr>
              <a:t>、</a:t>
            </a:r>
            <a:r>
              <a:rPr lang="en-US" altLang="zh-CN" sz="2400" baseline="-25000">
                <a:ea typeface="华文楷体" panose="02010600040101010101" pitchFamily="2" charset="-122"/>
              </a:rPr>
              <a:t>40</a:t>
            </a:r>
            <a:r>
              <a:rPr lang="en-US" altLang="zh-CN" sz="2400">
                <a:ea typeface="华文楷体" panose="02010600040101010101" pitchFamily="2" charset="-122"/>
              </a:rPr>
              <a:t>Zr</a:t>
            </a:r>
            <a:r>
              <a:rPr lang="zh-CN" altLang="en-US" sz="2400">
                <a:ea typeface="华文楷体" panose="02010600040101010101" pitchFamily="2" charset="-122"/>
                <a:sym typeface="+mn-ea"/>
              </a:rPr>
              <a:t>、</a:t>
            </a:r>
            <a:r>
              <a:rPr lang="en-US" altLang="zh-CN" sz="2400" baseline="-25000">
                <a:ea typeface="华文楷体" panose="02010600040101010101" pitchFamily="2" charset="-122"/>
                <a:sym typeface="+mn-ea"/>
              </a:rPr>
              <a:t>43</a:t>
            </a:r>
            <a:r>
              <a:rPr lang="en-US" altLang="zh-CN" sz="2400">
                <a:ea typeface="华文楷体" panose="02010600040101010101" pitchFamily="2" charset="-122"/>
                <a:sym typeface="+mn-ea"/>
              </a:rPr>
              <a:t>Tc</a:t>
            </a:r>
            <a:r>
              <a:rPr lang="zh-CN" altLang="en-US" sz="2400">
                <a:ea typeface="华文楷体" panose="02010600040101010101" pitchFamily="2" charset="-122"/>
              </a:rPr>
              <a:t>的</a:t>
            </a:r>
            <a:endParaRPr lang="en-US" altLang="zh-CN" sz="2400">
              <a:ea typeface="华文楷体" panose="02010600040101010101" pitchFamily="2" charset="-122"/>
            </a:endParaRPr>
          </a:p>
          <a:p>
            <a:pPr algn="l"/>
            <a:r>
              <a:rPr lang="en-US" altLang="zh-CN" sz="2400">
                <a:ea typeface="华文楷体" panose="02010600040101010101" pitchFamily="2" charset="-122"/>
              </a:rPr>
              <a:t>s</a:t>
            </a:r>
            <a:r>
              <a:rPr lang="zh-CN" altLang="en-US" sz="2400">
                <a:ea typeface="华文楷体" panose="02010600040101010101" pitchFamily="2" charset="-122"/>
              </a:rPr>
              <a:t>价电子为</a:t>
            </a:r>
            <a:r>
              <a:rPr lang="en-US" altLang="zh-CN" sz="2400">
                <a:solidFill>
                  <a:srgbClr val="0000FF"/>
                </a:solidFill>
                <a:ea typeface="华文楷体" panose="02010600040101010101" pitchFamily="2" charset="-122"/>
              </a:rPr>
              <a:t>5s</a:t>
            </a:r>
            <a:r>
              <a:rPr lang="en-US" altLang="zh-CN" sz="2400" baseline="30000">
                <a:solidFill>
                  <a:srgbClr val="0000FF"/>
                </a:solidFill>
                <a:ea typeface="华文楷体" panose="02010600040101010101" pitchFamily="2" charset="-122"/>
              </a:rPr>
              <a:t>2</a:t>
            </a:r>
            <a:r>
              <a:rPr lang="zh-CN" altLang="en-US" sz="2400">
                <a:solidFill>
                  <a:srgbClr val="0000FF"/>
                </a:solidFill>
                <a:ea typeface="华文楷体" panose="02010600040101010101" pitchFamily="2" charset="-122"/>
              </a:rPr>
              <a:t>和</a:t>
            </a:r>
            <a:r>
              <a:rPr lang="zh-CN" altLang="en-US" sz="2400">
                <a:ea typeface="华文楷体" panose="02010600040101010101" pitchFamily="2" charset="-122"/>
              </a:rPr>
              <a:t> </a:t>
            </a:r>
            <a:r>
              <a:rPr lang="en-US" altLang="zh-CN" sz="2400" baseline="-25000">
                <a:ea typeface="华文楷体" panose="02010600040101010101" pitchFamily="2" charset="-122"/>
              </a:rPr>
              <a:t>46</a:t>
            </a:r>
            <a:r>
              <a:rPr lang="en-US" altLang="zh-CN" sz="2400">
                <a:ea typeface="华文楷体" panose="02010600040101010101" pitchFamily="2" charset="-122"/>
              </a:rPr>
              <a:t>Pd</a:t>
            </a:r>
            <a:r>
              <a:rPr lang="zh-CN" altLang="en-US" sz="2400">
                <a:ea typeface="华文楷体" panose="02010600040101010101" pitchFamily="2" charset="-122"/>
              </a:rPr>
              <a:t>的</a:t>
            </a:r>
            <a:r>
              <a:rPr lang="en-US" altLang="zh-CN" sz="2400">
                <a:ea typeface="华文楷体" panose="02010600040101010101" pitchFamily="2" charset="-122"/>
              </a:rPr>
              <a:t>s</a:t>
            </a:r>
            <a:r>
              <a:rPr lang="zh-CN" altLang="en-US" sz="2400">
                <a:ea typeface="华文楷体" panose="02010600040101010101" pitchFamily="2" charset="-122"/>
              </a:rPr>
              <a:t>价</a:t>
            </a:r>
            <a:endParaRPr lang="en-US" altLang="zh-CN" sz="2400">
              <a:ea typeface="华文楷体" panose="02010600040101010101" pitchFamily="2" charset="-122"/>
            </a:endParaRPr>
          </a:p>
          <a:p>
            <a:pPr algn="l"/>
            <a:r>
              <a:rPr lang="zh-CN" altLang="en-US" sz="2400">
                <a:ea typeface="华文楷体" panose="02010600040101010101" pitchFamily="2" charset="-122"/>
              </a:rPr>
              <a:t>电子为</a:t>
            </a:r>
            <a:r>
              <a:rPr lang="en-US" altLang="zh-CN" sz="2400">
                <a:solidFill>
                  <a:srgbClr val="0000FF"/>
                </a:solidFill>
                <a:ea typeface="华文楷体" panose="02010600040101010101" pitchFamily="2" charset="-122"/>
              </a:rPr>
              <a:t>5s</a:t>
            </a:r>
            <a:r>
              <a:rPr lang="en-US" altLang="zh-CN" sz="2400" baseline="30000">
                <a:solidFill>
                  <a:srgbClr val="0000FF"/>
                </a:solidFill>
                <a:ea typeface="华文楷体" panose="02010600040101010101" pitchFamily="2" charset="-122"/>
              </a:rPr>
              <a:t>0</a:t>
            </a:r>
            <a:r>
              <a:rPr lang="zh-CN" altLang="en-US" sz="2400">
                <a:ea typeface="华文楷体" panose="02010600040101010101" pitchFamily="2" charset="-122"/>
              </a:rPr>
              <a:t>外，其余为</a:t>
            </a:r>
            <a:r>
              <a:rPr lang="en-US" altLang="zh-CN" sz="2400">
                <a:solidFill>
                  <a:srgbClr val="FF0000"/>
                </a:solidFill>
                <a:ea typeface="华文楷体" panose="02010600040101010101" pitchFamily="2" charset="-122"/>
              </a:rPr>
              <a:t>5s</a:t>
            </a:r>
            <a:r>
              <a:rPr lang="en-US" altLang="zh-CN" sz="2400" baseline="30000">
                <a:solidFill>
                  <a:srgbClr val="FF0000"/>
                </a:solidFill>
                <a:ea typeface="华文楷体" panose="02010600040101010101" pitchFamily="2" charset="-122"/>
              </a:rPr>
              <a:t>1</a:t>
            </a:r>
            <a:endParaRPr lang="en-US" altLang="zh-CN" sz="2400">
              <a:solidFill>
                <a:srgbClr val="FF0000"/>
              </a:solidFill>
              <a:ea typeface="华文楷体" panose="02010600040101010101" pitchFamily="2" charset="-122"/>
            </a:endParaRPr>
          </a:p>
        </p:txBody>
      </p:sp>
      <p:sp>
        <p:nvSpPr>
          <p:cNvPr id="10" name="AutoShape 8"/>
          <p:cNvSpPr>
            <a:spLocks noChangeArrowheads="1"/>
          </p:cNvSpPr>
          <p:nvPr/>
        </p:nvSpPr>
        <p:spPr bwMode="auto">
          <a:xfrm>
            <a:off x="5308600" y="4826000"/>
            <a:ext cx="3627438" cy="1103313"/>
          </a:xfrm>
          <a:prstGeom prst="wedgeRectCallout">
            <a:avLst>
              <a:gd name="adj1" fmla="val 33412"/>
              <a:gd name="adj2" fmla="val -96875"/>
            </a:avLst>
          </a:prstGeom>
          <a:solidFill>
            <a:srgbClr val="00FFFF"/>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2400">
                <a:ea typeface="华文楷体" panose="02010600040101010101" pitchFamily="2" charset="-122"/>
              </a:rPr>
              <a:t>5d</a:t>
            </a:r>
            <a:r>
              <a:rPr lang="zh-CN" altLang="en-US" sz="2400">
                <a:ea typeface="华文楷体" panose="02010600040101010101" pitchFamily="2" charset="-122"/>
              </a:rPr>
              <a:t>元素：只有 </a:t>
            </a:r>
            <a:r>
              <a:rPr lang="en-US" altLang="zh-CN" sz="2400" baseline="-25000">
                <a:ea typeface="华文楷体" panose="02010600040101010101" pitchFamily="2" charset="-122"/>
              </a:rPr>
              <a:t>78</a:t>
            </a:r>
            <a:r>
              <a:rPr lang="en-US" altLang="zh-CN" sz="2400">
                <a:ea typeface="华文楷体" panose="02010600040101010101" pitchFamily="2" charset="-122"/>
              </a:rPr>
              <a:t>Pt</a:t>
            </a:r>
            <a:r>
              <a:rPr lang="zh-CN" altLang="en-US" sz="2400">
                <a:ea typeface="华文楷体" panose="02010600040101010101" pitchFamily="2" charset="-122"/>
              </a:rPr>
              <a:t>的</a:t>
            </a:r>
            <a:r>
              <a:rPr lang="en-US" altLang="zh-CN" sz="2400">
                <a:ea typeface="华文楷体" panose="02010600040101010101" pitchFamily="2" charset="-122"/>
              </a:rPr>
              <a:t>s</a:t>
            </a:r>
            <a:r>
              <a:rPr lang="zh-CN" altLang="en-US" sz="2400">
                <a:ea typeface="华文楷体" panose="02010600040101010101" pitchFamily="2" charset="-122"/>
              </a:rPr>
              <a:t>价</a:t>
            </a:r>
            <a:endParaRPr lang="en-US" altLang="zh-CN" sz="2400">
              <a:ea typeface="华文楷体" panose="02010600040101010101" pitchFamily="2" charset="-122"/>
            </a:endParaRPr>
          </a:p>
          <a:p>
            <a:r>
              <a:rPr lang="zh-CN" altLang="en-US" sz="2400">
                <a:ea typeface="华文楷体" panose="02010600040101010101" pitchFamily="2" charset="-122"/>
              </a:rPr>
              <a:t>电子为</a:t>
            </a:r>
            <a:r>
              <a:rPr lang="en-US" altLang="zh-CN" sz="2400">
                <a:solidFill>
                  <a:srgbClr val="0000FF"/>
                </a:solidFill>
                <a:ea typeface="华文楷体" panose="02010600040101010101" pitchFamily="2" charset="-122"/>
              </a:rPr>
              <a:t>6s</a:t>
            </a:r>
            <a:r>
              <a:rPr lang="en-US" altLang="zh-CN" sz="2400" baseline="30000">
                <a:solidFill>
                  <a:srgbClr val="0000FF"/>
                </a:solidFill>
                <a:ea typeface="华文楷体" panose="02010600040101010101" pitchFamily="2" charset="-122"/>
              </a:rPr>
              <a:t>1</a:t>
            </a:r>
            <a:r>
              <a:rPr lang="zh-CN" altLang="en-US" sz="2400">
                <a:ea typeface="华文楷体" panose="02010600040101010101" pitchFamily="2" charset="-122"/>
              </a:rPr>
              <a:t>，其余的为</a:t>
            </a:r>
            <a:r>
              <a:rPr lang="en-US" altLang="zh-CN" sz="2400">
                <a:solidFill>
                  <a:srgbClr val="FF0000"/>
                </a:solidFill>
                <a:ea typeface="华文楷体" panose="02010600040101010101" pitchFamily="2" charset="-122"/>
              </a:rPr>
              <a:t>6s</a:t>
            </a:r>
            <a:r>
              <a:rPr lang="en-US" altLang="zh-CN" sz="2400" baseline="30000">
                <a:solidFill>
                  <a:srgbClr val="FF0000"/>
                </a:solidFill>
                <a:ea typeface="华文楷体" panose="02010600040101010101" pitchFamily="2" charset="-122"/>
              </a:rPr>
              <a:t>2</a:t>
            </a:r>
            <a:r>
              <a:rPr lang="zh-CN" altLang="en-US" sz="2400">
                <a:ea typeface="华文楷体" panose="02010600040101010101" pitchFamily="2" charset="-122"/>
              </a:rPr>
              <a:t>。</a:t>
            </a:r>
            <a:endParaRPr lang="zh-CN" altLang="en-US" sz="2400">
              <a:ea typeface="华文楷体" panose="02010600040101010101" pitchFamily="2" charset="-122"/>
            </a:endParaRPr>
          </a:p>
        </p:txBody>
      </p:sp>
      <p:sp>
        <p:nvSpPr>
          <p:cNvPr id="190472" name="Rectangle 9"/>
          <p:cNvSpPr>
            <a:spLocks noChangeArrowheads="1"/>
          </p:cNvSpPr>
          <p:nvPr/>
        </p:nvSpPr>
        <p:spPr bwMode="auto">
          <a:xfrm>
            <a:off x="962025" y="469900"/>
            <a:ext cx="3841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a:solidFill>
                  <a:srgbClr val="0000FF"/>
                </a:solidFill>
                <a:latin typeface="Arial" panose="020B0604020202020204" pitchFamily="34" charset="0"/>
                <a:ea typeface="华文楷体" panose="02010600040101010101" pitchFamily="2" charset="-122"/>
              </a:rPr>
              <a:t>基态电子构型特例多</a:t>
            </a:r>
            <a:endParaRPr lang="zh-CN" altLang="en-US">
              <a:solidFill>
                <a:srgbClr val="0000FF"/>
              </a:solidFill>
              <a:latin typeface="Arial" panose="020B0604020202020204" pitchFamily="34" charset="0"/>
              <a:ea typeface="华文楷体" panose="02010600040101010101" pitchFamily="2" charset="-122"/>
            </a:endParaRPr>
          </a:p>
        </p:txBody>
      </p:sp>
      <p:sp>
        <p:nvSpPr>
          <p:cNvPr id="190473"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B90DCA54-966B-4BD0-8203-0E205854A885}"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2500"/>
                            </p:stCondLst>
                            <p:childTnLst>
                              <p:par>
                                <p:cTn id="17" presetID="22" presetClass="entr" presetSubtype="8" fill="hold" grpId="0"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utoUpdateAnimBg="0"/>
      <p:bldP spid="6" grpId="0" autoUpdateAnimBg="0"/>
      <p:bldP spid="7" grpId="0" autoUpdateAnimBg="0"/>
      <p:bldP spid="8" grpId="0" animBg="1" autoUpdateAnimBg="0"/>
      <p:bldP spid="9" grpId="0" bldLvl="0" animBg="1" autoUpdateAnimBg="0"/>
      <p:bldP spid="10" grpId="0" bldLvl="0" animBg="1"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ChangeArrowheads="1"/>
          </p:cNvSpPr>
          <p:nvPr/>
        </p:nvSpPr>
        <p:spPr bwMode="auto">
          <a:xfrm>
            <a:off x="827088" y="333375"/>
            <a:ext cx="6769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a:ea typeface="华文楷体" panose="02010600040101010101" pitchFamily="2" charset="-122"/>
              </a:rPr>
              <a:t>第二、三过渡系元素的原子半径很接近，主要原因</a:t>
            </a:r>
            <a:r>
              <a:rPr lang="en-US" altLang="zh-CN">
                <a:ea typeface="华文楷体" panose="02010600040101010101" pitchFamily="2" charset="-122"/>
              </a:rPr>
              <a:t>:</a:t>
            </a:r>
            <a:r>
              <a:rPr lang="en-US" altLang="zh-CN">
                <a:solidFill>
                  <a:srgbClr val="0033CC"/>
                </a:solidFill>
                <a:ea typeface="华文楷体" panose="02010600040101010101" pitchFamily="2" charset="-122"/>
              </a:rPr>
              <a:t>  </a:t>
            </a:r>
            <a:r>
              <a:rPr lang="zh-CN" altLang="en-US">
                <a:solidFill>
                  <a:srgbClr val="FF0000"/>
                </a:solidFill>
                <a:ea typeface="华文楷体" panose="02010600040101010101" pitchFamily="2" charset="-122"/>
              </a:rPr>
              <a:t>镧系收缩效应</a:t>
            </a:r>
            <a:endParaRPr lang="zh-CN" altLang="en-US">
              <a:solidFill>
                <a:srgbClr val="FF0000"/>
              </a:solidFill>
              <a:ea typeface="华文楷体" panose="02010600040101010101" pitchFamily="2" charset="-122"/>
            </a:endParaRPr>
          </a:p>
        </p:txBody>
      </p:sp>
      <p:pic>
        <p:nvPicPr>
          <p:cNvPr id="191490" name="Picture 3" descr="tu2"/>
          <p:cNvPicPr>
            <a:picLocks noChangeAspect="1" noChangeArrowheads="1"/>
          </p:cNvPicPr>
          <p:nvPr/>
        </p:nvPicPr>
        <p:blipFill>
          <a:blip r:embed="rId1" cstate="print">
            <a:lum bright="-24000" contrast="48000"/>
            <a:extLst>
              <a:ext uri="{28A0092B-C50C-407E-A947-70E740481C1C}">
                <a14:useLocalDpi xmlns:a14="http://schemas.microsoft.com/office/drawing/2010/main" val="0"/>
              </a:ext>
            </a:extLst>
          </a:blip>
          <a:srcRect/>
          <a:stretch>
            <a:fillRect/>
          </a:stretch>
        </p:blipFill>
        <p:spPr bwMode="auto">
          <a:xfrm>
            <a:off x="971550" y="1485900"/>
            <a:ext cx="733107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C32F6526-E01A-40AB-AFB3-C8A640309F85}"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676"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3300" y="1125538"/>
            <a:ext cx="7272338"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5"/>
          <p:cNvSpPr>
            <a:spLocks noChangeArrowheads="1"/>
          </p:cNvSpPr>
          <p:nvPr/>
        </p:nvSpPr>
        <p:spPr bwMode="auto">
          <a:xfrm>
            <a:off x="785813" y="236538"/>
            <a:ext cx="7458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zh-CN" altLang="en-US">
                <a:solidFill>
                  <a:srgbClr val="FF0000"/>
                </a:solidFill>
                <a:ea typeface="华文楷体" panose="02010600040101010101" pitchFamily="2" charset="-122"/>
              </a:rPr>
              <a:t>例：</a:t>
            </a:r>
            <a:r>
              <a:rPr kumimoji="1" lang="zh-CN" altLang="en-US">
                <a:ea typeface="华文楷体" panose="02010600040101010101" pitchFamily="2" charset="-122"/>
              </a:rPr>
              <a:t>八面体配合物</a:t>
            </a:r>
            <a:r>
              <a:rPr lang="en-US" altLang="zh-CN">
                <a:ea typeface="华文楷体" panose="02010600040101010101" pitchFamily="2" charset="-122"/>
              </a:rPr>
              <a:t>[CrBr</a:t>
            </a:r>
            <a:r>
              <a:rPr lang="en-US" altLang="zh-CN" baseline="-25000">
                <a:ea typeface="华文楷体" panose="02010600040101010101" pitchFamily="2" charset="-122"/>
              </a:rPr>
              <a:t>2</a:t>
            </a:r>
            <a:r>
              <a:rPr lang="en-US" altLang="zh-CN">
                <a:ea typeface="华文楷体" panose="02010600040101010101" pitchFamily="2" charset="-122"/>
              </a:rPr>
              <a:t>(H</a:t>
            </a:r>
            <a:r>
              <a:rPr lang="en-US" altLang="zh-CN" baseline="-25000">
                <a:ea typeface="华文楷体" panose="02010600040101010101" pitchFamily="2" charset="-122"/>
              </a:rPr>
              <a:t>2</a:t>
            </a:r>
            <a:r>
              <a:rPr lang="en-US" altLang="zh-CN">
                <a:ea typeface="华文楷体" panose="02010600040101010101" pitchFamily="2" charset="-122"/>
              </a:rPr>
              <a:t>O)</a:t>
            </a:r>
            <a:r>
              <a:rPr lang="en-US" altLang="zh-CN" baseline="-25000">
                <a:ea typeface="华文楷体" panose="02010600040101010101" pitchFamily="2" charset="-122"/>
              </a:rPr>
              <a:t>2</a:t>
            </a:r>
            <a:r>
              <a:rPr lang="en-US" altLang="zh-CN">
                <a:ea typeface="华文楷体" panose="02010600040101010101" pitchFamily="2" charset="-122"/>
              </a:rPr>
              <a:t>(NH</a:t>
            </a:r>
            <a:r>
              <a:rPr lang="en-US" altLang="zh-CN" baseline="-25000">
                <a:ea typeface="华文楷体" panose="02010600040101010101" pitchFamily="2" charset="-122"/>
              </a:rPr>
              <a:t>3</a:t>
            </a:r>
            <a:r>
              <a:rPr lang="en-US" altLang="zh-CN">
                <a:ea typeface="华文楷体" panose="02010600040101010101" pitchFamily="2" charset="-122"/>
              </a:rPr>
              <a:t>)</a:t>
            </a:r>
            <a:r>
              <a:rPr lang="en-US" altLang="zh-CN" baseline="-25000">
                <a:ea typeface="华文楷体" panose="02010600040101010101" pitchFamily="2" charset="-122"/>
              </a:rPr>
              <a:t>2</a:t>
            </a:r>
            <a:r>
              <a:rPr lang="en-US" altLang="zh-CN">
                <a:ea typeface="华文楷体" panose="02010600040101010101" pitchFamily="2" charset="-122"/>
              </a:rPr>
              <a:t>]</a:t>
            </a:r>
            <a:r>
              <a:rPr lang="en-US" altLang="zh-CN" baseline="30000">
                <a:ea typeface="华文楷体" panose="02010600040101010101" pitchFamily="2" charset="-122"/>
              </a:rPr>
              <a:t>+</a:t>
            </a:r>
            <a:endParaRPr lang="en-US" altLang="zh-CN" baseline="30000">
              <a:ea typeface="华文楷体" panose="02010600040101010101" pitchFamily="2" charset="-122"/>
            </a:endParaRPr>
          </a:p>
        </p:txBody>
      </p:sp>
      <p:pic>
        <p:nvPicPr>
          <p:cNvPr id="54067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525" y="3644900"/>
            <a:ext cx="770572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D13CEBD2-A436-4D70-A661-049D982257B2}"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0676"/>
                                        </p:tgtEl>
                                        <p:attrNameLst>
                                          <p:attrName>style.visibility</p:attrName>
                                        </p:attrNameLst>
                                      </p:cBhvr>
                                      <p:to>
                                        <p:strVal val="visible"/>
                                      </p:to>
                                    </p:set>
                                    <p:animEffect transition="in" filter="wipe(left)">
                                      <p:cBhvr>
                                        <p:cTn id="7" dur="500"/>
                                        <p:tgtEl>
                                          <p:spTgt spid="5406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0678"/>
                                        </p:tgtEl>
                                        <p:attrNameLst>
                                          <p:attrName>style.visibility</p:attrName>
                                        </p:attrNameLst>
                                      </p:cBhvr>
                                      <p:to>
                                        <p:strVal val="visible"/>
                                      </p:to>
                                    </p:set>
                                    <p:animEffect transition="in" filter="wipe(left)">
                                      <p:cBhvr>
                                        <p:cTn id="12" dur="500"/>
                                        <p:tgtEl>
                                          <p:spTgt spid="540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7" name="Rectangle 5"/>
          <p:cNvSpPr>
            <a:spLocks noChangeArrowheads="1"/>
          </p:cNvSpPr>
          <p:nvPr/>
        </p:nvSpPr>
        <p:spPr bwMode="auto">
          <a:xfrm>
            <a:off x="2843213" y="452438"/>
            <a:ext cx="5832475" cy="1176337"/>
          </a:xfrm>
          <a:prstGeom prst="rect">
            <a:avLst/>
          </a:prstGeom>
          <a:noFill/>
          <a:ln>
            <a:noFill/>
          </a:ln>
          <a:effectLst/>
        </p:spPr>
        <p:txBody>
          <a:bodyPr anchor="ctr">
            <a:spAutoFit/>
          </a:bodyPr>
          <a:lstStyle/>
          <a:p>
            <a:pPr>
              <a:lnSpc>
                <a:spcPct val="110000"/>
              </a:lnSpc>
              <a:defRPr/>
            </a:pPr>
            <a:r>
              <a:rPr lang="zh-CN" altLang="en-US" dirty="0">
                <a:latin typeface="+mn-lt"/>
                <a:ea typeface="+mn-ea"/>
              </a:rPr>
              <a:t>高氧化态稳定</a:t>
            </a:r>
            <a:r>
              <a:rPr lang="en-US" altLang="zh-CN" dirty="0">
                <a:latin typeface="+mn-lt"/>
                <a:ea typeface="+mn-ea"/>
              </a:rPr>
              <a:t>,</a:t>
            </a:r>
            <a:r>
              <a:rPr lang="zh-CN" altLang="en-US" dirty="0">
                <a:latin typeface="+mn-lt"/>
                <a:ea typeface="+mn-ea"/>
              </a:rPr>
              <a:t>低氧化态不常见</a:t>
            </a:r>
            <a:r>
              <a:rPr lang="en-US" altLang="zh-CN" dirty="0">
                <a:latin typeface="+mn-lt"/>
                <a:ea typeface="+mn-ea"/>
              </a:rPr>
              <a:t>. </a:t>
            </a:r>
            <a:endParaRPr lang="en-US" altLang="zh-CN" dirty="0">
              <a:latin typeface="+mn-lt"/>
              <a:ea typeface="+mn-ea"/>
            </a:endParaRPr>
          </a:p>
          <a:p>
            <a:pPr>
              <a:lnSpc>
                <a:spcPct val="110000"/>
              </a:lnSpc>
              <a:defRPr/>
            </a:pPr>
            <a:r>
              <a:rPr lang="zh-CN" altLang="en-US" dirty="0">
                <a:solidFill>
                  <a:srgbClr val="0000CC"/>
                </a:solidFill>
                <a:latin typeface="+mn-lt"/>
                <a:ea typeface="+mn-ea"/>
              </a:rPr>
              <a:t>从左到右，氧化态先升后降低</a:t>
            </a:r>
            <a:endParaRPr lang="en-US" altLang="zh-CN" dirty="0">
              <a:solidFill>
                <a:srgbClr val="0000CC"/>
              </a:solidFill>
              <a:latin typeface="+mn-lt"/>
              <a:ea typeface="+mn-ea"/>
            </a:endParaRPr>
          </a:p>
        </p:txBody>
      </p:sp>
      <p:sp>
        <p:nvSpPr>
          <p:cNvPr id="6" name="Rectangle 4"/>
          <p:cNvSpPr>
            <a:spLocks noChangeArrowheads="1"/>
          </p:cNvSpPr>
          <p:nvPr/>
        </p:nvSpPr>
        <p:spPr bwMode="auto">
          <a:xfrm>
            <a:off x="827088" y="133350"/>
            <a:ext cx="2303462" cy="646113"/>
          </a:xfrm>
          <a:prstGeom prst="rect">
            <a:avLst/>
          </a:prstGeom>
          <a:noFill/>
          <a:ln>
            <a:noFill/>
          </a:ln>
          <a:effectLst/>
        </p:spPr>
        <p:txBody>
          <a:bodyPr anchor="ctr">
            <a:spAutoFit/>
          </a:bodyPr>
          <a:lstStyle/>
          <a:p>
            <a:pPr>
              <a:defRPr/>
            </a:pPr>
            <a:r>
              <a:rPr lang="en-US" altLang="zh-CN" sz="3600" dirty="0">
                <a:solidFill>
                  <a:srgbClr val="0000CC"/>
                </a:solidFill>
                <a:latin typeface="+mn-lt"/>
                <a:ea typeface="+mn-ea"/>
              </a:rPr>
              <a:t>2. </a:t>
            </a:r>
            <a:r>
              <a:rPr lang="zh-CN" altLang="en-US" sz="3600" dirty="0">
                <a:solidFill>
                  <a:srgbClr val="0000CC"/>
                </a:solidFill>
                <a:latin typeface="+mn-lt"/>
                <a:ea typeface="+mn-ea"/>
              </a:rPr>
              <a:t>氧化态</a:t>
            </a:r>
            <a:endParaRPr lang="zh-CN" altLang="pt-BR" sz="3600" dirty="0">
              <a:solidFill>
                <a:srgbClr val="0000CC"/>
              </a:solidFill>
              <a:latin typeface="+mn-lt"/>
              <a:ea typeface="+mn-ea"/>
            </a:endParaRPr>
          </a:p>
        </p:txBody>
      </p:sp>
      <p:sp>
        <p:nvSpPr>
          <p:cNvPr id="7" name="Text Box 9"/>
          <p:cNvSpPr txBox="1">
            <a:spLocks noChangeArrowheads="1"/>
          </p:cNvSpPr>
          <p:nvPr/>
        </p:nvSpPr>
        <p:spPr bwMode="auto">
          <a:xfrm>
            <a:off x="1073150" y="5373688"/>
            <a:ext cx="7416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sz="2800" dirty="0">
                <a:solidFill>
                  <a:srgbClr val="FF0000"/>
                </a:solidFill>
                <a:ea typeface="华文楷体" panose="02010600040101010101" pitchFamily="2" charset="-122"/>
              </a:rPr>
              <a:t>ReO</a:t>
            </a:r>
            <a:r>
              <a:rPr lang="en-US" altLang="zh-CN" sz="2800" baseline="-25000" dirty="0">
                <a:solidFill>
                  <a:srgbClr val="FF0000"/>
                </a:solidFill>
                <a:ea typeface="华文楷体" panose="02010600040101010101" pitchFamily="2" charset="-122"/>
              </a:rPr>
              <a:t>4</a:t>
            </a:r>
            <a:r>
              <a:rPr lang="zh-CN" altLang="en-US" sz="2800" baseline="30000" dirty="0">
                <a:solidFill>
                  <a:srgbClr val="FF0000"/>
                </a:solidFill>
                <a:ea typeface="华文楷体" panose="02010600040101010101" pitchFamily="2" charset="-122"/>
              </a:rPr>
              <a:t>－</a:t>
            </a:r>
            <a:r>
              <a:rPr lang="zh-CN" altLang="en-US" sz="2800" dirty="0">
                <a:solidFill>
                  <a:srgbClr val="FF0000"/>
                </a:solidFill>
                <a:ea typeface="华文楷体" panose="02010600040101010101" pitchFamily="2" charset="-122"/>
              </a:rPr>
              <a:t>，</a:t>
            </a:r>
            <a:r>
              <a:rPr lang="en-US" altLang="zh-CN" sz="2800" dirty="0">
                <a:solidFill>
                  <a:srgbClr val="FF0000"/>
                </a:solidFill>
                <a:ea typeface="华文楷体" panose="02010600040101010101" pitchFamily="2" charset="-122"/>
              </a:rPr>
              <a:t>OsO</a:t>
            </a:r>
            <a:r>
              <a:rPr lang="en-US" altLang="zh-CN" sz="2800" baseline="-25000" dirty="0">
                <a:solidFill>
                  <a:srgbClr val="FF0000"/>
                </a:solidFill>
                <a:ea typeface="华文楷体" panose="02010600040101010101" pitchFamily="2" charset="-122"/>
              </a:rPr>
              <a:t>4</a:t>
            </a:r>
            <a:r>
              <a:rPr lang="zh-CN" altLang="en-US" sz="2800" dirty="0">
                <a:solidFill>
                  <a:srgbClr val="FF0000"/>
                </a:solidFill>
                <a:ea typeface="华文楷体" panose="02010600040101010101" pitchFamily="2" charset="-122"/>
              </a:rPr>
              <a:t>、</a:t>
            </a:r>
            <a:r>
              <a:rPr lang="en-US" altLang="zh-CN" sz="2800" dirty="0">
                <a:solidFill>
                  <a:srgbClr val="FF0000"/>
                </a:solidFill>
                <a:ea typeface="华文楷体" panose="02010600040101010101" pitchFamily="2" charset="-122"/>
              </a:rPr>
              <a:t>RuO</a:t>
            </a:r>
            <a:r>
              <a:rPr lang="en-US" altLang="zh-CN" sz="2800" baseline="-25000" dirty="0">
                <a:solidFill>
                  <a:srgbClr val="FF0000"/>
                </a:solidFill>
                <a:ea typeface="华文楷体" panose="02010600040101010101" pitchFamily="2" charset="-122"/>
              </a:rPr>
              <a:t>4</a:t>
            </a:r>
            <a:r>
              <a:rPr lang="zh-CN" altLang="en-US" sz="2800" dirty="0">
                <a:solidFill>
                  <a:srgbClr val="FF0000"/>
                </a:solidFill>
                <a:ea typeface="华文楷体" panose="02010600040101010101" pitchFamily="2" charset="-122"/>
              </a:rPr>
              <a:t>：</a:t>
            </a:r>
            <a:endParaRPr lang="zh-CN" altLang="en-US" sz="2800" dirty="0">
              <a:solidFill>
                <a:srgbClr val="FF0000"/>
              </a:solidFill>
              <a:ea typeface="华文楷体" panose="02010600040101010101" pitchFamily="2" charset="-122"/>
            </a:endParaRPr>
          </a:p>
          <a:p>
            <a:pPr>
              <a:spcBef>
                <a:spcPct val="50000"/>
              </a:spcBef>
            </a:pPr>
            <a:r>
              <a:rPr lang="en-US" altLang="zh-CN" sz="2800" dirty="0">
                <a:ea typeface="华文楷体" panose="02010600040101010101" pitchFamily="2" charset="-122"/>
              </a:rPr>
              <a:t>Fe/Co/Ni</a:t>
            </a:r>
            <a:r>
              <a:rPr lang="zh-CN" altLang="en-US" sz="2800" dirty="0">
                <a:ea typeface="华文楷体" panose="02010600040101010101" pitchFamily="2" charset="-122"/>
              </a:rPr>
              <a:t>：不能形成与族价的化合物</a:t>
            </a:r>
            <a:endParaRPr lang="zh-CN" altLang="en-US" sz="2800" baseline="-25000" dirty="0">
              <a:ea typeface="华文楷体" panose="02010600040101010101" pitchFamily="2" charset="-122"/>
            </a:endParaRPr>
          </a:p>
        </p:txBody>
      </p:sp>
      <p:grpSp>
        <p:nvGrpSpPr>
          <p:cNvPr id="8" name="Group 17"/>
          <p:cNvGrpSpPr/>
          <p:nvPr/>
        </p:nvGrpSpPr>
        <p:grpSpPr bwMode="auto">
          <a:xfrm>
            <a:off x="971550" y="1628775"/>
            <a:ext cx="7620000" cy="3657600"/>
            <a:chOff x="431" y="890"/>
            <a:chExt cx="4800" cy="2304"/>
          </a:xfrm>
        </p:grpSpPr>
        <p:grpSp>
          <p:nvGrpSpPr>
            <p:cNvPr id="192518" name="Group 3"/>
            <p:cNvGrpSpPr/>
            <p:nvPr/>
          </p:nvGrpSpPr>
          <p:grpSpPr bwMode="auto">
            <a:xfrm>
              <a:off x="431" y="890"/>
              <a:ext cx="4800" cy="2304"/>
              <a:chOff x="480" y="768"/>
              <a:chExt cx="4800" cy="2304"/>
            </a:xfrm>
          </p:grpSpPr>
          <p:pic>
            <p:nvPicPr>
              <p:cNvPr id="192520" name="Picture 4" descr="Untitled-4"/>
              <p:cNvPicPr>
                <a:picLocks noChangeAspect="1" noChangeArrowheads="1"/>
              </p:cNvPicPr>
              <p:nvPr/>
            </p:nvPicPr>
            <p:blipFill>
              <a:blip r:embed="rId1" cstate="print">
                <a:extLst>
                  <a:ext uri="{28A0092B-C50C-407E-A947-70E740481C1C}">
                    <a14:useLocalDpi xmlns:a14="http://schemas.microsoft.com/office/drawing/2010/main" val="0"/>
                  </a:ext>
                </a:extLst>
              </a:blip>
              <a:srcRect b="40088"/>
              <a:stretch>
                <a:fillRect/>
              </a:stretch>
            </p:blipFill>
            <p:spPr bwMode="auto">
              <a:xfrm>
                <a:off x="480" y="768"/>
                <a:ext cx="4800"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21" name="Text Box 5"/>
              <p:cNvSpPr txBox="1">
                <a:spLocks noChangeArrowheads="1"/>
              </p:cNvSpPr>
              <p:nvPr/>
            </p:nvSpPr>
            <p:spPr bwMode="auto">
              <a:xfrm>
                <a:off x="480" y="1248"/>
                <a:ext cx="48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spcBef>
                    <a:spcPct val="50000"/>
                  </a:spcBef>
                </a:pPr>
                <a:r>
                  <a:rPr lang="en-US" altLang="zh-CN" sz="1800">
                    <a:solidFill>
                      <a:srgbClr val="800000"/>
                    </a:solidFill>
                  </a:rPr>
                  <a:t>  </a:t>
                </a:r>
                <a:endParaRPr lang="en-US" altLang="zh-CN" sz="1800">
                  <a:solidFill>
                    <a:srgbClr val="800000"/>
                  </a:solidFill>
                </a:endParaRPr>
              </a:p>
            </p:txBody>
          </p:sp>
          <p:sp>
            <p:nvSpPr>
              <p:cNvPr id="192522" name="Text Box 6"/>
              <p:cNvSpPr txBox="1">
                <a:spLocks noChangeArrowheads="1"/>
              </p:cNvSpPr>
              <p:nvPr/>
            </p:nvSpPr>
            <p:spPr bwMode="auto">
              <a:xfrm>
                <a:off x="480" y="1872"/>
                <a:ext cx="48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spcBef>
                    <a:spcPct val="50000"/>
                  </a:spcBef>
                </a:pPr>
                <a:r>
                  <a:rPr lang="en-US" altLang="zh-CN" sz="1800">
                    <a:solidFill>
                      <a:srgbClr val="800000"/>
                    </a:solidFill>
                  </a:rPr>
                  <a:t>  </a:t>
                </a:r>
                <a:r>
                  <a:rPr lang="en-US" altLang="zh-CN" sz="1800">
                    <a:solidFill>
                      <a:srgbClr val="FF0000"/>
                    </a:solidFill>
                  </a:rPr>
                  <a:t>+III    +IV      +V       +VI      +VII    +VIII     +IV      +IV         </a:t>
                </a:r>
                <a:r>
                  <a:rPr lang="en-US" altLang="zh-CN" sz="1800"/>
                  <a:t>+I           +II</a:t>
                </a:r>
                <a:endParaRPr lang="en-US" altLang="zh-CN" sz="1800"/>
              </a:p>
            </p:txBody>
          </p:sp>
          <p:sp>
            <p:nvSpPr>
              <p:cNvPr id="192523" name="Text Box 7"/>
              <p:cNvSpPr txBox="1">
                <a:spLocks noChangeArrowheads="1"/>
              </p:cNvSpPr>
              <p:nvPr/>
            </p:nvSpPr>
            <p:spPr bwMode="auto">
              <a:xfrm>
                <a:off x="480" y="2832"/>
                <a:ext cx="48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spcBef>
                    <a:spcPct val="50000"/>
                  </a:spcBef>
                </a:pPr>
                <a:r>
                  <a:rPr lang="en-US" altLang="zh-CN" sz="1800">
                    <a:solidFill>
                      <a:srgbClr val="800000"/>
                    </a:solidFill>
                    <a:ea typeface="楷体_GB2312" pitchFamily="49" charset="-122"/>
                  </a:rPr>
                  <a:t> </a:t>
                </a:r>
                <a:r>
                  <a:rPr lang="en-US" altLang="zh-CN" sz="1800">
                    <a:solidFill>
                      <a:srgbClr val="FF0000"/>
                    </a:solidFill>
                    <a:ea typeface="楷体_GB2312" pitchFamily="49" charset="-122"/>
                  </a:rPr>
                  <a:t>+III    +IV      +V       +VI      +VII    +VIII     +IV      +IV         +III         +II</a:t>
                </a:r>
                <a:endParaRPr lang="en-US" altLang="zh-CN" sz="1800">
                  <a:solidFill>
                    <a:srgbClr val="FF0000"/>
                  </a:solidFill>
                </a:endParaRPr>
              </a:p>
            </p:txBody>
          </p:sp>
        </p:grpSp>
        <p:sp>
          <p:nvSpPr>
            <p:cNvPr id="192519" name="Rectangle 15"/>
            <p:cNvSpPr>
              <a:spLocks noChangeArrowheads="1"/>
            </p:cNvSpPr>
            <p:nvPr/>
          </p:nvSpPr>
          <p:spPr bwMode="auto">
            <a:xfrm>
              <a:off x="2699" y="935"/>
              <a:ext cx="1451" cy="453"/>
            </a:xfrm>
            <a:prstGeom prst="rect">
              <a:avLst/>
            </a:prstGeom>
            <a:noFill/>
            <a:ln w="2222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grpSp>
      <p:sp>
        <p:nvSpPr>
          <p:cNvPr id="192517"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5667BD7F-E6AA-4D92-9792-9B65EBCC1980}"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4597"/>
                                        </p:tgtEl>
                                        <p:attrNameLst>
                                          <p:attrName>style.visibility</p:attrName>
                                        </p:attrNameLst>
                                      </p:cBhvr>
                                      <p:to>
                                        <p:strVal val="visible"/>
                                      </p:to>
                                    </p:set>
                                    <p:animEffect transition="in" filter="wipe(left)">
                                      <p:cBhvr>
                                        <p:cTn id="7" dur="500"/>
                                        <p:tgtEl>
                                          <p:spTgt spid="49459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7" grpId="0"/>
      <p:bldP spid="7"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927100" y="266700"/>
            <a:ext cx="3500438" cy="646113"/>
          </a:xfrm>
          <a:prstGeom prst="rect">
            <a:avLst/>
          </a:prstGeom>
          <a:noFill/>
          <a:ln>
            <a:noFill/>
          </a:ln>
          <a:effectLst/>
        </p:spPr>
        <p:txBody>
          <a:bodyPr anchor="ctr">
            <a:spAutoFit/>
          </a:bodyPr>
          <a:lstStyle/>
          <a:p>
            <a:pPr>
              <a:defRPr/>
            </a:pPr>
            <a:r>
              <a:rPr lang="en-US" altLang="zh-CN" sz="3600" dirty="0">
                <a:solidFill>
                  <a:srgbClr val="0000CC"/>
                </a:solidFill>
                <a:latin typeface="+mn-lt"/>
                <a:ea typeface="+mn-ea"/>
              </a:rPr>
              <a:t>3. </a:t>
            </a:r>
            <a:r>
              <a:rPr lang="zh-CN" altLang="en-US" sz="3600" dirty="0">
                <a:solidFill>
                  <a:srgbClr val="0000CC"/>
                </a:solidFill>
                <a:latin typeface="+mn-lt"/>
                <a:ea typeface="+mn-ea"/>
              </a:rPr>
              <a:t>形成配合物</a:t>
            </a:r>
            <a:endParaRPr lang="zh-CN" altLang="pt-BR" sz="3600" dirty="0">
              <a:solidFill>
                <a:srgbClr val="0000CC"/>
              </a:solidFill>
              <a:latin typeface="+mn-lt"/>
              <a:ea typeface="+mn-ea"/>
            </a:endParaRPr>
          </a:p>
        </p:txBody>
      </p:sp>
      <p:sp>
        <p:nvSpPr>
          <p:cNvPr id="193538" name="Rectangle 2"/>
          <p:cNvSpPr>
            <a:spLocks noChangeArrowheads="1"/>
          </p:cNvSpPr>
          <p:nvPr/>
        </p:nvSpPr>
        <p:spPr bwMode="auto">
          <a:xfrm>
            <a:off x="952500" y="1412875"/>
            <a:ext cx="770413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50000"/>
              </a:lnSpc>
            </a:pPr>
            <a:r>
              <a:rPr lang="en-US" altLang="zh-CN" dirty="0">
                <a:solidFill>
                  <a:srgbClr val="0000CC"/>
                </a:solidFill>
                <a:ea typeface="华文楷体" panose="02010600040101010101" pitchFamily="2" charset="-122"/>
              </a:rPr>
              <a:t>(1) </a:t>
            </a:r>
            <a:r>
              <a:rPr lang="zh-CN" altLang="en-US" dirty="0">
                <a:solidFill>
                  <a:srgbClr val="0000CC"/>
                </a:solidFill>
                <a:ea typeface="华文楷体" panose="02010600040101010101" pitchFamily="2" charset="-122"/>
              </a:rPr>
              <a:t>配位数较高</a:t>
            </a:r>
            <a:r>
              <a:rPr lang="zh-CN" altLang="en-US" dirty="0">
                <a:solidFill>
                  <a:srgbClr val="080808"/>
                </a:solidFill>
                <a:ea typeface="华文楷体" panose="02010600040101010101" pitchFamily="2" charset="-122"/>
              </a:rPr>
              <a:t>：</a:t>
            </a:r>
            <a:r>
              <a:rPr lang="zh-CN" altLang="en-US" dirty="0">
                <a:ea typeface="华文楷体" panose="02010600040101010101" pitchFamily="2" charset="-122"/>
              </a:rPr>
              <a:t>离子半径较大，常见</a:t>
            </a:r>
            <a:r>
              <a:rPr lang="en-US" altLang="zh-CN" dirty="0">
                <a:ea typeface="华文楷体" panose="02010600040101010101" pitchFamily="2" charset="-122"/>
              </a:rPr>
              <a:t>6</a:t>
            </a:r>
            <a:r>
              <a:rPr lang="zh-CN" altLang="en-US" dirty="0">
                <a:ea typeface="华文楷体" panose="02010600040101010101" pitchFamily="2" charset="-122"/>
              </a:rPr>
              <a:t>配位，也可扩展到</a:t>
            </a:r>
            <a:r>
              <a:rPr lang="en-US" altLang="zh-CN" dirty="0">
                <a:ea typeface="华文楷体" panose="02010600040101010101" pitchFamily="2" charset="-122"/>
              </a:rPr>
              <a:t>7 - 9</a:t>
            </a:r>
            <a:r>
              <a:rPr lang="zh-CN" altLang="en-US" dirty="0">
                <a:ea typeface="华文楷体" panose="02010600040101010101" pitchFamily="2" charset="-122"/>
              </a:rPr>
              <a:t>；</a:t>
            </a:r>
            <a:endParaRPr lang="zh-CN" altLang="en-US" dirty="0">
              <a:ea typeface="华文楷体" panose="02010600040101010101" pitchFamily="2" charset="-122"/>
            </a:endParaRPr>
          </a:p>
          <a:p>
            <a:pPr>
              <a:lnSpc>
                <a:spcPct val="150000"/>
              </a:lnSpc>
              <a:buFontTx/>
              <a:buAutoNum type="arabicParenBoth" startAt="2"/>
            </a:pPr>
            <a:r>
              <a:rPr lang="zh-CN" altLang="en-US" dirty="0">
                <a:ea typeface="华文楷体" panose="02010600040101010101" pitchFamily="2" charset="-122"/>
              </a:rPr>
              <a:t> 易形成</a:t>
            </a:r>
            <a:r>
              <a:rPr lang="en-US" altLang="zh-CN" dirty="0">
                <a:ea typeface="华文楷体" panose="02010600040101010101" pitchFamily="2" charset="-122"/>
              </a:rPr>
              <a:t>M</a:t>
            </a:r>
            <a:r>
              <a:rPr lang="zh-CN" altLang="en-US" dirty="0">
                <a:ea typeface="华文楷体" panose="02010600040101010101" pitchFamily="2" charset="-122"/>
              </a:rPr>
              <a:t>－</a:t>
            </a:r>
            <a:r>
              <a:rPr lang="en-US" altLang="zh-CN" dirty="0">
                <a:ea typeface="华文楷体" panose="02010600040101010101" pitchFamily="2" charset="-122"/>
              </a:rPr>
              <a:t>M</a:t>
            </a:r>
            <a:r>
              <a:rPr lang="zh-CN" altLang="en-US" dirty="0">
                <a:ea typeface="华文楷体" panose="02010600040101010101" pitchFamily="2" charset="-122"/>
              </a:rPr>
              <a:t>多重键的原子簇化合物；</a:t>
            </a:r>
            <a:endParaRPr lang="zh-CN" altLang="en-US" dirty="0">
              <a:ea typeface="华文楷体" panose="02010600040101010101" pitchFamily="2" charset="-122"/>
            </a:endParaRPr>
          </a:p>
          <a:p>
            <a:pPr>
              <a:lnSpc>
                <a:spcPct val="150000"/>
              </a:lnSpc>
            </a:pPr>
            <a:r>
              <a:rPr lang="en-US" altLang="zh-CN" dirty="0">
                <a:solidFill>
                  <a:srgbClr val="000099"/>
                </a:solidFill>
                <a:ea typeface="华文楷体" panose="02010600040101010101" pitchFamily="2" charset="-122"/>
                <a:cs typeface="Lucida Sans Unicode" panose="020B0602030504020204" pitchFamily="34" charset="0"/>
              </a:rPr>
              <a:t>      K</a:t>
            </a:r>
            <a:r>
              <a:rPr lang="en-US" altLang="zh-CN" baseline="-25000" dirty="0">
                <a:solidFill>
                  <a:srgbClr val="000099"/>
                </a:solidFill>
                <a:ea typeface="华文楷体" panose="02010600040101010101" pitchFamily="2" charset="-122"/>
                <a:cs typeface="Lucida Sans Unicode" panose="020B0602030504020204" pitchFamily="34" charset="0"/>
              </a:rPr>
              <a:t>2</a:t>
            </a:r>
            <a:r>
              <a:rPr lang="en-US" altLang="zh-CN" dirty="0">
                <a:solidFill>
                  <a:srgbClr val="000099"/>
                </a:solidFill>
                <a:ea typeface="华文楷体" panose="02010600040101010101" pitchFamily="2" charset="-122"/>
                <a:cs typeface="Lucida Sans Unicode" panose="020B0602030504020204" pitchFamily="34" charset="0"/>
              </a:rPr>
              <a:t>Re</a:t>
            </a:r>
            <a:r>
              <a:rPr lang="en-US" altLang="zh-CN" baseline="-25000" dirty="0">
                <a:solidFill>
                  <a:srgbClr val="000099"/>
                </a:solidFill>
                <a:ea typeface="华文楷体" panose="02010600040101010101" pitchFamily="2" charset="-122"/>
                <a:cs typeface="Lucida Sans Unicode" panose="020B0602030504020204" pitchFamily="34" charset="0"/>
              </a:rPr>
              <a:t>2</a:t>
            </a:r>
            <a:r>
              <a:rPr lang="en-US" altLang="zh-CN" dirty="0">
                <a:solidFill>
                  <a:srgbClr val="000099"/>
                </a:solidFill>
                <a:ea typeface="华文楷体" panose="02010600040101010101" pitchFamily="2" charset="-122"/>
                <a:cs typeface="Lucida Sans Unicode" panose="020B0602030504020204" pitchFamily="34" charset="0"/>
              </a:rPr>
              <a:t>Cl</a:t>
            </a:r>
            <a:r>
              <a:rPr lang="en-US" altLang="zh-CN" baseline="-25000" dirty="0">
                <a:solidFill>
                  <a:srgbClr val="000099"/>
                </a:solidFill>
                <a:ea typeface="华文楷体" panose="02010600040101010101" pitchFamily="2" charset="-122"/>
                <a:cs typeface="Lucida Sans Unicode" panose="020B0602030504020204" pitchFamily="34" charset="0"/>
              </a:rPr>
              <a:t>8</a:t>
            </a:r>
            <a:r>
              <a:rPr lang="en-US" altLang="zh-CN" dirty="0">
                <a:solidFill>
                  <a:srgbClr val="000099"/>
                </a:solidFill>
                <a:ea typeface="华文楷体" panose="02010600040101010101" pitchFamily="2" charset="-122"/>
                <a:cs typeface="Lucida Sans Unicode" panose="020B0602030504020204" pitchFamily="34" charset="0"/>
                <a:sym typeface="Symbol" panose="05050102010706020507" pitchFamily="18" charset="2"/>
              </a:rPr>
              <a:t></a:t>
            </a:r>
            <a:r>
              <a:rPr lang="en-US" altLang="zh-CN" dirty="0">
                <a:solidFill>
                  <a:srgbClr val="000099"/>
                </a:solidFill>
                <a:ea typeface="华文楷体" panose="02010600040101010101" pitchFamily="2" charset="-122"/>
                <a:cs typeface="Lucida Sans Unicode" panose="020B0602030504020204" pitchFamily="34" charset="0"/>
              </a:rPr>
              <a:t>2H</a:t>
            </a:r>
            <a:r>
              <a:rPr lang="en-US" altLang="zh-CN" baseline="-25000" dirty="0">
                <a:solidFill>
                  <a:srgbClr val="000099"/>
                </a:solidFill>
                <a:ea typeface="华文楷体" panose="02010600040101010101" pitchFamily="2" charset="-122"/>
                <a:cs typeface="Lucida Sans Unicode" panose="020B0602030504020204" pitchFamily="34" charset="0"/>
              </a:rPr>
              <a:t>2</a:t>
            </a:r>
            <a:r>
              <a:rPr lang="en-US" altLang="zh-CN" dirty="0">
                <a:solidFill>
                  <a:srgbClr val="000099"/>
                </a:solidFill>
                <a:ea typeface="华文楷体" panose="02010600040101010101" pitchFamily="2" charset="-122"/>
                <a:cs typeface="Lucida Sans Unicode" panose="020B0602030504020204" pitchFamily="34" charset="0"/>
              </a:rPr>
              <a:t>O</a:t>
            </a:r>
            <a:r>
              <a:rPr lang="en-US" altLang="zh-CN" dirty="0">
                <a:solidFill>
                  <a:srgbClr val="000099"/>
                </a:solidFill>
                <a:ea typeface="华文楷体" panose="02010600040101010101" pitchFamily="2" charset="-122"/>
              </a:rPr>
              <a:t>  </a:t>
            </a:r>
            <a:r>
              <a:rPr lang="zh-CN" altLang="en-US" dirty="0">
                <a:solidFill>
                  <a:srgbClr val="000099"/>
                </a:solidFill>
                <a:ea typeface="华文楷体" panose="02010600040101010101" pitchFamily="2" charset="-122"/>
              </a:rPr>
              <a:t>含有</a:t>
            </a:r>
            <a:r>
              <a:rPr lang="en-US" altLang="zh-CN" dirty="0">
                <a:solidFill>
                  <a:srgbClr val="000099"/>
                </a:solidFill>
                <a:ea typeface="华文楷体" panose="02010600040101010101" pitchFamily="2" charset="-122"/>
              </a:rPr>
              <a:t>Re-Re(</a:t>
            </a:r>
            <a:r>
              <a:rPr lang="zh-CN" altLang="en-US" dirty="0">
                <a:solidFill>
                  <a:srgbClr val="000099"/>
                </a:solidFill>
                <a:ea typeface="华文楷体" panose="02010600040101010101" pitchFamily="2" charset="-122"/>
              </a:rPr>
              <a:t>四重键</a:t>
            </a:r>
            <a:r>
              <a:rPr lang="en-US" altLang="zh-CN" dirty="0">
                <a:solidFill>
                  <a:srgbClr val="000099"/>
                </a:solidFill>
                <a:ea typeface="华文楷体" panose="02010600040101010101" pitchFamily="2" charset="-122"/>
              </a:rPr>
              <a:t>)</a:t>
            </a:r>
            <a:endParaRPr lang="en-US" altLang="zh-CN" dirty="0">
              <a:solidFill>
                <a:srgbClr val="000099"/>
              </a:solidFill>
              <a:ea typeface="华文楷体" panose="02010600040101010101" pitchFamily="2" charset="-122"/>
            </a:endParaRPr>
          </a:p>
          <a:p>
            <a:pPr>
              <a:lnSpc>
                <a:spcPct val="150000"/>
              </a:lnSpc>
            </a:pPr>
            <a:r>
              <a:rPr lang="en-US" altLang="zh-CN" dirty="0">
                <a:ea typeface="华文楷体" panose="02010600040101010101" pitchFamily="2" charset="-122"/>
              </a:rPr>
              <a:t>(3) </a:t>
            </a:r>
            <a:r>
              <a:rPr lang="zh-CN" altLang="en-US" dirty="0">
                <a:ea typeface="华文楷体" panose="02010600040101010101" pitchFamily="2" charset="-122"/>
              </a:rPr>
              <a:t>易形成</a:t>
            </a:r>
            <a:r>
              <a:rPr lang="zh-CN" altLang="en-US" dirty="0">
                <a:solidFill>
                  <a:srgbClr val="FF0000"/>
                </a:solidFill>
                <a:ea typeface="华文楷体" panose="02010600040101010101" pitchFamily="2" charset="-122"/>
              </a:rPr>
              <a:t>低自旋配合物</a:t>
            </a:r>
            <a:r>
              <a:rPr lang="zh-CN" altLang="en-US" dirty="0">
                <a:ea typeface="华文楷体" panose="02010600040101010101" pitchFamily="2" charset="-122"/>
              </a:rPr>
              <a:t> </a:t>
            </a:r>
            <a:r>
              <a:rPr lang="en-US" altLang="zh-CN" dirty="0" smtClean="0">
                <a:ea typeface="华文楷体" panose="02010600040101010101" pitchFamily="2" charset="-122"/>
              </a:rPr>
              <a:t>(</a:t>
            </a:r>
            <a:r>
              <a:rPr lang="zh-CN" altLang="en-US" dirty="0" smtClean="0">
                <a:ea typeface="华文楷体" panose="02010600040101010101" pitchFamily="2" charset="-122"/>
              </a:rPr>
              <a:t>晶体场分裂</a:t>
            </a:r>
            <a:r>
              <a:rPr lang="zh-CN" altLang="en-US" dirty="0">
                <a:ea typeface="华文楷体" panose="02010600040101010101" pitchFamily="2" charset="-122"/>
              </a:rPr>
              <a:t>能大</a:t>
            </a:r>
            <a:r>
              <a:rPr lang="en-US" altLang="zh-CN" dirty="0">
                <a:ea typeface="华文楷体" panose="02010600040101010101" pitchFamily="2" charset="-122"/>
              </a:rPr>
              <a:t>)</a:t>
            </a:r>
            <a:endParaRPr lang="en-US" altLang="zh-CN" dirty="0">
              <a:ea typeface="华文楷体" panose="02010600040101010101" pitchFamily="2" charset="-122"/>
            </a:endParaRPr>
          </a:p>
        </p:txBody>
      </p:sp>
      <p:sp>
        <p:nvSpPr>
          <p:cNvPr id="193539"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C8E84449-5101-4ACF-922D-E0660BA0B29C}"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wip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21" name="Text Box 5"/>
          <p:cNvSpPr txBox="1">
            <a:spLocks noChangeArrowheads="1"/>
          </p:cNvSpPr>
          <p:nvPr/>
        </p:nvSpPr>
        <p:spPr bwMode="auto">
          <a:xfrm>
            <a:off x="1042988" y="912813"/>
            <a:ext cx="7526337" cy="1176337"/>
          </a:xfrm>
          <a:prstGeom prst="rect">
            <a:avLst/>
          </a:prstGeom>
          <a:noFill/>
          <a:ln>
            <a:noFill/>
          </a:ln>
          <a:effectLst/>
        </p:spPr>
        <p:txBody>
          <a:bodyPr>
            <a:spAutoFit/>
          </a:bodyPr>
          <a:lstStyle/>
          <a:p>
            <a:pPr eaLnBrk="0" hangingPunct="0">
              <a:lnSpc>
                <a:spcPct val="110000"/>
              </a:lnSpc>
              <a:spcBef>
                <a:spcPct val="50000"/>
              </a:spcBef>
              <a:defRPr/>
            </a:pPr>
            <a:r>
              <a:rPr lang="en-US" altLang="zh-CN" dirty="0">
                <a:latin typeface="+mn-lt"/>
                <a:ea typeface="+mn-ea"/>
              </a:rPr>
              <a:t>       4d</a:t>
            </a:r>
            <a:r>
              <a:rPr lang="zh-CN" altLang="en-US" dirty="0">
                <a:latin typeface="+mn-lt"/>
                <a:ea typeface="+mn-ea"/>
              </a:rPr>
              <a:t>和</a:t>
            </a:r>
            <a:r>
              <a:rPr lang="en-US" altLang="zh-CN" dirty="0">
                <a:latin typeface="+mn-lt"/>
                <a:ea typeface="+mn-ea"/>
              </a:rPr>
              <a:t>5d</a:t>
            </a:r>
            <a:r>
              <a:rPr lang="zh-CN" altLang="en-US" dirty="0">
                <a:latin typeface="+mn-lt"/>
                <a:ea typeface="+mn-ea"/>
              </a:rPr>
              <a:t>过渡金属元素磁性要考虑</a:t>
            </a:r>
            <a:r>
              <a:rPr lang="zh-CN" altLang="en-US" dirty="0">
                <a:solidFill>
                  <a:srgbClr val="FF0000"/>
                </a:solidFill>
                <a:latin typeface="+mn-lt"/>
                <a:ea typeface="+mn-ea"/>
              </a:rPr>
              <a:t>电子自旋和轨道偶合</a:t>
            </a:r>
            <a:r>
              <a:rPr lang="zh-CN" altLang="en-US" dirty="0">
                <a:latin typeface="+mn-lt"/>
                <a:ea typeface="+mn-ea"/>
              </a:rPr>
              <a:t>贡献</a:t>
            </a:r>
            <a:r>
              <a:rPr lang="en-US" altLang="zh-CN" dirty="0">
                <a:latin typeface="+mn-lt"/>
                <a:ea typeface="+mn-ea"/>
              </a:rPr>
              <a:t>. </a:t>
            </a:r>
            <a:endParaRPr lang="en-US" altLang="zh-CN" dirty="0">
              <a:latin typeface="+mn-lt"/>
              <a:ea typeface="+mn-ea"/>
            </a:endParaRPr>
          </a:p>
        </p:txBody>
      </p:sp>
      <p:sp>
        <p:nvSpPr>
          <p:cNvPr id="495623" name="Text Box 7"/>
          <p:cNvSpPr txBox="1">
            <a:spLocks noChangeArrowheads="1"/>
          </p:cNvSpPr>
          <p:nvPr/>
        </p:nvSpPr>
        <p:spPr bwMode="auto">
          <a:xfrm>
            <a:off x="984553" y="3861048"/>
            <a:ext cx="7885112" cy="1165225"/>
          </a:xfrm>
          <a:prstGeom prst="rect">
            <a:avLst/>
          </a:prstGeom>
          <a:noFill/>
          <a:ln>
            <a:noFill/>
          </a:ln>
          <a:effectLst/>
        </p:spPr>
        <p:txBody>
          <a:bodyPr>
            <a:spAutoFit/>
          </a:bodyPr>
          <a:lstStyle/>
          <a:p>
            <a:pPr>
              <a:lnSpc>
                <a:spcPct val="110000"/>
              </a:lnSpc>
              <a:spcBef>
                <a:spcPct val="50000"/>
              </a:spcBef>
              <a:defRPr/>
            </a:pPr>
            <a:r>
              <a:rPr kumimoji="1" lang="zh-CN" altLang="en-US" dirty="0">
                <a:latin typeface="+mn-lt"/>
                <a:ea typeface="+mn-ea"/>
              </a:rPr>
              <a:t>式中</a:t>
            </a:r>
            <a:r>
              <a:rPr kumimoji="1" lang="en-US" altLang="zh-CN" i="1" dirty="0">
                <a:latin typeface="+mn-lt"/>
                <a:ea typeface="+mn-ea"/>
              </a:rPr>
              <a:t>L</a:t>
            </a:r>
            <a:r>
              <a:rPr kumimoji="1" lang="zh-CN" altLang="en-US" dirty="0">
                <a:latin typeface="+mn-lt"/>
                <a:ea typeface="+mn-ea"/>
              </a:rPr>
              <a:t>和</a:t>
            </a:r>
            <a:r>
              <a:rPr kumimoji="1" lang="en-US" altLang="zh-CN" i="1" dirty="0">
                <a:latin typeface="+mn-lt"/>
                <a:ea typeface="+mn-ea"/>
              </a:rPr>
              <a:t>S</a:t>
            </a:r>
            <a:r>
              <a:rPr kumimoji="1" lang="zh-CN" altLang="en-US" dirty="0">
                <a:latin typeface="+mn-lt"/>
                <a:ea typeface="+mn-ea"/>
              </a:rPr>
              <a:t>表示每个电子的轨道量子数</a:t>
            </a:r>
            <a:r>
              <a:rPr kumimoji="1" lang="en-US" altLang="zh-CN" i="1" dirty="0">
                <a:latin typeface="+mn-lt"/>
                <a:ea typeface="+mn-ea"/>
              </a:rPr>
              <a:t>L</a:t>
            </a:r>
            <a:r>
              <a:rPr kumimoji="1" lang="zh-CN" altLang="en-US" dirty="0">
                <a:latin typeface="+mn-lt"/>
                <a:ea typeface="+mn-ea"/>
              </a:rPr>
              <a:t>和自旋量子数</a:t>
            </a:r>
            <a:r>
              <a:rPr kumimoji="1" lang="en-US" altLang="zh-CN" i="1" dirty="0">
                <a:latin typeface="+mn-lt"/>
                <a:ea typeface="+mn-ea"/>
              </a:rPr>
              <a:t>S</a:t>
            </a:r>
            <a:r>
              <a:rPr kumimoji="1" lang="zh-CN" altLang="en-US" dirty="0">
                <a:latin typeface="+mn-lt"/>
                <a:ea typeface="+mn-ea"/>
              </a:rPr>
              <a:t>的矢量和。 </a:t>
            </a:r>
            <a:endParaRPr kumimoji="1" lang="zh-CN" altLang="en-US" dirty="0">
              <a:latin typeface="+mn-lt"/>
              <a:ea typeface="+mn-ea"/>
            </a:endParaRPr>
          </a:p>
        </p:txBody>
      </p:sp>
      <p:sp>
        <p:nvSpPr>
          <p:cNvPr id="148502" name="Rectangle 10"/>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graphicFrame>
        <p:nvGraphicFramePr>
          <p:cNvPr id="495625" name="Object 19"/>
          <p:cNvGraphicFramePr>
            <a:graphicFrameLocks noChangeAspect="1"/>
          </p:cNvGraphicFramePr>
          <p:nvPr/>
        </p:nvGraphicFramePr>
        <p:xfrm>
          <a:off x="1763713" y="2276475"/>
          <a:ext cx="5329237" cy="785813"/>
        </p:xfrm>
        <a:graphic>
          <a:graphicData uri="http://schemas.openxmlformats.org/presentationml/2006/ole">
            <mc:AlternateContent xmlns:mc="http://schemas.openxmlformats.org/markup-compatibility/2006">
              <mc:Choice xmlns:v="urn:schemas-microsoft-com:vml" Requires="v">
                <p:oleObj spid="_x0000_s15370" name="公式" r:id="rId1" imgW="41757600" imgH="6096000" progId="Equation.3">
                  <p:embed/>
                </p:oleObj>
              </mc:Choice>
              <mc:Fallback>
                <p:oleObj name="公式" r:id="rId1" imgW="41757600" imgH="6096000" progId="Equation.3">
                  <p:embed/>
                  <p:pic>
                    <p:nvPicPr>
                      <p:cNvPr id="0" name="图片 15360"/>
                      <p:cNvPicPr>
                        <a:picLocks noChangeAspect="1"/>
                      </p:cNvPicPr>
                      <p:nvPr/>
                    </p:nvPicPr>
                    <p:blipFill>
                      <a:blip r:embed="rId2"/>
                      <a:stretch>
                        <a:fillRect/>
                      </a:stretch>
                    </p:blipFill>
                    <p:spPr>
                      <a:xfrm>
                        <a:off x="1763713" y="2276475"/>
                        <a:ext cx="5329237" cy="785813"/>
                      </a:xfrm>
                      <a:prstGeom prst="rect">
                        <a:avLst/>
                      </a:prstGeom>
                      <a:noFill/>
                      <a:ln w="9525">
                        <a:noFill/>
                      </a:ln>
                    </p:spPr>
                  </p:pic>
                </p:oleObj>
              </mc:Fallback>
            </mc:AlternateContent>
          </a:graphicData>
        </a:graphic>
      </p:graphicFrame>
      <p:sp>
        <p:nvSpPr>
          <p:cNvPr id="8" name="Rectangle 4"/>
          <p:cNvSpPr>
            <a:spLocks noChangeArrowheads="1"/>
          </p:cNvSpPr>
          <p:nvPr/>
        </p:nvSpPr>
        <p:spPr bwMode="auto">
          <a:xfrm>
            <a:off x="1042988" y="266700"/>
            <a:ext cx="1630362" cy="646113"/>
          </a:xfrm>
          <a:prstGeom prst="rect">
            <a:avLst/>
          </a:prstGeom>
          <a:noFill/>
          <a:ln>
            <a:noFill/>
          </a:ln>
          <a:effectLst/>
        </p:spPr>
        <p:txBody>
          <a:bodyPr anchor="ctr">
            <a:spAutoFit/>
          </a:bodyPr>
          <a:lstStyle/>
          <a:p>
            <a:pPr>
              <a:defRPr/>
            </a:pPr>
            <a:r>
              <a:rPr lang="en-US" altLang="zh-CN" sz="3600" dirty="0">
                <a:solidFill>
                  <a:srgbClr val="0000CC"/>
                </a:solidFill>
                <a:latin typeface="+mn-lt"/>
                <a:ea typeface="+mn-ea"/>
              </a:rPr>
              <a:t>4. </a:t>
            </a:r>
            <a:r>
              <a:rPr lang="zh-CN" altLang="en-US" sz="3600" dirty="0">
                <a:solidFill>
                  <a:srgbClr val="0000CC"/>
                </a:solidFill>
                <a:latin typeface="+mn-lt"/>
                <a:ea typeface="+mn-ea"/>
              </a:rPr>
              <a:t>磁性</a:t>
            </a:r>
            <a:endParaRPr lang="zh-CN" altLang="pt-BR" sz="3600" dirty="0">
              <a:solidFill>
                <a:srgbClr val="0000CC"/>
              </a:solidFill>
              <a:latin typeface="+mn-lt"/>
              <a:ea typeface="+mn-ea"/>
            </a:endParaRPr>
          </a:p>
        </p:txBody>
      </p:sp>
      <p:sp>
        <p:nvSpPr>
          <p:cNvPr id="95239" name="Text Box 6"/>
          <p:cNvSpPr txBox="1">
            <a:spLocks noChangeArrowheads="1"/>
          </p:cNvSpPr>
          <p:nvPr/>
        </p:nvSpPr>
        <p:spPr bwMode="auto">
          <a:xfrm>
            <a:off x="4213225" y="3141663"/>
            <a:ext cx="3167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zh-CN" altLang="en-US">
                <a:solidFill>
                  <a:srgbClr val="0000CC"/>
                </a:solidFill>
                <a:ea typeface="华文楷体" panose="02010600040101010101" pitchFamily="2" charset="-122"/>
              </a:rPr>
              <a:t>自旋－轨道偶合</a:t>
            </a:r>
            <a:endParaRPr lang="zh-CN" altLang="en-US">
              <a:solidFill>
                <a:srgbClr val="0000CC"/>
              </a:solidFill>
              <a:ea typeface="华文楷体" panose="02010600040101010101" pitchFamily="2" charset="-122"/>
            </a:endParaRPr>
          </a:p>
        </p:txBody>
      </p:sp>
      <p:sp>
        <p:nvSpPr>
          <p:cNvPr id="148505"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B5A8F7A0-5B2F-4375-AE00-1ED5113F5F3B}" type="slidenum">
              <a:rPr kumimoji="1" lang="en-US" altLang="zh-CN" sz="1600">
                <a:ea typeface="ˎ̥"/>
                <a:cs typeface="ˎ̥"/>
              </a:rPr>
            </a:fld>
            <a:r>
              <a:rPr kumimoji="1" lang="en-US" altLang="zh-CN" sz="1600"/>
              <a:t> </a:t>
            </a:r>
            <a:endParaRPr kumimoji="1" lang="en-US" altLang="zh-CN" sz="1600">
              <a:ea typeface="ˎ̥"/>
              <a:cs typeface="ˎ̥"/>
            </a:endParaRPr>
          </a:p>
        </p:txBody>
      </p:sp>
      <p:pic>
        <p:nvPicPr>
          <p:cNvPr id="9"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5580922"/>
            <a:ext cx="2875389" cy="80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5625"/>
                                        </p:tgtEl>
                                        <p:attrNameLst>
                                          <p:attrName>style.visibility</p:attrName>
                                        </p:attrNameLst>
                                      </p:cBhvr>
                                      <p:to>
                                        <p:strVal val="visible"/>
                                      </p:to>
                                    </p:set>
                                    <p:animEffect transition="in" filter="blinds(horizontal)">
                                      <p:cBhvr>
                                        <p:cTn id="7" dur="500"/>
                                        <p:tgtEl>
                                          <p:spTgt spid="4956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5239"/>
                                        </p:tgtEl>
                                        <p:attrNameLst>
                                          <p:attrName>style.visibility</p:attrName>
                                        </p:attrNameLst>
                                      </p:cBhvr>
                                      <p:to>
                                        <p:strVal val="visible"/>
                                      </p:to>
                                    </p:set>
                                    <p:anim calcmode="lin" valueType="num">
                                      <p:cBhvr additive="base">
                                        <p:cTn id="12" dur="500" fill="hold"/>
                                        <p:tgtEl>
                                          <p:spTgt spid="95239"/>
                                        </p:tgtEl>
                                        <p:attrNameLst>
                                          <p:attrName>ppt_x</p:attrName>
                                        </p:attrNameLst>
                                      </p:cBhvr>
                                      <p:tavLst>
                                        <p:tav tm="0">
                                          <p:val>
                                            <p:strVal val="#ppt_x"/>
                                          </p:val>
                                        </p:tav>
                                        <p:tav tm="100000">
                                          <p:val>
                                            <p:strVal val="#ppt_x"/>
                                          </p:val>
                                        </p:tav>
                                      </p:tavLst>
                                    </p:anim>
                                    <p:anim calcmode="lin" valueType="num">
                                      <p:cBhvr additive="base">
                                        <p:cTn id="13" dur="500" fill="hold"/>
                                        <p:tgtEl>
                                          <p:spTgt spid="9523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95623"/>
                                        </p:tgtEl>
                                        <p:attrNameLst>
                                          <p:attrName>style.visibility</p:attrName>
                                        </p:attrNameLst>
                                      </p:cBhvr>
                                      <p:to>
                                        <p:strVal val="visible"/>
                                      </p:to>
                                    </p:set>
                                    <p:animEffect transition="in" filter="wipe(left)">
                                      <p:cBhvr>
                                        <p:cTn id="18" dur="500"/>
                                        <p:tgtEl>
                                          <p:spTgt spid="49562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23" grpId="0"/>
      <p:bldP spid="95239"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900113" y="193675"/>
            <a:ext cx="5788025" cy="647700"/>
          </a:xfrm>
          <a:prstGeom prst="rect">
            <a:avLst/>
          </a:prstGeom>
          <a:noFill/>
          <a:ln>
            <a:noFill/>
          </a:ln>
          <a:effectLst/>
        </p:spPr>
        <p:txBody>
          <a:bodyPr wrap="none" anchor="ctr">
            <a:spAutoFit/>
          </a:bodyPr>
          <a:lstStyle/>
          <a:p>
            <a:pPr>
              <a:defRPr/>
            </a:pPr>
            <a:r>
              <a:rPr lang="en-US" altLang="zh-CN" sz="3600" dirty="0">
                <a:solidFill>
                  <a:srgbClr val="0000CC"/>
                </a:solidFill>
                <a:latin typeface="+mn-lt"/>
                <a:ea typeface="+mn-ea"/>
              </a:rPr>
              <a:t>10.5.2 4d/5d</a:t>
            </a:r>
            <a:r>
              <a:rPr lang="zh-CN" altLang="en-US" sz="3600" dirty="0">
                <a:solidFill>
                  <a:srgbClr val="0000CC"/>
                </a:solidFill>
                <a:latin typeface="+mn-lt"/>
                <a:ea typeface="+mn-ea"/>
              </a:rPr>
              <a:t>过渡金属的单质</a:t>
            </a:r>
            <a:endParaRPr lang="zh-CN" altLang="pt-BR" sz="3600" dirty="0">
              <a:solidFill>
                <a:srgbClr val="0000CC"/>
              </a:solidFill>
              <a:latin typeface="+mn-lt"/>
              <a:ea typeface="+mn-ea"/>
            </a:endParaRPr>
          </a:p>
        </p:txBody>
      </p:sp>
      <p:sp>
        <p:nvSpPr>
          <p:cNvPr id="5" name="Text Box 5"/>
          <p:cNvSpPr txBox="1">
            <a:spLocks noChangeArrowheads="1"/>
          </p:cNvSpPr>
          <p:nvPr/>
        </p:nvSpPr>
        <p:spPr bwMode="auto">
          <a:xfrm>
            <a:off x="1042988" y="1052513"/>
            <a:ext cx="7777162" cy="4376737"/>
          </a:xfrm>
          <a:prstGeom prst="rect">
            <a:avLst/>
          </a:prstGeom>
          <a:noFill/>
          <a:ln>
            <a:noFill/>
          </a:ln>
          <a:effectLst/>
        </p:spPr>
        <p:txBody>
          <a:bodyPr>
            <a:spAutoFit/>
          </a:bodyPr>
          <a:lstStyle/>
          <a:p>
            <a:pPr marL="514350" indent="-514350" eaLnBrk="0" hangingPunct="0">
              <a:lnSpc>
                <a:spcPct val="110000"/>
              </a:lnSpc>
              <a:spcBef>
                <a:spcPct val="50000"/>
              </a:spcBef>
              <a:buFontTx/>
              <a:buAutoNum type="arabicPeriod"/>
              <a:defRPr/>
            </a:pPr>
            <a:r>
              <a:rPr lang="zh-CN" altLang="en-US" dirty="0">
                <a:latin typeface="+mn-lt"/>
                <a:ea typeface="+mn-ea"/>
              </a:rPr>
              <a:t>单质物理性质</a:t>
            </a:r>
            <a:r>
              <a:rPr lang="en-US" altLang="zh-CN" dirty="0">
                <a:latin typeface="+mn-lt"/>
                <a:ea typeface="+mn-ea"/>
              </a:rPr>
              <a:t>: </a:t>
            </a:r>
            <a:endParaRPr lang="en-US" altLang="zh-CN" dirty="0">
              <a:latin typeface="+mn-lt"/>
              <a:ea typeface="+mn-ea"/>
            </a:endParaRPr>
          </a:p>
          <a:p>
            <a:pPr eaLnBrk="0" hangingPunct="0">
              <a:lnSpc>
                <a:spcPct val="110000"/>
              </a:lnSpc>
              <a:spcBef>
                <a:spcPct val="50000"/>
              </a:spcBef>
              <a:defRPr/>
            </a:pPr>
            <a:r>
              <a:rPr lang="en-US" altLang="zh-CN" dirty="0">
                <a:latin typeface="+mn-lt"/>
                <a:ea typeface="+mn-ea"/>
              </a:rPr>
              <a:t>     4d</a:t>
            </a:r>
            <a:r>
              <a:rPr lang="zh-CN" altLang="en-US" dirty="0">
                <a:latin typeface="+mn-lt"/>
                <a:ea typeface="+mn-ea"/>
              </a:rPr>
              <a:t>和</a:t>
            </a:r>
            <a:r>
              <a:rPr lang="en-US" altLang="zh-CN" dirty="0">
                <a:latin typeface="+mn-lt"/>
                <a:ea typeface="+mn-ea"/>
              </a:rPr>
              <a:t>5d</a:t>
            </a:r>
            <a:r>
              <a:rPr lang="zh-CN" altLang="en-US" dirty="0">
                <a:latin typeface="+mn-lt"/>
                <a:ea typeface="+mn-ea"/>
              </a:rPr>
              <a:t>过渡金属单质密度大</a:t>
            </a:r>
            <a:r>
              <a:rPr lang="en-US" altLang="zh-CN" dirty="0">
                <a:latin typeface="+mn-lt"/>
                <a:ea typeface="+mn-ea"/>
              </a:rPr>
              <a:t>,</a:t>
            </a:r>
            <a:r>
              <a:rPr lang="zh-CN" altLang="en-US" dirty="0">
                <a:latin typeface="+mn-lt"/>
                <a:ea typeface="+mn-ea"/>
              </a:rPr>
              <a:t>熔沸点高</a:t>
            </a:r>
            <a:r>
              <a:rPr lang="en-US" altLang="zh-CN" dirty="0">
                <a:latin typeface="+mn-lt"/>
                <a:ea typeface="+mn-ea"/>
              </a:rPr>
              <a:t>. </a:t>
            </a:r>
            <a:r>
              <a:rPr lang="zh-CN" altLang="en-US" dirty="0">
                <a:latin typeface="+mn-lt"/>
                <a:ea typeface="+mn-ea"/>
              </a:rPr>
              <a:t>且同族中</a:t>
            </a:r>
            <a:r>
              <a:rPr lang="en-US" altLang="zh-CN" dirty="0">
                <a:latin typeface="+mn-lt"/>
                <a:ea typeface="+mn-ea"/>
              </a:rPr>
              <a:t>5d</a:t>
            </a:r>
            <a:r>
              <a:rPr lang="zh-CN" altLang="en-US" dirty="0">
                <a:latin typeface="+mn-lt"/>
                <a:ea typeface="+mn-ea"/>
              </a:rPr>
              <a:t>过渡金属又高于</a:t>
            </a:r>
            <a:r>
              <a:rPr lang="en-US" altLang="zh-CN" dirty="0">
                <a:latin typeface="+mn-lt"/>
                <a:ea typeface="+mn-ea"/>
              </a:rPr>
              <a:t>4d.  </a:t>
            </a:r>
            <a:endParaRPr lang="en-US" altLang="zh-CN" dirty="0">
              <a:latin typeface="+mn-lt"/>
              <a:ea typeface="+mn-ea"/>
            </a:endParaRPr>
          </a:p>
          <a:p>
            <a:pPr eaLnBrk="0" hangingPunct="0">
              <a:lnSpc>
                <a:spcPct val="110000"/>
              </a:lnSpc>
              <a:spcBef>
                <a:spcPct val="50000"/>
              </a:spcBef>
              <a:defRPr/>
            </a:pPr>
            <a:r>
              <a:rPr lang="en-US" altLang="zh-CN" dirty="0">
                <a:latin typeface="+mn-lt"/>
                <a:ea typeface="+mn-ea"/>
              </a:rPr>
              <a:t>     5d</a:t>
            </a:r>
            <a:r>
              <a:rPr lang="zh-CN" altLang="en-US" dirty="0">
                <a:latin typeface="+mn-lt"/>
                <a:ea typeface="+mn-ea"/>
              </a:rPr>
              <a:t>过渡金属几乎都具有特别大的密度</a:t>
            </a:r>
            <a:r>
              <a:rPr lang="en-US" altLang="zh-CN" dirty="0">
                <a:latin typeface="+mn-lt"/>
                <a:ea typeface="+mn-ea"/>
              </a:rPr>
              <a:t>. </a:t>
            </a:r>
            <a:r>
              <a:rPr lang="zh-CN" altLang="en-US" dirty="0">
                <a:latin typeface="+mn-lt"/>
                <a:ea typeface="+mn-ea"/>
              </a:rPr>
              <a:t>如</a:t>
            </a:r>
            <a:r>
              <a:rPr lang="en-US" altLang="zh-CN" dirty="0" err="1">
                <a:solidFill>
                  <a:srgbClr val="0000CC"/>
                </a:solidFill>
                <a:latin typeface="+mn-lt"/>
                <a:ea typeface="+mn-ea"/>
              </a:rPr>
              <a:t>Os</a:t>
            </a:r>
            <a:r>
              <a:rPr lang="zh-CN" altLang="en-US" dirty="0">
                <a:solidFill>
                  <a:srgbClr val="0000CC"/>
                </a:solidFill>
                <a:latin typeface="+mn-lt"/>
                <a:ea typeface="+mn-ea"/>
              </a:rPr>
              <a:t>是密度最大的金属</a:t>
            </a:r>
            <a:r>
              <a:rPr lang="en-US" altLang="zh-CN" dirty="0">
                <a:solidFill>
                  <a:srgbClr val="0000CC"/>
                </a:solidFill>
                <a:latin typeface="+mn-lt"/>
                <a:ea typeface="+mn-ea"/>
              </a:rPr>
              <a:t>, W</a:t>
            </a:r>
            <a:r>
              <a:rPr lang="zh-CN" altLang="en-US" dirty="0">
                <a:solidFill>
                  <a:srgbClr val="0000CC"/>
                </a:solidFill>
                <a:latin typeface="+mn-lt"/>
                <a:ea typeface="+mn-ea"/>
              </a:rPr>
              <a:t>是熔点最高的金属</a:t>
            </a:r>
            <a:r>
              <a:rPr lang="en-US" altLang="zh-CN" dirty="0">
                <a:latin typeface="+mn-lt"/>
                <a:ea typeface="+mn-ea"/>
              </a:rPr>
              <a:t>, </a:t>
            </a:r>
            <a:r>
              <a:rPr lang="zh-CN" altLang="en-US" dirty="0">
                <a:latin typeface="+mn-lt"/>
                <a:ea typeface="+mn-ea"/>
              </a:rPr>
              <a:t>这与它们的</a:t>
            </a:r>
            <a:r>
              <a:rPr lang="en-US" altLang="zh-CN" dirty="0">
                <a:latin typeface="+mn-lt"/>
                <a:ea typeface="+mn-ea"/>
              </a:rPr>
              <a:t>5d</a:t>
            </a:r>
            <a:r>
              <a:rPr lang="zh-CN" altLang="en-US" dirty="0">
                <a:latin typeface="+mn-lt"/>
                <a:ea typeface="+mn-ea"/>
              </a:rPr>
              <a:t>电子可以较多的参与形成金属键有关</a:t>
            </a:r>
            <a:r>
              <a:rPr lang="en-US" altLang="zh-CN" dirty="0">
                <a:latin typeface="+mn-lt"/>
                <a:ea typeface="+mn-ea"/>
              </a:rPr>
              <a:t>.</a:t>
            </a:r>
            <a:endParaRPr lang="en-US" altLang="zh-CN" dirty="0">
              <a:latin typeface="+mn-lt"/>
              <a:ea typeface="+mn-ea"/>
            </a:endParaRPr>
          </a:p>
        </p:txBody>
      </p:sp>
      <p:sp>
        <p:nvSpPr>
          <p:cNvPr id="196611"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C6C0C1F6-9181-4062-AD32-136A614CC928}"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ChangeArrowheads="1"/>
          </p:cNvSpPr>
          <p:nvPr/>
        </p:nvSpPr>
        <p:spPr bwMode="auto">
          <a:xfrm>
            <a:off x="684213" y="333375"/>
            <a:ext cx="4392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a:solidFill>
                  <a:srgbClr val="0033CC"/>
                </a:solidFill>
                <a:latin typeface="Arial" panose="020B0604020202020204" pitchFamily="34" charset="0"/>
                <a:ea typeface="华文楷体" panose="02010600040101010101" pitchFamily="2" charset="-122"/>
              </a:rPr>
              <a:t>密度大、熔沸点高</a:t>
            </a:r>
            <a:endParaRPr lang="zh-CN" altLang="en-US">
              <a:solidFill>
                <a:srgbClr val="0033CC"/>
              </a:solidFill>
              <a:latin typeface="Arial" panose="020B0604020202020204" pitchFamily="34" charset="0"/>
              <a:ea typeface="华文楷体" panose="02010600040101010101" pitchFamily="2" charset="-122"/>
            </a:endParaRPr>
          </a:p>
        </p:txBody>
      </p:sp>
      <p:pic>
        <p:nvPicPr>
          <p:cNvPr id="197634" name="Picture 3" descr="过渡元素熔点 copy"/>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9388" y="1268413"/>
            <a:ext cx="7345362"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5" name="Text Box 4"/>
          <p:cNvSpPr txBox="1">
            <a:spLocks noChangeArrowheads="1"/>
          </p:cNvSpPr>
          <p:nvPr/>
        </p:nvSpPr>
        <p:spPr bwMode="auto">
          <a:xfrm>
            <a:off x="2700338" y="6021388"/>
            <a:ext cx="2808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zh-CN" altLang="en-US" sz="2800">
                <a:solidFill>
                  <a:srgbClr val="EA1236"/>
                </a:solidFill>
                <a:ea typeface="华文楷体" panose="02010600040101010101" pitchFamily="2" charset="-122"/>
              </a:rPr>
              <a:t>熔点变化示意图</a:t>
            </a:r>
            <a:endParaRPr lang="zh-CN" altLang="en-US" sz="2800">
              <a:solidFill>
                <a:srgbClr val="EA1236"/>
              </a:solidFill>
              <a:ea typeface="华文楷体" panose="02010600040101010101" pitchFamily="2" charset="-122"/>
            </a:endParaRPr>
          </a:p>
        </p:txBody>
      </p:sp>
      <p:sp>
        <p:nvSpPr>
          <p:cNvPr id="197636" name="Rectangle 5"/>
          <p:cNvSpPr>
            <a:spLocks noChangeArrowheads="1"/>
          </p:cNvSpPr>
          <p:nvPr/>
        </p:nvSpPr>
        <p:spPr bwMode="auto">
          <a:xfrm>
            <a:off x="8027988" y="6092825"/>
            <a:ext cx="703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189ADEC1-9601-4AC2-8533-B6DC55C00BF2}" type="slidenum">
              <a:rPr lang="en-US" altLang="zh-CN" sz="1600">
                <a:ea typeface="ˎ̥"/>
                <a:cs typeface="ˎ̥"/>
              </a:rPr>
            </a:fld>
            <a:r>
              <a:rPr lang="en-US" altLang="zh-CN" sz="1600" b="0"/>
              <a:t> </a:t>
            </a:r>
            <a:endParaRPr lang="en-US" altLang="zh-CN" sz="1600" b="0">
              <a:ea typeface="ˎ̥"/>
              <a:cs typeface="ˎ̥"/>
            </a:endParaRPr>
          </a:p>
        </p:txBody>
      </p:sp>
      <p:sp>
        <p:nvSpPr>
          <p:cNvPr id="197637" name="Rectangle 6"/>
          <p:cNvSpPr>
            <a:spLocks noChangeArrowheads="1"/>
          </p:cNvSpPr>
          <p:nvPr/>
        </p:nvSpPr>
        <p:spPr bwMode="auto">
          <a:xfrm>
            <a:off x="5216525" y="333375"/>
            <a:ext cx="35369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r>
              <a:rPr lang="zh-CN" altLang="en-US">
                <a:ea typeface="华文楷体" panose="02010600040101010101" pitchFamily="2" charset="-122"/>
              </a:rPr>
              <a:t>熔点最高的单质：</a:t>
            </a:r>
            <a:endParaRPr lang="zh-CN" altLang="en-US">
              <a:ea typeface="华文楷体" panose="02010600040101010101" pitchFamily="2" charset="-122"/>
            </a:endParaRPr>
          </a:p>
          <a:p>
            <a:pPr eaLnBrk="0" hangingPunct="0"/>
            <a:r>
              <a:rPr lang="zh-CN" altLang="en-US">
                <a:ea typeface="华文楷体" panose="02010600040101010101" pitchFamily="2" charset="-122"/>
              </a:rPr>
              <a:t>钨</a:t>
            </a:r>
            <a:r>
              <a:rPr lang="en-US" altLang="zh-CN">
                <a:ea typeface="华文楷体" panose="02010600040101010101" pitchFamily="2" charset="-122"/>
              </a:rPr>
              <a:t>(</a:t>
            </a:r>
            <a:r>
              <a:rPr lang="en-US" altLang="en-US">
                <a:ea typeface="华文楷体" panose="02010600040101010101" pitchFamily="2" charset="-122"/>
              </a:rPr>
              <a:t>W</a:t>
            </a:r>
            <a:r>
              <a:rPr lang="en-US" altLang="zh-CN">
                <a:ea typeface="华文楷体" panose="02010600040101010101" pitchFamily="2" charset="-122"/>
              </a:rPr>
              <a:t>)  3683±20℃</a:t>
            </a:r>
            <a:endParaRPr lang="en-US" altLang="zh-CN">
              <a:ea typeface="华文楷体" panose="02010600040101010101" pitchFamily="2" charset="-122"/>
            </a:endParaRPr>
          </a:p>
        </p:txBody>
      </p:sp>
      <p:sp>
        <p:nvSpPr>
          <p:cNvPr id="197638" name="Rectangle 7"/>
          <p:cNvSpPr>
            <a:spLocks noChangeArrowheads="1"/>
          </p:cNvSpPr>
          <p:nvPr/>
        </p:nvSpPr>
        <p:spPr bwMode="auto">
          <a:xfrm>
            <a:off x="5738813" y="1557338"/>
            <a:ext cx="3206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r>
              <a:rPr lang="zh-CN" altLang="en-US" sz="2800">
                <a:solidFill>
                  <a:srgbClr val="0033CC"/>
                </a:solidFill>
                <a:ea typeface="华文楷体" panose="02010600040101010101" pitchFamily="2" charset="-122"/>
              </a:rPr>
              <a:t>密度最大的单质：</a:t>
            </a:r>
            <a:endParaRPr lang="zh-CN" altLang="en-US" sz="2800">
              <a:solidFill>
                <a:srgbClr val="0033CC"/>
              </a:solidFill>
              <a:ea typeface="华文楷体" panose="02010600040101010101" pitchFamily="2" charset="-122"/>
            </a:endParaRPr>
          </a:p>
          <a:p>
            <a:pPr eaLnBrk="0" hangingPunct="0"/>
            <a:r>
              <a:rPr lang="zh-CN" altLang="en-US" sz="2800">
                <a:solidFill>
                  <a:srgbClr val="0033CC"/>
                </a:solidFill>
                <a:ea typeface="华文楷体" panose="02010600040101010101" pitchFamily="2" charset="-122"/>
              </a:rPr>
              <a:t>锇</a:t>
            </a:r>
            <a:r>
              <a:rPr lang="en-US" altLang="zh-CN" sz="2800">
                <a:solidFill>
                  <a:srgbClr val="0033CC"/>
                </a:solidFill>
                <a:ea typeface="华文楷体" panose="02010600040101010101" pitchFamily="2" charset="-122"/>
              </a:rPr>
              <a:t>(</a:t>
            </a:r>
            <a:r>
              <a:rPr lang="en-US" altLang="en-US" sz="2800">
                <a:solidFill>
                  <a:srgbClr val="0033CC"/>
                </a:solidFill>
                <a:ea typeface="华文楷体" panose="02010600040101010101" pitchFamily="2" charset="-122"/>
              </a:rPr>
              <a:t>Os </a:t>
            </a:r>
            <a:r>
              <a:rPr lang="en-US" altLang="zh-CN" sz="2800">
                <a:solidFill>
                  <a:srgbClr val="0033CC"/>
                </a:solidFill>
                <a:ea typeface="华文楷体" panose="02010600040101010101" pitchFamily="2" charset="-122"/>
              </a:rPr>
              <a:t>) 22.48 g·cm</a:t>
            </a:r>
            <a:r>
              <a:rPr lang="en-US" altLang="zh-CN" sz="2800" baseline="30000">
                <a:solidFill>
                  <a:srgbClr val="0033CC"/>
                </a:solidFill>
                <a:ea typeface="华文楷体" panose="02010600040101010101" pitchFamily="2" charset="-122"/>
              </a:rPr>
              <a:t>-3</a:t>
            </a:r>
            <a:endParaRPr lang="en-US" altLang="zh-CN" sz="2800" baseline="30000">
              <a:solidFill>
                <a:srgbClr val="0033CC"/>
              </a:solidFill>
              <a:ea typeface="华文楷体" panose="02010600040101010101" pitchFamily="2" charset="-122"/>
            </a:endParaRPr>
          </a:p>
        </p:txBody>
      </p:sp>
      <p:sp>
        <p:nvSpPr>
          <p:cNvPr id="197639" name="Rectangle 9"/>
          <p:cNvSpPr>
            <a:spLocks noChangeArrowheads="1"/>
          </p:cNvSpPr>
          <p:nvPr/>
        </p:nvSpPr>
        <p:spPr bwMode="auto">
          <a:xfrm>
            <a:off x="3635375" y="1412875"/>
            <a:ext cx="576263" cy="2230438"/>
          </a:xfrm>
          <a:prstGeom prst="rect">
            <a:avLst/>
          </a:prstGeom>
          <a:noFill/>
          <a:ln w="31750"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Tree>
  </p:cSld>
  <p:clrMapOvr>
    <a:masterClrMapping/>
  </p:clrMapOvr>
  <p:transition>
    <p:wip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6" name="Text Box 6"/>
          <p:cNvSpPr txBox="1">
            <a:spLocks noChangeArrowheads="1"/>
          </p:cNvSpPr>
          <p:nvPr/>
        </p:nvSpPr>
        <p:spPr bwMode="auto">
          <a:xfrm>
            <a:off x="1028700" y="404813"/>
            <a:ext cx="7575550" cy="1963737"/>
          </a:xfrm>
          <a:prstGeom prst="rect">
            <a:avLst/>
          </a:prstGeom>
          <a:noFill/>
          <a:ln>
            <a:noFill/>
          </a:ln>
          <a:effectLst/>
        </p:spPr>
        <p:txBody>
          <a:bodyPr>
            <a:spAutoFit/>
          </a:bodyPr>
          <a:lstStyle/>
          <a:p>
            <a:pPr eaLnBrk="0" hangingPunct="0">
              <a:lnSpc>
                <a:spcPct val="110000"/>
              </a:lnSpc>
              <a:spcBef>
                <a:spcPct val="50000"/>
              </a:spcBef>
              <a:defRPr/>
            </a:pPr>
            <a:r>
              <a:rPr lang="en-US" altLang="zh-CN" dirty="0">
                <a:latin typeface="+mn-lt"/>
                <a:ea typeface="+mn-ea"/>
              </a:rPr>
              <a:t>2. </a:t>
            </a:r>
            <a:r>
              <a:rPr lang="zh-CN" altLang="en-US" dirty="0">
                <a:latin typeface="+mn-lt"/>
                <a:ea typeface="+mn-ea"/>
              </a:rPr>
              <a:t>单质化学性质</a:t>
            </a:r>
            <a:r>
              <a:rPr lang="en-US" altLang="zh-CN" dirty="0">
                <a:latin typeface="+mn-lt"/>
                <a:ea typeface="+mn-ea"/>
              </a:rPr>
              <a:t> </a:t>
            </a:r>
            <a:endParaRPr lang="en-US" altLang="zh-CN" dirty="0">
              <a:latin typeface="+mn-lt"/>
              <a:ea typeface="+mn-ea"/>
            </a:endParaRPr>
          </a:p>
          <a:p>
            <a:pPr eaLnBrk="0" hangingPunct="0">
              <a:lnSpc>
                <a:spcPct val="110000"/>
              </a:lnSpc>
              <a:spcBef>
                <a:spcPct val="50000"/>
              </a:spcBef>
              <a:defRPr/>
            </a:pPr>
            <a:r>
              <a:rPr lang="en-US" altLang="zh-CN" dirty="0">
                <a:latin typeface="+mn-lt"/>
                <a:ea typeface="+mn-ea"/>
              </a:rPr>
              <a:t>      </a:t>
            </a:r>
            <a:r>
              <a:rPr lang="en-US" altLang="zh-CN" dirty="0">
                <a:solidFill>
                  <a:srgbClr val="0000CC"/>
                </a:solidFill>
                <a:latin typeface="+mn-lt"/>
                <a:ea typeface="+mn-ea"/>
              </a:rPr>
              <a:t>4d</a:t>
            </a:r>
            <a:r>
              <a:rPr lang="zh-CN" altLang="en-US" dirty="0">
                <a:solidFill>
                  <a:srgbClr val="0000CC"/>
                </a:solidFill>
                <a:latin typeface="+mn-lt"/>
                <a:ea typeface="+mn-ea"/>
              </a:rPr>
              <a:t>和</a:t>
            </a:r>
            <a:r>
              <a:rPr lang="en-US" altLang="zh-CN" dirty="0">
                <a:solidFill>
                  <a:srgbClr val="0000CC"/>
                </a:solidFill>
                <a:latin typeface="+mn-lt"/>
                <a:ea typeface="+mn-ea"/>
              </a:rPr>
              <a:t>5d</a:t>
            </a:r>
            <a:r>
              <a:rPr lang="zh-CN" altLang="en-US" dirty="0">
                <a:solidFill>
                  <a:srgbClr val="0000CC"/>
                </a:solidFill>
                <a:latin typeface="+mn-lt"/>
                <a:ea typeface="+mn-ea"/>
              </a:rPr>
              <a:t>过渡金属的活泼性低于</a:t>
            </a:r>
            <a:r>
              <a:rPr lang="en-US" altLang="zh-CN" dirty="0">
                <a:solidFill>
                  <a:srgbClr val="0000CC"/>
                </a:solidFill>
                <a:latin typeface="+mn-lt"/>
                <a:ea typeface="+mn-ea"/>
              </a:rPr>
              <a:t>3d</a:t>
            </a:r>
            <a:r>
              <a:rPr lang="zh-CN" altLang="en-US" dirty="0">
                <a:solidFill>
                  <a:srgbClr val="0000CC"/>
                </a:solidFill>
                <a:latin typeface="+mn-lt"/>
                <a:ea typeface="+mn-ea"/>
              </a:rPr>
              <a:t>金属</a:t>
            </a:r>
            <a:r>
              <a:rPr lang="en-US" altLang="zh-CN" dirty="0">
                <a:latin typeface="+mn-lt"/>
                <a:ea typeface="+mn-ea"/>
              </a:rPr>
              <a:t>. </a:t>
            </a:r>
            <a:r>
              <a:rPr lang="zh-CN" altLang="en-US" dirty="0">
                <a:latin typeface="+mn-lt"/>
                <a:ea typeface="+mn-ea"/>
              </a:rPr>
              <a:t>特别是铂系金属比较惰性</a:t>
            </a:r>
            <a:r>
              <a:rPr lang="en-US" altLang="zh-CN" dirty="0">
                <a:latin typeface="+mn-lt"/>
                <a:ea typeface="+mn-ea"/>
              </a:rPr>
              <a:t>.</a:t>
            </a:r>
            <a:endParaRPr lang="en-US" altLang="zh-CN" dirty="0">
              <a:latin typeface="+mn-lt"/>
              <a:ea typeface="+mn-ea"/>
            </a:endParaRPr>
          </a:p>
        </p:txBody>
      </p:sp>
      <p:sp>
        <p:nvSpPr>
          <p:cNvPr id="496647" name="Text Box 7"/>
          <p:cNvSpPr txBox="1">
            <a:spLocks noChangeArrowheads="1"/>
          </p:cNvSpPr>
          <p:nvPr/>
        </p:nvSpPr>
        <p:spPr bwMode="auto">
          <a:xfrm>
            <a:off x="1028700" y="2708275"/>
            <a:ext cx="7720013" cy="3294063"/>
          </a:xfrm>
          <a:prstGeom prst="rect">
            <a:avLst/>
          </a:prstGeom>
          <a:noFill/>
          <a:ln>
            <a:noFill/>
          </a:ln>
          <a:effectLst/>
        </p:spPr>
        <p:txBody>
          <a:bodyPr>
            <a:spAutoFit/>
          </a:bodyPr>
          <a:lstStyle/>
          <a:p>
            <a:pPr eaLnBrk="0" hangingPunct="0">
              <a:lnSpc>
                <a:spcPct val="110000"/>
              </a:lnSpc>
              <a:spcBef>
                <a:spcPct val="50000"/>
              </a:spcBef>
              <a:defRPr/>
            </a:pPr>
            <a:r>
              <a:rPr lang="en-US" altLang="zh-CN" dirty="0">
                <a:latin typeface="+mn-lt"/>
                <a:ea typeface="+mn-ea"/>
              </a:rPr>
              <a:t>3. </a:t>
            </a:r>
            <a:r>
              <a:rPr lang="zh-CN" altLang="en-US" dirty="0">
                <a:solidFill>
                  <a:srgbClr val="FF0000"/>
                </a:solidFill>
                <a:latin typeface="+mn-lt"/>
                <a:ea typeface="+mn-ea"/>
              </a:rPr>
              <a:t>金属的催化性能</a:t>
            </a:r>
            <a:r>
              <a:rPr lang="en-US" altLang="zh-CN" dirty="0">
                <a:latin typeface="+mn-lt"/>
                <a:ea typeface="+mn-ea"/>
              </a:rPr>
              <a:t>: </a:t>
            </a:r>
            <a:endParaRPr lang="en-US" altLang="zh-CN" dirty="0">
              <a:latin typeface="+mn-lt"/>
              <a:ea typeface="+mn-ea"/>
            </a:endParaRPr>
          </a:p>
          <a:p>
            <a:pPr eaLnBrk="0" hangingPunct="0">
              <a:lnSpc>
                <a:spcPct val="110000"/>
              </a:lnSpc>
              <a:spcBef>
                <a:spcPct val="50000"/>
              </a:spcBef>
              <a:defRPr/>
            </a:pPr>
            <a:r>
              <a:rPr lang="en-US" altLang="zh-CN" dirty="0">
                <a:latin typeface="+mn-lt"/>
                <a:ea typeface="+mn-ea"/>
              </a:rPr>
              <a:t>     </a:t>
            </a:r>
            <a:r>
              <a:rPr lang="zh-CN" altLang="en-US" dirty="0">
                <a:latin typeface="+mn-lt"/>
                <a:ea typeface="+mn-ea"/>
              </a:rPr>
              <a:t>铂系金属具有良好的催化性能</a:t>
            </a:r>
            <a:r>
              <a:rPr lang="en-US" altLang="zh-CN" dirty="0">
                <a:latin typeface="+mn-lt"/>
                <a:ea typeface="+mn-ea"/>
              </a:rPr>
              <a:t>,</a:t>
            </a:r>
            <a:r>
              <a:rPr lang="zh-CN" altLang="en-US" dirty="0">
                <a:latin typeface="+mn-lt"/>
                <a:ea typeface="+mn-ea"/>
              </a:rPr>
              <a:t>如</a:t>
            </a:r>
            <a:r>
              <a:rPr lang="en-US" altLang="zh-CN" dirty="0">
                <a:latin typeface="+mn-lt"/>
                <a:ea typeface="+mn-ea"/>
              </a:rPr>
              <a:t>Rh</a:t>
            </a:r>
            <a:r>
              <a:rPr lang="zh-CN" altLang="en-US" dirty="0">
                <a:latin typeface="+mn-lt"/>
                <a:ea typeface="+mn-ea"/>
              </a:rPr>
              <a:t>、</a:t>
            </a:r>
            <a:r>
              <a:rPr lang="en-US" altLang="zh-CN" dirty="0" err="1">
                <a:latin typeface="+mn-lt"/>
                <a:ea typeface="+mn-ea"/>
              </a:rPr>
              <a:t>Pd</a:t>
            </a:r>
            <a:r>
              <a:rPr lang="zh-CN" altLang="en-US" dirty="0">
                <a:latin typeface="+mn-lt"/>
                <a:ea typeface="+mn-ea"/>
              </a:rPr>
              <a:t>和</a:t>
            </a:r>
            <a:r>
              <a:rPr lang="en-US" altLang="zh-CN" dirty="0" err="1">
                <a:latin typeface="+mn-lt"/>
                <a:ea typeface="+mn-ea"/>
              </a:rPr>
              <a:t>Pt</a:t>
            </a:r>
            <a:r>
              <a:rPr lang="zh-CN" altLang="en-US" dirty="0">
                <a:latin typeface="+mn-lt"/>
                <a:ea typeface="+mn-ea"/>
              </a:rPr>
              <a:t>催化氧化汽车尾气中</a:t>
            </a:r>
            <a:r>
              <a:rPr lang="en-US" altLang="zh-CN" dirty="0">
                <a:latin typeface="+mn-lt"/>
                <a:ea typeface="+mn-ea"/>
              </a:rPr>
              <a:t>CO, NO, </a:t>
            </a:r>
            <a:r>
              <a:rPr lang="zh-CN" altLang="en-US" dirty="0">
                <a:latin typeface="+mn-lt"/>
                <a:ea typeface="+mn-ea"/>
              </a:rPr>
              <a:t>碳氢化合物等</a:t>
            </a:r>
            <a:r>
              <a:rPr lang="en-US" altLang="zh-CN" dirty="0">
                <a:latin typeface="+mn-lt"/>
                <a:ea typeface="+mn-ea"/>
              </a:rPr>
              <a:t>. </a:t>
            </a:r>
            <a:endParaRPr lang="en-US" altLang="zh-CN" dirty="0">
              <a:latin typeface="+mn-lt"/>
              <a:ea typeface="+mn-ea"/>
            </a:endParaRPr>
          </a:p>
          <a:p>
            <a:pPr eaLnBrk="0" hangingPunct="0">
              <a:lnSpc>
                <a:spcPct val="110000"/>
              </a:lnSpc>
              <a:spcBef>
                <a:spcPct val="50000"/>
              </a:spcBef>
              <a:defRPr/>
            </a:pPr>
            <a:r>
              <a:rPr lang="en-US" altLang="zh-CN" dirty="0">
                <a:latin typeface="+mn-lt"/>
                <a:ea typeface="+mn-ea"/>
              </a:rPr>
              <a:t>    </a:t>
            </a:r>
            <a:r>
              <a:rPr lang="en-US" altLang="zh-CN" dirty="0" err="1">
                <a:latin typeface="+mn-lt"/>
                <a:ea typeface="+mn-ea"/>
              </a:rPr>
              <a:t>Pd</a:t>
            </a:r>
            <a:r>
              <a:rPr lang="en-US" altLang="zh-CN" dirty="0">
                <a:latin typeface="+mn-lt"/>
                <a:ea typeface="+mn-ea"/>
              </a:rPr>
              <a:t>/C</a:t>
            </a:r>
            <a:r>
              <a:rPr lang="zh-CN" altLang="en-US" dirty="0">
                <a:latin typeface="+mn-lt"/>
                <a:ea typeface="+mn-ea"/>
              </a:rPr>
              <a:t>、</a:t>
            </a:r>
            <a:r>
              <a:rPr lang="en-US" altLang="zh-CN" dirty="0" err="1">
                <a:latin typeface="+mn-lt"/>
                <a:ea typeface="+mn-ea"/>
              </a:rPr>
              <a:t>Pt</a:t>
            </a:r>
            <a:r>
              <a:rPr lang="zh-CN" altLang="en-US" dirty="0">
                <a:latin typeface="+mn-lt"/>
                <a:ea typeface="+mn-ea"/>
              </a:rPr>
              <a:t>催化有机化学反应</a:t>
            </a:r>
            <a:endParaRPr lang="en-US" altLang="zh-CN" dirty="0">
              <a:latin typeface="+mn-lt"/>
              <a:ea typeface="+mn-ea"/>
            </a:endParaRPr>
          </a:p>
        </p:txBody>
      </p:sp>
      <p:sp>
        <p:nvSpPr>
          <p:cNvPr id="198659" name="Rectangle 5"/>
          <p:cNvSpPr>
            <a:spLocks noChangeArrowheads="1"/>
          </p:cNvSpPr>
          <p:nvPr/>
        </p:nvSpPr>
        <p:spPr bwMode="auto">
          <a:xfrm>
            <a:off x="8027988" y="6092825"/>
            <a:ext cx="703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9A4C862F-8CD2-4F5B-92D9-848F4FCC3456}" type="slidenum">
              <a:rPr lang="en-US" altLang="zh-CN" sz="1600">
                <a:ea typeface="ˎ̥"/>
                <a:cs typeface="ˎ̥"/>
              </a:rPr>
            </a:fld>
            <a:r>
              <a:rPr lang="en-US" altLang="zh-CN" sz="1600" b="0"/>
              <a:t> </a:t>
            </a:r>
            <a:endParaRPr lang="en-US" altLang="zh-CN" sz="1600" b="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6646"/>
                                        </p:tgtEl>
                                        <p:attrNameLst>
                                          <p:attrName>style.visibility</p:attrName>
                                        </p:attrNameLst>
                                      </p:cBhvr>
                                      <p:to>
                                        <p:strVal val="visible"/>
                                      </p:to>
                                    </p:set>
                                    <p:animEffect transition="in" filter="wipe(left)">
                                      <p:cBhvr>
                                        <p:cTn id="7" dur="500"/>
                                        <p:tgtEl>
                                          <p:spTgt spid="4966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6647"/>
                                        </p:tgtEl>
                                        <p:attrNameLst>
                                          <p:attrName>style.visibility</p:attrName>
                                        </p:attrNameLst>
                                      </p:cBhvr>
                                      <p:to>
                                        <p:strVal val="visible"/>
                                      </p:to>
                                    </p:set>
                                    <p:animEffect transition="in" filter="wipe(left)">
                                      <p:cBhvr>
                                        <p:cTn id="12" dur="500"/>
                                        <p:tgtEl>
                                          <p:spTgt spid="496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6" grpId="0"/>
      <p:bldP spid="496647"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30725" y="342900"/>
            <a:ext cx="44465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r>
              <a:rPr lang="zh-CN" altLang="en-US" sz="2800">
                <a:solidFill>
                  <a:srgbClr val="0000FF"/>
                </a:solidFill>
                <a:ea typeface="华文楷体" panose="02010600040101010101" pitchFamily="2" charset="-122"/>
              </a:rPr>
              <a:t>铂系金属的催化性能与自身吸收气体的能力有关； </a:t>
            </a:r>
            <a:r>
              <a:rPr lang="en-US" altLang="zh-CN" sz="2800">
                <a:solidFill>
                  <a:srgbClr val="0000FF"/>
                </a:solidFill>
                <a:ea typeface="华文楷体" panose="02010600040101010101" pitchFamily="2" charset="-122"/>
              </a:rPr>
              <a:t>1 </a:t>
            </a:r>
            <a:r>
              <a:rPr lang="zh-CN" altLang="en-US" sz="2800">
                <a:solidFill>
                  <a:srgbClr val="0000FF"/>
                </a:solidFill>
                <a:ea typeface="华文楷体" panose="02010600040101010101" pitchFamily="2" charset="-122"/>
              </a:rPr>
              <a:t>体积铂溶解 </a:t>
            </a:r>
            <a:r>
              <a:rPr lang="en-US" altLang="zh-CN" sz="2800">
                <a:solidFill>
                  <a:srgbClr val="0000FF"/>
                </a:solidFill>
                <a:ea typeface="华文楷体" panose="02010600040101010101" pitchFamily="2" charset="-122"/>
              </a:rPr>
              <a:t>70 </a:t>
            </a:r>
            <a:r>
              <a:rPr lang="zh-CN" altLang="en-US" sz="2800">
                <a:solidFill>
                  <a:srgbClr val="0000FF"/>
                </a:solidFill>
                <a:ea typeface="华文楷体" panose="02010600040101010101" pitchFamily="2" charset="-122"/>
              </a:rPr>
              <a:t>体积氧</a:t>
            </a:r>
            <a:r>
              <a:rPr lang="en-US" altLang="zh-CN" sz="2800">
                <a:solidFill>
                  <a:srgbClr val="0000FF"/>
                </a:solidFill>
                <a:ea typeface="华文楷体" panose="02010600040101010101" pitchFamily="2" charset="-122"/>
              </a:rPr>
              <a:t>;  1 </a:t>
            </a:r>
            <a:r>
              <a:rPr lang="zh-CN" altLang="en-US" sz="2800">
                <a:solidFill>
                  <a:srgbClr val="0000FF"/>
                </a:solidFill>
                <a:ea typeface="华文楷体" panose="02010600040101010101" pitchFamily="2" charset="-122"/>
              </a:rPr>
              <a:t>体积钯能溶解</a:t>
            </a:r>
            <a:r>
              <a:rPr lang="en-US" altLang="zh-CN" sz="2800">
                <a:solidFill>
                  <a:srgbClr val="0000FF"/>
                </a:solidFill>
                <a:ea typeface="华文楷体" panose="02010600040101010101" pitchFamily="2" charset="-122"/>
              </a:rPr>
              <a:t>935 </a:t>
            </a:r>
            <a:r>
              <a:rPr lang="zh-CN" altLang="en-US" sz="2800">
                <a:solidFill>
                  <a:srgbClr val="0000FF"/>
                </a:solidFill>
                <a:ea typeface="华文楷体" panose="02010600040101010101" pitchFamily="2" charset="-122"/>
              </a:rPr>
              <a:t>体积氢。</a:t>
            </a:r>
            <a:endParaRPr lang="zh-CN" altLang="en-US" sz="2800">
              <a:solidFill>
                <a:srgbClr val="0000FF"/>
              </a:solidFill>
              <a:ea typeface="华文楷体" panose="02010600040101010101" pitchFamily="2" charset="-122"/>
            </a:endParaRPr>
          </a:p>
        </p:txBody>
      </p:sp>
      <p:pic>
        <p:nvPicPr>
          <p:cNvPr id="5" name="Picture 4" descr="fig1701c"/>
          <p:cNvPicPr>
            <a:picLocks noChangeAspect="1" noChangeArrowheads="1"/>
          </p:cNvPicPr>
          <p:nvPr/>
        </p:nvPicPr>
        <p:blipFill>
          <a:blip r:embed="rId1" cstate="print">
            <a:lum bright="-60000" contrast="100000"/>
            <a:extLst>
              <a:ext uri="{28A0092B-C50C-407E-A947-70E740481C1C}">
                <a14:useLocalDpi xmlns:a14="http://schemas.microsoft.com/office/drawing/2010/main" val="0"/>
              </a:ext>
            </a:extLst>
          </a:blip>
          <a:srcRect/>
          <a:stretch>
            <a:fillRect/>
          </a:stretch>
        </p:blipFill>
        <p:spPr bwMode="auto">
          <a:xfrm>
            <a:off x="4932363" y="2763838"/>
            <a:ext cx="381635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Text Box 5"/>
          <p:cNvSpPr txBox="1">
            <a:spLocks noChangeArrowheads="1"/>
          </p:cNvSpPr>
          <p:nvPr/>
        </p:nvSpPr>
        <p:spPr bwMode="auto">
          <a:xfrm>
            <a:off x="884238" y="347663"/>
            <a:ext cx="36718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spcBef>
                <a:spcPct val="50000"/>
              </a:spcBef>
            </a:pPr>
            <a:r>
              <a:rPr lang="zh-CN" altLang="en-US" sz="2800">
                <a:solidFill>
                  <a:srgbClr val="FF0000"/>
                </a:solidFill>
                <a:latin typeface="华文楷体" panose="02010600040101010101" pitchFamily="2" charset="-122"/>
                <a:ea typeface="华文楷体" panose="02010600040101010101" pitchFamily="2" charset="-122"/>
              </a:rPr>
              <a:t>铂系金属是良好的无机和金属有机工业用催化剂</a:t>
            </a:r>
            <a:endParaRPr lang="zh-CN" altLang="en-US" sz="2800">
              <a:solidFill>
                <a:srgbClr val="FF0000"/>
              </a:solidFill>
              <a:latin typeface="华文楷体" panose="02010600040101010101" pitchFamily="2" charset="-122"/>
              <a:ea typeface="华文楷体" panose="02010600040101010101" pitchFamily="2" charset="-122"/>
            </a:endParaRPr>
          </a:p>
        </p:txBody>
      </p:sp>
      <p:pic>
        <p:nvPicPr>
          <p:cNvPr id="199684" name="Picture 7" descr="fig1704c"/>
          <p:cNvPicPr>
            <a:picLocks noChangeAspect="1" noChangeArrowheads="1"/>
          </p:cNvPicPr>
          <p:nvPr/>
        </p:nvPicPr>
        <p:blipFill>
          <a:blip r:embed="rId2" cstate="print">
            <a:lum bright="-42000" contrast="66000"/>
            <a:extLst>
              <a:ext uri="{28A0092B-C50C-407E-A947-70E740481C1C}">
                <a14:useLocalDpi xmlns:a14="http://schemas.microsoft.com/office/drawing/2010/main" val="0"/>
              </a:ext>
            </a:extLst>
          </a:blip>
          <a:srcRect/>
          <a:stretch>
            <a:fillRect/>
          </a:stretch>
        </p:blipFill>
        <p:spPr bwMode="auto">
          <a:xfrm>
            <a:off x="1062038" y="2276475"/>
            <a:ext cx="3436937"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5" name="Rectangle 5"/>
          <p:cNvSpPr>
            <a:spLocks noChangeArrowheads="1"/>
          </p:cNvSpPr>
          <p:nvPr/>
        </p:nvSpPr>
        <p:spPr bwMode="auto">
          <a:xfrm>
            <a:off x="8261350" y="6284913"/>
            <a:ext cx="63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73B8280C-BFA7-44AF-9CC1-504A47AF8F0F}" type="slidenum">
              <a:rPr lang="en-US" altLang="zh-CN" sz="1600">
                <a:ea typeface="ˎ̥"/>
                <a:cs typeface="ˎ̥"/>
              </a:rPr>
            </a:fld>
            <a:r>
              <a:rPr lang="en-US" altLang="zh-CN" sz="1600" b="0"/>
              <a:t> </a:t>
            </a:r>
            <a:endParaRPr lang="en-US" altLang="zh-CN" sz="1600" b="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70" name="Text Box 6"/>
          <p:cNvSpPr txBox="1">
            <a:spLocks noChangeArrowheads="1"/>
          </p:cNvSpPr>
          <p:nvPr/>
        </p:nvSpPr>
        <p:spPr bwMode="auto">
          <a:xfrm>
            <a:off x="798513" y="1700213"/>
            <a:ext cx="8166100" cy="2554545"/>
          </a:xfrm>
          <a:prstGeom prst="rect">
            <a:avLst/>
          </a:prstGeom>
          <a:noFill/>
          <a:ln>
            <a:noFill/>
          </a:ln>
          <a:effec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r>
              <a:rPr lang="zh-CN" altLang="en-US" dirty="0">
                <a:ea typeface="华文楷体" panose="02010600040101010101" pitchFamily="2" charset="-122"/>
              </a:rPr>
              <a:t>   指</a:t>
            </a:r>
            <a:r>
              <a:rPr lang="en-US" altLang="zh-CN" dirty="0" smtClean="0">
                <a:ea typeface="华文楷体" panose="02010600040101010101" pitchFamily="2" charset="-122"/>
              </a:rPr>
              <a:t>Mo/W/</a:t>
            </a:r>
            <a:r>
              <a:rPr lang="en-US" altLang="zh-CN" dirty="0" err="1" smtClean="0">
                <a:ea typeface="华文楷体" panose="02010600040101010101" pitchFamily="2" charset="-122"/>
              </a:rPr>
              <a:t>Nb</a:t>
            </a:r>
            <a:r>
              <a:rPr lang="en-US" altLang="zh-CN" dirty="0" smtClean="0">
                <a:ea typeface="华文楷体" panose="02010600040101010101" pitchFamily="2" charset="-122"/>
              </a:rPr>
              <a:t>/Ta</a:t>
            </a:r>
            <a:r>
              <a:rPr lang="zh-CN" altLang="en-US" dirty="0">
                <a:ea typeface="华文楷体" panose="02010600040101010101" pitchFamily="2" charset="-122"/>
              </a:rPr>
              <a:t>等离子和氧原子以</a:t>
            </a:r>
            <a:r>
              <a:rPr lang="en-US" altLang="zh-CN" dirty="0">
                <a:ea typeface="华文楷体" panose="02010600040101010101" pitchFamily="2" charset="-122"/>
              </a:rPr>
              <a:t>MO</a:t>
            </a:r>
            <a:r>
              <a:rPr lang="en-US" altLang="zh-CN" baseline="-25000" dirty="0">
                <a:ea typeface="华文楷体" panose="02010600040101010101" pitchFamily="2" charset="-122"/>
              </a:rPr>
              <a:t>6</a:t>
            </a:r>
            <a:r>
              <a:rPr lang="zh-CN" altLang="en-US" dirty="0">
                <a:ea typeface="华文楷体" panose="02010600040101010101" pitchFamily="2" charset="-122"/>
              </a:rPr>
              <a:t>为单元通过</a:t>
            </a:r>
            <a:r>
              <a:rPr lang="zh-CN" altLang="en-US" dirty="0">
                <a:solidFill>
                  <a:srgbClr val="FF0000"/>
                </a:solidFill>
                <a:ea typeface="华文楷体" panose="02010600040101010101" pitchFamily="2" charset="-122"/>
              </a:rPr>
              <a:t>共角、共边或共面</a:t>
            </a:r>
            <a:r>
              <a:rPr lang="zh-CN" altLang="en-US" dirty="0">
                <a:ea typeface="华文楷体" panose="02010600040101010101" pitchFamily="2" charset="-122"/>
              </a:rPr>
              <a:t>连接而成的</a:t>
            </a:r>
            <a:r>
              <a:rPr lang="zh-CN" altLang="en-US" dirty="0" smtClean="0">
                <a:ea typeface="华文楷体" panose="02010600040101010101" pitchFamily="2" charset="-122"/>
              </a:rPr>
              <a:t>一类</a:t>
            </a:r>
            <a:r>
              <a:rPr lang="zh-CN" altLang="en-US" dirty="0" smtClean="0">
                <a:solidFill>
                  <a:srgbClr val="FF0000"/>
                </a:solidFill>
                <a:ea typeface="华文楷体" panose="02010600040101010101" pitchFamily="2" charset="-122"/>
              </a:rPr>
              <a:t>金属</a:t>
            </a:r>
            <a:r>
              <a:rPr lang="en-US" altLang="zh-CN" dirty="0" smtClean="0">
                <a:solidFill>
                  <a:srgbClr val="FF0000"/>
                </a:solidFill>
                <a:ea typeface="华文楷体" panose="02010600040101010101" pitchFamily="2" charset="-122"/>
              </a:rPr>
              <a:t>-</a:t>
            </a:r>
            <a:r>
              <a:rPr lang="zh-CN" altLang="en-US" dirty="0" smtClean="0">
                <a:solidFill>
                  <a:srgbClr val="FF0000"/>
                </a:solidFill>
                <a:ea typeface="华文楷体" panose="02010600040101010101" pitchFamily="2" charset="-122"/>
              </a:rPr>
              <a:t>氧簇化合物</a:t>
            </a:r>
            <a:r>
              <a:rPr lang="en-US" altLang="zh-CN" dirty="0">
                <a:ea typeface="华文楷体" panose="02010600040101010101" pitchFamily="2" charset="-122"/>
              </a:rPr>
              <a:t>. </a:t>
            </a:r>
            <a:r>
              <a:rPr lang="zh-CN" altLang="en-US" dirty="0">
                <a:ea typeface="华文楷体" panose="02010600040101010101" pitchFamily="2" charset="-122"/>
              </a:rPr>
              <a:t>结构新颖，性质特殊。</a:t>
            </a:r>
            <a:endParaRPr lang="en-US" altLang="zh-CN" dirty="0">
              <a:ea typeface="华文楷体" panose="02010600040101010101" pitchFamily="2" charset="-122"/>
            </a:endParaRPr>
          </a:p>
          <a:p>
            <a:pPr eaLnBrk="0" hangingPunct="0"/>
            <a:r>
              <a:rPr lang="zh-CN" altLang="en-US" dirty="0">
                <a:ea typeface="华文楷体" panose="02010600040101010101" pitchFamily="2" charset="-122"/>
              </a:rPr>
              <a:t>   </a:t>
            </a:r>
            <a:r>
              <a:rPr lang="zh-CN" altLang="en-US" dirty="0">
                <a:solidFill>
                  <a:srgbClr val="0000CC"/>
                </a:solidFill>
                <a:ea typeface="华文楷体" panose="02010600040101010101" pitchFamily="2" charset="-122"/>
              </a:rPr>
              <a:t>同多酸化合物</a:t>
            </a:r>
            <a:r>
              <a:rPr lang="zh-CN" altLang="en-US" dirty="0">
                <a:ea typeface="华文楷体" panose="02010600040101010101" pitchFamily="2" charset="-122"/>
              </a:rPr>
              <a:t>：一种含氧酸，如六钼酸</a:t>
            </a:r>
            <a:endParaRPr lang="en-US" altLang="zh-CN" dirty="0">
              <a:ea typeface="华文楷体" panose="02010600040101010101" pitchFamily="2" charset="-122"/>
            </a:endParaRPr>
          </a:p>
          <a:p>
            <a:pPr eaLnBrk="0" hangingPunct="0"/>
            <a:r>
              <a:rPr lang="en-US" altLang="zh-CN" dirty="0">
                <a:ea typeface="华文楷体" panose="02010600040101010101" pitchFamily="2" charset="-122"/>
              </a:rPr>
              <a:t>   </a:t>
            </a:r>
            <a:r>
              <a:rPr lang="zh-CN" altLang="en-US" dirty="0">
                <a:solidFill>
                  <a:srgbClr val="0000CC"/>
                </a:solidFill>
                <a:ea typeface="华文楷体" panose="02010600040101010101" pitchFamily="2" charset="-122"/>
              </a:rPr>
              <a:t>杂多酸化合物</a:t>
            </a:r>
            <a:r>
              <a:rPr lang="zh-CN" altLang="en-US" dirty="0">
                <a:ea typeface="华文楷体" panose="02010600040101010101" pitchFamily="2" charset="-122"/>
              </a:rPr>
              <a:t>：多种含氧酸，如磷钨酸</a:t>
            </a:r>
            <a:endParaRPr lang="en-US" altLang="zh-CN" dirty="0">
              <a:ea typeface="华文楷体" panose="02010600040101010101" pitchFamily="2" charset="-122"/>
            </a:endParaRPr>
          </a:p>
        </p:txBody>
      </p:sp>
      <p:sp>
        <p:nvSpPr>
          <p:cNvPr id="7" name="Rectangle 4"/>
          <p:cNvSpPr>
            <a:spLocks noChangeArrowheads="1"/>
          </p:cNvSpPr>
          <p:nvPr/>
        </p:nvSpPr>
        <p:spPr bwMode="auto">
          <a:xfrm>
            <a:off x="827088" y="115888"/>
            <a:ext cx="7173912" cy="647700"/>
          </a:xfrm>
          <a:prstGeom prst="rect">
            <a:avLst/>
          </a:prstGeom>
          <a:noFill/>
          <a:ln>
            <a:noFill/>
          </a:ln>
          <a:effectLst/>
        </p:spPr>
        <p:txBody>
          <a:bodyPr wrap="none" anchor="ctr">
            <a:spAutoFit/>
          </a:bodyPr>
          <a:lstStyle/>
          <a:p>
            <a:pPr>
              <a:defRPr/>
            </a:pPr>
            <a:r>
              <a:rPr lang="en-US" altLang="zh-CN" sz="3600" dirty="0">
                <a:solidFill>
                  <a:srgbClr val="0000CC"/>
                </a:solidFill>
                <a:latin typeface="+mn-lt"/>
                <a:ea typeface="+mn-ea"/>
              </a:rPr>
              <a:t>10.5.3 4d/5d</a:t>
            </a:r>
            <a:r>
              <a:rPr lang="zh-CN" altLang="en-US" sz="3600" dirty="0">
                <a:solidFill>
                  <a:srgbClr val="0000CC"/>
                </a:solidFill>
                <a:latin typeface="+mn-lt"/>
                <a:ea typeface="+mn-ea"/>
              </a:rPr>
              <a:t>过渡金属的重要化合物</a:t>
            </a:r>
            <a:endParaRPr lang="zh-CN" altLang="pt-BR" sz="3600" dirty="0">
              <a:solidFill>
                <a:srgbClr val="0000CC"/>
              </a:solidFill>
              <a:latin typeface="+mn-lt"/>
              <a:ea typeface="+mn-ea"/>
            </a:endParaRPr>
          </a:p>
        </p:txBody>
      </p:sp>
      <p:sp>
        <p:nvSpPr>
          <p:cNvPr id="8" name="Rectangle 4"/>
          <p:cNvSpPr>
            <a:spLocks noChangeArrowheads="1"/>
          </p:cNvSpPr>
          <p:nvPr/>
        </p:nvSpPr>
        <p:spPr bwMode="auto">
          <a:xfrm>
            <a:off x="950913" y="900113"/>
            <a:ext cx="6716712" cy="646112"/>
          </a:xfrm>
          <a:prstGeom prst="rect">
            <a:avLst/>
          </a:prstGeom>
          <a:noFill/>
          <a:ln>
            <a:noFill/>
          </a:ln>
          <a:effectLst/>
        </p:spPr>
        <p:txBody>
          <a:bodyPr anchor="ctr">
            <a:spAutoFit/>
          </a:bodyPr>
          <a:lstStyle/>
          <a:p>
            <a:pPr>
              <a:defRPr/>
            </a:pPr>
            <a:r>
              <a:rPr lang="en-US" altLang="zh-CN" sz="3600" dirty="0">
                <a:solidFill>
                  <a:srgbClr val="0000CC"/>
                </a:solidFill>
                <a:latin typeface="+mn-lt"/>
                <a:ea typeface="+mn-ea"/>
              </a:rPr>
              <a:t>1. </a:t>
            </a:r>
            <a:r>
              <a:rPr lang="zh-CN" altLang="en-US" sz="3600" dirty="0">
                <a:solidFill>
                  <a:srgbClr val="0000CC"/>
                </a:solidFill>
                <a:latin typeface="+mn-lt"/>
                <a:ea typeface="+mn-ea"/>
              </a:rPr>
              <a:t>多酸化合物</a:t>
            </a:r>
            <a:r>
              <a:rPr lang="en-US" altLang="zh-CN" sz="3600" dirty="0">
                <a:solidFill>
                  <a:srgbClr val="0000CC"/>
                </a:solidFill>
                <a:latin typeface="+mn-lt"/>
                <a:ea typeface="+mn-ea"/>
              </a:rPr>
              <a:t>(</a:t>
            </a:r>
            <a:r>
              <a:rPr lang="en-US" altLang="zh-CN" sz="3600" dirty="0" err="1">
                <a:solidFill>
                  <a:srgbClr val="0000CC"/>
                </a:solidFill>
                <a:latin typeface="+mn-lt"/>
                <a:ea typeface="+mn-ea"/>
              </a:rPr>
              <a:t>Polyoxometalates</a:t>
            </a:r>
            <a:r>
              <a:rPr lang="en-US" altLang="zh-CN" sz="3600" dirty="0">
                <a:solidFill>
                  <a:srgbClr val="0000CC"/>
                </a:solidFill>
                <a:latin typeface="+mn-lt"/>
                <a:ea typeface="+mn-ea"/>
              </a:rPr>
              <a:t>)</a:t>
            </a:r>
            <a:endParaRPr lang="zh-CN" altLang="pt-BR" sz="3600" dirty="0">
              <a:solidFill>
                <a:srgbClr val="0000CC"/>
              </a:solidFill>
              <a:latin typeface="+mn-lt"/>
              <a:ea typeface="+mn-ea"/>
            </a:endParaRPr>
          </a:p>
        </p:txBody>
      </p:sp>
      <p:sp>
        <p:nvSpPr>
          <p:cNvPr id="200708" name="Rectangle 5"/>
          <p:cNvSpPr>
            <a:spLocks noChangeArrowheads="1"/>
          </p:cNvSpPr>
          <p:nvPr/>
        </p:nvSpPr>
        <p:spPr bwMode="auto">
          <a:xfrm>
            <a:off x="8243888" y="6092825"/>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E0AE2CC3-2CF2-4550-BD09-51848FC81DBF}" type="slidenum">
              <a:rPr lang="en-US" altLang="zh-CN" sz="1600">
                <a:ea typeface="ˎ̥"/>
                <a:cs typeface="ˎ̥"/>
              </a:rPr>
            </a:fld>
            <a:r>
              <a:rPr lang="en-US" altLang="zh-CN" sz="1600" b="0"/>
              <a:t> </a:t>
            </a:r>
            <a:endParaRPr lang="en-US" altLang="zh-CN" sz="1600" b="0">
              <a:ea typeface="ˎ̥"/>
              <a:cs typeface="ˎ̥"/>
            </a:endParaRPr>
          </a:p>
        </p:txBody>
      </p:sp>
      <p:pic>
        <p:nvPicPr>
          <p:cNvPr id="100358" name="Picture 2" descr="C:\Documents and Settings\Administrator\桌面\9c16fdfaaf51f3deb56f07c794eef01f3b292df5e1fe418f.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43013" y="4510088"/>
            <a:ext cx="6858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7670"/>
                                        </p:tgtEl>
                                        <p:attrNameLst>
                                          <p:attrName>style.visibility</p:attrName>
                                        </p:attrNameLst>
                                      </p:cBhvr>
                                      <p:to>
                                        <p:strVal val="visible"/>
                                      </p:to>
                                    </p:set>
                                    <p:animEffect transition="in" filter="wipe(left)">
                                      <p:cBhvr>
                                        <p:cTn id="7" dur="500"/>
                                        <p:tgtEl>
                                          <p:spTgt spid="4976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0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70"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971550" y="260350"/>
            <a:ext cx="4032250" cy="579438"/>
          </a:xfrm>
          <a:prstGeom prst="rect">
            <a:avLst/>
          </a:prstGeom>
          <a:noFill/>
          <a:ln>
            <a:noFill/>
          </a:ln>
          <a:effectLst/>
        </p:spPr>
        <p:txBody>
          <a:bodyPr anchor="ctr">
            <a:spAutoFit/>
          </a:bodyPr>
          <a:lstStyle/>
          <a:p>
            <a:pPr>
              <a:defRPr/>
            </a:pPr>
            <a:r>
              <a:rPr lang="en-US" altLang="zh-CN" dirty="0">
                <a:solidFill>
                  <a:srgbClr val="0000CC"/>
                </a:solidFill>
                <a:latin typeface="+mn-lt"/>
                <a:ea typeface="+mn-ea"/>
              </a:rPr>
              <a:t>1) </a:t>
            </a:r>
            <a:r>
              <a:rPr lang="zh-CN" altLang="en-US" dirty="0">
                <a:solidFill>
                  <a:srgbClr val="0000CC"/>
                </a:solidFill>
                <a:latin typeface="+mn-lt"/>
                <a:ea typeface="+mn-ea"/>
              </a:rPr>
              <a:t>多酸化合物的形成</a:t>
            </a:r>
            <a:endParaRPr lang="zh-CN" altLang="en-US" dirty="0">
              <a:solidFill>
                <a:srgbClr val="0000CC"/>
              </a:solidFill>
              <a:latin typeface="+mn-lt"/>
              <a:ea typeface="+mn-ea"/>
            </a:endParaRPr>
          </a:p>
        </p:txBody>
      </p:sp>
      <p:sp>
        <p:nvSpPr>
          <p:cNvPr id="5" name="Text Box 8"/>
          <p:cNvSpPr txBox="1">
            <a:spLocks noChangeArrowheads="1"/>
          </p:cNvSpPr>
          <p:nvPr/>
        </p:nvSpPr>
        <p:spPr bwMode="auto">
          <a:xfrm>
            <a:off x="827088" y="981075"/>
            <a:ext cx="8066087" cy="3933825"/>
          </a:xfrm>
          <a:prstGeom prst="rect">
            <a:avLst/>
          </a:prstGeom>
          <a:noFill/>
          <a:ln>
            <a:noFill/>
          </a:ln>
          <a:effectLst/>
        </p:spPr>
        <p:txBody>
          <a:bodyPr>
            <a:spAutoFit/>
          </a:bodyPr>
          <a:lstStyle/>
          <a:p>
            <a:pPr eaLnBrk="0" hangingPunct="0">
              <a:lnSpc>
                <a:spcPct val="110000"/>
              </a:lnSpc>
              <a:spcBef>
                <a:spcPct val="50000"/>
              </a:spcBef>
              <a:defRPr/>
            </a:pPr>
            <a:r>
              <a:rPr lang="en-US" altLang="zh-CN" dirty="0">
                <a:latin typeface="+mn-lt"/>
                <a:ea typeface="+mn-ea"/>
              </a:rPr>
              <a:t>    </a:t>
            </a:r>
            <a:r>
              <a:rPr lang="zh-CN" altLang="en-US" dirty="0">
                <a:latin typeface="+mn-lt"/>
                <a:ea typeface="+mn-ea"/>
              </a:rPr>
              <a:t>同多酸根阴离子的形成和溶液的</a:t>
            </a:r>
            <a:r>
              <a:rPr lang="en-US" altLang="zh-CN" dirty="0">
                <a:latin typeface="+mn-lt"/>
                <a:ea typeface="+mn-ea"/>
              </a:rPr>
              <a:t>pH</a:t>
            </a:r>
            <a:r>
              <a:rPr lang="zh-CN" altLang="en-US" dirty="0">
                <a:latin typeface="+mn-lt"/>
                <a:ea typeface="+mn-ea"/>
              </a:rPr>
              <a:t>值有密切关系</a:t>
            </a:r>
            <a:r>
              <a:rPr lang="en-US" altLang="zh-CN" dirty="0">
                <a:latin typeface="+mn-lt"/>
                <a:ea typeface="+mn-ea"/>
              </a:rPr>
              <a:t>.</a:t>
            </a:r>
            <a:r>
              <a:rPr lang="zh-CN" altLang="en-US" dirty="0">
                <a:latin typeface="+mn-lt"/>
                <a:ea typeface="+mn-ea"/>
              </a:rPr>
              <a:t>通常</a:t>
            </a:r>
            <a:r>
              <a:rPr lang="en-US" altLang="zh-CN" dirty="0">
                <a:latin typeface="+mn-lt"/>
                <a:ea typeface="+mn-ea"/>
              </a:rPr>
              <a:t>pH</a:t>
            </a:r>
            <a:r>
              <a:rPr lang="zh-CN" altLang="en-US" dirty="0">
                <a:latin typeface="+mn-lt"/>
                <a:ea typeface="+mn-ea"/>
              </a:rPr>
              <a:t>值越小</a:t>
            </a:r>
            <a:r>
              <a:rPr lang="en-US" altLang="zh-CN" dirty="0">
                <a:latin typeface="+mn-lt"/>
                <a:ea typeface="+mn-ea"/>
              </a:rPr>
              <a:t>,</a:t>
            </a:r>
            <a:r>
              <a:rPr lang="zh-CN" altLang="en-US" dirty="0">
                <a:latin typeface="+mn-lt"/>
                <a:ea typeface="+mn-ea"/>
              </a:rPr>
              <a:t>缩合度越大</a:t>
            </a:r>
            <a:r>
              <a:rPr lang="en-US" altLang="zh-CN" dirty="0">
                <a:latin typeface="+mn-lt"/>
                <a:ea typeface="+mn-ea"/>
              </a:rPr>
              <a:t>. </a:t>
            </a:r>
            <a:endParaRPr lang="en-US" altLang="zh-CN" dirty="0">
              <a:latin typeface="+mn-lt"/>
              <a:ea typeface="+mn-ea"/>
            </a:endParaRPr>
          </a:p>
          <a:p>
            <a:pPr>
              <a:lnSpc>
                <a:spcPct val="140000"/>
              </a:lnSpc>
              <a:defRPr/>
            </a:pPr>
            <a:r>
              <a:rPr kumimoji="1" lang="en-US" altLang="zh-CN" dirty="0">
                <a:solidFill>
                  <a:srgbClr val="FF0000"/>
                </a:solidFill>
                <a:ea typeface="华文楷体" panose="02010600040101010101" pitchFamily="2" charset="-122"/>
              </a:rPr>
              <a:t>VO</a:t>
            </a:r>
            <a:r>
              <a:rPr kumimoji="1" lang="en-US" altLang="zh-CN" baseline="-25000" dirty="0">
                <a:solidFill>
                  <a:srgbClr val="FF0000"/>
                </a:solidFill>
                <a:ea typeface="华文楷体" panose="02010600040101010101" pitchFamily="2" charset="-122"/>
              </a:rPr>
              <a:t>4</a:t>
            </a:r>
            <a:r>
              <a:rPr kumimoji="1" lang="en-US" altLang="zh-CN" baseline="30000" dirty="0">
                <a:solidFill>
                  <a:srgbClr val="FF0000"/>
                </a:solidFill>
                <a:ea typeface="华文楷体" panose="02010600040101010101" pitchFamily="2" charset="-122"/>
              </a:rPr>
              <a:t>3-</a:t>
            </a:r>
            <a:r>
              <a:rPr kumimoji="1" lang="en-US" altLang="zh-CN" dirty="0">
                <a:ea typeface="华文楷体" panose="02010600040101010101" pitchFamily="2" charset="-122"/>
              </a:rPr>
              <a:t>+2H</a:t>
            </a:r>
            <a:r>
              <a:rPr kumimoji="1" lang="en-US" altLang="zh-CN" baseline="30000" dirty="0">
                <a:ea typeface="华文楷体" panose="02010600040101010101" pitchFamily="2" charset="-122"/>
              </a:rPr>
              <a:t>+</a:t>
            </a:r>
            <a:r>
              <a:rPr kumimoji="1" lang="en-US" altLang="zh-CN" dirty="0">
                <a:ea typeface="华文楷体" panose="02010600040101010101" pitchFamily="2" charset="-122"/>
                <a:sym typeface="Wingdings 3" panose="05040102010807070707" pitchFamily="18" charset="2"/>
              </a:rPr>
              <a:t>2H</a:t>
            </a:r>
            <a:r>
              <a:rPr kumimoji="1" lang="en-US" altLang="zh-CN" dirty="0">
                <a:ea typeface="华文楷体" panose="02010600040101010101" pitchFamily="2" charset="-122"/>
              </a:rPr>
              <a:t>VO</a:t>
            </a:r>
            <a:r>
              <a:rPr kumimoji="1" lang="en-US" altLang="zh-CN" baseline="-25000" dirty="0">
                <a:ea typeface="华文楷体" panose="02010600040101010101" pitchFamily="2" charset="-122"/>
              </a:rPr>
              <a:t>4</a:t>
            </a:r>
            <a:r>
              <a:rPr kumimoji="1" lang="en-US" altLang="zh-CN" baseline="30000" dirty="0">
                <a:ea typeface="华文楷体" panose="02010600040101010101" pitchFamily="2" charset="-122"/>
              </a:rPr>
              <a:t>2-</a:t>
            </a:r>
            <a:r>
              <a:rPr kumimoji="1" lang="en-US" altLang="zh-CN" dirty="0">
                <a:ea typeface="华文楷体" panose="02010600040101010101" pitchFamily="2" charset="-122"/>
                <a:sym typeface="Wingdings 3" panose="05040102010807070707" pitchFamily="18" charset="2"/>
              </a:rPr>
              <a:t> </a:t>
            </a:r>
            <a:r>
              <a:rPr kumimoji="1" lang="en-US" altLang="zh-CN" dirty="0">
                <a:solidFill>
                  <a:srgbClr val="FF0000"/>
                </a:solidFill>
                <a:ea typeface="华文楷体" panose="02010600040101010101" pitchFamily="2" charset="-122"/>
              </a:rPr>
              <a:t>V</a:t>
            </a:r>
            <a:r>
              <a:rPr kumimoji="1" lang="en-US" altLang="zh-CN" baseline="-25000" dirty="0">
                <a:solidFill>
                  <a:srgbClr val="FF0000"/>
                </a:solidFill>
                <a:ea typeface="华文楷体" panose="02010600040101010101" pitchFamily="2" charset="-122"/>
              </a:rPr>
              <a:t>2</a:t>
            </a:r>
            <a:r>
              <a:rPr kumimoji="1" lang="en-US" altLang="zh-CN" dirty="0">
                <a:solidFill>
                  <a:srgbClr val="FF0000"/>
                </a:solidFill>
                <a:ea typeface="华文楷体" panose="02010600040101010101" pitchFamily="2" charset="-122"/>
              </a:rPr>
              <a:t>O</a:t>
            </a:r>
            <a:r>
              <a:rPr kumimoji="1" lang="en-US" altLang="zh-CN" baseline="-25000" dirty="0">
                <a:solidFill>
                  <a:srgbClr val="FF0000"/>
                </a:solidFill>
                <a:ea typeface="华文楷体" panose="02010600040101010101" pitchFamily="2" charset="-122"/>
              </a:rPr>
              <a:t>7</a:t>
            </a:r>
            <a:r>
              <a:rPr kumimoji="1" lang="en-US" altLang="zh-CN" baseline="30000" dirty="0">
                <a:solidFill>
                  <a:srgbClr val="FF0000"/>
                </a:solidFill>
                <a:ea typeface="华文楷体" panose="02010600040101010101" pitchFamily="2" charset="-122"/>
              </a:rPr>
              <a:t>4-</a:t>
            </a:r>
            <a:r>
              <a:rPr kumimoji="1" lang="en-US" altLang="zh-CN" dirty="0">
                <a:ea typeface="华文楷体" panose="02010600040101010101" pitchFamily="2" charset="-122"/>
              </a:rPr>
              <a:t>+H</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O  (pH≥10)</a:t>
            </a:r>
            <a:endParaRPr kumimoji="1" lang="en-US" altLang="zh-CN" dirty="0">
              <a:ea typeface="华文楷体" panose="02010600040101010101" pitchFamily="2" charset="-122"/>
            </a:endParaRPr>
          </a:p>
          <a:p>
            <a:pPr>
              <a:lnSpc>
                <a:spcPct val="140000"/>
              </a:lnSpc>
              <a:defRPr/>
            </a:pPr>
            <a:r>
              <a:rPr kumimoji="1" lang="en-US" altLang="zh-CN" dirty="0">
                <a:ea typeface="华文楷体" panose="02010600040101010101" pitchFamily="2" charset="-122"/>
              </a:rPr>
              <a:t>  3V</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O</a:t>
            </a:r>
            <a:r>
              <a:rPr kumimoji="1" lang="en-US" altLang="zh-CN" baseline="-25000" dirty="0">
                <a:ea typeface="华文楷体" panose="02010600040101010101" pitchFamily="2" charset="-122"/>
              </a:rPr>
              <a:t>7</a:t>
            </a:r>
            <a:r>
              <a:rPr kumimoji="1" lang="en-US" altLang="zh-CN" baseline="30000" dirty="0">
                <a:ea typeface="华文楷体" panose="02010600040101010101" pitchFamily="2" charset="-122"/>
              </a:rPr>
              <a:t>4-</a:t>
            </a:r>
            <a:r>
              <a:rPr kumimoji="1" lang="en-US" altLang="zh-CN" dirty="0">
                <a:ea typeface="华文楷体" panose="02010600040101010101" pitchFamily="2" charset="-122"/>
              </a:rPr>
              <a:t>+6H</a:t>
            </a:r>
            <a:r>
              <a:rPr kumimoji="1" lang="en-US" altLang="zh-CN" baseline="30000" dirty="0">
                <a:ea typeface="华文楷体" panose="02010600040101010101" pitchFamily="2" charset="-122"/>
              </a:rPr>
              <a:t>+</a:t>
            </a:r>
            <a:r>
              <a:rPr kumimoji="1" lang="en-US" altLang="zh-CN" dirty="0">
                <a:ea typeface="华文楷体" panose="02010600040101010101" pitchFamily="2" charset="-122"/>
                <a:sym typeface="Wingdings 3" panose="05040102010807070707" pitchFamily="18" charset="2"/>
              </a:rPr>
              <a:t> 2 </a:t>
            </a:r>
            <a:r>
              <a:rPr kumimoji="1" lang="en-US" altLang="zh-CN" dirty="0">
                <a:solidFill>
                  <a:srgbClr val="FF0000"/>
                </a:solidFill>
                <a:ea typeface="华文楷体" panose="02010600040101010101" pitchFamily="2" charset="-122"/>
              </a:rPr>
              <a:t>V</a:t>
            </a:r>
            <a:r>
              <a:rPr kumimoji="1" lang="en-US" altLang="zh-CN" baseline="-25000" dirty="0">
                <a:solidFill>
                  <a:srgbClr val="FF0000"/>
                </a:solidFill>
                <a:ea typeface="华文楷体" panose="02010600040101010101" pitchFamily="2" charset="-122"/>
              </a:rPr>
              <a:t>3</a:t>
            </a:r>
            <a:r>
              <a:rPr kumimoji="1" lang="en-US" altLang="zh-CN" dirty="0">
                <a:solidFill>
                  <a:srgbClr val="FF0000"/>
                </a:solidFill>
                <a:ea typeface="华文楷体" panose="02010600040101010101" pitchFamily="2" charset="-122"/>
              </a:rPr>
              <a:t>O</a:t>
            </a:r>
            <a:r>
              <a:rPr kumimoji="1" lang="en-US" altLang="zh-CN" baseline="-25000" dirty="0">
                <a:solidFill>
                  <a:srgbClr val="FF0000"/>
                </a:solidFill>
                <a:ea typeface="华文楷体" panose="02010600040101010101" pitchFamily="2" charset="-122"/>
              </a:rPr>
              <a:t>9</a:t>
            </a:r>
            <a:r>
              <a:rPr kumimoji="1" lang="en-US" altLang="zh-CN" baseline="30000" dirty="0">
                <a:solidFill>
                  <a:srgbClr val="FF0000"/>
                </a:solidFill>
                <a:ea typeface="华文楷体" panose="02010600040101010101" pitchFamily="2" charset="-122"/>
              </a:rPr>
              <a:t>3-</a:t>
            </a:r>
            <a:r>
              <a:rPr kumimoji="1" lang="en-US" altLang="zh-CN" dirty="0">
                <a:ea typeface="华文楷体" panose="02010600040101010101" pitchFamily="2" charset="-122"/>
              </a:rPr>
              <a:t>+3H</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O   (pH≥8.4)</a:t>
            </a:r>
            <a:endParaRPr kumimoji="1" lang="en-US" altLang="zh-CN" dirty="0">
              <a:ea typeface="华文楷体" panose="02010600040101010101" pitchFamily="2" charset="-122"/>
            </a:endParaRPr>
          </a:p>
          <a:p>
            <a:pPr algn="ctr">
              <a:lnSpc>
                <a:spcPct val="140000"/>
              </a:lnSpc>
              <a:defRPr/>
            </a:pPr>
            <a:r>
              <a:rPr kumimoji="1" lang="en-US" altLang="zh-CN" dirty="0">
                <a:ea typeface="华文楷体" panose="02010600040101010101" pitchFamily="2" charset="-122"/>
                <a:sym typeface="Wingdings 3" panose="05040102010807070707" pitchFamily="18" charset="2"/>
              </a:rPr>
              <a:t>10</a:t>
            </a:r>
            <a:r>
              <a:rPr kumimoji="1" lang="en-US" altLang="zh-CN" dirty="0">
                <a:ea typeface="华文楷体" panose="02010600040101010101" pitchFamily="2" charset="-122"/>
              </a:rPr>
              <a:t>V</a:t>
            </a:r>
            <a:r>
              <a:rPr kumimoji="1" lang="en-US" altLang="zh-CN" baseline="-25000" dirty="0">
                <a:ea typeface="华文楷体" panose="02010600040101010101" pitchFamily="2" charset="-122"/>
              </a:rPr>
              <a:t>3</a:t>
            </a:r>
            <a:r>
              <a:rPr kumimoji="1" lang="en-US" altLang="zh-CN" dirty="0">
                <a:ea typeface="华文楷体" panose="02010600040101010101" pitchFamily="2" charset="-122"/>
              </a:rPr>
              <a:t>O</a:t>
            </a:r>
            <a:r>
              <a:rPr kumimoji="1" lang="en-US" altLang="zh-CN" baseline="-25000" dirty="0">
                <a:ea typeface="华文楷体" panose="02010600040101010101" pitchFamily="2" charset="-122"/>
              </a:rPr>
              <a:t>9</a:t>
            </a:r>
            <a:r>
              <a:rPr kumimoji="1" lang="en-US" altLang="zh-CN" baseline="30000" dirty="0">
                <a:ea typeface="华文楷体" panose="02010600040101010101" pitchFamily="2" charset="-122"/>
              </a:rPr>
              <a:t>3-</a:t>
            </a:r>
            <a:r>
              <a:rPr kumimoji="1" lang="en-US" altLang="zh-CN" dirty="0">
                <a:ea typeface="华文楷体" panose="02010600040101010101" pitchFamily="2" charset="-122"/>
              </a:rPr>
              <a:t>+12H</a:t>
            </a:r>
            <a:r>
              <a:rPr kumimoji="1" lang="en-US" altLang="zh-CN" baseline="30000" dirty="0">
                <a:ea typeface="华文楷体" panose="02010600040101010101" pitchFamily="2" charset="-122"/>
              </a:rPr>
              <a:t>+</a:t>
            </a:r>
            <a:r>
              <a:rPr kumimoji="1" lang="en-US" altLang="zh-CN" dirty="0">
                <a:ea typeface="华文楷体" panose="02010600040101010101" pitchFamily="2" charset="-122"/>
                <a:sym typeface="Wingdings 3" panose="05040102010807070707" pitchFamily="18" charset="2"/>
              </a:rPr>
              <a:t> </a:t>
            </a:r>
            <a:r>
              <a:rPr kumimoji="1" lang="en-US" altLang="zh-CN" dirty="0">
                <a:ea typeface="华文楷体" panose="02010600040101010101" pitchFamily="2" charset="-122"/>
              </a:rPr>
              <a:t>3 </a:t>
            </a:r>
            <a:r>
              <a:rPr kumimoji="1" lang="en-US" altLang="zh-CN" dirty="0">
                <a:solidFill>
                  <a:srgbClr val="FF0000"/>
                </a:solidFill>
                <a:ea typeface="华文楷体" panose="02010600040101010101" pitchFamily="2" charset="-122"/>
              </a:rPr>
              <a:t>V</a:t>
            </a:r>
            <a:r>
              <a:rPr kumimoji="1" lang="en-US" altLang="zh-CN" baseline="-25000" dirty="0">
                <a:solidFill>
                  <a:srgbClr val="FF0000"/>
                </a:solidFill>
                <a:ea typeface="华文楷体" panose="02010600040101010101" pitchFamily="2" charset="-122"/>
              </a:rPr>
              <a:t>10</a:t>
            </a:r>
            <a:r>
              <a:rPr kumimoji="1" lang="en-US" altLang="zh-CN" dirty="0">
                <a:solidFill>
                  <a:srgbClr val="FF0000"/>
                </a:solidFill>
                <a:ea typeface="华文楷体" panose="02010600040101010101" pitchFamily="2" charset="-122"/>
              </a:rPr>
              <a:t>O</a:t>
            </a:r>
            <a:r>
              <a:rPr kumimoji="1" lang="en-US" altLang="zh-CN" baseline="-25000" dirty="0">
                <a:solidFill>
                  <a:srgbClr val="FF0000"/>
                </a:solidFill>
                <a:ea typeface="华文楷体" panose="02010600040101010101" pitchFamily="2" charset="-122"/>
              </a:rPr>
              <a:t>28</a:t>
            </a:r>
            <a:r>
              <a:rPr kumimoji="1" lang="en-US" altLang="zh-CN" baseline="30000" dirty="0">
                <a:solidFill>
                  <a:srgbClr val="FF0000"/>
                </a:solidFill>
                <a:ea typeface="华文楷体" panose="02010600040101010101" pitchFamily="2" charset="-122"/>
              </a:rPr>
              <a:t>6-</a:t>
            </a:r>
            <a:r>
              <a:rPr kumimoji="1" lang="en-US" altLang="zh-CN" dirty="0">
                <a:ea typeface="华文楷体" panose="02010600040101010101" pitchFamily="2" charset="-122"/>
              </a:rPr>
              <a:t>+6H</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O   (9&gt;pH&gt;3)</a:t>
            </a:r>
            <a:endParaRPr kumimoji="1" lang="en-US" altLang="zh-CN" dirty="0">
              <a:ea typeface="华文楷体" panose="02010600040101010101" pitchFamily="2" charset="-122"/>
            </a:endParaRPr>
          </a:p>
          <a:p>
            <a:pPr>
              <a:lnSpc>
                <a:spcPct val="140000"/>
              </a:lnSpc>
              <a:defRPr/>
            </a:pPr>
            <a:r>
              <a:rPr kumimoji="1" lang="en-US" altLang="zh-CN" dirty="0">
                <a:ea typeface="华文楷体" panose="02010600040101010101" pitchFamily="2" charset="-122"/>
              </a:rPr>
              <a:t>  </a:t>
            </a:r>
            <a:r>
              <a:rPr kumimoji="1" lang="zh-CN" altLang="en-US" dirty="0">
                <a:ea typeface="华文楷体" panose="02010600040101010101" pitchFamily="2" charset="-122"/>
              </a:rPr>
              <a:t>继续加酸，</a:t>
            </a:r>
            <a:r>
              <a:rPr kumimoji="1" lang="en-US" altLang="zh-CN" dirty="0">
                <a:ea typeface="华文楷体" panose="02010600040101010101" pitchFamily="2" charset="-122"/>
              </a:rPr>
              <a:t>V</a:t>
            </a:r>
            <a:r>
              <a:rPr kumimoji="1" lang="en-US" altLang="zh-CN" baseline="-25000" dirty="0">
                <a:ea typeface="华文楷体" panose="02010600040101010101" pitchFamily="2" charset="-122"/>
              </a:rPr>
              <a:t>10</a:t>
            </a:r>
            <a:r>
              <a:rPr kumimoji="1" lang="en-US" altLang="zh-CN" dirty="0">
                <a:ea typeface="华文楷体" panose="02010600040101010101" pitchFamily="2" charset="-122"/>
              </a:rPr>
              <a:t>O</a:t>
            </a:r>
            <a:r>
              <a:rPr kumimoji="1" lang="en-US" altLang="zh-CN" baseline="-25000" dirty="0">
                <a:ea typeface="华文楷体" panose="02010600040101010101" pitchFamily="2" charset="-122"/>
              </a:rPr>
              <a:t>28</a:t>
            </a:r>
            <a:r>
              <a:rPr kumimoji="1" lang="en-US" altLang="zh-CN" baseline="30000" dirty="0">
                <a:ea typeface="华文楷体" panose="02010600040101010101" pitchFamily="2" charset="-122"/>
              </a:rPr>
              <a:t>6-</a:t>
            </a:r>
            <a:r>
              <a:rPr kumimoji="1" lang="en-US" altLang="zh-CN" dirty="0">
                <a:ea typeface="华文楷体" panose="02010600040101010101" pitchFamily="2" charset="-122"/>
              </a:rPr>
              <a:t>+H</a:t>
            </a:r>
            <a:r>
              <a:rPr kumimoji="1" lang="en-US" altLang="zh-CN" baseline="30000" dirty="0">
                <a:ea typeface="华文楷体" panose="02010600040101010101" pitchFamily="2" charset="-122"/>
              </a:rPr>
              <a:t>+ </a:t>
            </a:r>
            <a:r>
              <a:rPr kumimoji="1" lang="en-US" altLang="zh-CN" dirty="0">
                <a:ea typeface="华文楷体" panose="02010600040101010101" pitchFamily="2" charset="-122"/>
                <a:sym typeface="Wingdings 3" panose="05040102010807070707" pitchFamily="18" charset="2"/>
              </a:rPr>
              <a:t> </a:t>
            </a:r>
            <a:r>
              <a:rPr kumimoji="1" lang="en-US" altLang="zh-CN" dirty="0">
                <a:solidFill>
                  <a:srgbClr val="000099"/>
                </a:solidFill>
                <a:ea typeface="华文楷体" panose="02010600040101010101" pitchFamily="2" charset="-122"/>
              </a:rPr>
              <a:t>HV</a:t>
            </a:r>
            <a:r>
              <a:rPr kumimoji="1" lang="en-US" altLang="zh-CN" baseline="-25000" dirty="0">
                <a:solidFill>
                  <a:srgbClr val="000099"/>
                </a:solidFill>
                <a:ea typeface="华文楷体" panose="02010600040101010101" pitchFamily="2" charset="-122"/>
              </a:rPr>
              <a:t>10</a:t>
            </a:r>
            <a:r>
              <a:rPr kumimoji="1" lang="en-US" altLang="zh-CN" dirty="0">
                <a:solidFill>
                  <a:srgbClr val="000099"/>
                </a:solidFill>
                <a:ea typeface="华文楷体" panose="02010600040101010101" pitchFamily="2" charset="-122"/>
              </a:rPr>
              <a:t>O</a:t>
            </a:r>
            <a:r>
              <a:rPr kumimoji="1" lang="en-US" altLang="zh-CN" baseline="-25000" dirty="0">
                <a:solidFill>
                  <a:srgbClr val="000099"/>
                </a:solidFill>
                <a:ea typeface="华文楷体" panose="02010600040101010101" pitchFamily="2" charset="-122"/>
              </a:rPr>
              <a:t>28</a:t>
            </a:r>
            <a:r>
              <a:rPr kumimoji="1" lang="en-US" altLang="zh-CN" baseline="30000" dirty="0">
                <a:solidFill>
                  <a:srgbClr val="000099"/>
                </a:solidFill>
                <a:ea typeface="华文楷体" panose="02010600040101010101" pitchFamily="2" charset="-122"/>
              </a:rPr>
              <a:t>5-</a:t>
            </a:r>
            <a:endParaRPr lang="en-US" altLang="zh-CN" dirty="0">
              <a:latin typeface="+mn-lt"/>
              <a:ea typeface="+mn-ea"/>
            </a:endParaRPr>
          </a:p>
        </p:txBody>
      </p:sp>
      <p:sp>
        <p:nvSpPr>
          <p:cNvPr id="201731" name="Rectangle 5"/>
          <p:cNvSpPr>
            <a:spLocks noChangeArrowheads="1"/>
          </p:cNvSpPr>
          <p:nvPr/>
        </p:nvSpPr>
        <p:spPr bwMode="auto">
          <a:xfrm>
            <a:off x="8027988" y="6092825"/>
            <a:ext cx="703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3AF650F7-30D2-4552-90FB-213A8E09D1CD}" type="slidenum">
              <a:rPr lang="en-US" altLang="zh-CN" sz="1600">
                <a:ea typeface="ˎ̥"/>
                <a:cs typeface="ˎ̥"/>
              </a:rPr>
            </a:fld>
            <a:r>
              <a:rPr lang="en-US" altLang="zh-CN" sz="1600" b="0"/>
              <a:t> </a:t>
            </a:r>
            <a:endParaRPr lang="en-US" altLang="zh-CN" sz="1600" b="0">
              <a:ea typeface="ˎ̥"/>
              <a:cs typeface="ˎ̥"/>
            </a:endParaRPr>
          </a:p>
        </p:txBody>
      </p:sp>
      <p:sp>
        <p:nvSpPr>
          <p:cNvPr id="101381" name="矩形 1"/>
          <p:cNvSpPr>
            <a:spLocks noChangeArrowheads="1"/>
          </p:cNvSpPr>
          <p:nvPr/>
        </p:nvSpPr>
        <p:spPr bwMode="auto">
          <a:xfrm>
            <a:off x="1331913" y="5734050"/>
            <a:ext cx="67691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solidFill>
                  <a:srgbClr val="0000CC"/>
                </a:solidFill>
                <a:ea typeface="华文楷体" panose="02010600040101010101" pitchFamily="2" charset="-122"/>
              </a:rPr>
              <a:t> 7 MoO</a:t>
            </a:r>
            <a:r>
              <a:rPr lang="en-US" altLang="zh-CN" baseline="-25000">
                <a:solidFill>
                  <a:srgbClr val="0000CC"/>
                </a:solidFill>
                <a:ea typeface="华文楷体" panose="02010600040101010101" pitchFamily="2" charset="-122"/>
              </a:rPr>
              <a:t>4</a:t>
            </a:r>
            <a:r>
              <a:rPr lang="en-US" altLang="zh-CN" baseline="30000">
                <a:solidFill>
                  <a:srgbClr val="0000CC"/>
                </a:solidFill>
                <a:ea typeface="华文楷体" panose="02010600040101010101" pitchFamily="2" charset="-122"/>
              </a:rPr>
              <a:t>2-</a:t>
            </a:r>
            <a:r>
              <a:rPr lang="en-US" altLang="zh-CN">
                <a:solidFill>
                  <a:srgbClr val="0000CC"/>
                </a:solidFill>
                <a:ea typeface="华文楷体" panose="02010600040101010101" pitchFamily="2" charset="-122"/>
              </a:rPr>
              <a:t> + 8 H</a:t>
            </a:r>
            <a:r>
              <a:rPr lang="en-US" altLang="zh-CN" baseline="30000">
                <a:solidFill>
                  <a:srgbClr val="0000CC"/>
                </a:solidFill>
                <a:ea typeface="华文楷体" panose="02010600040101010101" pitchFamily="2" charset="-122"/>
              </a:rPr>
              <a:t>+</a:t>
            </a:r>
            <a:r>
              <a:rPr lang="en-US" altLang="zh-CN">
                <a:solidFill>
                  <a:srgbClr val="0000CC"/>
                </a:solidFill>
                <a:ea typeface="华文楷体" panose="02010600040101010101" pitchFamily="2" charset="-122"/>
              </a:rPr>
              <a:t> == Mo</a:t>
            </a:r>
            <a:r>
              <a:rPr lang="en-US" altLang="zh-CN" baseline="-25000">
                <a:solidFill>
                  <a:srgbClr val="0000CC"/>
                </a:solidFill>
                <a:ea typeface="华文楷体" panose="02010600040101010101" pitchFamily="2" charset="-122"/>
              </a:rPr>
              <a:t>7</a:t>
            </a:r>
            <a:r>
              <a:rPr lang="en-US" altLang="zh-CN">
                <a:solidFill>
                  <a:srgbClr val="0000CC"/>
                </a:solidFill>
                <a:ea typeface="华文楷体" panose="02010600040101010101" pitchFamily="2" charset="-122"/>
              </a:rPr>
              <a:t>O</a:t>
            </a:r>
            <a:r>
              <a:rPr lang="en-US" altLang="zh-CN" baseline="-25000">
                <a:solidFill>
                  <a:srgbClr val="0000CC"/>
                </a:solidFill>
                <a:ea typeface="华文楷体" panose="02010600040101010101" pitchFamily="2" charset="-122"/>
              </a:rPr>
              <a:t>24</a:t>
            </a:r>
            <a:r>
              <a:rPr lang="en-US" altLang="zh-CN" baseline="30000">
                <a:solidFill>
                  <a:srgbClr val="0000CC"/>
                </a:solidFill>
                <a:ea typeface="华文楷体" panose="02010600040101010101" pitchFamily="2" charset="-122"/>
              </a:rPr>
              <a:t>6-</a:t>
            </a:r>
            <a:r>
              <a:rPr lang="en-US" altLang="zh-CN">
                <a:solidFill>
                  <a:srgbClr val="0000CC"/>
                </a:solidFill>
                <a:ea typeface="华文楷体" panose="02010600040101010101" pitchFamily="2" charset="-122"/>
              </a:rPr>
              <a:t> + 4H</a:t>
            </a:r>
            <a:r>
              <a:rPr lang="en-US" altLang="zh-CN" baseline="-25000">
                <a:solidFill>
                  <a:srgbClr val="0000CC"/>
                </a:solidFill>
                <a:ea typeface="华文楷体" panose="02010600040101010101" pitchFamily="2" charset="-122"/>
              </a:rPr>
              <a:t>2</a:t>
            </a:r>
            <a:r>
              <a:rPr lang="en-US" altLang="zh-CN">
                <a:solidFill>
                  <a:srgbClr val="0000CC"/>
                </a:solidFill>
                <a:ea typeface="华文楷体" panose="02010600040101010101" pitchFamily="2" charset="-122"/>
              </a:rPr>
              <a:t>O</a:t>
            </a:r>
            <a:endParaRPr lang="zh-CN" altLang="en-US">
              <a:solidFill>
                <a:srgbClr val="0000CC"/>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1381"/>
                                        </p:tgtEl>
                                        <p:attrNameLst>
                                          <p:attrName>style.visibility</p:attrName>
                                        </p:attrNameLst>
                                      </p:cBhvr>
                                      <p:to>
                                        <p:strVal val="visible"/>
                                      </p:to>
                                    </p:set>
                                    <p:anim calcmode="lin" valueType="num">
                                      <p:cBhvr additive="base">
                                        <p:cTn id="17" dur="500" fill="hold"/>
                                        <p:tgtEl>
                                          <p:spTgt spid="101381"/>
                                        </p:tgtEl>
                                        <p:attrNameLst>
                                          <p:attrName>ppt_x</p:attrName>
                                        </p:attrNameLst>
                                      </p:cBhvr>
                                      <p:tavLst>
                                        <p:tav tm="0">
                                          <p:val>
                                            <p:strVal val="#ppt_x"/>
                                          </p:val>
                                        </p:tav>
                                        <p:tav tm="100000">
                                          <p:val>
                                            <p:strVal val="#ppt_x"/>
                                          </p:val>
                                        </p:tav>
                                      </p:tavLst>
                                    </p:anim>
                                    <p:anim calcmode="lin" valueType="num">
                                      <p:cBhvr additive="base">
                                        <p:cTn id="18" dur="500" fill="hold"/>
                                        <p:tgtEl>
                                          <p:spTgt spid="1013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1381"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27088" y="174625"/>
            <a:ext cx="7921625" cy="1176338"/>
          </a:xfrm>
          <a:prstGeom prst="rect">
            <a:avLst/>
          </a:prstGeom>
          <a:noFill/>
          <a:ln>
            <a:noFill/>
          </a:ln>
          <a:effectLst/>
        </p:spPr>
        <p:txBody>
          <a:bodyPr>
            <a:spAutoFit/>
          </a:bodyPr>
          <a:lstStyle/>
          <a:p>
            <a:pPr eaLnBrk="0" hangingPunct="0">
              <a:lnSpc>
                <a:spcPct val="110000"/>
              </a:lnSpc>
              <a:spcBef>
                <a:spcPct val="50000"/>
              </a:spcBef>
              <a:defRPr/>
            </a:pPr>
            <a:r>
              <a:rPr lang="en-US" altLang="zh-CN" dirty="0">
                <a:latin typeface="+mn-lt"/>
                <a:ea typeface="+mn-ea"/>
              </a:rPr>
              <a:t>     </a:t>
            </a:r>
            <a:r>
              <a:rPr lang="zh-CN" altLang="en-US" dirty="0">
                <a:latin typeface="+mn-lt"/>
                <a:ea typeface="+mn-ea"/>
              </a:rPr>
              <a:t>将钼酸铵和磷酸盐的混合溶液酸化时</a:t>
            </a:r>
            <a:r>
              <a:rPr lang="en-US" altLang="zh-CN" dirty="0">
                <a:latin typeface="+mn-lt"/>
                <a:ea typeface="+mn-ea"/>
              </a:rPr>
              <a:t>,</a:t>
            </a:r>
            <a:r>
              <a:rPr lang="zh-CN" altLang="en-US" dirty="0">
                <a:latin typeface="+mn-lt"/>
                <a:ea typeface="+mn-ea"/>
              </a:rPr>
              <a:t>得到</a:t>
            </a:r>
            <a:r>
              <a:rPr lang="en-US" altLang="zh-CN" dirty="0">
                <a:latin typeface="+mn-lt"/>
                <a:ea typeface="+mn-ea"/>
              </a:rPr>
              <a:t>12</a:t>
            </a:r>
            <a:r>
              <a:rPr lang="en-US" altLang="zh-CN" dirty="0">
                <a:latin typeface="+mn-lt"/>
                <a:ea typeface="+mn-ea"/>
                <a:sym typeface="Symbol" panose="05050102010706020507" pitchFamily="18" charset="2"/>
              </a:rPr>
              <a:t></a:t>
            </a:r>
            <a:r>
              <a:rPr lang="zh-CN" altLang="en-US" dirty="0">
                <a:latin typeface="+mn-lt"/>
                <a:ea typeface="+mn-ea"/>
              </a:rPr>
              <a:t>钼磷酸铵</a:t>
            </a:r>
            <a:r>
              <a:rPr lang="en-US" altLang="zh-CN" dirty="0">
                <a:latin typeface="+mn-lt"/>
                <a:ea typeface="+mn-ea"/>
              </a:rPr>
              <a:t>(</a:t>
            </a:r>
            <a:r>
              <a:rPr lang="zh-CN" altLang="en-US" dirty="0">
                <a:latin typeface="+mn-lt"/>
                <a:ea typeface="+mn-ea"/>
              </a:rPr>
              <a:t>黄色，第一个杂多酸盐</a:t>
            </a:r>
            <a:r>
              <a:rPr lang="en-US" altLang="zh-CN" dirty="0">
                <a:latin typeface="+mn-lt"/>
                <a:ea typeface="+mn-ea"/>
              </a:rPr>
              <a:t>). </a:t>
            </a:r>
            <a:endParaRPr lang="en-US" altLang="zh-CN" dirty="0">
              <a:latin typeface="+mn-lt"/>
              <a:ea typeface="+mn-ea"/>
            </a:endParaRPr>
          </a:p>
        </p:txBody>
      </p:sp>
      <p:sp>
        <p:nvSpPr>
          <p:cNvPr id="5" name="Text Box 5"/>
          <p:cNvSpPr txBox="1">
            <a:spLocks noChangeArrowheads="1"/>
          </p:cNvSpPr>
          <p:nvPr/>
        </p:nvSpPr>
        <p:spPr bwMode="auto">
          <a:xfrm>
            <a:off x="1008063" y="1484313"/>
            <a:ext cx="7561262" cy="1176337"/>
          </a:xfrm>
          <a:prstGeom prst="rect">
            <a:avLst/>
          </a:prstGeom>
          <a:noFill/>
          <a:ln>
            <a:noFill/>
          </a:ln>
          <a:effectLst/>
        </p:spPr>
        <p:txBody>
          <a:bodyPr>
            <a:spAutoFit/>
          </a:bodyPr>
          <a:lstStyle/>
          <a:p>
            <a:pPr eaLnBrk="0" hangingPunct="0">
              <a:lnSpc>
                <a:spcPct val="110000"/>
              </a:lnSpc>
              <a:spcBef>
                <a:spcPct val="50000"/>
              </a:spcBef>
              <a:defRPr/>
            </a:pPr>
            <a:r>
              <a:rPr lang="pt-BR" altLang="zh-CN" dirty="0">
                <a:solidFill>
                  <a:srgbClr val="0000CC"/>
                </a:solidFill>
                <a:latin typeface="+mn-lt"/>
                <a:ea typeface="+mn-ea"/>
              </a:rPr>
              <a:t>3NH</a:t>
            </a:r>
            <a:r>
              <a:rPr lang="pt-BR" altLang="zh-CN" baseline="-25000" dirty="0">
                <a:solidFill>
                  <a:srgbClr val="0000CC"/>
                </a:solidFill>
                <a:latin typeface="+mn-lt"/>
                <a:ea typeface="+mn-ea"/>
              </a:rPr>
              <a:t>4</a:t>
            </a:r>
            <a:r>
              <a:rPr lang="pt-BR" altLang="zh-CN" baseline="30000" dirty="0">
                <a:solidFill>
                  <a:srgbClr val="0000CC"/>
                </a:solidFill>
                <a:latin typeface="+mn-lt"/>
                <a:ea typeface="+mn-ea"/>
              </a:rPr>
              <a:t>+</a:t>
            </a:r>
            <a:r>
              <a:rPr lang="pt-BR" altLang="zh-CN" dirty="0">
                <a:solidFill>
                  <a:srgbClr val="0000CC"/>
                </a:solidFill>
                <a:latin typeface="+mn-lt"/>
                <a:ea typeface="+mn-ea"/>
              </a:rPr>
              <a:t> + 12MoO</a:t>
            </a:r>
            <a:r>
              <a:rPr lang="pt-BR" altLang="zh-CN" baseline="-25000" dirty="0">
                <a:solidFill>
                  <a:srgbClr val="0000CC"/>
                </a:solidFill>
                <a:latin typeface="+mn-lt"/>
                <a:ea typeface="+mn-ea"/>
              </a:rPr>
              <a:t>4</a:t>
            </a:r>
            <a:r>
              <a:rPr lang="pt-BR" altLang="zh-CN" baseline="30000" dirty="0">
                <a:solidFill>
                  <a:srgbClr val="0000CC"/>
                </a:solidFill>
                <a:latin typeface="+mn-lt"/>
                <a:ea typeface="+mn-ea"/>
              </a:rPr>
              <a:t>2-</a:t>
            </a:r>
            <a:r>
              <a:rPr lang="pt-BR" altLang="zh-CN" dirty="0">
                <a:solidFill>
                  <a:srgbClr val="0000CC"/>
                </a:solidFill>
                <a:latin typeface="+mn-lt"/>
                <a:ea typeface="+mn-ea"/>
              </a:rPr>
              <a:t>+ PO</a:t>
            </a:r>
            <a:r>
              <a:rPr lang="pt-BR" altLang="zh-CN" baseline="-25000" dirty="0">
                <a:solidFill>
                  <a:srgbClr val="0000CC"/>
                </a:solidFill>
                <a:latin typeface="+mn-lt"/>
                <a:ea typeface="+mn-ea"/>
              </a:rPr>
              <a:t>4</a:t>
            </a:r>
            <a:r>
              <a:rPr lang="pt-BR" altLang="zh-CN" baseline="30000" dirty="0">
                <a:solidFill>
                  <a:srgbClr val="0000CC"/>
                </a:solidFill>
                <a:latin typeface="+mn-lt"/>
                <a:ea typeface="+mn-ea"/>
              </a:rPr>
              <a:t>3</a:t>
            </a:r>
            <a:r>
              <a:rPr lang="zh-CN" altLang="pt-BR" baseline="30000" dirty="0">
                <a:solidFill>
                  <a:srgbClr val="0000CC"/>
                </a:solidFill>
                <a:latin typeface="+mn-lt"/>
                <a:ea typeface="+mn-ea"/>
              </a:rPr>
              <a:t>－</a:t>
            </a:r>
            <a:r>
              <a:rPr lang="pt-BR" altLang="zh-CN" dirty="0">
                <a:solidFill>
                  <a:srgbClr val="0000CC"/>
                </a:solidFill>
                <a:latin typeface="+mn-lt"/>
                <a:ea typeface="+mn-ea"/>
              </a:rPr>
              <a:t>+ 24H</a:t>
            </a:r>
            <a:r>
              <a:rPr lang="pt-BR" altLang="zh-CN" baseline="30000" dirty="0">
                <a:solidFill>
                  <a:srgbClr val="0000CC"/>
                </a:solidFill>
                <a:latin typeface="+mn-lt"/>
                <a:ea typeface="+mn-ea"/>
              </a:rPr>
              <a:t>+</a:t>
            </a:r>
            <a:br>
              <a:rPr lang="pt-BR" altLang="zh-CN" baseline="30000" dirty="0">
                <a:solidFill>
                  <a:srgbClr val="0000CC"/>
                </a:solidFill>
                <a:latin typeface="+mn-lt"/>
                <a:ea typeface="+mn-ea"/>
              </a:rPr>
            </a:br>
            <a:r>
              <a:rPr lang="pt-BR" altLang="zh-CN" baseline="30000" dirty="0">
                <a:solidFill>
                  <a:srgbClr val="0000CC"/>
                </a:solidFill>
                <a:latin typeface="+mn-lt"/>
                <a:ea typeface="+mn-ea"/>
              </a:rPr>
              <a:t>              </a:t>
            </a:r>
            <a:r>
              <a:rPr lang="pt-BR" altLang="zh-CN" dirty="0">
                <a:solidFill>
                  <a:srgbClr val="0000CC"/>
                </a:solidFill>
                <a:latin typeface="+mn-lt"/>
                <a:ea typeface="+mn-ea"/>
              </a:rPr>
              <a:t>==(NH</a:t>
            </a:r>
            <a:r>
              <a:rPr lang="pt-BR" altLang="zh-CN" baseline="-25000" dirty="0">
                <a:solidFill>
                  <a:srgbClr val="0000CC"/>
                </a:solidFill>
                <a:latin typeface="+mn-lt"/>
                <a:ea typeface="+mn-ea"/>
              </a:rPr>
              <a:t>4</a:t>
            </a:r>
            <a:r>
              <a:rPr lang="pt-BR" altLang="zh-CN" dirty="0">
                <a:solidFill>
                  <a:srgbClr val="0000CC"/>
                </a:solidFill>
                <a:latin typeface="+mn-lt"/>
                <a:ea typeface="+mn-ea"/>
              </a:rPr>
              <a:t>)</a:t>
            </a:r>
            <a:r>
              <a:rPr lang="pt-BR" altLang="zh-CN" baseline="-25000" dirty="0">
                <a:solidFill>
                  <a:srgbClr val="0000CC"/>
                </a:solidFill>
                <a:latin typeface="+mn-lt"/>
                <a:ea typeface="+mn-ea"/>
              </a:rPr>
              <a:t>3</a:t>
            </a:r>
            <a:r>
              <a:rPr lang="pt-BR" altLang="zh-CN" dirty="0">
                <a:solidFill>
                  <a:srgbClr val="0000CC"/>
                </a:solidFill>
                <a:latin typeface="+mn-lt"/>
                <a:ea typeface="+mn-ea"/>
              </a:rPr>
              <a:t>[PMo</a:t>
            </a:r>
            <a:r>
              <a:rPr lang="pt-BR" altLang="zh-CN" baseline="-25000" dirty="0">
                <a:solidFill>
                  <a:srgbClr val="0000CC"/>
                </a:solidFill>
                <a:latin typeface="+mn-lt"/>
                <a:ea typeface="+mn-ea"/>
              </a:rPr>
              <a:t>12</a:t>
            </a:r>
            <a:r>
              <a:rPr lang="pt-BR" altLang="zh-CN" dirty="0">
                <a:solidFill>
                  <a:srgbClr val="0000CC"/>
                </a:solidFill>
                <a:latin typeface="+mn-lt"/>
                <a:ea typeface="+mn-ea"/>
              </a:rPr>
              <a:t>O</a:t>
            </a:r>
            <a:r>
              <a:rPr lang="pt-BR" altLang="zh-CN" baseline="-25000" dirty="0">
                <a:solidFill>
                  <a:srgbClr val="0000CC"/>
                </a:solidFill>
                <a:latin typeface="+mn-lt"/>
                <a:ea typeface="+mn-ea"/>
              </a:rPr>
              <a:t>40</a:t>
            </a:r>
            <a:r>
              <a:rPr lang="pt-BR" altLang="zh-CN" dirty="0">
                <a:solidFill>
                  <a:srgbClr val="0000CC"/>
                </a:solidFill>
                <a:latin typeface="+mn-lt"/>
                <a:ea typeface="+mn-ea"/>
              </a:rPr>
              <a:t>]∙6H</a:t>
            </a:r>
            <a:r>
              <a:rPr lang="pt-BR" altLang="zh-CN" baseline="-25000" dirty="0">
                <a:solidFill>
                  <a:srgbClr val="0000CC"/>
                </a:solidFill>
                <a:latin typeface="+mn-lt"/>
                <a:ea typeface="+mn-ea"/>
              </a:rPr>
              <a:t>2</a:t>
            </a:r>
            <a:r>
              <a:rPr lang="pt-BR" altLang="zh-CN" dirty="0">
                <a:solidFill>
                  <a:srgbClr val="0000CC"/>
                </a:solidFill>
                <a:latin typeface="+mn-lt"/>
                <a:ea typeface="+mn-ea"/>
              </a:rPr>
              <a:t>O </a:t>
            </a:r>
            <a:r>
              <a:rPr lang="pt-BR" altLang="zh-CN" dirty="0">
                <a:solidFill>
                  <a:srgbClr val="0000CC"/>
                </a:solidFill>
                <a:latin typeface="+mn-lt"/>
                <a:ea typeface="+mn-ea"/>
                <a:sym typeface="Symbol" panose="05050102010706020507"/>
              </a:rPr>
              <a:t></a:t>
            </a:r>
            <a:r>
              <a:rPr lang="pt-BR" altLang="zh-CN" dirty="0">
                <a:solidFill>
                  <a:srgbClr val="0000CC"/>
                </a:solidFill>
                <a:latin typeface="+mn-lt"/>
                <a:ea typeface="+mn-ea"/>
              </a:rPr>
              <a:t>+ 6H</a:t>
            </a:r>
            <a:r>
              <a:rPr lang="pt-BR" altLang="zh-CN" baseline="-25000" dirty="0">
                <a:solidFill>
                  <a:srgbClr val="0000CC"/>
                </a:solidFill>
                <a:latin typeface="+mn-lt"/>
                <a:ea typeface="+mn-ea"/>
              </a:rPr>
              <a:t>2</a:t>
            </a:r>
            <a:r>
              <a:rPr lang="pt-BR" altLang="zh-CN" dirty="0">
                <a:solidFill>
                  <a:srgbClr val="0000CC"/>
                </a:solidFill>
                <a:latin typeface="+mn-lt"/>
                <a:ea typeface="+mn-ea"/>
              </a:rPr>
              <a:t>O</a:t>
            </a:r>
            <a:endParaRPr lang="en-US" altLang="zh-CN" dirty="0">
              <a:solidFill>
                <a:srgbClr val="0000CC"/>
              </a:solidFill>
              <a:latin typeface="+mn-lt"/>
              <a:ea typeface="+mn-ea"/>
            </a:endParaRPr>
          </a:p>
        </p:txBody>
      </p:sp>
      <p:pic>
        <p:nvPicPr>
          <p:cNvPr id="202755" name="Picture 3" descr="mo12po403-"/>
          <p:cNvPicPr>
            <a:picLocks noChangeAspect="1" noChangeArrowheads="1"/>
          </p:cNvPicPr>
          <p:nvPr/>
        </p:nvPicPr>
        <p:blipFill>
          <a:blip r:embed="rId1" cstate="print">
            <a:extLst>
              <a:ext uri="{28A0092B-C50C-407E-A947-70E740481C1C}">
                <a14:useLocalDpi xmlns:a14="http://schemas.microsoft.com/office/drawing/2010/main" val="0"/>
              </a:ext>
            </a:extLst>
          </a:blip>
          <a:srcRect l="14491" t="8803" r="13589" b="8498"/>
          <a:stretch>
            <a:fillRect/>
          </a:stretch>
        </p:blipFill>
        <p:spPr bwMode="auto">
          <a:xfrm>
            <a:off x="1377950" y="2781300"/>
            <a:ext cx="34893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946275" y="5805488"/>
            <a:ext cx="2524125" cy="584200"/>
          </a:xfrm>
          <a:prstGeom prst="rect">
            <a:avLst/>
          </a:prstGeom>
          <a:noFill/>
          <a:ln>
            <a:noFill/>
          </a:ln>
          <a:effectLst/>
        </p:spPr>
        <p:txBody>
          <a:bodyPr>
            <a:spAutoFit/>
          </a:bodyPr>
          <a:lstStyle/>
          <a:p>
            <a:pPr eaLnBrk="0" hangingPunct="0">
              <a:spcBef>
                <a:spcPct val="50000"/>
              </a:spcBef>
              <a:defRPr/>
            </a:pPr>
            <a:r>
              <a:rPr lang="en-US" altLang="zh-CN" dirty="0">
                <a:latin typeface="+mn-lt"/>
                <a:ea typeface="华文楷体" panose="02010600040101010101" pitchFamily="2" charset="-122"/>
              </a:rPr>
              <a:t>[PMo</a:t>
            </a:r>
            <a:r>
              <a:rPr lang="en-US" altLang="zh-CN" baseline="-25000" dirty="0">
                <a:latin typeface="+mn-lt"/>
                <a:ea typeface="华文楷体" panose="02010600040101010101" pitchFamily="2" charset="-122"/>
              </a:rPr>
              <a:t>12</a:t>
            </a:r>
            <a:r>
              <a:rPr lang="en-US" altLang="zh-CN" dirty="0">
                <a:latin typeface="+mn-lt"/>
                <a:ea typeface="华文楷体" panose="02010600040101010101" pitchFamily="2" charset="-122"/>
              </a:rPr>
              <a:t>O</a:t>
            </a:r>
            <a:r>
              <a:rPr lang="en-US" altLang="zh-CN" baseline="-25000" dirty="0">
                <a:latin typeface="+mn-lt"/>
                <a:ea typeface="华文楷体" panose="02010600040101010101" pitchFamily="2" charset="-122"/>
              </a:rPr>
              <a:t>40</a:t>
            </a:r>
            <a:r>
              <a:rPr lang="en-US" altLang="zh-CN" dirty="0">
                <a:latin typeface="+mn-lt"/>
                <a:ea typeface="华文楷体" panose="02010600040101010101" pitchFamily="2" charset="-122"/>
              </a:rPr>
              <a:t>]</a:t>
            </a:r>
            <a:r>
              <a:rPr lang="en-US" altLang="zh-CN" baseline="30000" dirty="0">
                <a:latin typeface="+mn-lt"/>
                <a:ea typeface="华文楷体" panose="02010600040101010101" pitchFamily="2" charset="-122"/>
              </a:rPr>
              <a:t>3</a:t>
            </a:r>
            <a:r>
              <a:rPr lang="en-US" altLang="zh-CN" baseline="30000" dirty="0">
                <a:latin typeface="+mn-lt"/>
                <a:ea typeface="华文楷体" panose="02010600040101010101" pitchFamily="2" charset="-122"/>
                <a:cs typeface="Times New Roman" panose="02020603050405020304" pitchFamily="18" charset="0"/>
              </a:rPr>
              <a:t>–</a:t>
            </a:r>
            <a:endParaRPr lang="en-US" altLang="zh-CN" baseline="30000" dirty="0">
              <a:latin typeface="+mn-lt"/>
              <a:ea typeface="华文楷体" panose="02010600040101010101" pitchFamily="2" charset="-122"/>
            </a:endParaRPr>
          </a:p>
        </p:txBody>
      </p:sp>
      <p:sp>
        <p:nvSpPr>
          <p:cNvPr id="202757" name="矩形 7"/>
          <p:cNvSpPr>
            <a:spLocks noChangeArrowheads="1"/>
          </p:cNvSpPr>
          <p:nvPr/>
        </p:nvSpPr>
        <p:spPr bwMode="auto">
          <a:xfrm>
            <a:off x="4973638" y="4149725"/>
            <a:ext cx="36004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dirty="0">
                <a:ea typeface="华文楷体" panose="02010600040101010101" pitchFamily="2" charset="-122"/>
              </a:rPr>
              <a:t>(1)</a:t>
            </a:r>
            <a:r>
              <a:rPr lang="zh-CN" altLang="en-US" dirty="0">
                <a:ea typeface="华文楷体" panose="02010600040101010101" pitchFamily="2" charset="-122"/>
              </a:rPr>
              <a:t>鉴定磷酸根；</a:t>
            </a:r>
            <a:endParaRPr lang="en-US" altLang="zh-CN" dirty="0">
              <a:ea typeface="华文楷体" panose="02010600040101010101" pitchFamily="2" charset="-122"/>
            </a:endParaRPr>
          </a:p>
          <a:p>
            <a:pPr>
              <a:spcBef>
                <a:spcPct val="50000"/>
              </a:spcBef>
            </a:pPr>
            <a:r>
              <a:rPr lang="en-US" altLang="zh-CN" dirty="0">
                <a:ea typeface="华文楷体" panose="02010600040101010101" pitchFamily="2" charset="-122"/>
              </a:rPr>
              <a:t>(2)</a:t>
            </a:r>
            <a:r>
              <a:rPr lang="zh-CN" altLang="en-US" dirty="0">
                <a:solidFill>
                  <a:srgbClr val="FF0000"/>
                </a:solidFill>
                <a:ea typeface="华文楷体" panose="02010600040101010101" pitchFamily="2" charset="-122"/>
              </a:rPr>
              <a:t>定量测定</a:t>
            </a:r>
            <a:r>
              <a:rPr lang="zh-CN" altLang="en-US" dirty="0">
                <a:solidFill>
                  <a:srgbClr val="0033CC"/>
                </a:solidFill>
                <a:ea typeface="华文楷体" panose="02010600040101010101" pitchFamily="2" charset="-122"/>
              </a:rPr>
              <a:t>磷酸盐</a:t>
            </a:r>
            <a:endParaRPr lang="zh-CN" altLang="en-US" dirty="0">
              <a:solidFill>
                <a:srgbClr val="FF0000"/>
              </a:solidFill>
              <a:ea typeface="华文楷体" panose="02010600040101010101" pitchFamily="2" charset="-122"/>
            </a:endParaRPr>
          </a:p>
        </p:txBody>
      </p:sp>
      <p:sp>
        <p:nvSpPr>
          <p:cNvPr id="202758" name="Rectangle 5"/>
          <p:cNvSpPr>
            <a:spLocks noChangeArrowheads="1"/>
          </p:cNvSpPr>
          <p:nvPr/>
        </p:nvSpPr>
        <p:spPr bwMode="auto">
          <a:xfrm>
            <a:off x="8027988" y="6092825"/>
            <a:ext cx="703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8175D2FE-ED88-4D3C-B58E-10281AA41FCF}" type="slidenum">
              <a:rPr lang="en-US" altLang="zh-CN" sz="1600">
                <a:ea typeface="ˎ̥"/>
                <a:cs typeface="ˎ̥"/>
              </a:rPr>
            </a:fld>
            <a:r>
              <a:rPr lang="en-US" altLang="zh-CN" sz="1600" b="0"/>
              <a:t> </a:t>
            </a:r>
            <a:endParaRPr lang="en-US" altLang="zh-CN" sz="1600" b="0">
              <a:ea typeface="ˎ̥"/>
              <a:cs typeface="ˎ̥"/>
            </a:endParaRP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873125" y="3419475"/>
            <a:ext cx="7227267" cy="2505301"/>
          </a:xfrm>
          <a:prstGeom prst="rect">
            <a:avLst/>
          </a:prstGeom>
          <a:noFill/>
          <a:ln>
            <a:noFill/>
          </a:ln>
          <a:effectLst/>
        </p:spPr>
        <p:txBody>
          <a:bodyPr wrap="square">
            <a:spAutoFit/>
          </a:bodyPr>
          <a:lstStyle/>
          <a:p>
            <a:pPr eaLnBrk="0" hangingPunct="0">
              <a:lnSpc>
                <a:spcPct val="110000"/>
              </a:lnSpc>
              <a:spcBef>
                <a:spcPct val="50000"/>
              </a:spcBef>
              <a:defRPr/>
            </a:pPr>
            <a:r>
              <a:rPr lang="zh-CN" altLang="en-US" dirty="0">
                <a:latin typeface="+mn-lt"/>
                <a:ea typeface="+mn-ea"/>
              </a:rPr>
              <a:t>旋光异构体在生物体内的功能差异明显。如烟草中左旋尼古丁的毒性要比右旋尼古丁</a:t>
            </a:r>
            <a:r>
              <a:rPr lang="en-US" altLang="zh-CN" dirty="0">
                <a:latin typeface="+mn-lt"/>
                <a:ea typeface="+mn-ea"/>
              </a:rPr>
              <a:t>(</a:t>
            </a:r>
            <a:r>
              <a:rPr lang="zh-CN" altLang="en-US" dirty="0">
                <a:latin typeface="+mn-lt"/>
                <a:ea typeface="+mn-ea"/>
              </a:rPr>
              <a:t>合成</a:t>
            </a:r>
            <a:r>
              <a:rPr lang="en-US" altLang="zh-CN" dirty="0">
                <a:latin typeface="+mn-lt"/>
                <a:ea typeface="+mn-ea"/>
              </a:rPr>
              <a:t>)</a:t>
            </a:r>
            <a:r>
              <a:rPr lang="zh-CN" altLang="en-US" dirty="0">
                <a:latin typeface="+mn-lt"/>
                <a:ea typeface="+mn-ea"/>
              </a:rPr>
              <a:t>毒性大的多；</a:t>
            </a:r>
            <a:endParaRPr lang="en-US" altLang="zh-CN" dirty="0">
              <a:latin typeface="+mn-lt"/>
              <a:ea typeface="+mn-ea"/>
            </a:endParaRPr>
          </a:p>
          <a:p>
            <a:pPr eaLnBrk="0" hangingPunct="0">
              <a:lnSpc>
                <a:spcPct val="110000"/>
              </a:lnSpc>
              <a:spcBef>
                <a:spcPct val="50000"/>
              </a:spcBef>
              <a:defRPr/>
            </a:pPr>
            <a:r>
              <a:rPr lang="zh-CN" altLang="en-US" dirty="0">
                <a:latin typeface="+mn-lt"/>
                <a:ea typeface="+mn-ea"/>
              </a:rPr>
              <a:t>沙利多胺</a:t>
            </a:r>
            <a:r>
              <a:rPr lang="en-US" altLang="zh-CN" dirty="0">
                <a:latin typeface="+mn-lt"/>
                <a:ea typeface="+mn-ea"/>
              </a:rPr>
              <a:t>(</a:t>
            </a:r>
            <a:r>
              <a:rPr lang="zh-CN" altLang="en-US" dirty="0">
                <a:latin typeface="+mn-lt"/>
                <a:ea typeface="+mn-ea"/>
              </a:rPr>
              <a:t>反应停</a:t>
            </a:r>
            <a:r>
              <a:rPr lang="en-US" altLang="zh-CN" dirty="0">
                <a:latin typeface="+mn-lt"/>
                <a:ea typeface="+mn-ea"/>
              </a:rPr>
              <a:t>)  </a:t>
            </a:r>
            <a:r>
              <a:rPr lang="en-US" altLang="zh-CN" i="1" dirty="0">
                <a:latin typeface="+mn-lt"/>
                <a:ea typeface="+mn-ea"/>
              </a:rPr>
              <a:t>S</a:t>
            </a:r>
            <a:r>
              <a:rPr lang="en-US" altLang="zh-CN" dirty="0">
                <a:latin typeface="+mn-lt"/>
                <a:ea typeface="+mn-ea"/>
              </a:rPr>
              <a:t>-</a:t>
            </a:r>
            <a:r>
              <a:rPr lang="zh-CN" altLang="en-US" dirty="0">
                <a:latin typeface="+mn-lt"/>
                <a:ea typeface="+mn-ea"/>
              </a:rPr>
              <a:t>致畸　</a:t>
            </a:r>
            <a:r>
              <a:rPr lang="zh-CN" altLang="en-US" b="0" dirty="0">
                <a:latin typeface="+mn-lt"/>
                <a:ea typeface="+mn-ea"/>
              </a:rPr>
              <a:t> </a:t>
            </a:r>
            <a:endParaRPr lang="zh-CN" altLang="en-US" b="0" dirty="0">
              <a:latin typeface="+mn-lt"/>
              <a:ea typeface="+mn-ea"/>
            </a:endParaRPr>
          </a:p>
        </p:txBody>
      </p:sp>
      <p:sp>
        <p:nvSpPr>
          <p:cNvPr id="50178" name="Rectangle 10"/>
          <p:cNvSpPr>
            <a:spLocks noChangeArrowheads="1"/>
          </p:cNvSpPr>
          <p:nvPr/>
        </p:nvSpPr>
        <p:spPr bwMode="auto">
          <a:xfrm>
            <a:off x="895350" y="333375"/>
            <a:ext cx="4392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dirty="0">
                <a:solidFill>
                  <a:srgbClr val="FF0000"/>
                </a:solidFill>
                <a:ea typeface="华文楷体" panose="02010600040101010101" pitchFamily="2" charset="-122"/>
              </a:rPr>
              <a:t>例：</a:t>
            </a:r>
            <a:r>
              <a:rPr lang="zh-CN" altLang="en-US" dirty="0">
                <a:ea typeface="华文楷体" panose="02010600040101010101" pitchFamily="2" charset="-122"/>
              </a:rPr>
              <a:t>顺式</a:t>
            </a:r>
            <a:r>
              <a:rPr lang="en-US" altLang="zh-CN" dirty="0">
                <a:ea typeface="华文楷体" panose="02010600040101010101" pitchFamily="2" charset="-122"/>
              </a:rPr>
              <a:t>-[CoCl</a:t>
            </a:r>
            <a:r>
              <a:rPr lang="en-US" altLang="zh-CN" baseline="-25000" dirty="0">
                <a:ea typeface="华文楷体" panose="02010600040101010101" pitchFamily="2" charset="-122"/>
              </a:rPr>
              <a:t>2</a:t>
            </a:r>
            <a:r>
              <a:rPr lang="en-US" altLang="zh-CN" dirty="0">
                <a:ea typeface="华文楷体" panose="02010600040101010101" pitchFamily="2" charset="-122"/>
              </a:rPr>
              <a:t>(</a:t>
            </a:r>
            <a:r>
              <a:rPr lang="en-US" altLang="zh-CN" dirty="0" err="1">
                <a:ea typeface="华文楷体" panose="02010600040101010101" pitchFamily="2" charset="-122"/>
              </a:rPr>
              <a:t>en</a:t>
            </a:r>
            <a:r>
              <a:rPr lang="en-US" altLang="zh-CN" dirty="0">
                <a:ea typeface="华文楷体" panose="02010600040101010101" pitchFamily="2" charset="-122"/>
              </a:rPr>
              <a:t>)</a:t>
            </a:r>
            <a:r>
              <a:rPr lang="en-US" altLang="zh-CN" baseline="-25000" dirty="0">
                <a:ea typeface="华文楷体" panose="02010600040101010101" pitchFamily="2" charset="-122"/>
              </a:rPr>
              <a:t>2</a:t>
            </a:r>
            <a:r>
              <a:rPr lang="en-US" altLang="zh-CN" dirty="0">
                <a:ea typeface="华文楷体" panose="02010600040101010101" pitchFamily="2" charset="-122"/>
              </a:rPr>
              <a:t>]</a:t>
            </a:r>
            <a:r>
              <a:rPr lang="en-US" altLang="zh-CN" baseline="30000" dirty="0">
                <a:ea typeface="华文楷体" panose="02010600040101010101" pitchFamily="2" charset="-122"/>
              </a:rPr>
              <a:t>+</a:t>
            </a:r>
            <a:endParaRPr lang="en-US" altLang="zh-CN" baseline="30000" dirty="0">
              <a:ea typeface="华文楷体" panose="02010600040101010101" pitchFamily="2" charset="-122"/>
            </a:endParaRPr>
          </a:p>
        </p:txBody>
      </p:sp>
      <p:pic>
        <p:nvPicPr>
          <p:cNvPr id="359435" name="Picture 11" descr="手性"/>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95350" y="1196975"/>
            <a:ext cx="7993063"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70E1D980-555A-4288-942C-DBDE810512A1}"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9435"/>
                                        </p:tgtEl>
                                        <p:attrNameLst>
                                          <p:attrName>style.visibility</p:attrName>
                                        </p:attrNameLst>
                                      </p:cBhvr>
                                      <p:to>
                                        <p:strVal val="visible"/>
                                      </p:to>
                                    </p:set>
                                    <p:animEffect transition="in" filter="wipe(left)">
                                      <p:cBhvr>
                                        <p:cTn id="7" dur="500"/>
                                        <p:tgtEl>
                                          <p:spTgt spid="3594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9426"/>
                                        </p:tgtEl>
                                        <p:attrNameLst>
                                          <p:attrName>style.visibility</p:attrName>
                                        </p:attrNameLst>
                                      </p:cBhvr>
                                      <p:to>
                                        <p:strVal val="visible"/>
                                      </p:to>
                                    </p:set>
                                    <p:animEffect transition="in" filter="wipe(left)">
                                      <p:cBhvr>
                                        <p:cTn id="12" dur="500"/>
                                        <p:tgtEl>
                                          <p:spTgt spid="359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5" name="Rectangle 7"/>
          <p:cNvSpPr>
            <a:spLocks noChangeArrowheads="1"/>
          </p:cNvSpPr>
          <p:nvPr/>
        </p:nvSpPr>
        <p:spPr bwMode="auto">
          <a:xfrm>
            <a:off x="977900" y="227013"/>
            <a:ext cx="4378325" cy="646112"/>
          </a:xfrm>
          <a:prstGeom prst="rect">
            <a:avLst/>
          </a:prstGeom>
          <a:noFill/>
          <a:ln>
            <a:noFill/>
          </a:ln>
          <a:effectLst/>
        </p:spPr>
        <p:txBody>
          <a:bodyPr wrap="none" anchor="ctr">
            <a:spAutoFit/>
          </a:bodyPr>
          <a:lstStyle/>
          <a:p>
            <a:pPr>
              <a:tabLst>
                <a:tab pos="342900" algn="l"/>
              </a:tabLst>
              <a:defRPr/>
            </a:pPr>
            <a:r>
              <a:rPr lang="en-US" altLang="zh-CN" sz="3600" dirty="0">
                <a:latin typeface="+mn-lt"/>
                <a:ea typeface="+mn-ea"/>
              </a:rPr>
              <a:t>2) </a:t>
            </a:r>
            <a:r>
              <a:rPr lang="zh-CN" altLang="en-US" sz="3600" dirty="0">
                <a:latin typeface="+mn-lt"/>
                <a:ea typeface="+mn-ea"/>
              </a:rPr>
              <a:t>多酸化合物的结构</a:t>
            </a:r>
            <a:endParaRPr lang="zh-CN" altLang="en-US" sz="3600" dirty="0">
              <a:latin typeface="+mn-lt"/>
              <a:ea typeface="+mn-ea"/>
            </a:endParaRPr>
          </a:p>
        </p:txBody>
      </p:sp>
      <p:pic>
        <p:nvPicPr>
          <p:cNvPr id="498696" name="Picture 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20788" y="3006725"/>
            <a:ext cx="2016125"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698" name="Rectangle 10"/>
          <p:cNvSpPr>
            <a:spLocks noChangeArrowheads="1"/>
          </p:cNvSpPr>
          <p:nvPr/>
        </p:nvSpPr>
        <p:spPr bwMode="auto">
          <a:xfrm>
            <a:off x="1509713" y="4625975"/>
            <a:ext cx="1730375" cy="519113"/>
          </a:xfrm>
          <a:prstGeom prst="rect">
            <a:avLst/>
          </a:prstGeom>
          <a:noFill/>
          <a:ln>
            <a:noFill/>
          </a:ln>
          <a:effectLst/>
        </p:spPr>
        <p:txBody>
          <a:bodyPr anchor="ctr">
            <a:spAutoFit/>
          </a:bodyPr>
          <a:lstStyle/>
          <a:p>
            <a:pPr>
              <a:defRPr/>
            </a:pPr>
            <a:r>
              <a:rPr lang="en-US" altLang="zh-CN" sz="2800" dirty="0">
                <a:latin typeface="+mn-lt"/>
                <a:ea typeface="+mn-ea"/>
                <a:cs typeface="Times New Roman" panose="02020603050405020304" pitchFamily="18" charset="0"/>
              </a:rPr>
              <a:t>Mo</a:t>
            </a:r>
            <a:r>
              <a:rPr lang="en-US" altLang="zh-CN" sz="2800" baseline="-30000" dirty="0">
                <a:latin typeface="+mn-lt"/>
                <a:ea typeface="+mn-ea"/>
                <a:cs typeface="Times New Roman" panose="02020603050405020304" pitchFamily="18" charset="0"/>
              </a:rPr>
              <a:t>8</a:t>
            </a:r>
            <a:r>
              <a:rPr lang="en-US" altLang="zh-CN" sz="2800" dirty="0">
                <a:latin typeface="+mn-lt"/>
                <a:ea typeface="+mn-ea"/>
                <a:cs typeface="Times New Roman" panose="02020603050405020304" pitchFamily="18" charset="0"/>
              </a:rPr>
              <a:t>O</a:t>
            </a:r>
            <a:r>
              <a:rPr lang="en-US" altLang="zh-CN" sz="2800" baseline="-25000" dirty="0">
                <a:latin typeface="+mn-lt"/>
                <a:ea typeface="+mn-ea"/>
                <a:cs typeface="Times New Roman" panose="02020603050405020304" pitchFamily="18" charset="0"/>
              </a:rPr>
              <a:t>26</a:t>
            </a:r>
            <a:r>
              <a:rPr lang="en-US" altLang="zh-CN" sz="2800" baseline="30000" dirty="0">
                <a:latin typeface="+mn-lt"/>
                <a:ea typeface="+mn-ea"/>
                <a:cs typeface="Times New Roman" panose="02020603050405020304" pitchFamily="18" charset="0"/>
              </a:rPr>
              <a:t>4-</a:t>
            </a:r>
            <a:endParaRPr lang="en-US" altLang="zh-CN" sz="2800" baseline="30000" dirty="0">
              <a:latin typeface="+mn-lt"/>
              <a:ea typeface="+mn-ea"/>
              <a:cs typeface="Times New Roman" panose="02020603050405020304" pitchFamily="18" charset="0"/>
            </a:endParaRPr>
          </a:p>
        </p:txBody>
      </p:sp>
      <p:pic>
        <p:nvPicPr>
          <p:cNvPr id="498702" name="Picture 14" descr="P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4763" y="3113088"/>
            <a:ext cx="1727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704" name="Picture 16" descr="PW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8588" y="3186113"/>
            <a:ext cx="13049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705" name="Text Box 17"/>
          <p:cNvSpPr txBox="1">
            <a:spLocks noChangeArrowheads="1"/>
          </p:cNvSpPr>
          <p:nvPr/>
        </p:nvSpPr>
        <p:spPr bwMode="auto">
          <a:xfrm>
            <a:off x="4319588" y="4697413"/>
            <a:ext cx="3205162" cy="519112"/>
          </a:xfrm>
          <a:prstGeom prst="rect">
            <a:avLst/>
          </a:prstGeom>
          <a:noFill/>
          <a:ln>
            <a:noFill/>
          </a:ln>
          <a:effectLst/>
        </p:spPr>
        <p:txBody>
          <a:bodyPr>
            <a:spAutoFit/>
          </a:bodyPr>
          <a:lstStyle/>
          <a:p>
            <a:pPr eaLnBrk="0" hangingPunct="0">
              <a:spcBef>
                <a:spcPct val="50000"/>
              </a:spcBef>
              <a:defRPr/>
            </a:pPr>
            <a:r>
              <a:rPr lang="en-US" altLang="zh-CN" sz="2800" dirty="0">
                <a:latin typeface="+mn-lt"/>
                <a:ea typeface="+mn-ea"/>
              </a:rPr>
              <a:t>[PW</a:t>
            </a:r>
            <a:r>
              <a:rPr lang="en-US" altLang="zh-CN" sz="2800" baseline="-25000" dirty="0">
                <a:latin typeface="+mn-lt"/>
                <a:ea typeface="+mn-ea"/>
              </a:rPr>
              <a:t>12</a:t>
            </a:r>
            <a:r>
              <a:rPr lang="en-US" altLang="zh-CN" sz="2800" dirty="0">
                <a:latin typeface="+mn-lt"/>
                <a:ea typeface="+mn-ea"/>
              </a:rPr>
              <a:t>O</a:t>
            </a:r>
            <a:r>
              <a:rPr lang="en-US" altLang="zh-CN" sz="2800" baseline="-25000" dirty="0">
                <a:latin typeface="+mn-lt"/>
                <a:ea typeface="+mn-ea"/>
              </a:rPr>
              <a:t>40</a:t>
            </a:r>
            <a:r>
              <a:rPr lang="en-US" altLang="zh-CN" sz="2800" dirty="0">
                <a:latin typeface="+mn-lt"/>
                <a:ea typeface="+mn-ea"/>
              </a:rPr>
              <a:t>]</a:t>
            </a:r>
            <a:r>
              <a:rPr lang="en-US" altLang="zh-CN" sz="2800" baseline="30000" dirty="0">
                <a:latin typeface="+mn-lt"/>
                <a:ea typeface="+mn-ea"/>
              </a:rPr>
              <a:t>3</a:t>
            </a:r>
            <a:r>
              <a:rPr lang="en-US" altLang="zh-CN" sz="2800" baseline="30000" dirty="0">
                <a:latin typeface="+mn-lt"/>
                <a:ea typeface="+mn-ea"/>
                <a:sym typeface="Symbol" panose="05050102010706020507" pitchFamily="18" charset="2"/>
              </a:rPr>
              <a:t></a:t>
            </a:r>
            <a:r>
              <a:rPr lang="zh-CN" altLang="en-US" sz="2800" dirty="0">
                <a:latin typeface="+mn-lt"/>
                <a:ea typeface="+mn-ea"/>
              </a:rPr>
              <a:t>的结构 </a:t>
            </a:r>
            <a:endParaRPr lang="zh-CN" altLang="en-US" sz="2800" dirty="0">
              <a:latin typeface="+mn-lt"/>
              <a:ea typeface="+mn-ea"/>
            </a:endParaRPr>
          </a:p>
        </p:txBody>
      </p:sp>
      <p:sp>
        <p:nvSpPr>
          <p:cNvPr id="11" name="Rectangle 10"/>
          <p:cNvSpPr>
            <a:spLocks noChangeArrowheads="1"/>
          </p:cNvSpPr>
          <p:nvPr/>
        </p:nvSpPr>
        <p:spPr bwMode="auto">
          <a:xfrm>
            <a:off x="1106488" y="1052513"/>
            <a:ext cx="7596187" cy="1570037"/>
          </a:xfrm>
          <a:prstGeom prst="rect">
            <a:avLst/>
          </a:prstGeom>
          <a:noFill/>
          <a:ln>
            <a:noFill/>
          </a:ln>
          <a:effectLst/>
        </p:spPr>
        <p:txBody>
          <a:bodyPr anchor="ctr">
            <a:spAutoFit/>
          </a:bodyPr>
          <a:lstStyle/>
          <a:p>
            <a:pPr>
              <a:defRPr/>
            </a:pPr>
            <a:r>
              <a:rPr lang="zh-CN" altLang="en-US" dirty="0">
                <a:solidFill>
                  <a:srgbClr val="0000CC"/>
                </a:solidFill>
                <a:latin typeface="+mn-lt"/>
                <a:ea typeface="+mn-ea"/>
                <a:cs typeface="Times New Roman" panose="02020603050405020304" pitchFamily="18" charset="0"/>
              </a:rPr>
              <a:t>同多酸阴离子</a:t>
            </a:r>
            <a:r>
              <a:rPr lang="zh-CN" altLang="en-US" dirty="0">
                <a:latin typeface="+mn-lt"/>
                <a:ea typeface="+mn-ea"/>
                <a:cs typeface="Times New Roman" panose="02020603050405020304" pitchFamily="18" charset="0"/>
              </a:rPr>
              <a:t>： </a:t>
            </a:r>
            <a:r>
              <a:rPr lang="en-US" altLang="zh-CN" dirty="0">
                <a:latin typeface="+mn-lt"/>
                <a:ea typeface="+mn-ea"/>
                <a:cs typeface="Times New Roman" panose="02020603050405020304" pitchFamily="18" charset="0"/>
              </a:rPr>
              <a:t>MO</a:t>
            </a:r>
            <a:r>
              <a:rPr lang="en-US" altLang="zh-CN" baseline="-25000" dirty="0">
                <a:latin typeface="+mn-lt"/>
                <a:ea typeface="+mn-ea"/>
                <a:cs typeface="Times New Roman" panose="02020603050405020304" pitchFamily="18" charset="0"/>
              </a:rPr>
              <a:t>6</a:t>
            </a:r>
            <a:r>
              <a:rPr lang="zh-CN" altLang="en-US" dirty="0">
                <a:latin typeface="+mn-lt"/>
                <a:ea typeface="+mn-ea"/>
                <a:cs typeface="Times New Roman" panose="02020603050405020304" pitchFamily="18" charset="0"/>
              </a:rPr>
              <a:t>八面体，共用棱边</a:t>
            </a:r>
            <a:endParaRPr lang="en-US" altLang="zh-CN" dirty="0">
              <a:latin typeface="+mn-lt"/>
              <a:ea typeface="+mn-ea"/>
              <a:cs typeface="Times New Roman" panose="02020603050405020304" pitchFamily="18" charset="0"/>
            </a:endParaRPr>
          </a:p>
          <a:p>
            <a:pPr>
              <a:defRPr/>
            </a:pPr>
            <a:r>
              <a:rPr lang="zh-CN" altLang="en-US" dirty="0">
                <a:solidFill>
                  <a:srgbClr val="FF0000"/>
                </a:solidFill>
                <a:latin typeface="+mn-lt"/>
                <a:ea typeface="+mn-ea"/>
                <a:cs typeface="Times New Roman" panose="02020603050405020304" pitchFamily="18" charset="0"/>
              </a:rPr>
              <a:t>杂多酸阴离子</a:t>
            </a:r>
            <a:r>
              <a:rPr lang="zh-CN" altLang="en-US" dirty="0">
                <a:latin typeface="+mn-lt"/>
                <a:ea typeface="+mn-ea"/>
                <a:cs typeface="Times New Roman" panose="02020603050405020304" pitchFamily="18" charset="0"/>
              </a:rPr>
              <a:t>：以杂原子的</a:t>
            </a:r>
            <a:r>
              <a:rPr lang="en-US" altLang="zh-CN" dirty="0">
                <a:latin typeface="+mn-lt"/>
                <a:ea typeface="+mn-ea"/>
                <a:cs typeface="Times New Roman" panose="02020603050405020304" pitchFamily="18" charset="0"/>
              </a:rPr>
              <a:t>XO</a:t>
            </a:r>
            <a:r>
              <a:rPr lang="en-US" altLang="zh-CN" baseline="-25000" dirty="0">
                <a:latin typeface="+mn-lt"/>
                <a:ea typeface="+mn-ea"/>
                <a:cs typeface="Times New Roman" panose="02020603050405020304" pitchFamily="18" charset="0"/>
              </a:rPr>
              <a:t>4</a:t>
            </a:r>
            <a:r>
              <a:rPr lang="zh-CN" altLang="en-US" dirty="0">
                <a:latin typeface="+mn-lt"/>
                <a:ea typeface="+mn-ea"/>
                <a:cs typeface="Times New Roman" panose="02020603050405020304" pitchFamily="18" charset="0"/>
              </a:rPr>
              <a:t>四面体为中心，被</a:t>
            </a:r>
            <a:r>
              <a:rPr lang="en-US" altLang="zh-CN" dirty="0">
                <a:latin typeface="+mn-lt"/>
                <a:ea typeface="+mn-ea"/>
                <a:cs typeface="Times New Roman" panose="02020603050405020304" pitchFamily="18" charset="0"/>
              </a:rPr>
              <a:t>MO</a:t>
            </a:r>
            <a:r>
              <a:rPr lang="en-US" altLang="zh-CN" baseline="-25000" dirty="0">
                <a:latin typeface="+mn-lt"/>
                <a:ea typeface="+mn-ea"/>
                <a:cs typeface="Times New Roman" panose="02020603050405020304" pitchFamily="18" charset="0"/>
              </a:rPr>
              <a:t>6</a:t>
            </a:r>
            <a:r>
              <a:rPr lang="zh-CN" altLang="en-US" dirty="0">
                <a:latin typeface="+mn-lt"/>
                <a:ea typeface="+mn-ea"/>
                <a:cs typeface="Times New Roman" panose="02020603050405020304" pitchFamily="18" charset="0"/>
              </a:rPr>
              <a:t>八面体包围</a:t>
            </a:r>
            <a:endParaRPr lang="en-US" altLang="zh-CN" dirty="0">
              <a:latin typeface="+mn-lt"/>
              <a:ea typeface="+mn-ea"/>
              <a:cs typeface="Times New Roman" panose="02020603050405020304" pitchFamily="18" charset="0"/>
            </a:endParaRPr>
          </a:p>
        </p:txBody>
      </p:sp>
      <p:sp>
        <p:nvSpPr>
          <p:cNvPr id="203784" name="Rectangle 5"/>
          <p:cNvSpPr>
            <a:spLocks noChangeArrowheads="1"/>
          </p:cNvSpPr>
          <p:nvPr/>
        </p:nvSpPr>
        <p:spPr bwMode="auto">
          <a:xfrm>
            <a:off x="8101013" y="6092825"/>
            <a:ext cx="630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44CF5E0A-4146-46B5-A192-0FD57B8B0567}" type="slidenum">
              <a:rPr lang="en-US" altLang="zh-CN" sz="1600">
                <a:ea typeface="ˎ̥"/>
                <a:cs typeface="ˎ̥"/>
              </a:rPr>
            </a:fld>
            <a:r>
              <a:rPr lang="en-US" altLang="zh-CN" sz="1600" b="0"/>
              <a:t> </a:t>
            </a:r>
            <a:endParaRPr lang="en-US" altLang="zh-CN" sz="1600" b="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8695"/>
                                        </p:tgtEl>
                                        <p:attrNameLst>
                                          <p:attrName>style.visibility</p:attrName>
                                        </p:attrNameLst>
                                      </p:cBhvr>
                                      <p:to>
                                        <p:strVal val="visible"/>
                                      </p:to>
                                    </p:set>
                                    <p:animEffect transition="in" filter="wipe(left)">
                                      <p:cBhvr>
                                        <p:cTn id="7" dur="500"/>
                                        <p:tgtEl>
                                          <p:spTgt spid="4986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98702"/>
                                        </p:tgtEl>
                                        <p:attrNameLst>
                                          <p:attrName>style.visibility</p:attrName>
                                        </p:attrNameLst>
                                      </p:cBhvr>
                                      <p:to>
                                        <p:strVal val="visible"/>
                                      </p:to>
                                    </p:set>
                                    <p:animEffect transition="in" filter="blinds(horizontal)">
                                      <p:cBhvr>
                                        <p:cTn id="12" dur="500"/>
                                        <p:tgtEl>
                                          <p:spTgt spid="498702"/>
                                        </p:tgtEl>
                                      </p:cBhvr>
                                    </p:animEffect>
                                  </p:childTnLst>
                                </p:cTn>
                              </p:par>
                              <p:par>
                                <p:cTn id="13" presetID="3" presetClass="entr" presetSubtype="10" fill="hold" nodeType="withEffect">
                                  <p:stCondLst>
                                    <p:cond delay="0"/>
                                  </p:stCondLst>
                                  <p:childTnLst>
                                    <p:set>
                                      <p:cBhvr>
                                        <p:cTn id="14" dur="1" fill="hold">
                                          <p:stCondLst>
                                            <p:cond delay="0"/>
                                          </p:stCondLst>
                                        </p:cTn>
                                        <p:tgtEl>
                                          <p:spTgt spid="498696"/>
                                        </p:tgtEl>
                                        <p:attrNameLst>
                                          <p:attrName>style.visibility</p:attrName>
                                        </p:attrNameLst>
                                      </p:cBhvr>
                                      <p:to>
                                        <p:strVal val="visible"/>
                                      </p:to>
                                    </p:set>
                                    <p:animEffect transition="in" filter="blinds(horizontal)">
                                      <p:cBhvr>
                                        <p:cTn id="15" dur="500"/>
                                        <p:tgtEl>
                                          <p:spTgt spid="498696"/>
                                        </p:tgtEl>
                                      </p:cBhvr>
                                    </p:animEffect>
                                  </p:childTnLst>
                                </p:cTn>
                              </p:par>
                              <p:par>
                                <p:cTn id="16" presetID="3" presetClass="entr" presetSubtype="10" fill="hold" nodeType="withEffect">
                                  <p:stCondLst>
                                    <p:cond delay="0"/>
                                  </p:stCondLst>
                                  <p:childTnLst>
                                    <p:set>
                                      <p:cBhvr>
                                        <p:cTn id="17" dur="1" fill="hold">
                                          <p:stCondLst>
                                            <p:cond delay="0"/>
                                          </p:stCondLst>
                                        </p:cTn>
                                        <p:tgtEl>
                                          <p:spTgt spid="498704"/>
                                        </p:tgtEl>
                                        <p:attrNameLst>
                                          <p:attrName>style.visibility</p:attrName>
                                        </p:attrNameLst>
                                      </p:cBhvr>
                                      <p:to>
                                        <p:strVal val="visible"/>
                                      </p:to>
                                    </p:set>
                                    <p:animEffect transition="in" filter="blinds(horizontal)">
                                      <p:cBhvr>
                                        <p:cTn id="18" dur="500"/>
                                        <p:tgtEl>
                                          <p:spTgt spid="49870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98705"/>
                                        </p:tgtEl>
                                        <p:attrNameLst>
                                          <p:attrName>style.visibility</p:attrName>
                                        </p:attrNameLst>
                                      </p:cBhvr>
                                      <p:to>
                                        <p:strVal val="visible"/>
                                      </p:to>
                                    </p:set>
                                    <p:animEffect transition="in" filter="blinds(horizontal)">
                                      <p:cBhvr>
                                        <p:cTn id="21" dur="500"/>
                                        <p:tgtEl>
                                          <p:spTgt spid="49870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98698"/>
                                        </p:tgtEl>
                                        <p:attrNameLst>
                                          <p:attrName>style.visibility</p:attrName>
                                        </p:attrNameLst>
                                      </p:cBhvr>
                                      <p:to>
                                        <p:strVal val="visible"/>
                                      </p:to>
                                    </p:set>
                                    <p:animEffect transition="in" filter="blinds(horizontal)">
                                      <p:cBhvr>
                                        <p:cTn id="24" dur="500"/>
                                        <p:tgtEl>
                                          <p:spTgt spid="49869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5" grpId="0"/>
      <p:bldP spid="498698" grpId="0"/>
      <p:bldP spid="498705" grpId="0"/>
      <p:bldP spid="11"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042988" y="188913"/>
            <a:ext cx="3822700" cy="584200"/>
          </a:xfrm>
          <a:prstGeom prst="rect">
            <a:avLst/>
          </a:prstGeom>
          <a:noFill/>
          <a:ln>
            <a:noFill/>
          </a:ln>
          <a:effectLst/>
        </p:spPr>
        <p:txBody>
          <a:bodyPr wrap="none" anchor="ctr">
            <a:spAutoFit/>
          </a:bodyPr>
          <a:lstStyle/>
          <a:p>
            <a:pPr>
              <a:defRPr/>
            </a:pPr>
            <a:r>
              <a:rPr lang="en-US" altLang="zh-CN" dirty="0">
                <a:latin typeface="+mn-lt"/>
                <a:ea typeface="+mn-ea"/>
              </a:rPr>
              <a:t>3)</a:t>
            </a:r>
            <a:r>
              <a:rPr lang="zh-CN" altLang="en-US" dirty="0">
                <a:latin typeface="+mn-lt"/>
                <a:ea typeface="+mn-ea"/>
              </a:rPr>
              <a:t>多酸化合物的应用</a:t>
            </a:r>
            <a:endParaRPr lang="zh-CN" altLang="en-US" dirty="0">
              <a:latin typeface="+mn-lt"/>
              <a:ea typeface="+mn-ea"/>
            </a:endParaRPr>
          </a:p>
        </p:txBody>
      </p:sp>
      <p:sp>
        <p:nvSpPr>
          <p:cNvPr id="204802" name="矩形 5"/>
          <p:cNvSpPr>
            <a:spLocks noChangeArrowheads="1"/>
          </p:cNvSpPr>
          <p:nvPr/>
        </p:nvSpPr>
        <p:spPr bwMode="auto">
          <a:xfrm>
            <a:off x="1042988" y="908050"/>
            <a:ext cx="74485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a:latin typeface="华文楷体" panose="02010600040101010101" pitchFamily="2" charset="-122"/>
                <a:ea typeface="华文楷体" panose="02010600040101010101" pitchFamily="2" charset="-122"/>
              </a:rPr>
              <a:t>杂多化合物具有</a:t>
            </a:r>
            <a:r>
              <a:rPr lang="zh-CN" altLang="en-US">
                <a:solidFill>
                  <a:srgbClr val="0000CC"/>
                </a:solidFill>
                <a:latin typeface="华文楷体" panose="02010600040101010101" pitchFamily="2" charset="-122"/>
                <a:ea typeface="华文楷体" panose="02010600040101010101" pitchFamily="2" charset="-122"/>
              </a:rPr>
              <a:t>优异的性能</a:t>
            </a:r>
            <a:r>
              <a:rPr lang="zh-CN" altLang="en-US">
                <a:latin typeface="华文楷体" panose="02010600040101010101" pitchFamily="2" charset="-122"/>
                <a:ea typeface="华文楷体" panose="02010600040101010101" pitchFamily="2" charset="-122"/>
              </a:rPr>
              <a:t>，如催化剂、染料的沉淀剂、新型树脂交换剂、阻燃剂等；还具有</a:t>
            </a:r>
            <a:r>
              <a:rPr lang="zh-CN" altLang="en-US">
                <a:solidFill>
                  <a:srgbClr val="0000CC"/>
                </a:solidFill>
                <a:latin typeface="华文楷体" panose="02010600040101010101" pitchFamily="2" charset="-122"/>
                <a:ea typeface="华文楷体" panose="02010600040101010101" pitchFamily="2" charset="-122"/>
              </a:rPr>
              <a:t>很好的生物活性</a:t>
            </a:r>
            <a:r>
              <a:rPr lang="zh-CN" altLang="en-US">
                <a:latin typeface="华文楷体" panose="02010600040101010101" pitchFamily="2" charset="-122"/>
                <a:ea typeface="华文楷体" panose="02010600040101010101" pitchFamily="2" charset="-122"/>
              </a:rPr>
              <a:t>，如抗菌、杀毒和抗肿瘤等效果</a:t>
            </a:r>
            <a:endParaRPr lang="zh-CN" altLang="en-US">
              <a:ea typeface="华文楷体" panose="02010600040101010101" pitchFamily="2" charset="-122"/>
            </a:endParaRPr>
          </a:p>
        </p:txBody>
      </p:sp>
      <p:sp>
        <p:nvSpPr>
          <p:cNvPr id="204803" name="Rectangle 2"/>
          <p:cNvSpPr>
            <a:spLocks noChangeArrowheads="1"/>
          </p:cNvSpPr>
          <p:nvPr/>
        </p:nvSpPr>
        <p:spPr bwMode="auto">
          <a:xfrm>
            <a:off x="1012825" y="3251200"/>
            <a:ext cx="759142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a:solidFill>
                  <a:srgbClr val="0033CC"/>
                </a:solidFill>
                <a:ea typeface="华文楷体" panose="02010600040101010101" pitchFamily="2" charset="-122"/>
              </a:rPr>
              <a:t>钼 </a:t>
            </a:r>
            <a:r>
              <a:rPr lang="en-US" altLang="zh-CN">
                <a:solidFill>
                  <a:srgbClr val="0033CC"/>
                </a:solidFill>
                <a:ea typeface="华文楷体" panose="02010600040101010101" pitchFamily="2" charset="-122"/>
              </a:rPr>
              <a:t>/ </a:t>
            </a:r>
            <a:r>
              <a:rPr lang="zh-CN" altLang="en-US">
                <a:solidFill>
                  <a:srgbClr val="0033CC"/>
                </a:solidFill>
                <a:ea typeface="华文楷体" panose="02010600040101010101" pitchFamily="2" charset="-122"/>
              </a:rPr>
              <a:t>钨的多酸及其盐的主要用途：</a:t>
            </a:r>
            <a:endParaRPr lang="zh-CN" altLang="en-US">
              <a:solidFill>
                <a:srgbClr val="0033CC"/>
              </a:solidFill>
              <a:ea typeface="华文楷体" panose="02010600040101010101" pitchFamily="2" charset="-122"/>
            </a:endParaRPr>
          </a:p>
          <a:p>
            <a:r>
              <a:rPr lang="en-US" altLang="zh-CN">
                <a:ea typeface="华文楷体" panose="02010600040101010101" pitchFamily="2" charset="-122"/>
              </a:rPr>
              <a:t>(1) </a:t>
            </a:r>
            <a:r>
              <a:rPr lang="zh-CN" altLang="en-US">
                <a:ea typeface="华文楷体" panose="02010600040101010101" pitchFamily="2" charset="-122"/>
              </a:rPr>
              <a:t>分析化学上用于测定元素含量</a:t>
            </a:r>
            <a:endParaRPr lang="zh-CN" altLang="en-US">
              <a:ea typeface="华文楷体" panose="02010600040101010101" pitchFamily="2" charset="-122"/>
            </a:endParaRPr>
          </a:p>
          <a:p>
            <a:r>
              <a:rPr lang="en-US" altLang="zh-CN">
                <a:ea typeface="华文楷体" panose="02010600040101010101" pitchFamily="2" charset="-122"/>
              </a:rPr>
              <a:t>(2) </a:t>
            </a:r>
            <a:r>
              <a:rPr lang="zh-CN" altLang="en-US">
                <a:ea typeface="华文楷体" panose="02010600040101010101" pitchFamily="2" charset="-122"/>
              </a:rPr>
              <a:t>可使蛋白质凝聚、沉淀，用于生物医学、医药的沉淀剂、氧化剂、显色剂等</a:t>
            </a:r>
            <a:endParaRPr lang="zh-CN" altLang="en-US">
              <a:ea typeface="华文楷体" panose="02010600040101010101" pitchFamily="2" charset="-122"/>
            </a:endParaRPr>
          </a:p>
          <a:p>
            <a:r>
              <a:rPr lang="en-US" altLang="zh-CN">
                <a:ea typeface="华文楷体" panose="02010600040101010101" pitchFamily="2" charset="-122"/>
              </a:rPr>
              <a:t>(3) </a:t>
            </a:r>
            <a:r>
              <a:rPr lang="zh-CN" altLang="en-US">
                <a:ea typeface="华文楷体" panose="02010600040101010101" pitchFamily="2" charset="-122"/>
              </a:rPr>
              <a:t>固体电解质材料。</a:t>
            </a:r>
            <a:endParaRPr lang="zh-CN" altLang="en-US">
              <a:ea typeface="华文楷体" panose="02010600040101010101" pitchFamily="2" charset="-122"/>
            </a:endParaRPr>
          </a:p>
        </p:txBody>
      </p:sp>
      <p:sp>
        <p:nvSpPr>
          <p:cNvPr id="204804" name="Rectangle 5"/>
          <p:cNvSpPr>
            <a:spLocks noChangeArrowheads="1"/>
          </p:cNvSpPr>
          <p:nvPr/>
        </p:nvSpPr>
        <p:spPr bwMode="auto">
          <a:xfrm>
            <a:off x="8101013" y="6092825"/>
            <a:ext cx="630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60601224-1F9A-4AD0-A829-E362122E186C}" type="slidenum">
              <a:rPr lang="en-US" altLang="zh-CN" sz="1600">
                <a:ea typeface="ˎ̥"/>
                <a:cs typeface="ˎ̥"/>
              </a:rPr>
            </a:fld>
            <a:r>
              <a:rPr lang="en-US" altLang="zh-CN" sz="1600" b="0"/>
              <a:t> </a:t>
            </a:r>
            <a:endParaRPr lang="en-US" altLang="zh-CN" sz="1600" b="0">
              <a:ea typeface="ˎ̥"/>
              <a:cs typeface="ˎ̥"/>
            </a:endParaRPr>
          </a:p>
        </p:txBody>
      </p:sp>
    </p:spTree>
  </p:cSld>
  <p:clrMapOvr>
    <a:masterClrMapping/>
  </p:clrMapOvr>
  <p:transition>
    <p:wip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9" name="Rectangle 7"/>
          <p:cNvSpPr>
            <a:spLocks noChangeArrowheads="1"/>
          </p:cNvSpPr>
          <p:nvPr/>
        </p:nvSpPr>
        <p:spPr bwMode="auto">
          <a:xfrm>
            <a:off x="941388" y="836613"/>
            <a:ext cx="7869237" cy="1716087"/>
          </a:xfrm>
          <a:prstGeom prst="rect">
            <a:avLst/>
          </a:prstGeom>
          <a:noFill/>
          <a:ln>
            <a:noFill/>
          </a:ln>
          <a:effectLst/>
        </p:spPr>
        <p:txBody>
          <a:bodyPr anchor="ctr">
            <a:spAutoFit/>
          </a:bodyPr>
          <a:lstStyle/>
          <a:p>
            <a:pPr>
              <a:lnSpc>
                <a:spcPct val="110000"/>
              </a:lnSpc>
              <a:defRPr/>
            </a:pPr>
            <a:r>
              <a:rPr lang="zh-CN" altLang="en-US" dirty="0">
                <a:latin typeface="+mn-lt"/>
                <a:ea typeface="+mn-ea"/>
              </a:rPr>
              <a:t>固氮酶一般含有</a:t>
            </a:r>
            <a:r>
              <a:rPr lang="zh-CN" altLang="en-US" dirty="0">
                <a:solidFill>
                  <a:srgbClr val="0000CC"/>
                </a:solidFill>
                <a:latin typeface="+mn-lt"/>
                <a:ea typeface="+mn-ea"/>
              </a:rPr>
              <a:t>铁蛋白和钼铁蛋白</a:t>
            </a:r>
            <a:r>
              <a:rPr lang="en-US" altLang="zh-CN" dirty="0">
                <a:latin typeface="+mn-lt"/>
                <a:ea typeface="+mn-ea"/>
              </a:rPr>
              <a:t>.</a:t>
            </a:r>
            <a:endParaRPr lang="en-US" altLang="zh-CN" dirty="0">
              <a:latin typeface="+mn-lt"/>
              <a:ea typeface="+mn-ea"/>
            </a:endParaRPr>
          </a:p>
          <a:p>
            <a:pPr>
              <a:lnSpc>
                <a:spcPct val="110000"/>
              </a:lnSpc>
              <a:defRPr/>
            </a:pPr>
            <a:r>
              <a:rPr lang="zh-CN" altLang="en-US" dirty="0">
                <a:latin typeface="+mn-lt"/>
                <a:ea typeface="+mn-ea"/>
              </a:rPr>
              <a:t>铁蛋白是类立方烷型的</a:t>
            </a:r>
            <a:r>
              <a:rPr lang="en-US" altLang="zh-CN" dirty="0">
                <a:latin typeface="+mn-lt"/>
                <a:ea typeface="+mn-ea"/>
              </a:rPr>
              <a:t>Fe</a:t>
            </a:r>
            <a:r>
              <a:rPr lang="en-US" altLang="zh-CN" baseline="-25000" dirty="0">
                <a:latin typeface="+mn-lt"/>
                <a:ea typeface="+mn-ea"/>
              </a:rPr>
              <a:t>4</a:t>
            </a:r>
            <a:r>
              <a:rPr lang="en-US" altLang="zh-CN" dirty="0">
                <a:latin typeface="+mn-lt"/>
                <a:ea typeface="+mn-ea"/>
              </a:rPr>
              <a:t>S</a:t>
            </a:r>
            <a:r>
              <a:rPr lang="en-US" altLang="zh-CN" baseline="-25000" dirty="0">
                <a:latin typeface="+mn-lt"/>
                <a:ea typeface="+mn-ea"/>
              </a:rPr>
              <a:t>4</a:t>
            </a:r>
            <a:r>
              <a:rPr lang="zh-CN" altLang="en-US" dirty="0">
                <a:latin typeface="+mn-lt"/>
                <a:ea typeface="+mn-ea"/>
              </a:rPr>
              <a:t>簇合物</a:t>
            </a:r>
            <a:r>
              <a:rPr lang="en-US" altLang="zh-CN" dirty="0">
                <a:latin typeface="+mn-lt"/>
                <a:ea typeface="+mn-ea"/>
              </a:rPr>
              <a:t>,</a:t>
            </a:r>
            <a:r>
              <a:rPr lang="zh-CN" altLang="en-US" dirty="0">
                <a:latin typeface="+mn-lt"/>
                <a:ea typeface="+mn-ea"/>
              </a:rPr>
              <a:t>铁蛋白作为电子传递体</a:t>
            </a:r>
            <a:r>
              <a:rPr lang="en-US" altLang="zh-CN" dirty="0">
                <a:latin typeface="+mn-lt"/>
                <a:ea typeface="+mn-ea"/>
              </a:rPr>
              <a:t>,</a:t>
            </a:r>
            <a:r>
              <a:rPr lang="zh-CN" altLang="en-US" dirty="0">
                <a:latin typeface="+mn-lt"/>
                <a:ea typeface="+mn-ea"/>
              </a:rPr>
              <a:t>把电子转移给钼铁蛋白</a:t>
            </a:r>
            <a:r>
              <a:rPr lang="en-US" altLang="zh-CN" dirty="0">
                <a:latin typeface="+mn-lt"/>
                <a:ea typeface="+mn-ea"/>
              </a:rPr>
              <a:t>.  </a:t>
            </a:r>
            <a:endParaRPr lang="en-US" altLang="zh-CN" dirty="0">
              <a:latin typeface="+mn-lt"/>
              <a:ea typeface="+mn-ea"/>
            </a:endParaRPr>
          </a:p>
        </p:txBody>
      </p:sp>
      <p:sp>
        <p:nvSpPr>
          <p:cNvPr id="6" name="Rectangle 4"/>
          <p:cNvSpPr>
            <a:spLocks noChangeArrowheads="1"/>
          </p:cNvSpPr>
          <p:nvPr/>
        </p:nvSpPr>
        <p:spPr bwMode="auto">
          <a:xfrm>
            <a:off x="927100" y="188913"/>
            <a:ext cx="4052888" cy="647700"/>
          </a:xfrm>
          <a:prstGeom prst="rect">
            <a:avLst/>
          </a:prstGeom>
          <a:noFill/>
          <a:ln>
            <a:noFill/>
          </a:ln>
          <a:effectLst/>
        </p:spPr>
        <p:txBody>
          <a:bodyPr anchor="ctr">
            <a:spAutoFit/>
          </a:bodyPr>
          <a:lstStyle/>
          <a:p>
            <a:pPr>
              <a:defRPr/>
            </a:pPr>
            <a:r>
              <a:rPr lang="en-US" altLang="zh-CN" sz="3600" dirty="0">
                <a:solidFill>
                  <a:srgbClr val="0000CC"/>
                </a:solidFill>
                <a:latin typeface="+mn-lt"/>
                <a:ea typeface="+mn-ea"/>
              </a:rPr>
              <a:t>2. </a:t>
            </a:r>
            <a:r>
              <a:rPr lang="zh-CN" altLang="en-US" sz="3600" dirty="0">
                <a:solidFill>
                  <a:srgbClr val="0000CC"/>
                </a:solidFill>
                <a:latin typeface="+mn-lt"/>
                <a:ea typeface="+mn-ea"/>
              </a:rPr>
              <a:t>钼的固氮配合物</a:t>
            </a:r>
            <a:endParaRPr lang="zh-CN" altLang="pt-BR" sz="3600" dirty="0">
              <a:solidFill>
                <a:srgbClr val="0000CC"/>
              </a:solidFill>
              <a:latin typeface="+mn-lt"/>
              <a:ea typeface="+mn-ea"/>
            </a:endParaRPr>
          </a:p>
        </p:txBody>
      </p:sp>
      <p:pic>
        <p:nvPicPr>
          <p:cNvPr id="205827" name="Picture 4" descr="fe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42988" y="2924175"/>
            <a:ext cx="3960812"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771525" y="5805488"/>
            <a:ext cx="8228013" cy="519112"/>
          </a:xfrm>
          <a:prstGeom prst="rect">
            <a:avLst/>
          </a:prstGeom>
          <a:noFill/>
          <a:ln>
            <a:noFill/>
          </a:ln>
          <a:effectLst/>
        </p:spPr>
        <p:txBody>
          <a:bodyPr anchor="ctr">
            <a:spAutoFit/>
          </a:bodyPr>
          <a:lstStyle/>
          <a:p>
            <a:pPr>
              <a:defRPr/>
            </a:pPr>
            <a:r>
              <a:rPr lang="en-US" altLang="zh-CN" sz="2800" dirty="0">
                <a:latin typeface="+mn-lt"/>
                <a:ea typeface="+mn-ea"/>
              </a:rPr>
              <a:t>(a) Fe</a:t>
            </a:r>
            <a:r>
              <a:rPr lang="en-US" altLang="zh-CN" sz="2800" baseline="-25000" dirty="0">
                <a:latin typeface="+mn-lt"/>
                <a:ea typeface="+mn-ea"/>
              </a:rPr>
              <a:t>4</a:t>
            </a:r>
            <a:r>
              <a:rPr lang="en-US" altLang="zh-CN" sz="2800" dirty="0">
                <a:latin typeface="+mn-lt"/>
                <a:ea typeface="+mn-ea"/>
              </a:rPr>
              <a:t>S</a:t>
            </a:r>
            <a:r>
              <a:rPr lang="en-US" altLang="zh-CN" sz="2800" baseline="-25000" dirty="0">
                <a:latin typeface="+mn-lt"/>
                <a:ea typeface="+mn-ea"/>
              </a:rPr>
              <a:t>4</a:t>
            </a:r>
            <a:r>
              <a:rPr lang="zh-CN" altLang="en-US" sz="2800" dirty="0">
                <a:latin typeface="+mn-lt"/>
                <a:ea typeface="+mn-ea"/>
              </a:rPr>
              <a:t>原子簇的空间结构    </a:t>
            </a:r>
            <a:r>
              <a:rPr lang="en-US" altLang="zh-CN" sz="2800" dirty="0">
                <a:latin typeface="+mn-lt"/>
                <a:ea typeface="+mn-ea"/>
              </a:rPr>
              <a:t>(b) </a:t>
            </a:r>
            <a:r>
              <a:rPr lang="zh-CN" altLang="en-US" sz="2800" dirty="0">
                <a:latin typeface="+mn-lt"/>
                <a:ea typeface="+mn-ea"/>
              </a:rPr>
              <a:t>铁钼辅因子的结构</a:t>
            </a:r>
            <a:endParaRPr lang="zh-CN" altLang="en-US" sz="2800" dirty="0">
              <a:latin typeface="+mn-lt"/>
              <a:ea typeface="+mn-ea"/>
            </a:endParaRPr>
          </a:p>
        </p:txBody>
      </p:sp>
      <p:sp>
        <p:nvSpPr>
          <p:cNvPr id="205829" name="Rectangle 5"/>
          <p:cNvSpPr>
            <a:spLocks noChangeArrowheads="1"/>
          </p:cNvSpPr>
          <p:nvPr/>
        </p:nvSpPr>
        <p:spPr bwMode="auto">
          <a:xfrm>
            <a:off x="8027988" y="6356350"/>
            <a:ext cx="703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B8CB4B68-FBC3-4282-8BC6-011AB3F92795}" type="slidenum">
              <a:rPr lang="en-US" altLang="zh-CN" sz="1600">
                <a:ea typeface="ˎ̥"/>
                <a:cs typeface="ˎ̥"/>
              </a:rPr>
            </a:fld>
            <a:r>
              <a:rPr lang="en-US" altLang="zh-CN" sz="1600" b="0"/>
              <a:t> </a:t>
            </a:r>
            <a:endParaRPr lang="en-US" altLang="zh-CN" sz="1600" b="0">
              <a:ea typeface="ˎ̥"/>
              <a:cs typeface="ˎ̥"/>
            </a:endParaRPr>
          </a:p>
        </p:txBody>
      </p:sp>
      <p:pic>
        <p:nvPicPr>
          <p:cNvPr id="205830" name="Picture 2" descr="g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2646363"/>
            <a:ext cx="2619375" cy="2852737"/>
          </a:xfrm>
          <a:prstGeom prst="rect">
            <a:avLst/>
          </a:prstGeom>
          <a:noFill/>
          <a:ln w="9525">
            <a:solidFill>
              <a:srgbClr val="66FF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5" name="Rectangle 5"/>
          <p:cNvSpPr>
            <a:spLocks noChangeArrowheads="1"/>
          </p:cNvSpPr>
          <p:nvPr/>
        </p:nvSpPr>
        <p:spPr bwMode="auto">
          <a:xfrm>
            <a:off x="1079500" y="1057275"/>
            <a:ext cx="7848600" cy="1076325"/>
          </a:xfrm>
          <a:prstGeom prst="rect">
            <a:avLst/>
          </a:prstGeom>
          <a:noFill/>
          <a:ln>
            <a:noFill/>
          </a:ln>
          <a:effectLst/>
        </p:spPr>
        <p:txBody>
          <a:bodyPr anchor="ctr">
            <a:spAutoFit/>
          </a:bodyPr>
          <a:lstStyle/>
          <a:p>
            <a:pPr>
              <a:defRPr/>
            </a:pPr>
            <a:r>
              <a:rPr lang="zh-CN" altLang="en-US" dirty="0">
                <a:ea typeface="华文楷体" panose="02010600040101010101" pitchFamily="2" charset="-122"/>
              </a:rPr>
              <a:t>顺铂类药物可抑制细胞分裂，特别是抑制癌细胞增生，第一代抗癌药物 </a:t>
            </a:r>
            <a:r>
              <a:rPr lang="en-US" altLang="zh-CN" dirty="0">
                <a:ea typeface="华文楷体" panose="02010600040101010101" pitchFamily="2" charset="-122"/>
              </a:rPr>
              <a:t>(</a:t>
            </a:r>
            <a:r>
              <a:rPr lang="zh-CN" altLang="en-US" dirty="0">
                <a:ea typeface="华文楷体" panose="02010600040101010101" pitchFamily="2" charset="-122"/>
              </a:rPr>
              <a:t>如下图所示</a:t>
            </a:r>
            <a:r>
              <a:rPr lang="en-US" altLang="zh-CN" dirty="0">
                <a:ea typeface="华文楷体" panose="02010600040101010101" pitchFamily="2" charset="-122"/>
              </a:rPr>
              <a:t>)</a:t>
            </a:r>
            <a:endParaRPr lang="zh-CN" altLang="en-US" dirty="0">
              <a:latin typeface="+mn-lt"/>
              <a:ea typeface="+mn-ea"/>
            </a:endParaRPr>
          </a:p>
        </p:txBody>
      </p:sp>
      <p:pic>
        <p:nvPicPr>
          <p:cNvPr id="501766" name="Picture 6" descr="pt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11863" y="2995613"/>
            <a:ext cx="28797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72" name="Rectangle 12"/>
          <p:cNvSpPr>
            <a:spLocks noChangeArrowheads="1"/>
          </p:cNvSpPr>
          <p:nvPr/>
        </p:nvSpPr>
        <p:spPr bwMode="auto">
          <a:xfrm>
            <a:off x="625905" y="4271963"/>
            <a:ext cx="2832828" cy="954107"/>
          </a:xfrm>
          <a:prstGeom prst="rect">
            <a:avLst/>
          </a:prstGeom>
          <a:noFill/>
          <a:ln>
            <a:noFill/>
          </a:ln>
          <a:effectLst/>
        </p:spPr>
        <p:txBody>
          <a:bodyPr wrap="none">
            <a:spAutoFit/>
          </a:bodyPr>
          <a:lstStyle/>
          <a:p>
            <a:pPr algn="ctr">
              <a:defRPr/>
            </a:pPr>
            <a:r>
              <a:rPr lang="en-US" altLang="zh-CN" sz="2800" dirty="0">
                <a:latin typeface="+mn-lt"/>
                <a:ea typeface="+mn-ea"/>
              </a:rPr>
              <a:t>(a) [PtCl</a:t>
            </a:r>
            <a:r>
              <a:rPr lang="en-US" altLang="zh-CN" sz="2800" baseline="-25000" dirty="0">
                <a:latin typeface="+mn-lt"/>
                <a:ea typeface="+mn-ea"/>
              </a:rPr>
              <a:t>2 </a:t>
            </a:r>
            <a:r>
              <a:rPr lang="en-US" altLang="zh-CN" sz="2800" dirty="0" smtClean="0">
                <a:latin typeface="+mn-lt"/>
                <a:ea typeface="+mn-ea"/>
              </a:rPr>
              <a:t>(NH</a:t>
            </a:r>
            <a:r>
              <a:rPr lang="en-US" altLang="zh-CN" sz="2800" baseline="-25000" dirty="0" smtClean="0">
                <a:latin typeface="+mn-lt"/>
                <a:ea typeface="+mn-ea"/>
              </a:rPr>
              <a:t>3</a:t>
            </a:r>
            <a:r>
              <a:rPr lang="en-US" altLang="zh-CN" sz="2800" dirty="0" smtClean="0">
                <a:latin typeface="+mn-lt"/>
                <a:ea typeface="+mn-ea"/>
              </a:rPr>
              <a:t>)</a:t>
            </a:r>
            <a:r>
              <a:rPr lang="en-US" altLang="zh-CN" sz="2800" baseline="-25000" dirty="0" smtClean="0">
                <a:latin typeface="+mn-lt"/>
                <a:ea typeface="+mn-ea"/>
              </a:rPr>
              <a:t>2</a:t>
            </a:r>
            <a:r>
              <a:rPr lang="en-US" altLang="zh-CN" sz="2800" dirty="0" smtClean="0">
                <a:latin typeface="+mn-lt"/>
                <a:ea typeface="+mn-ea"/>
              </a:rPr>
              <a:t>]</a:t>
            </a:r>
            <a:br>
              <a:rPr lang="en-US" altLang="zh-CN" sz="2800" dirty="0">
                <a:latin typeface="+mn-lt"/>
                <a:ea typeface="+mn-ea"/>
              </a:rPr>
            </a:br>
            <a:r>
              <a:rPr lang="en-US" altLang="zh-CN" sz="2800" dirty="0">
                <a:latin typeface="+mn-lt"/>
                <a:ea typeface="+mn-ea"/>
              </a:rPr>
              <a:t>(</a:t>
            </a:r>
            <a:r>
              <a:rPr lang="zh-CN" altLang="en-US" sz="2800" dirty="0">
                <a:latin typeface="+mn-lt"/>
                <a:ea typeface="+mn-ea"/>
              </a:rPr>
              <a:t>顺铂</a:t>
            </a:r>
            <a:r>
              <a:rPr lang="en-US" altLang="zh-CN" sz="2800" dirty="0">
                <a:latin typeface="+mn-lt"/>
                <a:ea typeface="+mn-ea"/>
              </a:rPr>
              <a:t>)</a:t>
            </a:r>
            <a:endParaRPr lang="en-US" altLang="zh-CN" sz="2800" dirty="0">
              <a:latin typeface="+mn-lt"/>
              <a:ea typeface="+mn-ea"/>
            </a:endParaRPr>
          </a:p>
        </p:txBody>
      </p:sp>
      <p:sp>
        <p:nvSpPr>
          <p:cNvPr id="501774" name="Rectangle 14"/>
          <p:cNvSpPr>
            <a:spLocks noChangeArrowheads="1"/>
          </p:cNvSpPr>
          <p:nvPr/>
        </p:nvSpPr>
        <p:spPr bwMode="auto">
          <a:xfrm>
            <a:off x="2927763" y="5445125"/>
            <a:ext cx="3493264" cy="954107"/>
          </a:xfrm>
          <a:prstGeom prst="rect">
            <a:avLst/>
          </a:prstGeom>
          <a:noFill/>
          <a:ln>
            <a:noFill/>
          </a:ln>
          <a:effectLst/>
        </p:spPr>
        <p:txBody>
          <a:bodyPr wrap="none">
            <a:spAutoFit/>
          </a:bodyPr>
          <a:lstStyle/>
          <a:p>
            <a:pPr algn="ctr">
              <a:defRPr/>
            </a:pPr>
            <a:r>
              <a:rPr lang="en-US" altLang="zh-CN" sz="2800" dirty="0">
                <a:latin typeface="+mn-lt"/>
                <a:ea typeface="+mn-ea"/>
              </a:rPr>
              <a:t>(b) [</a:t>
            </a:r>
            <a:r>
              <a:rPr lang="en-US" altLang="zh-CN" sz="2800" dirty="0" smtClean="0">
                <a:latin typeface="+mn-lt"/>
                <a:ea typeface="+mn-ea"/>
              </a:rPr>
              <a:t>Pt(NH</a:t>
            </a:r>
            <a:r>
              <a:rPr lang="en-US" altLang="zh-CN" sz="2800" baseline="-25000" dirty="0" smtClean="0">
                <a:latin typeface="+mn-lt"/>
                <a:ea typeface="+mn-ea"/>
              </a:rPr>
              <a:t>3</a:t>
            </a:r>
            <a:r>
              <a:rPr lang="en-US" altLang="zh-CN" sz="2800" dirty="0" smtClean="0">
                <a:latin typeface="+mn-lt"/>
                <a:ea typeface="+mn-ea"/>
              </a:rPr>
              <a:t>)</a:t>
            </a:r>
            <a:r>
              <a:rPr lang="en-US" altLang="zh-CN" sz="2800" baseline="-25000" dirty="0" smtClean="0">
                <a:latin typeface="+mn-lt"/>
                <a:ea typeface="+mn-ea"/>
              </a:rPr>
              <a:t>2</a:t>
            </a:r>
            <a:r>
              <a:rPr lang="en-US" altLang="zh-CN" sz="2800" dirty="0" smtClean="0">
                <a:latin typeface="+mn-lt"/>
                <a:ea typeface="+mn-ea"/>
              </a:rPr>
              <a:t>O</a:t>
            </a:r>
            <a:r>
              <a:rPr lang="en-US" altLang="zh-CN" sz="2800" baseline="-25000" dirty="0" smtClean="0">
                <a:latin typeface="+mn-lt"/>
                <a:ea typeface="+mn-ea"/>
              </a:rPr>
              <a:t>4</a:t>
            </a:r>
            <a:r>
              <a:rPr lang="en-US" altLang="zh-CN" sz="2800" dirty="0" smtClean="0">
                <a:latin typeface="+mn-lt"/>
                <a:ea typeface="+mn-ea"/>
              </a:rPr>
              <a:t>C</a:t>
            </a:r>
            <a:r>
              <a:rPr lang="en-US" altLang="zh-CN" sz="2800" baseline="-25000" dirty="0" smtClean="0">
                <a:latin typeface="+mn-lt"/>
                <a:ea typeface="+mn-ea"/>
              </a:rPr>
              <a:t>6</a:t>
            </a:r>
            <a:r>
              <a:rPr lang="en-US" altLang="zh-CN" sz="2800" dirty="0" smtClean="0">
                <a:latin typeface="+mn-lt"/>
                <a:ea typeface="+mn-ea"/>
              </a:rPr>
              <a:t>H</a:t>
            </a:r>
            <a:r>
              <a:rPr lang="en-US" altLang="zh-CN" sz="2800" baseline="-25000" dirty="0" smtClean="0">
                <a:latin typeface="+mn-lt"/>
                <a:ea typeface="+mn-ea"/>
              </a:rPr>
              <a:t>6</a:t>
            </a:r>
            <a:r>
              <a:rPr lang="en-US" altLang="zh-CN" sz="2800" dirty="0" smtClean="0">
                <a:latin typeface="+mn-lt"/>
                <a:ea typeface="+mn-ea"/>
              </a:rPr>
              <a:t>]</a:t>
            </a:r>
            <a:br>
              <a:rPr lang="en-US" altLang="zh-CN" sz="2800" baseline="-25000" dirty="0">
                <a:latin typeface="+mn-lt"/>
                <a:ea typeface="+mn-ea"/>
              </a:rPr>
            </a:br>
            <a:r>
              <a:rPr lang="en-US" altLang="zh-CN" sz="2800" dirty="0">
                <a:latin typeface="+mn-lt"/>
                <a:ea typeface="+mn-ea"/>
              </a:rPr>
              <a:t>(</a:t>
            </a:r>
            <a:r>
              <a:rPr lang="zh-CN" altLang="en-US" sz="2800" dirty="0">
                <a:latin typeface="+mn-lt"/>
                <a:ea typeface="+mn-ea"/>
              </a:rPr>
              <a:t>卡铂</a:t>
            </a:r>
            <a:r>
              <a:rPr lang="en-US" altLang="zh-CN" sz="2800" dirty="0">
                <a:latin typeface="+mn-lt"/>
                <a:ea typeface="+mn-ea"/>
              </a:rPr>
              <a:t>)</a:t>
            </a:r>
            <a:endParaRPr lang="en-US" altLang="zh-CN" sz="2800" dirty="0">
              <a:latin typeface="+mn-lt"/>
              <a:ea typeface="+mn-ea"/>
            </a:endParaRPr>
          </a:p>
        </p:txBody>
      </p:sp>
      <p:sp>
        <p:nvSpPr>
          <p:cNvPr id="501776" name="Text Box 16"/>
          <p:cNvSpPr txBox="1">
            <a:spLocks noChangeArrowheads="1"/>
          </p:cNvSpPr>
          <p:nvPr/>
        </p:nvSpPr>
        <p:spPr bwMode="auto">
          <a:xfrm>
            <a:off x="6227763" y="4492625"/>
            <a:ext cx="2520950" cy="585788"/>
          </a:xfrm>
          <a:prstGeom prst="rect">
            <a:avLst/>
          </a:prstGeom>
          <a:noFill/>
          <a:ln>
            <a:noFill/>
          </a:ln>
          <a:effectLst/>
        </p:spPr>
        <p:txBody>
          <a:bodyPr>
            <a:spAutoFit/>
          </a:bodyPr>
          <a:lstStyle/>
          <a:p>
            <a:pPr>
              <a:spcBef>
                <a:spcPct val="50000"/>
              </a:spcBef>
              <a:defRPr/>
            </a:pPr>
            <a:r>
              <a:rPr lang="en-US" altLang="zh-CN" dirty="0">
                <a:latin typeface="+mn-lt"/>
                <a:ea typeface="+mn-ea"/>
              </a:rPr>
              <a:t>(c) </a:t>
            </a:r>
            <a:r>
              <a:rPr lang="zh-CN" altLang="en-US" dirty="0">
                <a:latin typeface="+mn-lt"/>
                <a:ea typeface="+mn-ea"/>
              </a:rPr>
              <a:t>奥沙利铂</a:t>
            </a:r>
            <a:endParaRPr lang="zh-CN" altLang="en-US" dirty="0">
              <a:latin typeface="+mn-lt"/>
              <a:ea typeface="+mn-ea"/>
            </a:endParaRPr>
          </a:p>
        </p:txBody>
      </p:sp>
      <p:pic>
        <p:nvPicPr>
          <p:cNvPr id="501779" name="Picture 19" descr="PtCl2NH32-c"/>
          <p:cNvPicPr>
            <a:picLocks noChangeAspect="1" noChangeArrowheads="1"/>
          </p:cNvPicPr>
          <p:nvPr/>
        </p:nvPicPr>
        <p:blipFill>
          <a:blip r:embed="rId2" cstate="print">
            <a:extLst>
              <a:ext uri="{28A0092B-C50C-407E-A947-70E740481C1C}">
                <a14:useLocalDpi xmlns:a14="http://schemas.microsoft.com/office/drawing/2010/main" val="0"/>
              </a:ext>
            </a:extLst>
          </a:blip>
          <a:srcRect l="14207" t="27298" r="12811" b="23045"/>
          <a:stretch>
            <a:fillRect/>
          </a:stretch>
        </p:blipFill>
        <p:spPr bwMode="auto">
          <a:xfrm>
            <a:off x="998538" y="2563813"/>
            <a:ext cx="2089150"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80" name="Picture 20" descr="carboplatin"/>
          <p:cNvPicPr>
            <a:picLocks noChangeAspect="1" noChangeArrowheads="1"/>
          </p:cNvPicPr>
          <p:nvPr/>
        </p:nvPicPr>
        <p:blipFill>
          <a:blip r:embed="rId3" cstate="print">
            <a:extLst>
              <a:ext uri="{28A0092B-C50C-407E-A947-70E740481C1C}">
                <a14:useLocalDpi xmlns:a14="http://schemas.microsoft.com/office/drawing/2010/main" val="0"/>
              </a:ext>
            </a:extLst>
          </a:blip>
          <a:srcRect l="18617" t="1585" r="11533" b="4088"/>
          <a:stretch>
            <a:fillRect/>
          </a:stretch>
        </p:blipFill>
        <p:spPr bwMode="auto">
          <a:xfrm>
            <a:off x="3563938" y="2205038"/>
            <a:ext cx="2308225"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p:nvSpPr>
        <p:spPr bwMode="auto">
          <a:xfrm>
            <a:off x="950913" y="258763"/>
            <a:ext cx="4052887" cy="647700"/>
          </a:xfrm>
          <a:prstGeom prst="rect">
            <a:avLst/>
          </a:prstGeom>
          <a:noFill/>
          <a:ln>
            <a:noFill/>
          </a:ln>
          <a:effectLst/>
        </p:spPr>
        <p:txBody>
          <a:bodyPr anchor="ctr">
            <a:spAutoFit/>
          </a:bodyPr>
          <a:lstStyle/>
          <a:p>
            <a:pPr>
              <a:defRPr/>
            </a:pPr>
            <a:r>
              <a:rPr lang="en-US" altLang="zh-CN" sz="3600" dirty="0">
                <a:solidFill>
                  <a:srgbClr val="0000CC"/>
                </a:solidFill>
                <a:latin typeface="+mn-lt"/>
                <a:ea typeface="+mn-ea"/>
              </a:rPr>
              <a:t>3. </a:t>
            </a:r>
            <a:r>
              <a:rPr lang="zh-CN" altLang="en-US" sz="3600" dirty="0">
                <a:solidFill>
                  <a:srgbClr val="0000CC"/>
                </a:solidFill>
                <a:latin typeface="+mn-lt"/>
                <a:ea typeface="+mn-ea"/>
              </a:rPr>
              <a:t>抗癌</a:t>
            </a:r>
            <a:r>
              <a:rPr lang="en-US" altLang="zh-CN" sz="3600" dirty="0">
                <a:solidFill>
                  <a:srgbClr val="0000CC"/>
                </a:solidFill>
                <a:latin typeface="+mn-lt"/>
                <a:ea typeface="+mn-ea"/>
              </a:rPr>
              <a:t>/</a:t>
            </a:r>
            <a:r>
              <a:rPr lang="zh-CN" altLang="en-US" sz="3600" dirty="0">
                <a:solidFill>
                  <a:srgbClr val="0000CC"/>
                </a:solidFill>
                <a:latin typeface="+mn-lt"/>
                <a:ea typeface="+mn-ea"/>
              </a:rPr>
              <a:t>肿瘤化合物</a:t>
            </a:r>
            <a:endParaRPr lang="zh-CN" altLang="pt-BR" sz="3600" dirty="0">
              <a:solidFill>
                <a:srgbClr val="0000CC"/>
              </a:solidFill>
              <a:latin typeface="+mn-lt"/>
              <a:ea typeface="+mn-ea"/>
            </a:endParaRPr>
          </a:p>
        </p:txBody>
      </p:sp>
      <p:sp>
        <p:nvSpPr>
          <p:cNvPr id="206857" name="Rectangle 5"/>
          <p:cNvSpPr>
            <a:spLocks noChangeArrowheads="1"/>
          </p:cNvSpPr>
          <p:nvPr/>
        </p:nvSpPr>
        <p:spPr bwMode="auto">
          <a:xfrm>
            <a:off x="7956550" y="6092825"/>
            <a:ext cx="77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2D3674B4-2968-4D1A-BC91-CD20035BDC6B}" type="slidenum">
              <a:rPr lang="en-US" altLang="zh-CN" sz="1600">
                <a:ea typeface="ˎ̥"/>
                <a:cs typeface="ˎ̥"/>
              </a:rPr>
            </a:fld>
            <a:r>
              <a:rPr lang="en-US" altLang="zh-CN" sz="1600" b="0"/>
              <a:t> </a:t>
            </a:r>
            <a:endParaRPr lang="en-US" altLang="zh-CN" sz="1600" b="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765"/>
                                        </p:tgtEl>
                                        <p:attrNameLst>
                                          <p:attrName>style.visibility</p:attrName>
                                        </p:attrNameLst>
                                      </p:cBhvr>
                                      <p:to>
                                        <p:strVal val="visible"/>
                                      </p:to>
                                    </p:set>
                                    <p:animEffect transition="in" filter="wipe(left)">
                                      <p:cBhvr>
                                        <p:cTn id="7" dur="500"/>
                                        <p:tgtEl>
                                          <p:spTgt spid="5017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01779"/>
                                        </p:tgtEl>
                                        <p:attrNameLst>
                                          <p:attrName>style.visibility</p:attrName>
                                        </p:attrNameLst>
                                      </p:cBhvr>
                                      <p:to>
                                        <p:strVal val="visible"/>
                                      </p:to>
                                    </p:set>
                                    <p:animEffect transition="in" filter="blinds(horizontal)">
                                      <p:cBhvr>
                                        <p:cTn id="12" dur="500"/>
                                        <p:tgtEl>
                                          <p:spTgt spid="50177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01772"/>
                                        </p:tgtEl>
                                        <p:attrNameLst>
                                          <p:attrName>style.visibility</p:attrName>
                                        </p:attrNameLst>
                                      </p:cBhvr>
                                      <p:to>
                                        <p:strVal val="visible"/>
                                      </p:to>
                                    </p:set>
                                    <p:animEffect transition="in" filter="blinds(horizontal)">
                                      <p:cBhvr>
                                        <p:cTn id="15" dur="500"/>
                                        <p:tgtEl>
                                          <p:spTgt spid="50177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01780"/>
                                        </p:tgtEl>
                                        <p:attrNameLst>
                                          <p:attrName>style.visibility</p:attrName>
                                        </p:attrNameLst>
                                      </p:cBhvr>
                                      <p:to>
                                        <p:strVal val="visible"/>
                                      </p:to>
                                    </p:set>
                                    <p:animEffect transition="in" filter="blinds(horizontal)">
                                      <p:cBhvr>
                                        <p:cTn id="20" dur="500"/>
                                        <p:tgtEl>
                                          <p:spTgt spid="50178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01774"/>
                                        </p:tgtEl>
                                        <p:attrNameLst>
                                          <p:attrName>style.visibility</p:attrName>
                                        </p:attrNameLst>
                                      </p:cBhvr>
                                      <p:to>
                                        <p:strVal val="visible"/>
                                      </p:to>
                                    </p:set>
                                    <p:animEffect transition="in" filter="blinds(horizontal)">
                                      <p:cBhvr>
                                        <p:cTn id="23" dur="500"/>
                                        <p:tgtEl>
                                          <p:spTgt spid="50177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01766"/>
                                        </p:tgtEl>
                                        <p:attrNameLst>
                                          <p:attrName>style.visibility</p:attrName>
                                        </p:attrNameLst>
                                      </p:cBhvr>
                                      <p:to>
                                        <p:strVal val="visible"/>
                                      </p:to>
                                    </p:set>
                                    <p:animEffect transition="in" filter="blinds(horizontal)">
                                      <p:cBhvr>
                                        <p:cTn id="28" dur="500"/>
                                        <p:tgtEl>
                                          <p:spTgt spid="50176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01776"/>
                                        </p:tgtEl>
                                        <p:attrNameLst>
                                          <p:attrName>style.visibility</p:attrName>
                                        </p:attrNameLst>
                                      </p:cBhvr>
                                      <p:to>
                                        <p:strVal val="visible"/>
                                      </p:to>
                                    </p:set>
                                    <p:animEffect transition="in" filter="blinds(horizontal)">
                                      <p:cBhvr>
                                        <p:cTn id="31" dur="500"/>
                                        <p:tgtEl>
                                          <p:spTgt spid="501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5" grpId="0"/>
      <p:bldP spid="501772" grpId="0"/>
      <p:bldP spid="501774" grpId="0"/>
      <p:bldP spid="501776"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txBox="1">
            <a:spLocks noChangeArrowheads="1"/>
          </p:cNvSpPr>
          <p:nvPr/>
        </p:nvSpPr>
        <p:spPr bwMode="auto">
          <a:xfrm>
            <a:off x="971550" y="333375"/>
            <a:ext cx="24479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spcBef>
                <a:spcPct val="20000"/>
              </a:spcBef>
              <a:buFont typeface="Wingdings" panose="05000000000000000000" pitchFamily="2" charset="2"/>
              <a:buNone/>
            </a:pPr>
            <a:r>
              <a:rPr lang="en-US" altLang="zh-CN" sz="3600" dirty="0">
                <a:solidFill>
                  <a:srgbClr val="0033CC"/>
                </a:solidFill>
                <a:ea typeface="华文楷体" panose="02010600040101010101" pitchFamily="2" charset="-122"/>
              </a:rPr>
              <a:t>4</a:t>
            </a:r>
            <a:r>
              <a:rPr lang="zh-CN" altLang="en-US" sz="3600" dirty="0">
                <a:solidFill>
                  <a:srgbClr val="0033CC"/>
                </a:solidFill>
                <a:ea typeface="华文楷体" panose="02010600040101010101" pitchFamily="2" charset="-122"/>
              </a:rPr>
              <a:t>．</a:t>
            </a:r>
            <a:r>
              <a:rPr lang="en-US" altLang="zh-CN" sz="3600" dirty="0">
                <a:solidFill>
                  <a:srgbClr val="0033CC"/>
                </a:solidFill>
                <a:ea typeface="华文楷体" panose="02010600040101010101" pitchFamily="2" charset="-122"/>
              </a:rPr>
              <a:t>Zeiss</a:t>
            </a:r>
            <a:r>
              <a:rPr lang="zh-CN" altLang="en-US" sz="3600" dirty="0">
                <a:solidFill>
                  <a:srgbClr val="0033CC"/>
                </a:solidFill>
                <a:ea typeface="华文楷体" panose="02010600040101010101" pitchFamily="2" charset="-122"/>
              </a:rPr>
              <a:t>盐</a:t>
            </a:r>
            <a:endParaRPr lang="zh-CN" altLang="en-US" dirty="0">
              <a:solidFill>
                <a:schemeClr val="tx1"/>
              </a:solidFill>
              <a:ea typeface="华文楷体" panose="02010600040101010101" pitchFamily="2" charset="-122"/>
            </a:endParaRPr>
          </a:p>
        </p:txBody>
      </p:sp>
      <p:sp>
        <p:nvSpPr>
          <p:cNvPr id="207874" name="Rectangle 3"/>
          <p:cNvSpPr>
            <a:spLocks noChangeArrowheads="1"/>
          </p:cNvSpPr>
          <p:nvPr/>
        </p:nvSpPr>
        <p:spPr bwMode="auto">
          <a:xfrm>
            <a:off x="971550" y="1412875"/>
            <a:ext cx="770413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30000"/>
              </a:lnSpc>
            </a:pPr>
            <a:r>
              <a:rPr lang="en-US" altLang="zh-CN" dirty="0">
                <a:solidFill>
                  <a:srgbClr val="FF0066"/>
                </a:solidFill>
                <a:ea typeface="华文楷体" panose="02010600040101010101" pitchFamily="2" charset="-122"/>
              </a:rPr>
              <a:t>       </a:t>
            </a:r>
            <a:r>
              <a:rPr lang="en-US" altLang="zh-CN" dirty="0">
                <a:solidFill>
                  <a:srgbClr val="FF0000"/>
                </a:solidFill>
                <a:ea typeface="华文楷体" panose="02010600040101010101" pitchFamily="2" charset="-122"/>
              </a:rPr>
              <a:t>K[PtCl</a:t>
            </a:r>
            <a:r>
              <a:rPr lang="en-US" altLang="zh-CN" baseline="-25000" dirty="0">
                <a:solidFill>
                  <a:srgbClr val="FF0000"/>
                </a:solidFill>
                <a:ea typeface="华文楷体" panose="02010600040101010101" pitchFamily="2" charset="-122"/>
              </a:rPr>
              <a:t>3 </a:t>
            </a:r>
            <a:r>
              <a:rPr lang="en-US" altLang="zh-CN" dirty="0" smtClean="0">
                <a:solidFill>
                  <a:srgbClr val="FF0000"/>
                </a:solidFill>
                <a:ea typeface="华文楷体" panose="02010600040101010101" pitchFamily="2" charset="-122"/>
              </a:rPr>
              <a:t>(</a:t>
            </a:r>
            <a:r>
              <a:rPr lang="en-US" altLang="zh-CN" dirty="0">
                <a:solidFill>
                  <a:srgbClr val="FF0000"/>
                </a:solidFill>
                <a:ea typeface="华文楷体" panose="02010600040101010101" pitchFamily="2" charset="-122"/>
                <a:sym typeface="Symbol" panose="05050102010706020507" pitchFamily="18" charset="2"/>
              </a:rPr>
              <a:t></a:t>
            </a:r>
            <a:r>
              <a:rPr lang="en-US" altLang="zh-CN" baseline="30000" dirty="0">
                <a:solidFill>
                  <a:srgbClr val="FF0000"/>
                </a:solidFill>
                <a:ea typeface="华文楷体" panose="02010600040101010101" pitchFamily="2" charset="-122"/>
                <a:sym typeface="Symbol" panose="05050102010706020507" pitchFamily="18" charset="2"/>
              </a:rPr>
              <a:t>2</a:t>
            </a:r>
            <a:r>
              <a:rPr lang="zh-CN" altLang="en-US" dirty="0">
                <a:solidFill>
                  <a:srgbClr val="FF0000"/>
                </a:solidFill>
                <a:ea typeface="华文楷体" panose="02010600040101010101" pitchFamily="2" charset="-122"/>
                <a:sym typeface="Symbol" panose="05050102010706020507" pitchFamily="18" charset="2"/>
              </a:rPr>
              <a:t>－</a:t>
            </a:r>
            <a:r>
              <a:rPr lang="en-US" altLang="zh-CN" dirty="0">
                <a:solidFill>
                  <a:srgbClr val="FF0000"/>
                </a:solidFill>
                <a:ea typeface="华文楷体" panose="02010600040101010101" pitchFamily="2" charset="-122"/>
              </a:rPr>
              <a:t>C</a:t>
            </a:r>
            <a:r>
              <a:rPr lang="en-US" altLang="zh-CN" baseline="-25000" dirty="0">
                <a:solidFill>
                  <a:srgbClr val="FF0000"/>
                </a:solidFill>
                <a:ea typeface="华文楷体" panose="02010600040101010101" pitchFamily="2" charset="-122"/>
              </a:rPr>
              <a:t>2</a:t>
            </a:r>
            <a:r>
              <a:rPr lang="en-US" altLang="zh-CN" dirty="0">
                <a:solidFill>
                  <a:srgbClr val="FF0000"/>
                </a:solidFill>
                <a:ea typeface="华文楷体" panose="02010600040101010101" pitchFamily="2" charset="-122"/>
              </a:rPr>
              <a:t>H</a:t>
            </a:r>
            <a:r>
              <a:rPr lang="en-US" altLang="zh-CN" baseline="-25000" dirty="0">
                <a:solidFill>
                  <a:srgbClr val="FF0000"/>
                </a:solidFill>
                <a:ea typeface="华文楷体" panose="02010600040101010101" pitchFamily="2" charset="-122"/>
              </a:rPr>
              <a:t>4</a:t>
            </a:r>
            <a:r>
              <a:rPr lang="en-US" altLang="zh-CN" dirty="0" smtClean="0">
                <a:solidFill>
                  <a:srgbClr val="FF0000"/>
                </a:solidFill>
                <a:ea typeface="华文楷体" panose="02010600040101010101" pitchFamily="2" charset="-122"/>
              </a:rPr>
              <a:t>)]</a:t>
            </a:r>
            <a:r>
              <a:rPr lang="en-US" altLang="zh-CN" dirty="0" smtClean="0">
                <a:solidFill>
                  <a:srgbClr val="FF0000"/>
                </a:solidFill>
                <a:ea typeface="华文楷体" panose="02010600040101010101" pitchFamily="2" charset="-122"/>
                <a:cs typeface="Lucida Sans Unicode" panose="020B0602030504020204" pitchFamily="34" charset="0"/>
              </a:rPr>
              <a:t>•</a:t>
            </a:r>
            <a:r>
              <a:rPr lang="en-US" altLang="zh-CN" dirty="0">
                <a:solidFill>
                  <a:srgbClr val="FF0000"/>
                </a:solidFill>
                <a:ea typeface="华文楷体" panose="02010600040101010101" pitchFamily="2" charset="-122"/>
                <a:cs typeface="Lucida Sans Unicode" panose="020B0602030504020204" pitchFamily="34" charset="0"/>
              </a:rPr>
              <a:t>2H</a:t>
            </a:r>
            <a:r>
              <a:rPr lang="en-US" altLang="zh-CN" baseline="-25000" dirty="0">
                <a:solidFill>
                  <a:srgbClr val="FF0000"/>
                </a:solidFill>
                <a:ea typeface="华文楷体" panose="02010600040101010101" pitchFamily="2" charset="-122"/>
                <a:cs typeface="Lucida Sans Unicode" panose="020B0602030504020204" pitchFamily="34" charset="0"/>
              </a:rPr>
              <a:t>2</a:t>
            </a:r>
            <a:r>
              <a:rPr lang="en-US" altLang="zh-CN" dirty="0">
                <a:solidFill>
                  <a:srgbClr val="FF0000"/>
                </a:solidFill>
                <a:ea typeface="华文楷体" panose="02010600040101010101" pitchFamily="2" charset="-122"/>
                <a:cs typeface="Lucida Sans Unicode" panose="020B0602030504020204" pitchFamily="34" charset="0"/>
              </a:rPr>
              <a:t>O (Zeiss</a:t>
            </a:r>
            <a:r>
              <a:rPr lang="zh-CN" altLang="en-US" dirty="0">
                <a:solidFill>
                  <a:srgbClr val="FF0000"/>
                </a:solidFill>
                <a:ea typeface="华文楷体" panose="02010600040101010101" pitchFamily="2" charset="-122"/>
                <a:cs typeface="Lucida Sans Unicode" panose="020B0602030504020204" pitchFamily="34" charset="0"/>
              </a:rPr>
              <a:t>盐</a:t>
            </a:r>
            <a:r>
              <a:rPr lang="en-US" altLang="zh-CN" dirty="0">
                <a:solidFill>
                  <a:srgbClr val="FF0000"/>
                </a:solidFill>
                <a:ea typeface="华文楷体" panose="02010600040101010101" pitchFamily="2" charset="-122"/>
                <a:cs typeface="Lucida Sans Unicode" panose="020B0602030504020204" pitchFamily="34" charset="0"/>
              </a:rPr>
              <a:t>)</a:t>
            </a:r>
            <a:r>
              <a:rPr lang="zh-CN" altLang="en-US" dirty="0">
                <a:ea typeface="华文楷体" panose="02010600040101010101" pitchFamily="2" charset="-122"/>
                <a:cs typeface="Lucida Sans Unicode" panose="020B0602030504020204" pitchFamily="34" charset="0"/>
              </a:rPr>
              <a:t>是被发现的第一例含有</a:t>
            </a:r>
            <a:r>
              <a:rPr lang="en-US" altLang="zh-CN" dirty="0">
                <a:ea typeface="华文楷体" panose="02010600040101010101" pitchFamily="2" charset="-122"/>
                <a:cs typeface="Lucida Sans Unicode" panose="020B0602030504020204" pitchFamily="34" charset="0"/>
              </a:rPr>
              <a:t>M-C</a:t>
            </a:r>
            <a:r>
              <a:rPr lang="zh-CN" altLang="en-US" dirty="0">
                <a:ea typeface="华文楷体" panose="02010600040101010101" pitchFamily="2" charset="-122"/>
                <a:cs typeface="Lucida Sans Unicode" panose="020B0602030504020204" pitchFamily="34" charset="0"/>
              </a:rPr>
              <a:t>键的化合物；</a:t>
            </a:r>
            <a:endParaRPr lang="zh-CN" altLang="en-US" dirty="0">
              <a:ea typeface="华文楷体" panose="02010600040101010101" pitchFamily="2" charset="-122"/>
              <a:cs typeface="Lucida Sans Unicode" panose="020B0602030504020204" pitchFamily="34" charset="0"/>
            </a:endParaRPr>
          </a:p>
          <a:p>
            <a:pPr>
              <a:lnSpc>
                <a:spcPct val="130000"/>
              </a:lnSpc>
            </a:pPr>
            <a:r>
              <a:rPr lang="zh-CN" altLang="en-US" dirty="0">
                <a:ea typeface="华文楷体" panose="02010600040101010101" pitchFamily="2" charset="-122"/>
                <a:cs typeface="Lucida Sans Unicode" panose="020B0602030504020204" pitchFamily="34" charset="0"/>
              </a:rPr>
              <a:t>        </a:t>
            </a:r>
            <a:r>
              <a:rPr lang="en-US" altLang="zh-CN" dirty="0">
                <a:ea typeface="华文楷体" panose="02010600040101010101" pitchFamily="2" charset="-122"/>
                <a:cs typeface="Lucida Sans Unicode" panose="020B0602030504020204" pitchFamily="34" charset="0"/>
              </a:rPr>
              <a:t>Ni(CO)</a:t>
            </a:r>
            <a:r>
              <a:rPr lang="en-US" altLang="zh-CN" baseline="-25000" dirty="0">
                <a:ea typeface="华文楷体" panose="02010600040101010101" pitchFamily="2" charset="-122"/>
                <a:cs typeface="Lucida Sans Unicode" panose="020B0602030504020204" pitchFamily="34" charset="0"/>
              </a:rPr>
              <a:t>4</a:t>
            </a:r>
            <a:r>
              <a:rPr lang="en-US" altLang="zh-CN" dirty="0">
                <a:ea typeface="华文楷体" panose="02010600040101010101" pitchFamily="2" charset="-122"/>
                <a:cs typeface="Lucida Sans Unicode" panose="020B0602030504020204" pitchFamily="34" charset="0"/>
              </a:rPr>
              <a:t>:  </a:t>
            </a:r>
            <a:r>
              <a:rPr lang="zh-CN" altLang="en-US" dirty="0">
                <a:ea typeface="华文楷体" panose="02010600040101010101" pitchFamily="2" charset="-122"/>
                <a:cs typeface="Lucida Sans Unicode" panose="020B0602030504020204" pitchFamily="34" charset="0"/>
              </a:rPr>
              <a:t>金属羰基化合物；</a:t>
            </a:r>
            <a:endParaRPr lang="zh-CN" altLang="en-US" baseline="-25000" dirty="0">
              <a:ea typeface="华文楷体" panose="02010600040101010101" pitchFamily="2" charset="-122"/>
              <a:cs typeface="Lucida Sans Unicode" panose="020B0602030504020204" pitchFamily="34" charset="0"/>
            </a:endParaRPr>
          </a:p>
          <a:p>
            <a:pPr>
              <a:lnSpc>
                <a:spcPct val="130000"/>
              </a:lnSpc>
            </a:pPr>
            <a:r>
              <a:rPr lang="zh-CN" altLang="en-US" dirty="0">
                <a:ea typeface="华文楷体" panose="02010600040101010101" pitchFamily="2" charset="-122"/>
                <a:cs typeface="Lucida Sans Unicode" panose="020B0602030504020204" pitchFamily="34" charset="0"/>
              </a:rPr>
              <a:t>       从</a:t>
            </a:r>
            <a:r>
              <a:rPr lang="en-US" altLang="zh-CN" dirty="0">
                <a:solidFill>
                  <a:srgbClr val="000099"/>
                </a:solidFill>
                <a:ea typeface="华文楷体" panose="02010600040101010101" pitchFamily="2" charset="-122"/>
              </a:rPr>
              <a:t>Zeiss</a:t>
            </a:r>
            <a:r>
              <a:rPr lang="zh-CN" altLang="en-US" dirty="0">
                <a:solidFill>
                  <a:srgbClr val="000099"/>
                </a:solidFill>
                <a:ea typeface="华文楷体" panose="02010600040101010101" pitchFamily="2" charset="-122"/>
              </a:rPr>
              <a:t>盐的发现到二茂铁 </a:t>
            </a:r>
            <a:r>
              <a:rPr lang="en-US" altLang="zh-CN" dirty="0">
                <a:solidFill>
                  <a:srgbClr val="000099"/>
                </a:solidFill>
                <a:ea typeface="华文楷体" panose="02010600040101010101" pitchFamily="2" charset="-122"/>
              </a:rPr>
              <a:t>(Fe(C</a:t>
            </a:r>
            <a:r>
              <a:rPr lang="en-US" altLang="zh-CN" baseline="-25000" dirty="0">
                <a:solidFill>
                  <a:srgbClr val="000099"/>
                </a:solidFill>
                <a:ea typeface="华文楷体" panose="02010600040101010101" pitchFamily="2" charset="-122"/>
              </a:rPr>
              <a:t>5</a:t>
            </a:r>
            <a:r>
              <a:rPr lang="en-US" altLang="zh-CN" dirty="0">
                <a:solidFill>
                  <a:srgbClr val="000099"/>
                </a:solidFill>
                <a:ea typeface="华文楷体" panose="02010600040101010101" pitchFamily="2" charset="-122"/>
              </a:rPr>
              <a:t>H</a:t>
            </a:r>
            <a:r>
              <a:rPr lang="en-US" altLang="zh-CN" baseline="-25000" dirty="0">
                <a:solidFill>
                  <a:srgbClr val="000099"/>
                </a:solidFill>
                <a:ea typeface="华文楷体" panose="02010600040101010101" pitchFamily="2" charset="-122"/>
              </a:rPr>
              <a:t>5</a:t>
            </a:r>
            <a:r>
              <a:rPr lang="en-US" altLang="zh-CN" dirty="0">
                <a:solidFill>
                  <a:srgbClr val="000099"/>
                </a:solidFill>
                <a:ea typeface="华文楷体" panose="02010600040101010101" pitchFamily="2" charset="-122"/>
              </a:rPr>
              <a:t>)</a:t>
            </a:r>
            <a:r>
              <a:rPr lang="en-US" altLang="zh-CN" baseline="-25000" dirty="0">
                <a:solidFill>
                  <a:srgbClr val="000099"/>
                </a:solidFill>
                <a:ea typeface="华文楷体" panose="02010600040101010101" pitchFamily="2" charset="-122"/>
              </a:rPr>
              <a:t>2</a:t>
            </a:r>
            <a:r>
              <a:rPr lang="en-US" altLang="zh-CN" dirty="0">
                <a:solidFill>
                  <a:srgbClr val="000099"/>
                </a:solidFill>
                <a:ea typeface="华文楷体" panose="02010600040101010101" pitchFamily="2" charset="-122"/>
              </a:rPr>
              <a:t>)</a:t>
            </a:r>
            <a:r>
              <a:rPr lang="zh-CN" altLang="en-US" dirty="0">
                <a:ea typeface="华文楷体" panose="02010600040101010101" pitchFamily="2" charset="-122"/>
              </a:rPr>
              <a:t>的合成，形成了无机化学和有机化学的一个交叉领域</a:t>
            </a:r>
            <a:r>
              <a:rPr lang="en-US" altLang="zh-CN" dirty="0">
                <a:ea typeface="华文楷体" panose="02010600040101010101" pitchFamily="2" charset="-122"/>
              </a:rPr>
              <a:t>——</a:t>
            </a:r>
            <a:r>
              <a:rPr lang="zh-CN" altLang="en-US" dirty="0">
                <a:solidFill>
                  <a:srgbClr val="000099"/>
                </a:solidFill>
                <a:ea typeface="华文楷体" panose="02010600040101010101" pitchFamily="2" charset="-122"/>
              </a:rPr>
              <a:t>金属有机化学</a:t>
            </a:r>
            <a:endParaRPr lang="en-US" altLang="en-US" dirty="0">
              <a:solidFill>
                <a:srgbClr val="000099"/>
              </a:solidFill>
              <a:ea typeface="华文楷体" panose="02010600040101010101" pitchFamily="2" charset="-122"/>
            </a:endParaRPr>
          </a:p>
        </p:txBody>
      </p:sp>
      <p:sp>
        <p:nvSpPr>
          <p:cNvPr id="207875" name="Rectangle 5"/>
          <p:cNvSpPr>
            <a:spLocks noChangeArrowheads="1"/>
          </p:cNvSpPr>
          <p:nvPr/>
        </p:nvSpPr>
        <p:spPr bwMode="auto">
          <a:xfrm>
            <a:off x="7956550" y="6092825"/>
            <a:ext cx="77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1E2624E3-2CAE-40E8-9E6B-79A8849D2891}" type="slidenum">
              <a:rPr lang="en-US" altLang="zh-CN" sz="1600">
                <a:ea typeface="ˎ̥"/>
                <a:cs typeface="ˎ̥"/>
              </a:rPr>
            </a:fld>
            <a:r>
              <a:rPr lang="en-US" altLang="zh-CN" sz="1600" b="0"/>
              <a:t> </a:t>
            </a:r>
            <a:endParaRPr lang="en-US" altLang="zh-CN" sz="1600" b="0">
              <a:ea typeface="ˎ̥"/>
              <a:cs typeface="ˎ̥"/>
            </a:endParaRPr>
          </a:p>
        </p:txBody>
      </p:sp>
    </p:spTree>
  </p:cSld>
  <p:clrMapOvr>
    <a:masterClrMapping/>
  </p:clrMapOvr>
  <p:transition>
    <p:wip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ChangeArrowheads="1"/>
          </p:cNvSpPr>
          <p:nvPr/>
        </p:nvSpPr>
        <p:spPr bwMode="auto">
          <a:xfrm>
            <a:off x="900113" y="260350"/>
            <a:ext cx="7705725"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30000"/>
              </a:lnSpc>
            </a:pPr>
            <a:r>
              <a:rPr lang="en-US" altLang="zh-CN">
                <a:solidFill>
                  <a:srgbClr val="0000FF"/>
                </a:solidFill>
                <a:ea typeface="华文楷体" panose="02010600040101010101" pitchFamily="2" charset="-122"/>
              </a:rPr>
              <a:t>5. M-M</a:t>
            </a:r>
            <a:r>
              <a:rPr lang="zh-CN" altLang="en-US">
                <a:solidFill>
                  <a:srgbClr val="0000FF"/>
                </a:solidFill>
                <a:ea typeface="华文楷体" panose="02010600040101010101" pitchFamily="2" charset="-122"/>
              </a:rPr>
              <a:t>多重键配合物</a:t>
            </a:r>
            <a:r>
              <a:rPr lang="zh-CN" altLang="en-US">
                <a:ea typeface="华文楷体" panose="02010600040101010101" pitchFamily="2" charset="-122"/>
              </a:rPr>
              <a:t>：</a:t>
            </a:r>
            <a:endParaRPr lang="zh-CN" altLang="en-US">
              <a:ea typeface="华文楷体" panose="02010600040101010101" pitchFamily="2" charset="-122"/>
            </a:endParaRPr>
          </a:p>
          <a:p>
            <a:pPr>
              <a:lnSpc>
                <a:spcPct val="130000"/>
              </a:lnSpc>
            </a:pPr>
            <a:r>
              <a:rPr lang="zh-CN" altLang="en-US">
                <a:ea typeface="华文楷体" panose="02010600040101010101" pitchFamily="2" charset="-122"/>
              </a:rPr>
              <a:t>      </a:t>
            </a:r>
            <a:r>
              <a:rPr lang="en-US" altLang="zh-CN">
                <a:ea typeface="华文楷体" panose="02010600040101010101" pitchFamily="2" charset="-122"/>
              </a:rPr>
              <a:t>Re</a:t>
            </a:r>
            <a:r>
              <a:rPr lang="zh-CN" altLang="en-US">
                <a:ea typeface="华文楷体" panose="02010600040101010101" pitchFamily="2" charset="-122"/>
              </a:rPr>
              <a:t>的化合物中最先报道；</a:t>
            </a:r>
            <a:endParaRPr lang="zh-CN" altLang="en-US">
              <a:ea typeface="华文楷体" panose="02010600040101010101" pitchFamily="2" charset="-122"/>
            </a:endParaRPr>
          </a:p>
          <a:p>
            <a:pPr>
              <a:lnSpc>
                <a:spcPct val="130000"/>
              </a:lnSpc>
            </a:pPr>
            <a:r>
              <a:rPr lang="zh-CN" altLang="en-US">
                <a:ea typeface="华文楷体" panose="02010600040101010101" pitchFamily="2" charset="-122"/>
              </a:rPr>
              <a:t>      </a:t>
            </a:r>
            <a:r>
              <a:rPr lang="en-US" altLang="zh-CN">
                <a:ea typeface="华文楷体" panose="02010600040101010101" pitchFamily="2" charset="-122"/>
              </a:rPr>
              <a:t>1963</a:t>
            </a:r>
            <a:r>
              <a:rPr lang="zh-CN" altLang="en-US">
                <a:ea typeface="华文楷体" panose="02010600040101010101" pitchFamily="2" charset="-122"/>
              </a:rPr>
              <a:t>年被发现的</a:t>
            </a:r>
            <a:r>
              <a:rPr lang="en-US" altLang="zh-CN">
                <a:ea typeface="华文楷体" panose="02010600040101010101" pitchFamily="2" charset="-122"/>
              </a:rPr>
              <a:t>Re</a:t>
            </a:r>
            <a:r>
              <a:rPr lang="zh-CN" altLang="en-US">
                <a:ea typeface="华文楷体" panose="02010600040101010101" pitchFamily="2" charset="-122"/>
              </a:rPr>
              <a:t>－</a:t>
            </a:r>
            <a:r>
              <a:rPr lang="en-US" altLang="zh-CN">
                <a:ea typeface="华文楷体" panose="02010600040101010101" pitchFamily="2" charset="-122"/>
              </a:rPr>
              <a:t>Re</a:t>
            </a:r>
            <a:r>
              <a:rPr lang="zh-CN" altLang="en-US">
                <a:ea typeface="华文楷体" panose="02010600040101010101" pitchFamily="2" charset="-122"/>
              </a:rPr>
              <a:t>四重键化合物是由前苏联报导的</a:t>
            </a:r>
            <a:r>
              <a:rPr lang="en-US" altLang="zh-CN">
                <a:ea typeface="华文楷体" panose="02010600040101010101" pitchFamily="2" charset="-122"/>
              </a:rPr>
              <a:t>(C</a:t>
            </a:r>
            <a:r>
              <a:rPr lang="en-US" altLang="zh-CN" baseline="-25000">
                <a:ea typeface="华文楷体" panose="02010600040101010101" pitchFamily="2" charset="-122"/>
              </a:rPr>
              <a:t>5</a:t>
            </a:r>
            <a:r>
              <a:rPr lang="en-US" altLang="zh-CN">
                <a:ea typeface="华文楷体" panose="02010600040101010101" pitchFamily="2" charset="-122"/>
              </a:rPr>
              <a:t>H</a:t>
            </a:r>
            <a:r>
              <a:rPr lang="en-US" altLang="zh-CN" baseline="-25000">
                <a:ea typeface="华文楷体" panose="02010600040101010101" pitchFamily="2" charset="-122"/>
              </a:rPr>
              <a:t>5</a:t>
            </a:r>
            <a:r>
              <a:rPr lang="en-US" altLang="zh-CN">
                <a:ea typeface="华文楷体" panose="02010600040101010101" pitchFamily="2" charset="-122"/>
              </a:rPr>
              <a:t>NH)HReCl</a:t>
            </a:r>
            <a:r>
              <a:rPr lang="en-US" altLang="zh-CN" baseline="-25000">
                <a:ea typeface="华文楷体" panose="02010600040101010101" pitchFamily="2" charset="-122"/>
              </a:rPr>
              <a:t>4</a:t>
            </a:r>
            <a:r>
              <a:rPr lang="zh-CN" altLang="en-US">
                <a:ea typeface="华文楷体" panose="02010600040101010101" pitchFamily="2" charset="-122"/>
              </a:rPr>
              <a:t>，</a:t>
            </a:r>
            <a:r>
              <a:rPr lang="en-US" altLang="zh-CN">
                <a:ea typeface="华文楷体" panose="02010600040101010101" pitchFamily="2" charset="-122"/>
              </a:rPr>
              <a:t>Re-Re</a:t>
            </a:r>
            <a:r>
              <a:rPr lang="zh-CN" altLang="en-US">
                <a:ea typeface="华文楷体" panose="02010600040101010101" pitchFamily="2" charset="-122"/>
              </a:rPr>
              <a:t>的键长</a:t>
            </a:r>
            <a:r>
              <a:rPr lang="en-US" altLang="zh-CN">
                <a:ea typeface="华文楷体" panose="02010600040101010101" pitchFamily="2" charset="-122"/>
              </a:rPr>
              <a:t>222 pm</a:t>
            </a:r>
            <a:endParaRPr lang="zh-CN" altLang="en-US">
              <a:ea typeface="华文楷体" panose="02010600040101010101" pitchFamily="2" charset="-122"/>
            </a:endParaRPr>
          </a:p>
        </p:txBody>
      </p:sp>
      <p:sp>
        <p:nvSpPr>
          <p:cNvPr id="208898" name="Rectangle 3"/>
          <p:cNvSpPr>
            <a:spLocks noChangeArrowheads="1"/>
          </p:cNvSpPr>
          <p:nvPr/>
        </p:nvSpPr>
        <p:spPr bwMode="auto">
          <a:xfrm>
            <a:off x="1044575" y="3860800"/>
            <a:ext cx="7561263"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40000"/>
              </a:lnSpc>
            </a:pPr>
            <a:r>
              <a:rPr lang="zh-CN" altLang="en-US">
                <a:ea typeface="华文楷体" panose="02010600040101010101" pitchFamily="2" charset="-122"/>
              </a:rPr>
              <a:t>随后，美国</a:t>
            </a:r>
            <a:r>
              <a:rPr lang="en-US" altLang="zh-CN">
                <a:ea typeface="华文楷体" panose="02010600040101010101" pitchFamily="2" charset="-122"/>
              </a:rPr>
              <a:t>F.A. Cotton</a:t>
            </a:r>
            <a:r>
              <a:rPr lang="zh-CN" altLang="en-US">
                <a:ea typeface="华文楷体" panose="02010600040101010101" pitchFamily="2" charset="-122"/>
              </a:rPr>
              <a:t>报道</a:t>
            </a:r>
            <a:r>
              <a:rPr lang="en-US" altLang="zh-CN">
                <a:ea typeface="华文楷体" panose="02010600040101010101" pitchFamily="2" charset="-122"/>
              </a:rPr>
              <a:t>KReCl</a:t>
            </a:r>
            <a:r>
              <a:rPr lang="en-US" altLang="zh-CN" baseline="-25000">
                <a:ea typeface="华文楷体" panose="02010600040101010101" pitchFamily="2" charset="-122"/>
              </a:rPr>
              <a:t>4</a:t>
            </a:r>
            <a:r>
              <a:rPr lang="en-US" altLang="zh-CN">
                <a:ea typeface="华文楷体" panose="02010600040101010101" pitchFamily="2" charset="-122"/>
                <a:sym typeface="Symbol" panose="05050102010706020507" pitchFamily="18" charset="2"/>
              </a:rPr>
              <a:t></a:t>
            </a:r>
            <a:r>
              <a:rPr lang="en-US" altLang="zh-CN">
                <a:ea typeface="华文楷体" panose="02010600040101010101" pitchFamily="2" charset="-122"/>
              </a:rPr>
              <a:t>H</a:t>
            </a:r>
            <a:r>
              <a:rPr lang="en-US" altLang="zh-CN" baseline="-25000">
                <a:ea typeface="华文楷体" panose="02010600040101010101" pitchFamily="2" charset="-122"/>
              </a:rPr>
              <a:t>2</a:t>
            </a:r>
            <a:r>
              <a:rPr lang="en-US" altLang="zh-CN">
                <a:ea typeface="华文楷体" panose="02010600040101010101" pitchFamily="2" charset="-122"/>
              </a:rPr>
              <a:t>O</a:t>
            </a:r>
            <a:r>
              <a:rPr lang="zh-CN" altLang="en-US">
                <a:ea typeface="华文楷体" panose="02010600040101010101" pitchFamily="2" charset="-122"/>
              </a:rPr>
              <a:t>中存在</a:t>
            </a:r>
            <a:r>
              <a:rPr lang="zh-CN" altLang="en-US">
                <a:solidFill>
                  <a:srgbClr val="0000FF"/>
                </a:solidFill>
                <a:ea typeface="华文楷体" panose="02010600040101010101" pitchFamily="2" charset="-122"/>
              </a:rPr>
              <a:t>铼</a:t>
            </a:r>
            <a:r>
              <a:rPr lang="en-US" altLang="zh-CN">
                <a:solidFill>
                  <a:srgbClr val="0000FF"/>
                </a:solidFill>
                <a:ea typeface="华文楷体" panose="02010600040101010101" pitchFamily="2" charset="-122"/>
              </a:rPr>
              <a:t>-</a:t>
            </a:r>
            <a:r>
              <a:rPr lang="zh-CN" altLang="en-US">
                <a:solidFill>
                  <a:srgbClr val="0000FF"/>
                </a:solidFill>
                <a:ea typeface="华文楷体" panose="02010600040101010101" pitchFamily="2" charset="-122"/>
              </a:rPr>
              <a:t>铼四重键，键长</a:t>
            </a:r>
            <a:r>
              <a:rPr lang="en-US" altLang="zh-CN">
                <a:solidFill>
                  <a:srgbClr val="0000FF"/>
                </a:solidFill>
                <a:ea typeface="华文楷体" panose="02010600040101010101" pitchFamily="2" charset="-122"/>
              </a:rPr>
              <a:t>224 pm</a:t>
            </a:r>
            <a:r>
              <a:rPr lang="zh-CN" altLang="en-US">
                <a:ea typeface="华文楷体" panose="02010600040101010101" pitchFamily="2" charset="-122"/>
              </a:rPr>
              <a:t>；而在金属中，</a:t>
            </a:r>
            <a:r>
              <a:rPr lang="en-US" altLang="zh-CN">
                <a:solidFill>
                  <a:srgbClr val="0000FF"/>
                </a:solidFill>
                <a:ea typeface="华文楷体" panose="02010600040101010101" pitchFamily="2" charset="-122"/>
              </a:rPr>
              <a:t>Re-Re</a:t>
            </a:r>
            <a:r>
              <a:rPr lang="zh-CN" altLang="en-US">
                <a:solidFill>
                  <a:srgbClr val="0000FF"/>
                </a:solidFill>
                <a:ea typeface="华文楷体" panose="02010600040101010101" pitchFamily="2" charset="-122"/>
              </a:rPr>
              <a:t>键长 </a:t>
            </a:r>
            <a:r>
              <a:rPr lang="en-US" altLang="zh-CN">
                <a:solidFill>
                  <a:srgbClr val="0000FF"/>
                </a:solidFill>
                <a:ea typeface="华文楷体" panose="02010600040101010101" pitchFamily="2" charset="-122"/>
              </a:rPr>
              <a:t>275  pm</a:t>
            </a:r>
            <a:r>
              <a:rPr lang="zh-CN" altLang="en-US">
                <a:ea typeface="华文楷体" panose="02010600040101010101" pitchFamily="2" charset="-122"/>
              </a:rPr>
              <a:t>。</a:t>
            </a:r>
            <a:endParaRPr lang="zh-CN" altLang="en-US">
              <a:ea typeface="华文楷体" panose="02010600040101010101" pitchFamily="2" charset="-122"/>
            </a:endParaRPr>
          </a:p>
        </p:txBody>
      </p:sp>
      <p:sp>
        <p:nvSpPr>
          <p:cNvPr id="208899" name="Rectangle 5"/>
          <p:cNvSpPr>
            <a:spLocks noChangeArrowheads="1"/>
          </p:cNvSpPr>
          <p:nvPr/>
        </p:nvSpPr>
        <p:spPr bwMode="auto">
          <a:xfrm>
            <a:off x="7956550" y="6092825"/>
            <a:ext cx="77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46B760AE-C423-4E1B-9AD6-CB049D0F57CA}" type="slidenum">
              <a:rPr lang="en-US" altLang="zh-CN" sz="1600">
                <a:ea typeface="ˎ̥"/>
                <a:cs typeface="ˎ̥"/>
              </a:rPr>
            </a:fld>
            <a:r>
              <a:rPr lang="en-US" altLang="zh-CN" sz="1600" b="0"/>
              <a:t> </a:t>
            </a:r>
            <a:endParaRPr lang="en-US" altLang="zh-CN" sz="1600" b="0">
              <a:ea typeface="ˎ̥"/>
              <a:cs typeface="ˎ̥"/>
            </a:endParaRPr>
          </a:p>
        </p:txBody>
      </p:sp>
    </p:spTree>
  </p:cSld>
  <p:clrMapOvr>
    <a:masterClrMapping/>
  </p:clrMapOvr>
  <p:transition>
    <p:wip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ChangeArrowheads="1"/>
          </p:cNvSpPr>
          <p:nvPr/>
        </p:nvSpPr>
        <p:spPr bwMode="auto">
          <a:xfrm>
            <a:off x="379413" y="555625"/>
            <a:ext cx="82962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nSpc>
                <a:spcPct val="120000"/>
              </a:lnSpc>
              <a:spcBef>
                <a:spcPct val="0"/>
              </a:spcBef>
              <a:buClrTx/>
              <a:buSzTx/>
              <a:buFontTx/>
              <a:buNone/>
            </a:pPr>
            <a:r>
              <a:rPr kumimoji="0" lang="zh-CN" altLang="en-US" sz="3200">
                <a:solidFill>
                  <a:srgbClr val="0033CC"/>
                </a:solidFill>
                <a:latin typeface="Times New Roman" panose="02020603050405020304" pitchFamily="18" charset="0"/>
                <a:ea typeface="华文楷体" panose="02010600040101010101" pitchFamily="2" charset="-122"/>
              </a:rPr>
              <a:t>医药中的应用：</a:t>
            </a:r>
            <a:endParaRPr kumimoji="0" lang="zh-CN" altLang="en-US" sz="3200">
              <a:solidFill>
                <a:srgbClr val="0033CC"/>
              </a:solidFill>
              <a:latin typeface="Times New Roman" panose="02020603050405020304" pitchFamily="18" charset="0"/>
              <a:ea typeface="华文楷体" panose="02010600040101010101" pitchFamily="2" charset="-122"/>
            </a:endParaRPr>
          </a:p>
          <a:p>
            <a:pPr>
              <a:lnSpc>
                <a:spcPct val="120000"/>
              </a:lnSpc>
              <a:spcBef>
                <a:spcPct val="0"/>
              </a:spcBef>
              <a:buClrTx/>
              <a:buSzTx/>
              <a:buFontTx/>
              <a:buNone/>
            </a:pPr>
            <a:r>
              <a:rPr kumimoji="0" lang="zh-CN" altLang="en-US" sz="3200">
                <a:latin typeface="Times New Roman" panose="02020603050405020304" pitchFamily="18" charset="0"/>
                <a:ea typeface="华文楷体" panose="02010600040101010101" pitchFamily="2" charset="-122"/>
              </a:rPr>
              <a:t>   抗凝血：因 </a:t>
            </a:r>
            <a:r>
              <a:rPr kumimoji="0" lang="en-US" altLang="zh-CN" sz="3200">
                <a:latin typeface="Times New Roman" panose="02020603050405020304" pitchFamily="18" charset="0"/>
                <a:ea typeface="华文楷体" panose="02010600040101010101" pitchFamily="2" charset="-122"/>
              </a:rPr>
              <a:t>RE</a:t>
            </a:r>
            <a:r>
              <a:rPr kumimoji="0" lang="en-US" altLang="zh-CN" sz="3200" baseline="30000">
                <a:latin typeface="Times New Roman" panose="02020603050405020304" pitchFamily="18" charset="0"/>
                <a:ea typeface="华文楷体" panose="02010600040101010101" pitchFamily="2" charset="-122"/>
              </a:rPr>
              <a:t>3+</a:t>
            </a:r>
            <a:r>
              <a:rPr kumimoji="0" lang="en-US" altLang="zh-CN" sz="3200">
                <a:latin typeface="Times New Roman" panose="02020603050405020304" pitchFamily="18" charset="0"/>
                <a:ea typeface="华文楷体" panose="02010600040101010101" pitchFamily="2" charset="-122"/>
              </a:rPr>
              <a:t> </a:t>
            </a:r>
            <a:r>
              <a:rPr kumimoji="0" lang="zh-CN" altLang="en-US" sz="3200">
                <a:latin typeface="Times New Roman" panose="02020603050405020304" pitchFamily="18" charset="0"/>
                <a:ea typeface="华文楷体" panose="02010600040101010101" pitchFamily="2" charset="-122"/>
              </a:rPr>
              <a:t>对 </a:t>
            </a:r>
            <a:r>
              <a:rPr kumimoji="0" lang="en-US" altLang="zh-CN" sz="3200">
                <a:latin typeface="Times New Roman" panose="02020603050405020304" pitchFamily="18" charset="0"/>
                <a:ea typeface="华文楷体" panose="02010600040101010101" pitchFamily="2" charset="-122"/>
              </a:rPr>
              <a:t>Ca</a:t>
            </a:r>
            <a:r>
              <a:rPr kumimoji="0" lang="en-US" altLang="zh-CN" sz="3200" baseline="30000">
                <a:latin typeface="Times New Roman" panose="02020603050405020304" pitchFamily="18" charset="0"/>
                <a:ea typeface="华文楷体" panose="02010600040101010101" pitchFamily="2" charset="-122"/>
              </a:rPr>
              <a:t>2+</a:t>
            </a:r>
            <a:r>
              <a:rPr kumimoji="0" lang="en-US" altLang="zh-CN" sz="3200">
                <a:latin typeface="Times New Roman" panose="02020603050405020304" pitchFamily="18" charset="0"/>
                <a:ea typeface="华文楷体" panose="02010600040101010101" pitchFamily="2" charset="-122"/>
              </a:rPr>
              <a:t> </a:t>
            </a:r>
            <a:r>
              <a:rPr kumimoji="0" lang="zh-CN" altLang="en-US" sz="3200">
                <a:latin typeface="Times New Roman" panose="02020603050405020304" pitchFamily="18" charset="0"/>
                <a:ea typeface="华文楷体" panose="02010600040101010101" pitchFamily="2" charset="-122"/>
              </a:rPr>
              <a:t>的拮抗作用所致。</a:t>
            </a:r>
            <a:endParaRPr kumimoji="0" lang="zh-CN" altLang="en-US" sz="3200">
              <a:latin typeface="Times New Roman" panose="02020603050405020304" pitchFamily="18" charset="0"/>
              <a:ea typeface="华文楷体" panose="02010600040101010101" pitchFamily="2" charset="-122"/>
            </a:endParaRPr>
          </a:p>
          <a:p>
            <a:pPr>
              <a:lnSpc>
                <a:spcPct val="120000"/>
              </a:lnSpc>
              <a:spcBef>
                <a:spcPct val="0"/>
              </a:spcBef>
              <a:buClrTx/>
              <a:buSzTx/>
              <a:buFontTx/>
              <a:buNone/>
            </a:pPr>
            <a:r>
              <a:rPr kumimoji="0" lang="zh-CN" altLang="en-US" sz="3200">
                <a:latin typeface="Times New Roman" panose="02020603050405020304" pitchFamily="18" charset="0"/>
                <a:ea typeface="华文楷体" panose="02010600040101010101" pitchFamily="2" charset="-122"/>
              </a:rPr>
              <a:t>   烧伤药物；抗炎、杀菌；抗动脉硬化作用；抗肿瘤；降血糖。</a:t>
            </a:r>
            <a:endParaRPr kumimoji="0" lang="zh-CN" altLang="en-US" sz="3200">
              <a:latin typeface="Times New Roman" panose="02020603050405020304" pitchFamily="18" charset="0"/>
              <a:ea typeface="华文楷体" panose="02010600040101010101" pitchFamily="2" charset="-122"/>
            </a:endParaRPr>
          </a:p>
        </p:txBody>
      </p:sp>
      <p:grpSp>
        <p:nvGrpSpPr>
          <p:cNvPr id="2" name="Group 3"/>
          <p:cNvGrpSpPr/>
          <p:nvPr/>
        </p:nvGrpSpPr>
        <p:grpSpPr bwMode="auto">
          <a:xfrm>
            <a:off x="1479550" y="3357563"/>
            <a:ext cx="6096000" cy="1885950"/>
            <a:chOff x="1632" y="1440"/>
            <a:chExt cx="3840" cy="1188"/>
          </a:xfrm>
        </p:grpSpPr>
        <p:sp>
          <p:nvSpPr>
            <p:cNvPr id="53253" name="Text Box 4"/>
            <p:cNvSpPr txBox="1">
              <a:spLocks noChangeArrowheads="1"/>
            </p:cNvSpPr>
            <p:nvPr/>
          </p:nvSpPr>
          <p:spPr bwMode="auto">
            <a:xfrm>
              <a:off x="2496" y="1440"/>
              <a:ext cx="13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zh-CN" altLang="en-US" sz="1400">
                  <a:latin typeface="Times New Roman" panose="02020603050405020304" pitchFamily="18" charset="0"/>
                  <a:ea typeface="黑体" panose="02010609060101010101" pitchFamily="49" charset="-122"/>
                </a:rPr>
                <a:t>稀土制剂对皮肤病的疗效</a:t>
              </a:r>
              <a:endParaRPr kumimoji="0" lang="zh-CN" altLang="en-US" sz="1400">
                <a:latin typeface="Times New Roman" panose="02020603050405020304" pitchFamily="18" charset="0"/>
                <a:ea typeface="黑体" panose="02010609060101010101" pitchFamily="49" charset="-122"/>
              </a:endParaRPr>
            </a:p>
          </p:txBody>
        </p:sp>
        <p:sp>
          <p:nvSpPr>
            <p:cNvPr id="53254" name="Line 5"/>
            <p:cNvSpPr>
              <a:spLocks noChangeShapeType="1"/>
            </p:cNvSpPr>
            <p:nvPr/>
          </p:nvSpPr>
          <p:spPr bwMode="auto">
            <a:xfrm>
              <a:off x="1632" y="1632"/>
              <a:ext cx="3648" cy="0"/>
            </a:xfrm>
            <a:prstGeom prst="line">
              <a:avLst/>
            </a:prstGeom>
            <a:noFill/>
            <a:ln w="28575" cap="sq">
              <a:solidFill>
                <a:srgbClr val="FFCC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53255" name="Text Box 6"/>
            <p:cNvSpPr txBox="1">
              <a:spLocks noChangeArrowheads="1"/>
            </p:cNvSpPr>
            <p:nvPr/>
          </p:nvSpPr>
          <p:spPr bwMode="auto">
            <a:xfrm>
              <a:off x="1632" y="1632"/>
              <a:ext cx="3840" cy="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ClrTx/>
                <a:buSzTx/>
                <a:buFontTx/>
                <a:buNone/>
              </a:pPr>
              <a:r>
                <a:rPr kumimoji="0" lang="zh-CN" altLang="en-US" sz="1400">
                  <a:latin typeface="Times New Roman" panose="02020603050405020304" pitchFamily="18" charset="0"/>
                  <a:ea typeface="楷体_GB2312" pitchFamily="49" charset="-122"/>
                </a:rPr>
                <a:t>病             例    例数，人    痊愈，人     有效，人   无效，人    有效率，</a:t>
              </a:r>
              <a:r>
                <a:rPr kumimoji="0" lang="en-US" altLang="zh-CN" sz="1400">
                  <a:latin typeface="Times New Roman" panose="02020603050405020304" pitchFamily="18" charset="0"/>
                  <a:ea typeface="楷体_GB2312" pitchFamily="49" charset="-122"/>
                </a:rPr>
                <a:t>% </a:t>
              </a:r>
              <a:endParaRPr kumimoji="0" lang="en-US" altLang="zh-CN" sz="1400">
                <a:latin typeface="Times New Roman" panose="02020603050405020304" pitchFamily="18" charset="0"/>
                <a:ea typeface="楷体_GB2312" pitchFamily="49" charset="-122"/>
              </a:endParaRPr>
            </a:p>
            <a:p>
              <a:pPr>
                <a:spcBef>
                  <a:spcPct val="50000"/>
                </a:spcBef>
                <a:buClrTx/>
                <a:buSzTx/>
                <a:buFontTx/>
                <a:buNone/>
              </a:pPr>
              <a:r>
                <a:rPr kumimoji="0" lang="zh-CN" altLang="en-US" sz="1400">
                  <a:latin typeface="Times New Roman" panose="02020603050405020304" pitchFamily="18" charset="0"/>
                  <a:ea typeface="楷体_GB2312" pitchFamily="49" charset="-122"/>
                </a:rPr>
                <a:t>脓     疱    疮     </a:t>
              </a:r>
              <a:r>
                <a:rPr kumimoji="0" lang="en-US" altLang="zh-CN" sz="1400">
                  <a:latin typeface="Times New Roman" panose="02020603050405020304" pitchFamily="18" charset="0"/>
                  <a:ea typeface="楷体_GB2312" pitchFamily="49" charset="-122"/>
                </a:rPr>
                <a:t>96                46                35               15                 84.4</a:t>
              </a:r>
              <a:endParaRPr kumimoji="0" lang="en-US" altLang="zh-CN" sz="1400">
                <a:latin typeface="Times New Roman" panose="02020603050405020304" pitchFamily="18" charset="0"/>
                <a:ea typeface="楷体_GB2312" pitchFamily="49" charset="-122"/>
              </a:endParaRPr>
            </a:p>
            <a:p>
              <a:pPr>
                <a:spcBef>
                  <a:spcPct val="50000"/>
                </a:spcBef>
                <a:buClrTx/>
                <a:buSzTx/>
                <a:buFontTx/>
                <a:buNone/>
              </a:pPr>
              <a:r>
                <a:rPr kumimoji="0" lang="zh-CN" altLang="en-US" sz="1400">
                  <a:latin typeface="Times New Roman" panose="02020603050405020304" pitchFamily="18" charset="0"/>
                  <a:ea typeface="楷体_GB2312" pitchFamily="49" charset="-122"/>
                </a:rPr>
                <a:t>虫  咬  皮 炎     </a:t>
              </a:r>
              <a:r>
                <a:rPr kumimoji="0" lang="en-US" altLang="zh-CN" sz="1400">
                  <a:latin typeface="Times New Roman" panose="02020603050405020304" pitchFamily="18" charset="0"/>
                  <a:ea typeface="楷体_GB2312" pitchFamily="49" charset="-122"/>
                </a:rPr>
                <a:t>44                21                17                 6                 86.4 </a:t>
              </a:r>
              <a:endParaRPr kumimoji="0" lang="en-US" altLang="zh-CN" sz="1400">
                <a:latin typeface="Times New Roman" panose="02020603050405020304" pitchFamily="18" charset="0"/>
                <a:ea typeface="楷体_GB2312" pitchFamily="49" charset="-122"/>
              </a:endParaRPr>
            </a:p>
            <a:p>
              <a:pPr>
                <a:spcBef>
                  <a:spcPct val="50000"/>
                </a:spcBef>
                <a:buClrTx/>
                <a:buSzTx/>
                <a:buFontTx/>
                <a:buNone/>
              </a:pPr>
              <a:r>
                <a:rPr kumimoji="0" lang="zh-CN" altLang="en-US" sz="1400">
                  <a:latin typeface="Times New Roman" panose="02020603050405020304" pitchFamily="18" charset="0"/>
                  <a:ea typeface="楷体_GB2312" pitchFamily="49" charset="-122"/>
                </a:rPr>
                <a:t>多发性疖疮      </a:t>
              </a:r>
              <a:r>
                <a:rPr kumimoji="0" lang="en-US" altLang="zh-CN" sz="1400">
                  <a:latin typeface="Times New Roman" panose="02020603050405020304" pitchFamily="18" charset="0"/>
                  <a:ea typeface="楷体_GB2312" pitchFamily="49" charset="-122"/>
                </a:rPr>
                <a:t>34                17                12                 5                 85.3</a:t>
              </a:r>
              <a:endParaRPr kumimoji="0" lang="en-US" altLang="zh-CN" sz="1400">
                <a:latin typeface="Times New Roman" panose="02020603050405020304" pitchFamily="18" charset="0"/>
                <a:ea typeface="楷体_GB2312" pitchFamily="49" charset="-122"/>
              </a:endParaRPr>
            </a:p>
            <a:p>
              <a:pPr>
                <a:spcBef>
                  <a:spcPct val="50000"/>
                </a:spcBef>
                <a:buClrTx/>
                <a:buSzTx/>
                <a:buFontTx/>
                <a:buNone/>
              </a:pPr>
              <a:r>
                <a:rPr kumimoji="0" lang="zh-CN" altLang="en-US" sz="1400">
                  <a:latin typeface="Times New Roman" panose="02020603050405020304" pitchFamily="18" charset="0"/>
                  <a:ea typeface="楷体_GB2312" pitchFamily="49" charset="-122"/>
                </a:rPr>
                <a:t>总            计    </a:t>
              </a:r>
              <a:r>
                <a:rPr kumimoji="0" lang="en-US" altLang="zh-CN" sz="1400">
                  <a:latin typeface="Times New Roman" panose="02020603050405020304" pitchFamily="18" charset="0"/>
                  <a:ea typeface="楷体_GB2312" pitchFamily="49" charset="-122"/>
                </a:rPr>
                <a:t>174                84                64               26                 85.1 </a:t>
              </a:r>
              <a:endParaRPr kumimoji="0" lang="en-US" altLang="zh-CN" sz="1400">
                <a:latin typeface="Times New Roman" panose="02020603050405020304" pitchFamily="18" charset="0"/>
                <a:ea typeface="楷体_GB2312" pitchFamily="49" charset="-122"/>
              </a:endParaRPr>
            </a:p>
          </p:txBody>
        </p:sp>
        <p:sp>
          <p:nvSpPr>
            <p:cNvPr id="53256" name="Line 7"/>
            <p:cNvSpPr>
              <a:spLocks noChangeShapeType="1"/>
            </p:cNvSpPr>
            <p:nvPr/>
          </p:nvSpPr>
          <p:spPr bwMode="auto">
            <a:xfrm>
              <a:off x="1632" y="1824"/>
              <a:ext cx="3648" cy="0"/>
            </a:xfrm>
            <a:prstGeom prst="line">
              <a:avLst/>
            </a:prstGeom>
            <a:noFill/>
            <a:ln w="12700" cap="sq">
              <a:solidFill>
                <a:srgbClr val="FFCC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53257" name="Line 8"/>
            <p:cNvSpPr>
              <a:spLocks noChangeShapeType="1"/>
            </p:cNvSpPr>
            <p:nvPr/>
          </p:nvSpPr>
          <p:spPr bwMode="auto">
            <a:xfrm>
              <a:off x="1632" y="2592"/>
              <a:ext cx="3648" cy="0"/>
            </a:xfrm>
            <a:prstGeom prst="line">
              <a:avLst/>
            </a:prstGeom>
            <a:noFill/>
            <a:ln w="28575" cap="sq">
              <a:solidFill>
                <a:srgbClr val="FFCC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53252" name="Rectangle 3"/>
          <p:cNvSpPr>
            <a:spLocks noChangeArrowheads="1"/>
          </p:cNvSpPr>
          <p:nvPr/>
        </p:nvSpPr>
        <p:spPr bwMode="auto">
          <a:xfrm>
            <a:off x="8316913" y="6069013"/>
            <a:ext cx="588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C317935D-627D-44CE-9263-85F490B6B416}" type="slidenum">
              <a:rPr lang="en-US" altLang="zh-CN" sz="1600">
                <a:latin typeface="Times New Roman" panose="02020603050405020304" pitchFamily="18" charset="0"/>
                <a:ea typeface="ˎ̥"/>
                <a:cs typeface="ˎ̥"/>
              </a:rPr>
            </a:fld>
            <a:r>
              <a:rPr lang="en-US" altLang="zh-CN" sz="1600">
                <a:latin typeface="Times New Roman" panose="02020603050405020304" pitchFamily="18" charset="0"/>
              </a:rPr>
              <a:t> </a:t>
            </a:r>
            <a:endParaRPr lang="en-US" altLang="zh-CN" sz="1600">
              <a:latin typeface="Times New Roman" panose="02020603050405020304" pitchFamily="18" charset="0"/>
              <a:ea typeface="ˎ̥"/>
              <a:cs typeface="ˎ̥"/>
            </a:endParaRPr>
          </a:p>
        </p:txBody>
      </p:sp>
      <p:pic>
        <p:nvPicPr>
          <p:cNvPr id="89090" name="Picture 2"/>
          <p:cNvPicPr>
            <a:picLocks noChangeAspect="1" noChangeArrowheads="1"/>
          </p:cNvPicPr>
          <p:nvPr/>
        </p:nvPicPr>
        <p:blipFill>
          <a:blip r:embed="rId1" cstate="print"/>
          <a:srcRect/>
          <a:stretch>
            <a:fillRect/>
          </a:stretch>
        </p:blipFill>
        <p:spPr bwMode="auto">
          <a:xfrm>
            <a:off x="0" y="223838"/>
            <a:ext cx="9201150" cy="6410325"/>
          </a:xfrm>
          <a:prstGeom prst="rect">
            <a:avLst/>
          </a:prstGeom>
          <a:noFill/>
          <a:ln w="9525">
            <a:noFill/>
            <a:miter lim="800000"/>
            <a:headEnd/>
            <a:tailEnd/>
          </a:ln>
        </p:spPr>
      </p:pic>
      <p:pic>
        <p:nvPicPr>
          <p:cNvPr id="89091" name="Picture 3"/>
          <p:cNvPicPr>
            <a:picLocks noChangeAspect="1" noChangeArrowheads="1"/>
          </p:cNvPicPr>
          <p:nvPr/>
        </p:nvPicPr>
        <p:blipFill>
          <a:blip r:embed="rId2" cstate="print"/>
          <a:srcRect/>
          <a:stretch>
            <a:fillRect/>
          </a:stretch>
        </p:blipFill>
        <p:spPr bwMode="auto">
          <a:xfrm>
            <a:off x="14288" y="433388"/>
            <a:ext cx="9115425" cy="5991225"/>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62"/>
                                        </p:tgtEl>
                                        <p:attrNameLst>
                                          <p:attrName>style.visibility</p:attrName>
                                        </p:attrNameLst>
                                      </p:cBhvr>
                                      <p:to>
                                        <p:strVal val="visible"/>
                                      </p:to>
                                    </p:set>
                                    <p:anim calcmode="lin" valueType="num">
                                      <p:cBhvr additive="base">
                                        <p:cTn id="7" dur="500" fill="hold"/>
                                        <p:tgtEl>
                                          <p:spTgt spid="911362"/>
                                        </p:tgtEl>
                                        <p:attrNameLst>
                                          <p:attrName>ppt_x</p:attrName>
                                        </p:attrNameLst>
                                      </p:cBhvr>
                                      <p:tavLst>
                                        <p:tav tm="0">
                                          <p:val>
                                            <p:strVal val="0-#ppt_w/2"/>
                                          </p:val>
                                        </p:tav>
                                        <p:tav tm="100000">
                                          <p:val>
                                            <p:strVal val="#ppt_x"/>
                                          </p:val>
                                        </p:tav>
                                      </p:tavLst>
                                    </p:anim>
                                    <p:anim calcmode="lin" valueType="num">
                                      <p:cBhvr additive="base">
                                        <p:cTn id="8" dur="500" fill="hold"/>
                                        <p:tgtEl>
                                          <p:spTgt spid="9113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62" grpId="0"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90114" name="Picture 2"/>
          <p:cNvPicPr>
            <a:picLocks noChangeAspect="1" noChangeArrowheads="1"/>
          </p:cNvPicPr>
          <p:nvPr/>
        </p:nvPicPr>
        <p:blipFill>
          <a:blip r:embed="rId1" cstate="print"/>
          <a:srcRect/>
          <a:stretch>
            <a:fillRect/>
          </a:stretch>
        </p:blipFill>
        <p:spPr bwMode="auto">
          <a:xfrm>
            <a:off x="0" y="452438"/>
            <a:ext cx="9172575" cy="5953125"/>
          </a:xfrm>
          <a:prstGeom prst="rect">
            <a:avLst/>
          </a:prstGeom>
          <a:noFill/>
          <a:ln w="9525">
            <a:noFill/>
            <a:miter lim="800000"/>
            <a:headEnd/>
            <a:tailEnd/>
          </a:ln>
        </p:spPr>
      </p:pic>
    </p:spTree>
  </p:cSld>
  <p:clrMapOvr>
    <a:masterClrMapping/>
  </p:clrMapOvr>
  <p:transition>
    <p:wipe/>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txBox="1">
            <a:spLocks noChangeArrowheads="1"/>
          </p:cNvSpPr>
          <p:nvPr/>
        </p:nvSpPr>
        <p:spPr bwMode="auto">
          <a:xfrm>
            <a:off x="900113" y="115888"/>
            <a:ext cx="7991475"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lnSpc>
                <a:spcPct val="150000"/>
              </a:lnSpc>
              <a:buFont typeface="Wingdings" panose="05000000000000000000" pitchFamily="2" charset="2"/>
              <a:buNone/>
            </a:pPr>
            <a:r>
              <a:rPr lang="en-US" altLang="zh-CN" dirty="0">
                <a:solidFill>
                  <a:srgbClr val="0000CC"/>
                </a:solidFill>
                <a:ea typeface="华文楷体" panose="02010600040101010101" pitchFamily="2" charset="-122"/>
              </a:rPr>
              <a:t>6</a:t>
            </a:r>
            <a:r>
              <a:rPr lang="zh-CN" altLang="en-US" dirty="0">
                <a:solidFill>
                  <a:srgbClr val="0000CC"/>
                </a:solidFill>
                <a:ea typeface="华文楷体" panose="02010600040101010101" pitchFamily="2" charset="-122"/>
              </a:rPr>
              <a:t>．</a:t>
            </a:r>
            <a:r>
              <a:rPr lang="en-US" altLang="zh-CN" dirty="0">
                <a:solidFill>
                  <a:srgbClr val="0000CC"/>
                </a:solidFill>
                <a:ea typeface="华文楷体" panose="02010600040101010101" pitchFamily="2" charset="-122"/>
              </a:rPr>
              <a:t>PtF</a:t>
            </a:r>
            <a:r>
              <a:rPr lang="en-US" altLang="zh-CN" baseline="-25000" dirty="0">
                <a:solidFill>
                  <a:srgbClr val="0000CC"/>
                </a:solidFill>
                <a:ea typeface="华文楷体" panose="02010600040101010101" pitchFamily="2" charset="-122"/>
              </a:rPr>
              <a:t>6</a:t>
            </a:r>
            <a:r>
              <a:rPr lang="zh-CN" altLang="en-US" dirty="0">
                <a:solidFill>
                  <a:srgbClr val="0000CC"/>
                </a:solidFill>
                <a:ea typeface="华文楷体" panose="02010600040101010101" pitchFamily="2" charset="-122"/>
              </a:rPr>
              <a:t>化合物</a:t>
            </a:r>
            <a:endParaRPr lang="en-US" altLang="zh-CN" dirty="0">
              <a:solidFill>
                <a:srgbClr val="0000CC"/>
              </a:solidFill>
              <a:ea typeface="华文楷体" panose="02010600040101010101" pitchFamily="2" charset="-122"/>
            </a:endParaRPr>
          </a:p>
          <a:p>
            <a:pPr eaLnBrk="0" hangingPunct="0">
              <a:lnSpc>
                <a:spcPct val="150000"/>
              </a:lnSpc>
              <a:buFont typeface="Wingdings" panose="05000000000000000000" pitchFamily="2" charset="2"/>
              <a:buNone/>
            </a:pPr>
            <a:r>
              <a:rPr lang="zh-CN" altLang="en-US" sz="2800" dirty="0">
                <a:solidFill>
                  <a:schemeClr val="tx1"/>
                </a:solidFill>
                <a:ea typeface="华文楷体" panose="02010600040101010101" pitchFamily="2" charset="-122"/>
              </a:rPr>
              <a:t>     </a:t>
            </a:r>
            <a:r>
              <a:rPr lang="en-US" altLang="zh-CN" dirty="0">
                <a:solidFill>
                  <a:srgbClr val="FF0000"/>
                </a:solidFill>
                <a:ea typeface="华文楷体" panose="02010600040101010101" pitchFamily="2" charset="-122"/>
              </a:rPr>
              <a:t>PtF</a:t>
            </a:r>
            <a:r>
              <a:rPr lang="en-US" altLang="zh-CN" baseline="-25000" dirty="0">
                <a:solidFill>
                  <a:srgbClr val="FF0000"/>
                </a:solidFill>
                <a:ea typeface="华文楷体" panose="02010600040101010101" pitchFamily="2" charset="-122"/>
              </a:rPr>
              <a:t>6</a:t>
            </a:r>
            <a:r>
              <a:rPr lang="zh-CN" altLang="en-US" dirty="0">
                <a:ea typeface="华文楷体" panose="02010600040101010101" pitchFamily="2" charset="-122"/>
              </a:rPr>
              <a:t>是已知的最强的氧化剂之一；</a:t>
            </a:r>
            <a:r>
              <a:rPr lang="en-US" altLang="zh-CN" dirty="0">
                <a:ea typeface="华文楷体" panose="02010600040101010101" pitchFamily="2" charset="-122"/>
              </a:rPr>
              <a:t>342.1 K</a:t>
            </a:r>
            <a:r>
              <a:rPr lang="zh-CN" altLang="en-US" dirty="0">
                <a:ea typeface="华文楷体" panose="02010600040101010101" pitchFamily="2" charset="-122"/>
              </a:rPr>
              <a:t>下沸腾，固态呈黑色，液</a:t>
            </a:r>
            <a:r>
              <a:rPr lang="en-US" altLang="zh-CN" dirty="0">
                <a:ea typeface="华文楷体" panose="02010600040101010101" pitchFamily="2" charset="-122"/>
              </a:rPr>
              <a:t>/</a:t>
            </a:r>
            <a:r>
              <a:rPr lang="zh-CN" altLang="en-US" dirty="0">
                <a:ea typeface="华文楷体" panose="02010600040101010101" pitchFamily="2" charset="-122"/>
              </a:rPr>
              <a:t>气呈暗红色；</a:t>
            </a:r>
            <a:endParaRPr lang="zh-CN" altLang="en-US" dirty="0">
              <a:ea typeface="华文楷体" panose="02010600040101010101" pitchFamily="2" charset="-122"/>
            </a:endParaRPr>
          </a:p>
          <a:p>
            <a:pPr eaLnBrk="0" hangingPunct="0">
              <a:lnSpc>
                <a:spcPct val="150000"/>
              </a:lnSpc>
              <a:buFont typeface="Wingdings" panose="05000000000000000000" pitchFamily="2" charset="2"/>
              <a:buNone/>
            </a:pPr>
            <a:r>
              <a:rPr lang="zh-CN" altLang="en-US" dirty="0">
                <a:ea typeface="华文楷体" panose="02010600040101010101" pitchFamily="2" charset="-122"/>
              </a:rPr>
              <a:t>       可将</a:t>
            </a:r>
            <a:r>
              <a:rPr lang="en-US" altLang="zh-CN" dirty="0">
                <a:ea typeface="华文楷体" panose="02010600040101010101" pitchFamily="2" charset="-122"/>
              </a:rPr>
              <a:t>O</a:t>
            </a:r>
            <a:r>
              <a:rPr lang="en-US" altLang="zh-CN" baseline="-25000" dirty="0">
                <a:ea typeface="华文楷体" panose="02010600040101010101" pitchFamily="2" charset="-122"/>
              </a:rPr>
              <a:t>2</a:t>
            </a:r>
            <a:r>
              <a:rPr lang="zh-CN" altLang="en-US" dirty="0">
                <a:ea typeface="华文楷体" panose="02010600040101010101" pitchFamily="2" charset="-122"/>
              </a:rPr>
              <a:t>氧化为</a:t>
            </a:r>
            <a:r>
              <a:rPr lang="en-US" altLang="zh-CN" dirty="0">
                <a:ea typeface="华文楷体" panose="02010600040101010101" pitchFamily="2" charset="-122"/>
              </a:rPr>
              <a:t>O</a:t>
            </a:r>
            <a:r>
              <a:rPr lang="en-US" altLang="zh-CN" baseline="-25000" dirty="0">
                <a:ea typeface="华文楷体" panose="02010600040101010101" pitchFamily="2" charset="-122"/>
              </a:rPr>
              <a:t>2</a:t>
            </a:r>
            <a:r>
              <a:rPr lang="zh-CN" altLang="en-US" baseline="30000" dirty="0">
                <a:ea typeface="华文楷体" panose="02010600040101010101" pitchFamily="2" charset="-122"/>
              </a:rPr>
              <a:t>＋</a:t>
            </a:r>
            <a:r>
              <a:rPr lang="zh-CN" altLang="en-US" dirty="0">
                <a:ea typeface="华文楷体" panose="02010600040101010101" pitchFamily="2" charset="-122"/>
              </a:rPr>
              <a:t>；</a:t>
            </a:r>
            <a:r>
              <a:rPr lang="en-US" altLang="zh-CN" dirty="0" err="1">
                <a:ea typeface="华文楷体" panose="02010600040101010101" pitchFamily="2" charset="-122"/>
              </a:rPr>
              <a:t>Xe</a:t>
            </a:r>
            <a:r>
              <a:rPr lang="en-US" altLang="zh-CN" dirty="0">
                <a:ea typeface="华文楷体" panose="02010600040101010101" pitchFamily="2" charset="-122"/>
              </a:rPr>
              <a:t> </a:t>
            </a:r>
            <a:r>
              <a:rPr lang="en-US" altLang="zh-CN" dirty="0">
                <a:ea typeface="华文楷体" panose="02010600040101010101" pitchFamily="2" charset="-122"/>
                <a:sym typeface="Wingdings" panose="05000000000000000000" pitchFamily="2" charset="2"/>
              </a:rPr>
              <a:t> XePtF</a:t>
            </a:r>
            <a:r>
              <a:rPr lang="en-US" altLang="zh-CN" baseline="-25000" dirty="0">
                <a:ea typeface="华文楷体" panose="02010600040101010101" pitchFamily="2" charset="-122"/>
                <a:sym typeface="Wingdings" panose="05000000000000000000" pitchFamily="2" charset="2"/>
              </a:rPr>
              <a:t>6</a:t>
            </a:r>
            <a:endParaRPr lang="en-US" altLang="zh-CN" baseline="-25000" dirty="0">
              <a:ea typeface="华文楷体" panose="02010600040101010101" pitchFamily="2" charset="-122"/>
            </a:endParaRPr>
          </a:p>
          <a:p>
            <a:pPr eaLnBrk="0" hangingPunct="0">
              <a:lnSpc>
                <a:spcPct val="150000"/>
              </a:lnSpc>
              <a:buFont typeface="Wingdings" panose="05000000000000000000" pitchFamily="2" charset="2"/>
              <a:buNone/>
            </a:pPr>
            <a:r>
              <a:rPr lang="en-US" altLang="zh-CN" dirty="0">
                <a:solidFill>
                  <a:srgbClr val="FF0000"/>
                </a:solidFill>
                <a:ea typeface="华文楷体" panose="02010600040101010101" pitchFamily="2" charset="-122"/>
              </a:rPr>
              <a:t>     XePtF</a:t>
            </a:r>
            <a:r>
              <a:rPr lang="en-US" altLang="zh-CN" baseline="-25000" dirty="0">
                <a:solidFill>
                  <a:srgbClr val="FF0000"/>
                </a:solidFill>
                <a:ea typeface="华文楷体" panose="02010600040101010101" pitchFamily="2" charset="-122"/>
              </a:rPr>
              <a:t>6</a:t>
            </a:r>
            <a:r>
              <a:rPr lang="zh-CN" altLang="en-US" dirty="0">
                <a:ea typeface="华文楷体" panose="02010600040101010101" pitchFamily="2" charset="-122"/>
              </a:rPr>
              <a:t>是第一例在理论的指导下成功制得的化合物，它的诞生结束了将稀有气体看作惰性气体的历史，揭开了稀有气体化学的新篇章</a:t>
            </a:r>
            <a:endParaRPr lang="zh-CN" altLang="en-US" baseline="-25000" dirty="0">
              <a:ea typeface="华文楷体" panose="02010600040101010101" pitchFamily="2" charset="-122"/>
            </a:endParaRPr>
          </a:p>
        </p:txBody>
      </p:sp>
      <p:sp>
        <p:nvSpPr>
          <p:cNvPr id="209922" name="Rectangle 5"/>
          <p:cNvSpPr>
            <a:spLocks noChangeArrowheads="1"/>
          </p:cNvSpPr>
          <p:nvPr/>
        </p:nvSpPr>
        <p:spPr bwMode="auto">
          <a:xfrm>
            <a:off x="7956550" y="6092825"/>
            <a:ext cx="77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E4D484BD-809B-4CFC-BCA8-308387455276}" type="slidenum">
              <a:rPr lang="en-US" altLang="zh-CN" sz="1600">
                <a:ea typeface="ˎ̥"/>
                <a:cs typeface="ˎ̥"/>
              </a:rPr>
            </a:fld>
            <a:r>
              <a:rPr lang="en-US" altLang="zh-CN" sz="1600" b="0"/>
              <a:t> </a:t>
            </a:r>
            <a:endParaRPr lang="en-US" altLang="zh-CN" sz="1600" b="0">
              <a:ea typeface="ˎ̥"/>
              <a:cs typeface="ˎ̥"/>
            </a:endParaRPr>
          </a:p>
        </p:txBody>
      </p:sp>
    </p:spTree>
  </p:cSld>
  <p:clrMapOvr>
    <a:masterClrMapping/>
  </p:clrMapOvr>
  <p:transition>
    <p:wip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br>
              <a:rPr lang="zh-CN" altLang="en-US">
                <a:solidFill>
                  <a:schemeClr val="bg2"/>
                </a:solidFill>
                <a:latin typeface="华文宋体" panose="02010600040101010101" charset="-122"/>
                <a:ea typeface="华文宋体" panose="02010600040101010101" charset="-122"/>
                <a:cs typeface="华文宋体" panose="02010600040101010101" charset="-122"/>
                <a:sym typeface="+mn-ea"/>
              </a:rPr>
            </a:br>
            <a:br>
              <a:rPr lang="zh-CN" altLang="en-US">
                <a:solidFill>
                  <a:schemeClr val="bg2"/>
                </a:solidFill>
                <a:latin typeface="华文宋体" panose="02010600040101010101" charset="-122"/>
                <a:ea typeface="华文宋体" panose="02010600040101010101" charset="-122"/>
                <a:cs typeface="华文宋体" panose="02010600040101010101" charset="-122"/>
                <a:sym typeface="+mn-ea"/>
              </a:rPr>
            </a:br>
            <a:br>
              <a:rPr lang="zh-CN" altLang="en-US">
                <a:solidFill>
                  <a:schemeClr val="bg2"/>
                </a:solidFill>
                <a:latin typeface="华文宋体" panose="02010600040101010101" charset="-122"/>
                <a:ea typeface="华文宋体" panose="02010600040101010101" charset="-122"/>
                <a:cs typeface="华文宋体" panose="02010600040101010101" charset="-122"/>
                <a:sym typeface="+mn-ea"/>
              </a:rPr>
            </a:br>
            <a:r>
              <a:rPr lang="zh-CN" altLang="en-US">
                <a:solidFill>
                  <a:schemeClr val="bg2"/>
                </a:solidFill>
                <a:latin typeface="华文宋体" panose="02010600040101010101" charset="-122"/>
                <a:ea typeface="华文宋体" panose="02010600040101010101" charset="-122"/>
                <a:cs typeface="华文宋体" panose="02010600040101010101" charset="-122"/>
                <a:sym typeface="+mn-ea"/>
              </a:rPr>
              <a:t>第10章</a:t>
            </a:r>
            <a:r>
              <a:rPr lang="en-US" altLang="zh-CN">
                <a:solidFill>
                  <a:schemeClr val="bg2"/>
                </a:solidFill>
                <a:latin typeface="华文宋体" panose="02010600040101010101" charset="-122"/>
                <a:ea typeface="华文宋体" panose="02010600040101010101" charset="-122"/>
                <a:cs typeface="华文宋体" panose="02010600040101010101" charset="-122"/>
                <a:sym typeface="+mn-ea"/>
              </a:rPr>
              <a:t>:  </a:t>
            </a:r>
            <a:r>
              <a:rPr lang="zh-CN" altLang="en-US">
                <a:solidFill>
                  <a:schemeClr val="bg2"/>
                </a:solidFill>
                <a:latin typeface="华文宋体" panose="02010600040101010101" charset="-122"/>
                <a:ea typeface="华文宋体" panose="02010600040101010101" charset="-122"/>
                <a:cs typeface="华文宋体" panose="02010600040101010101" charset="-122"/>
                <a:sym typeface="+mn-ea"/>
              </a:rPr>
              <a:t>作业</a:t>
            </a:r>
            <a:br>
              <a:rPr lang="zh-CN" altLang="en-US">
                <a:solidFill>
                  <a:schemeClr val="bg2"/>
                </a:solidFill>
                <a:latin typeface="华文宋体" panose="02010600040101010101" charset="-122"/>
                <a:ea typeface="华文宋体" panose="02010600040101010101" charset="-122"/>
                <a:cs typeface="华文宋体" panose="02010600040101010101" charset="-122"/>
                <a:sym typeface="+mn-ea"/>
              </a:rPr>
            </a:br>
            <a:br>
              <a:rPr lang="zh-CN" altLang="en-US">
                <a:solidFill>
                  <a:schemeClr val="bg2"/>
                </a:solidFill>
                <a:latin typeface="华文宋体" panose="02010600040101010101" charset="-122"/>
                <a:ea typeface="华文宋体" panose="02010600040101010101" charset="-122"/>
                <a:cs typeface="华文宋体" panose="02010600040101010101" charset="-122"/>
                <a:sym typeface="+mn-ea"/>
              </a:rPr>
            </a:br>
            <a:r>
              <a:rPr lang="en-US" altLang="zh-CN">
                <a:solidFill>
                  <a:schemeClr val="bg2"/>
                </a:solidFill>
                <a:latin typeface="华文宋体" panose="02010600040101010101" charset="-122"/>
                <a:ea typeface="华文宋体" panose="02010600040101010101" charset="-122"/>
                <a:cs typeface="华文宋体" panose="02010600040101010101" charset="-122"/>
                <a:sym typeface="+mn-ea"/>
              </a:rPr>
              <a:t>P: </a:t>
            </a:r>
            <a:r>
              <a:rPr lang="zh-CN" altLang="en-US">
                <a:solidFill>
                  <a:schemeClr val="bg2"/>
                </a:solidFill>
                <a:latin typeface="华文宋体" panose="02010600040101010101" charset="-122"/>
                <a:ea typeface="华文宋体" panose="02010600040101010101" charset="-122"/>
                <a:cs typeface="华文宋体" panose="02010600040101010101" charset="-122"/>
                <a:sym typeface="+mn-ea"/>
              </a:rPr>
              <a:t>410-413</a:t>
            </a:r>
            <a:endParaRPr lang="zh-CN" altLang="en-US">
              <a:solidFill>
                <a:schemeClr val="bg2"/>
              </a:solidFill>
              <a:latin typeface="华文宋体" panose="02010600040101010101" charset="-122"/>
              <a:ea typeface="华文宋体" panose="02010600040101010101" charset="-122"/>
              <a:cs typeface="华文宋体" panose="02010600040101010101" charset="-122"/>
            </a:endParaRPr>
          </a:p>
        </p:txBody>
      </p:sp>
      <p:sp>
        <p:nvSpPr>
          <p:cNvPr id="3" name="内容占位符 2"/>
          <p:cNvSpPr>
            <a:spLocks noGrp="1"/>
          </p:cNvSpPr>
          <p:nvPr>
            <p:ph idx="1"/>
          </p:nvPr>
        </p:nvSpPr>
        <p:spPr>
          <a:xfrm>
            <a:off x="457200" y="3070225"/>
            <a:ext cx="8229600" cy="4530725"/>
          </a:xfrm>
        </p:spPr>
        <p:txBody>
          <a:bodyPr/>
          <a:p>
            <a:r>
              <a:rPr lang="en-US" altLang="zh-CN" sz="4000">
                <a:solidFill>
                  <a:schemeClr val="bg2"/>
                </a:solidFill>
                <a:latin typeface="华文宋体" panose="02010600040101010101" charset="-122"/>
                <a:ea typeface="华文宋体" panose="02010600040101010101" charset="-122"/>
                <a:cs typeface="华文宋体" panose="02010600040101010101" charset="-122"/>
              </a:rPr>
              <a:t>        </a:t>
            </a:r>
            <a:r>
              <a:rPr lang="zh-CN" altLang="en-US" sz="4000">
                <a:solidFill>
                  <a:schemeClr val="bg2"/>
                </a:solidFill>
                <a:latin typeface="华文宋体" panose="02010600040101010101" charset="-122"/>
                <a:ea typeface="华文宋体" panose="02010600040101010101" charset="-122"/>
                <a:cs typeface="华文宋体" panose="02010600040101010101" charset="-122"/>
              </a:rPr>
              <a:t>1、5、10、17、23、30 </a:t>
            </a:r>
            <a:endParaRPr lang="zh-CN" altLang="en-US" sz="4000">
              <a:solidFill>
                <a:schemeClr val="bg2"/>
              </a:solidFill>
              <a:latin typeface="华文宋体" panose="02010600040101010101" charset="-122"/>
              <a:ea typeface="华文宋体" panose="02010600040101010101" charset="-122"/>
              <a:cs typeface="华文宋体" panose="02010600040101010101" charset="-122"/>
            </a:endParaRP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周期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41375" y="852488"/>
            <a:ext cx="72898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3" descr="周期表"/>
          <p:cNvPicPr>
            <a:picLocks noChangeAspect="1" noChangeArrowheads="1"/>
          </p:cNvPicPr>
          <p:nvPr/>
        </p:nvPicPr>
        <p:blipFill>
          <a:blip r:embed="rId1" cstate="print">
            <a:extLst>
              <a:ext uri="{28A0092B-C50C-407E-A947-70E740481C1C}">
                <a14:useLocalDpi xmlns:a14="http://schemas.microsoft.com/office/drawing/2010/main" val="0"/>
              </a:ext>
            </a:extLst>
          </a:blip>
          <a:srcRect l="10344" t="34552" r="31924" b="22995"/>
          <a:stretch>
            <a:fillRect/>
          </a:stretch>
        </p:blipFill>
        <p:spPr bwMode="auto">
          <a:xfrm>
            <a:off x="1603375" y="2732088"/>
            <a:ext cx="42084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4"/>
          <p:cNvSpPr>
            <a:spLocks noChangeArrowheads="1"/>
          </p:cNvSpPr>
          <p:nvPr/>
        </p:nvSpPr>
        <p:spPr bwMode="auto">
          <a:xfrm>
            <a:off x="1603375" y="2732088"/>
            <a:ext cx="4186238" cy="2286000"/>
          </a:xfrm>
          <a:prstGeom prst="rect">
            <a:avLst/>
          </a:prstGeom>
          <a:noFill/>
          <a:ln w="19050" cap="sq">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pic>
        <p:nvPicPr>
          <p:cNvPr id="33796" name="Picture 5" descr="Untitled-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50" y="833438"/>
            <a:ext cx="77724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6"/>
          <p:cNvSpPr>
            <a:spLocks noChangeArrowheads="1"/>
          </p:cNvSpPr>
          <p:nvPr/>
        </p:nvSpPr>
        <p:spPr bwMode="auto">
          <a:xfrm>
            <a:off x="900113" y="836613"/>
            <a:ext cx="5903912" cy="3600450"/>
          </a:xfrm>
          <a:prstGeom prst="rect">
            <a:avLst/>
          </a:prstGeom>
          <a:noFill/>
          <a:ln w="28575">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33798"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906B76BE-E8C4-4FB1-A4FF-41A053B4F5A5}"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
        <p:nvSpPr>
          <p:cNvPr id="33799" name="Text Box 8"/>
          <p:cNvSpPr txBox="1">
            <a:spLocks noChangeArrowheads="1"/>
          </p:cNvSpPr>
          <p:nvPr/>
        </p:nvSpPr>
        <p:spPr bwMode="auto">
          <a:xfrm>
            <a:off x="900113" y="5087938"/>
            <a:ext cx="7632700" cy="149383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zh-CN" altLang="en-US" sz="2600">
                <a:solidFill>
                  <a:srgbClr val="FF0000"/>
                </a:solidFill>
                <a:ea typeface="华文楷体" panose="02010600040101010101" pitchFamily="2" charset="-122"/>
              </a:rPr>
              <a:t>过渡金属元素</a:t>
            </a:r>
            <a:r>
              <a:rPr lang="en-US" altLang="zh-CN" sz="2600">
                <a:solidFill>
                  <a:srgbClr val="FF0000"/>
                </a:solidFill>
                <a:ea typeface="华文楷体" panose="02010600040101010101" pitchFamily="2" charset="-122"/>
              </a:rPr>
              <a:t>: </a:t>
            </a:r>
            <a:r>
              <a:rPr lang="zh-CN" altLang="en-US" sz="2600">
                <a:ea typeface="华文楷体" panose="02010600040101010101" pitchFamily="2" charset="-122"/>
              </a:rPr>
              <a:t>电子未完全充满</a:t>
            </a:r>
            <a:r>
              <a:rPr lang="en-US" altLang="zh-CN" sz="2600">
                <a:ea typeface="华文楷体" panose="02010600040101010101" pitchFamily="2" charset="-122"/>
              </a:rPr>
              <a:t>n-1</a:t>
            </a:r>
            <a:r>
              <a:rPr lang="zh-CN" altLang="en-US" sz="2600">
                <a:ea typeface="华文楷体" panose="02010600040101010101" pitchFamily="2" charset="-122"/>
              </a:rPr>
              <a:t>层的</a:t>
            </a:r>
            <a:r>
              <a:rPr lang="en-US" altLang="zh-CN" sz="2600">
                <a:ea typeface="华文楷体" panose="02010600040101010101" pitchFamily="2" charset="-122"/>
              </a:rPr>
              <a:t>d</a:t>
            </a:r>
            <a:r>
              <a:rPr lang="zh-CN" altLang="en-US" sz="2600">
                <a:ea typeface="华文楷体" panose="02010600040101010101" pitchFamily="2" charset="-122"/>
              </a:rPr>
              <a:t>轨道或</a:t>
            </a:r>
            <a:r>
              <a:rPr lang="en-US" altLang="zh-CN" sz="2600">
                <a:ea typeface="华文楷体" panose="02010600040101010101" pitchFamily="2" charset="-122"/>
              </a:rPr>
              <a:t>n-2</a:t>
            </a:r>
            <a:r>
              <a:rPr lang="zh-CN" altLang="en-US" sz="2600">
                <a:ea typeface="华文楷体" panose="02010600040101010101" pitchFamily="2" charset="-122"/>
              </a:rPr>
              <a:t>层</a:t>
            </a:r>
            <a:r>
              <a:rPr lang="en-US" altLang="zh-CN" sz="2600">
                <a:ea typeface="华文楷体" panose="02010600040101010101" pitchFamily="2" charset="-122"/>
              </a:rPr>
              <a:t>f</a:t>
            </a:r>
            <a:r>
              <a:rPr lang="zh-CN" altLang="en-US" sz="2600">
                <a:ea typeface="华文楷体" panose="02010600040101010101" pitchFamily="2" charset="-122"/>
              </a:rPr>
              <a:t>轨道的金属元素，包括第一</a:t>
            </a:r>
            <a:r>
              <a:rPr lang="en-US" altLang="zh-CN" sz="2600">
                <a:ea typeface="华文楷体" panose="02010600040101010101" pitchFamily="2" charset="-122"/>
              </a:rPr>
              <a:t>/</a:t>
            </a:r>
            <a:r>
              <a:rPr lang="zh-CN" altLang="en-US" sz="2600">
                <a:ea typeface="华文楷体" panose="02010600040101010101" pitchFamily="2" charset="-122"/>
              </a:rPr>
              <a:t>二</a:t>
            </a:r>
            <a:r>
              <a:rPr lang="en-US" altLang="zh-CN" sz="2600">
                <a:ea typeface="华文楷体" panose="02010600040101010101" pitchFamily="2" charset="-122"/>
              </a:rPr>
              <a:t>/</a:t>
            </a:r>
            <a:r>
              <a:rPr lang="zh-CN" altLang="en-US" sz="2600">
                <a:ea typeface="华文楷体" panose="02010600040101010101" pitchFamily="2" charset="-122"/>
              </a:rPr>
              <a:t>三过渡系元素</a:t>
            </a:r>
            <a:endParaRPr lang="en-US" altLang="zh-CN" sz="2600">
              <a:ea typeface="华文楷体" panose="02010600040101010101" pitchFamily="2" charset="-122"/>
            </a:endParaRPr>
          </a:p>
          <a:p>
            <a:pPr>
              <a:spcBef>
                <a:spcPct val="50000"/>
              </a:spcBef>
            </a:pPr>
            <a:r>
              <a:rPr lang="en-US" altLang="zh-CN" sz="2600">
                <a:ea typeface="华文楷体" panose="02010600040101010101" pitchFamily="2" charset="-122"/>
              </a:rPr>
              <a:t>Ln(</a:t>
            </a:r>
            <a:r>
              <a:rPr lang="zh-CN" altLang="en-US" sz="2600">
                <a:ea typeface="华文楷体" panose="02010600040101010101" pitchFamily="2" charset="-122"/>
              </a:rPr>
              <a:t>镧系</a:t>
            </a:r>
            <a:r>
              <a:rPr lang="en-US" altLang="zh-CN" sz="2600">
                <a:ea typeface="华文楷体" panose="02010600040101010101" pitchFamily="2" charset="-122"/>
              </a:rPr>
              <a:t>)/An(</a:t>
            </a:r>
            <a:r>
              <a:rPr lang="zh-CN" altLang="en-US" sz="2600">
                <a:ea typeface="华文楷体" panose="02010600040101010101" pitchFamily="2" charset="-122"/>
              </a:rPr>
              <a:t>锕系</a:t>
            </a:r>
            <a:r>
              <a:rPr lang="en-US" altLang="zh-CN" sz="2600">
                <a:ea typeface="华文楷体" panose="02010600040101010101" pitchFamily="2" charset="-122"/>
              </a:rPr>
              <a:t>): </a:t>
            </a:r>
            <a:r>
              <a:rPr lang="zh-CN" altLang="en-US" sz="2600">
                <a:ea typeface="华文楷体" panose="02010600040101010101" pitchFamily="2" charset="-122"/>
              </a:rPr>
              <a:t>在第</a:t>
            </a:r>
            <a:r>
              <a:rPr lang="en-US" altLang="zh-CN" sz="2600">
                <a:ea typeface="华文楷体" panose="02010600040101010101" pitchFamily="2" charset="-122"/>
              </a:rPr>
              <a:t>11</a:t>
            </a:r>
            <a:r>
              <a:rPr lang="zh-CN" altLang="en-US" sz="2600">
                <a:ea typeface="华文楷体" panose="02010600040101010101" pitchFamily="2" charset="-122"/>
              </a:rPr>
              <a:t>章中学习</a:t>
            </a:r>
            <a:endParaRPr lang="en-US" altLang="zh-CN" sz="2600">
              <a:ea typeface="华文楷体" panose="02010600040101010101" pitchFamily="2" charset="-122"/>
            </a:endParaRPr>
          </a:p>
        </p:txBody>
      </p:sp>
      <p:sp>
        <p:nvSpPr>
          <p:cNvPr id="33800" name="Text Box 9"/>
          <p:cNvSpPr txBox="1">
            <a:spLocks noChangeArrowheads="1"/>
          </p:cNvSpPr>
          <p:nvPr/>
        </p:nvSpPr>
        <p:spPr bwMode="auto">
          <a:xfrm>
            <a:off x="971550" y="188913"/>
            <a:ext cx="7488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sz="2800">
                <a:ea typeface="华文楷体" panose="02010600040101010101" pitchFamily="2" charset="-122"/>
              </a:rPr>
              <a:t>IIIB</a:t>
            </a:r>
            <a:r>
              <a:rPr lang="zh-CN" altLang="en-US" sz="2800">
                <a:ea typeface="华文楷体" panose="02010600040101010101" pitchFamily="2" charset="-122"/>
              </a:rPr>
              <a:t>族                ～               </a:t>
            </a:r>
            <a:r>
              <a:rPr lang="en-US" altLang="zh-CN" sz="2800">
                <a:ea typeface="华文楷体" panose="02010600040101010101" pitchFamily="2" charset="-122"/>
              </a:rPr>
              <a:t>VIII</a:t>
            </a:r>
            <a:r>
              <a:rPr lang="zh-CN" altLang="en-US" sz="2800">
                <a:ea typeface="华文楷体" panose="02010600040101010101" pitchFamily="2" charset="-122"/>
              </a:rPr>
              <a:t>族         </a:t>
            </a:r>
            <a:r>
              <a:rPr lang="en-US" altLang="zh-CN" sz="2800">
                <a:ea typeface="华文楷体" panose="02010600040101010101" pitchFamily="2" charset="-122"/>
              </a:rPr>
              <a:t>ds</a:t>
            </a:r>
            <a:r>
              <a:rPr lang="zh-CN" altLang="en-US" sz="2800">
                <a:ea typeface="华文楷体" panose="02010600040101010101" pitchFamily="2" charset="-122"/>
              </a:rPr>
              <a:t>  </a:t>
            </a:r>
            <a:r>
              <a:rPr lang="en-US" altLang="zh-CN" sz="2800">
                <a:ea typeface="华文楷体" panose="02010600040101010101" pitchFamily="2" charset="-122"/>
              </a:rPr>
              <a:t>block</a:t>
            </a:r>
            <a:endParaRPr lang="zh-CN" altLang="en-US" sz="2800">
              <a:ea typeface="华文楷体" panose="02010600040101010101" pitchFamily="2" charset="-122"/>
            </a:endParaRPr>
          </a:p>
        </p:txBody>
      </p:sp>
      <p:sp>
        <p:nvSpPr>
          <p:cNvPr id="33801" name="Text Box 10"/>
          <p:cNvSpPr txBox="1">
            <a:spLocks noChangeArrowheads="1"/>
          </p:cNvSpPr>
          <p:nvPr/>
        </p:nvSpPr>
        <p:spPr bwMode="auto">
          <a:xfrm>
            <a:off x="6010275" y="3357563"/>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sz="2000">
                <a:ea typeface="华文楷体" panose="02010600040101010101" pitchFamily="2" charset="-122"/>
              </a:rPr>
              <a:t>Uun</a:t>
            </a:r>
            <a:endParaRPr lang="en-US" altLang="zh-CN" sz="2000">
              <a:ea typeface="华文楷体" panose="02010600040101010101" pitchFamily="2" charset="-122"/>
            </a:endParaRPr>
          </a:p>
        </p:txBody>
      </p:sp>
      <p:sp>
        <p:nvSpPr>
          <p:cNvPr id="33802" name="Text Box 11"/>
          <p:cNvSpPr txBox="1">
            <a:spLocks noChangeArrowheads="1"/>
          </p:cNvSpPr>
          <p:nvPr/>
        </p:nvSpPr>
        <p:spPr bwMode="auto">
          <a:xfrm>
            <a:off x="6873875" y="3357563"/>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sz="2000">
                <a:ea typeface="华文楷体" panose="02010600040101010101" pitchFamily="2" charset="-122"/>
              </a:rPr>
              <a:t>Uuu</a:t>
            </a:r>
            <a:endParaRPr lang="en-US" altLang="zh-CN" sz="2000">
              <a:ea typeface="华文楷体" panose="02010600040101010101" pitchFamily="2" charset="-122"/>
            </a:endParaRPr>
          </a:p>
        </p:txBody>
      </p:sp>
      <p:sp>
        <p:nvSpPr>
          <p:cNvPr id="33803" name="Text Box 12"/>
          <p:cNvSpPr txBox="1">
            <a:spLocks noChangeArrowheads="1"/>
          </p:cNvSpPr>
          <p:nvPr/>
        </p:nvSpPr>
        <p:spPr bwMode="auto">
          <a:xfrm>
            <a:off x="7667625" y="3363913"/>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sz="2000">
                <a:ea typeface="华文楷体" panose="02010600040101010101" pitchFamily="2" charset="-122"/>
              </a:rPr>
              <a:t>Uub</a:t>
            </a:r>
            <a:endParaRPr lang="en-US" altLang="zh-CN" sz="2000">
              <a:ea typeface="华文楷体" panose="02010600040101010101" pitchFamily="2" charset="-122"/>
            </a:endParaRPr>
          </a:p>
        </p:txBody>
      </p:sp>
      <p:sp>
        <p:nvSpPr>
          <p:cNvPr id="33804" name="Rectangle 6"/>
          <p:cNvSpPr>
            <a:spLocks noChangeArrowheads="1"/>
          </p:cNvSpPr>
          <p:nvPr/>
        </p:nvSpPr>
        <p:spPr bwMode="auto">
          <a:xfrm>
            <a:off x="971550" y="2327275"/>
            <a:ext cx="504825" cy="2060575"/>
          </a:xfrm>
          <a:prstGeom prst="rect">
            <a:avLst/>
          </a:prstGeom>
          <a:noFill/>
          <a:ln w="28575">
            <a:solidFill>
              <a:srgbClr val="00FF00"/>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en-US" altLang="zh-CN">
              <a:ea typeface="华文楷体" panose="02010600040101010101" pitchFamily="2" charset="-122"/>
            </a:endParaRPr>
          </a:p>
          <a:p>
            <a:endParaRPr lang="en-US" altLang="zh-CN">
              <a:ea typeface="华文楷体" panose="02010600040101010101" pitchFamily="2" charset="-122"/>
            </a:endParaRPr>
          </a:p>
          <a:p>
            <a:endParaRPr lang="en-US" altLang="zh-CN">
              <a:ea typeface="华文楷体" panose="02010600040101010101" pitchFamily="2" charset="-122"/>
            </a:endParaRPr>
          </a:p>
          <a:p>
            <a:endParaRPr lang="zh-CN" altLang="en-US">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914400" y="260350"/>
            <a:ext cx="8229600" cy="1143000"/>
          </a:xfrm>
        </p:spPr>
        <p:txBody>
          <a:bodyPr/>
          <a:lstStyle/>
          <a:p>
            <a:r>
              <a:rPr lang="en-US" altLang="zh-CN" sz="4800" b="1" smtClean="0">
                <a:solidFill>
                  <a:srgbClr val="000000"/>
                </a:solidFill>
                <a:effectLst/>
              </a:rPr>
              <a:t>10.2 </a:t>
            </a:r>
            <a:r>
              <a:rPr lang="zh-CN" altLang="en-US" sz="4800" b="1" smtClean="0">
                <a:solidFill>
                  <a:srgbClr val="000000"/>
                </a:solidFill>
                <a:effectLst/>
              </a:rPr>
              <a:t>配合物的价键理论 </a:t>
            </a:r>
            <a:endParaRPr lang="zh-CN" altLang="en-US" sz="4800" b="1" smtClean="0">
              <a:solidFill>
                <a:srgbClr val="000000"/>
              </a:solidFill>
              <a:effectLst/>
            </a:endParaRPr>
          </a:p>
        </p:txBody>
      </p:sp>
      <p:sp>
        <p:nvSpPr>
          <p:cNvPr id="51202" name="Rectangle 4">
            <a:hlinkClick r:id="rId1" action="ppaction://hlinksldjump"/>
          </p:cNvPr>
          <p:cNvSpPr>
            <a:spLocks noChangeArrowheads="1"/>
          </p:cNvSpPr>
          <p:nvPr/>
        </p:nvSpPr>
        <p:spPr bwMode="auto">
          <a:xfrm>
            <a:off x="1908175" y="1773238"/>
            <a:ext cx="35290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600">
                <a:ea typeface="华文楷体" panose="02010600040101010101" pitchFamily="2" charset="-122"/>
              </a:rPr>
              <a:t>10.2.1 </a:t>
            </a:r>
            <a:r>
              <a:rPr lang="zh-CN" altLang="en-US" sz="3600">
                <a:ea typeface="华文楷体" panose="02010600040101010101" pitchFamily="2" charset="-122"/>
              </a:rPr>
              <a:t>基本要点 </a:t>
            </a:r>
            <a:endParaRPr lang="zh-CN" altLang="en-US" sz="3600">
              <a:ea typeface="华文楷体" panose="02010600040101010101" pitchFamily="2" charset="-122"/>
            </a:endParaRPr>
          </a:p>
        </p:txBody>
      </p:sp>
      <p:sp>
        <p:nvSpPr>
          <p:cNvPr id="51203" name="Rectangle 5">
            <a:hlinkClick r:id="rId2" action="ppaction://hlinksldjump"/>
          </p:cNvPr>
          <p:cNvSpPr>
            <a:spLocks noChangeArrowheads="1"/>
          </p:cNvSpPr>
          <p:nvPr/>
        </p:nvSpPr>
        <p:spPr bwMode="auto">
          <a:xfrm>
            <a:off x="1908175" y="2565400"/>
            <a:ext cx="6264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600">
                <a:ea typeface="华文楷体" panose="02010600040101010101" pitchFamily="2" charset="-122"/>
              </a:rPr>
              <a:t>10.2.2 </a:t>
            </a:r>
            <a:r>
              <a:rPr lang="zh-CN" altLang="en-US" sz="3600">
                <a:ea typeface="华文楷体" panose="02010600040101010101" pitchFamily="2" charset="-122"/>
              </a:rPr>
              <a:t>中心原子轨道杂化类型</a:t>
            </a:r>
            <a:br>
              <a:rPr lang="zh-CN" altLang="en-US" sz="3600">
                <a:ea typeface="华文楷体" panose="02010600040101010101" pitchFamily="2" charset="-122"/>
              </a:rPr>
            </a:br>
            <a:r>
              <a:rPr lang="zh-CN" altLang="en-US" sz="3600">
                <a:ea typeface="华文楷体" panose="02010600040101010101" pitchFamily="2" charset="-122"/>
              </a:rPr>
              <a:t>           与配合物的磁性 </a:t>
            </a:r>
            <a:endParaRPr lang="zh-CN" altLang="en-US" sz="3600">
              <a:ea typeface="华文楷体" panose="02010600040101010101" pitchFamily="2" charset="-122"/>
            </a:endParaRPr>
          </a:p>
        </p:txBody>
      </p:sp>
      <p:sp>
        <p:nvSpPr>
          <p:cNvPr id="51204" name="Rectangle 6">
            <a:hlinkClick r:id="rId3" action="ppaction://hlinksldjump"/>
          </p:cNvPr>
          <p:cNvSpPr>
            <a:spLocks noChangeArrowheads="1"/>
          </p:cNvSpPr>
          <p:nvPr/>
        </p:nvSpPr>
        <p:spPr bwMode="auto">
          <a:xfrm>
            <a:off x="1908175" y="3933825"/>
            <a:ext cx="64801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600">
                <a:ea typeface="华文楷体" panose="02010600040101010101" pitchFamily="2" charset="-122"/>
              </a:rPr>
              <a:t>10.2.3 </a:t>
            </a:r>
            <a:r>
              <a:rPr lang="zh-CN" altLang="en-US" sz="3600">
                <a:ea typeface="华文楷体" panose="02010600040101010101" pitchFamily="2" charset="-122"/>
              </a:rPr>
              <a:t>外轨型</a:t>
            </a:r>
            <a:r>
              <a:rPr lang="en-US" altLang="zh-CN" sz="3600">
                <a:ea typeface="华文楷体" panose="02010600040101010101" pitchFamily="2" charset="-122"/>
              </a:rPr>
              <a:t>(</a:t>
            </a:r>
            <a:r>
              <a:rPr lang="zh-CN" altLang="en-US" sz="3600">
                <a:ea typeface="华文楷体" panose="02010600040101010101" pitchFamily="2" charset="-122"/>
              </a:rPr>
              <a:t>高自旋</a:t>
            </a:r>
            <a:r>
              <a:rPr lang="en-US" altLang="zh-CN" sz="3600">
                <a:ea typeface="华文楷体" panose="02010600040101010101" pitchFamily="2" charset="-122"/>
              </a:rPr>
              <a:t>)</a:t>
            </a:r>
            <a:r>
              <a:rPr lang="zh-CN" altLang="en-US" sz="3600">
                <a:ea typeface="华文楷体" panose="02010600040101010101" pitchFamily="2" charset="-122"/>
              </a:rPr>
              <a:t>和内轨型</a:t>
            </a:r>
            <a:br>
              <a:rPr lang="zh-CN" altLang="en-US" sz="3600">
                <a:ea typeface="华文楷体" panose="02010600040101010101" pitchFamily="2" charset="-122"/>
              </a:rPr>
            </a:br>
            <a:r>
              <a:rPr lang="zh-CN" altLang="en-US" sz="3600">
                <a:ea typeface="华文楷体" panose="02010600040101010101" pitchFamily="2" charset="-122"/>
              </a:rPr>
              <a:t>           </a:t>
            </a:r>
            <a:r>
              <a:rPr lang="en-US" altLang="zh-CN" sz="3600">
                <a:ea typeface="华文楷体" panose="02010600040101010101" pitchFamily="2" charset="-122"/>
              </a:rPr>
              <a:t>(</a:t>
            </a:r>
            <a:r>
              <a:rPr lang="zh-CN" altLang="en-US" sz="3600">
                <a:ea typeface="华文楷体" panose="02010600040101010101" pitchFamily="2" charset="-122"/>
              </a:rPr>
              <a:t>低自旋</a:t>
            </a:r>
            <a:r>
              <a:rPr lang="en-US" altLang="zh-CN" sz="3600">
                <a:ea typeface="华文楷体" panose="02010600040101010101" pitchFamily="2" charset="-122"/>
              </a:rPr>
              <a:t>)</a:t>
            </a:r>
            <a:r>
              <a:rPr lang="zh-CN" altLang="en-US" sz="3600">
                <a:ea typeface="华文楷体" panose="02010600040101010101" pitchFamily="2" charset="-122"/>
              </a:rPr>
              <a:t>配合物 </a:t>
            </a:r>
            <a:endParaRPr lang="zh-CN" altLang="en-US" sz="3600">
              <a:ea typeface="华文楷体" panose="02010600040101010101" pitchFamily="2" charset="-122"/>
            </a:endParaRPr>
          </a:p>
        </p:txBody>
      </p:sp>
      <p:sp>
        <p:nvSpPr>
          <p:cNvPr id="51205" name="Rectangle 7">
            <a:hlinkClick r:id="rId4" action="ppaction://hlinksldjump"/>
          </p:cNvPr>
          <p:cNvSpPr>
            <a:spLocks noChangeArrowheads="1"/>
          </p:cNvSpPr>
          <p:nvPr/>
        </p:nvSpPr>
        <p:spPr bwMode="auto">
          <a:xfrm>
            <a:off x="1908175" y="5302250"/>
            <a:ext cx="521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600" dirty="0">
                <a:ea typeface="华文楷体" panose="02010600040101010101" pitchFamily="2" charset="-122"/>
              </a:rPr>
              <a:t>10.2.4 </a:t>
            </a:r>
            <a:r>
              <a:rPr lang="zh-CN" altLang="en-US" sz="3600" dirty="0">
                <a:ea typeface="华文楷体" panose="02010600040101010101" pitchFamily="2" charset="-122"/>
              </a:rPr>
              <a:t>价键理论的局限性 </a:t>
            </a:r>
            <a:endParaRPr lang="zh-CN" altLang="en-US" sz="3600" dirty="0">
              <a:ea typeface="华文楷体" panose="02010600040101010101" pitchFamily="2" charset="-122"/>
            </a:endParaRPr>
          </a:p>
        </p:txBody>
      </p:sp>
      <p:sp>
        <p:nvSpPr>
          <p:cNvPr id="51206"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EFEDBF73-C6CC-4A27-80D9-EEF396A59DB7}"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5" name="Rectangle 7"/>
          <p:cNvSpPr>
            <a:spLocks noChangeArrowheads="1"/>
          </p:cNvSpPr>
          <p:nvPr/>
        </p:nvSpPr>
        <p:spPr bwMode="auto">
          <a:xfrm>
            <a:off x="842963" y="906463"/>
            <a:ext cx="8301037"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13055">
              <a:tabLst>
                <a:tab pos="314325" algn="l"/>
              </a:tabLst>
              <a:defRPr sz="3200" b="1">
                <a:solidFill>
                  <a:srgbClr val="000000"/>
                </a:solidFill>
                <a:latin typeface="Times New Roman" panose="02020603050405020304" pitchFamily="18" charset="0"/>
                <a:ea typeface="宋体" panose="02010600030101010101" pitchFamily="2" charset="-122"/>
              </a:defRPr>
            </a:lvl1pPr>
            <a:lvl2pPr marL="742950" indent="-285750">
              <a:tabLst>
                <a:tab pos="314325" algn="l"/>
              </a:tabLst>
              <a:defRPr sz="3200" b="1">
                <a:solidFill>
                  <a:srgbClr val="000000"/>
                </a:solidFill>
                <a:latin typeface="Times New Roman" panose="02020603050405020304" pitchFamily="18" charset="0"/>
                <a:ea typeface="宋体" panose="02010600030101010101" pitchFamily="2" charset="-122"/>
              </a:defRPr>
            </a:lvl2pPr>
            <a:lvl3pPr marL="1143000" indent="-228600">
              <a:tabLst>
                <a:tab pos="314325" algn="l"/>
              </a:tabLst>
              <a:defRPr sz="3200" b="1">
                <a:solidFill>
                  <a:srgbClr val="000000"/>
                </a:solidFill>
                <a:latin typeface="Times New Roman" panose="02020603050405020304" pitchFamily="18" charset="0"/>
                <a:ea typeface="宋体" panose="02010600030101010101" pitchFamily="2" charset="-122"/>
              </a:defRPr>
            </a:lvl3pPr>
            <a:lvl4pPr marL="1600200" indent="-228600">
              <a:tabLst>
                <a:tab pos="314325" algn="l"/>
              </a:tabLst>
              <a:defRPr sz="3200" b="1">
                <a:solidFill>
                  <a:srgbClr val="000000"/>
                </a:solidFill>
                <a:latin typeface="Times New Roman" panose="02020603050405020304" pitchFamily="18" charset="0"/>
                <a:ea typeface="宋体" panose="02010600030101010101" pitchFamily="2" charset="-122"/>
              </a:defRPr>
            </a:lvl4pPr>
            <a:lvl5pPr marL="2057400" indent="-228600">
              <a:tabLst>
                <a:tab pos="314325" algn="l"/>
              </a:tabLst>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tabLst>
                <a:tab pos="314325" algn="l"/>
              </a:tabLs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tabLst>
                <a:tab pos="314325" algn="l"/>
              </a:tabLs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tabLst>
                <a:tab pos="314325" algn="l"/>
              </a:tabLs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tabLst>
                <a:tab pos="314325" algn="l"/>
              </a:tabLs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lang="zh-CN" altLang="en-US">
                <a:solidFill>
                  <a:srgbClr val="0000CC"/>
                </a:solidFill>
                <a:ea typeface="华文楷体" panose="02010600040101010101" pitchFamily="2" charset="-122"/>
              </a:rPr>
              <a:t>杂化轨道理论</a:t>
            </a:r>
            <a:endParaRPr lang="en-US" altLang="zh-CN">
              <a:solidFill>
                <a:srgbClr val="0000CC"/>
              </a:solidFill>
              <a:ea typeface="华文楷体" panose="02010600040101010101" pitchFamily="2" charset="-122"/>
            </a:endParaRPr>
          </a:p>
          <a:p>
            <a:pPr>
              <a:lnSpc>
                <a:spcPct val="120000"/>
              </a:lnSpc>
            </a:pPr>
            <a:r>
              <a:rPr lang="en-US" altLang="zh-CN">
                <a:solidFill>
                  <a:srgbClr val="FF0000"/>
                </a:solidFill>
                <a:ea typeface="华文楷体" panose="02010600040101010101" pitchFamily="2" charset="-122"/>
              </a:rPr>
              <a:t>(1)</a:t>
            </a:r>
            <a:r>
              <a:rPr lang="zh-CN" altLang="en-US">
                <a:solidFill>
                  <a:srgbClr val="FF0000"/>
                </a:solidFill>
                <a:ea typeface="华文楷体" panose="02010600040101010101" pitchFamily="2" charset="-122"/>
              </a:rPr>
              <a:t>形成配位键：</a:t>
            </a:r>
            <a:r>
              <a:rPr lang="zh-CN" altLang="en-US">
                <a:ea typeface="华文楷体" panose="02010600040101010101" pitchFamily="2" charset="-122"/>
              </a:rPr>
              <a:t>中心原子以</a:t>
            </a:r>
            <a:r>
              <a:rPr lang="zh-CN" altLang="en-US">
                <a:solidFill>
                  <a:srgbClr val="0000CC"/>
                </a:solidFill>
                <a:ea typeface="华文楷体" panose="02010600040101010101" pitchFamily="2" charset="-122"/>
              </a:rPr>
              <a:t>空轨道接受配体的孤对电子</a:t>
            </a:r>
            <a:r>
              <a:rPr lang="zh-CN" altLang="en-US">
                <a:ea typeface="华文楷体" panose="02010600040101010101" pitchFamily="2" charset="-122"/>
              </a:rPr>
              <a:t>，</a:t>
            </a:r>
            <a:r>
              <a:rPr lang="zh-CN" altLang="en-US">
                <a:solidFill>
                  <a:srgbClr val="0000CC"/>
                </a:solidFill>
                <a:ea typeface="华文楷体" panose="02010600040101010101" pitchFamily="2" charset="-122"/>
              </a:rPr>
              <a:t>形成</a:t>
            </a:r>
            <a:r>
              <a:rPr lang="zh-CN" altLang="en-US">
                <a:solidFill>
                  <a:srgbClr val="0000CC"/>
                </a:solidFill>
                <a:ea typeface="华文楷体" panose="02010600040101010101" pitchFamily="2" charset="-122"/>
                <a:sym typeface="Symbol" panose="05050102010706020507" pitchFamily="18" charset="2"/>
              </a:rPr>
              <a:t>配</a:t>
            </a:r>
            <a:r>
              <a:rPr lang="zh-CN" altLang="en-US">
                <a:solidFill>
                  <a:srgbClr val="0000CC"/>
                </a:solidFill>
                <a:ea typeface="华文楷体" panose="02010600040101010101" pitchFamily="2" charset="-122"/>
              </a:rPr>
              <a:t>键</a:t>
            </a:r>
            <a:r>
              <a:rPr lang="zh-CN" altLang="en-US">
                <a:ea typeface="华文楷体" panose="02010600040101010101" pitchFamily="2" charset="-122"/>
              </a:rPr>
              <a:t>，即</a:t>
            </a:r>
            <a:r>
              <a:rPr lang="en-US" altLang="zh-CN">
                <a:ea typeface="华文楷体" panose="02010600040101010101" pitchFamily="2" charset="-122"/>
              </a:rPr>
              <a:t>M</a:t>
            </a:r>
            <a:r>
              <a:rPr lang="en-US" altLang="zh-CN">
                <a:ea typeface="华文楷体" panose="02010600040101010101" pitchFamily="2" charset="-122"/>
                <a:sym typeface="Symbol" panose="05050102010706020507" pitchFamily="18" charset="2"/>
              </a:rPr>
              <a:t></a:t>
            </a:r>
            <a:r>
              <a:rPr lang="en-US" altLang="zh-CN">
                <a:ea typeface="华文楷体" panose="02010600040101010101" pitchFamily="2" charset="-122"/>
              </a:rPr>
              <a:t>L</a:t>
            </a:r>
            <a:r>
              <a:rPr lang="zh-CN" altLang="en-US">
                <a:ea typeface="华文楷体" panose="02010600040101010101" pitchFamily="2" charset="-122"/>
              </a:rPr>
              <a:t>共价键；</a:t>
            </a:r>
            <a:endParaRPr lang="zh-CN" altLang="en-US">
              <a:ea typeface="华文楷体" panose="02010600040101010101" pitchFamily="2" charset="-122"/>
              <a:sym typeface="Symbol" panose="05050102010706020507" pitchFamily="18" charset="2"/>
            </a:endParaRPr>
          </a:p>
          <a:p>
            <a:pPr>
              <a:lnSpc>
                <a:spcPct val="120000"/>
              </a:lnSpc>
            </a:pPr>
            <a:r>
              <a:rPr lang="en-US" altLang="zh-CN">
                <a:solidFill>
                  <a:srgbClr val="FF0000"/>
                </a:solidFill>
                <a:ea typeface="华文楷体" panose="02010600040101010101" pitchFamily="2" charset="-122"/>
                <a:sym typeface="Symbol" panose="05050102010706020507" pitchFamily="18" charset="2"/>
              </a:rPr>
              <a:t>(2)</a:t>
            </a:r>
            <a:r>
              <a:rPr lang="zh-CN" altLang="en-US">
                <a:solidFill>
                  <a:srgbClr val="FF0000"/>
                </a:solidFill>
                <a:ea typeface="华文楷体" panose="02010600040101010101" pitchFamily="2" charset="-122"/>
                <a:sym typeface="Symbol" panose="05050102010706020507" pitchFamily="18" charset="2"/>
              </a:rPr>
              <a:t>轨道杂化：</a:t>
            </a:r>
            <a:r>
              <a:rPr lang="zh-CN" altLang="en-US">
                <a:ea typeface="华文楷体" panose="02010600040101010101" pitchFamily="2" charset="-122"/>
                <a:sym typeface="Symbol" panose="05050102010706020507" pitchFamily="18" charset="2"/>
              </a:rPr>
              <a:t>能量相近的价层空轨道进行杂化，形成具有一定空间伸展方向的、能量相同的杂化轨道，每一个空的杂化轨道接受配位原子的一对孤对电子形成配位键；</a:t>
            </a:r>
            <a:endParaRPr lang="en-US" altLang="zh-CN">
              <a:ea typeface="华文楷体" panose="02010600040101010101" pitchFamily="2" charset="-122"/>
              <a:sym typeface="Symbol" panose="05050102010706020507" pitchFamily="18" charset="2"/>
            </a:endParaRPr>
          </a:p>
          <a:p>
            <a:pPr>
              <a:lnSpc>
                <a:spcPct val="120000"/>
              </a:lnSpc>
            </a:pPr>
            <a:r>
              <a:rPr lang="en-US" altLang="zh-CN">
                <a:solidFill>
                  <a:srgbClr val="FF0000"/>
                </a:solidFill>
                <a:ea typeface="华文楷体" panose="02010600040101010101" pitchFamily="2" charset="-122"/>
                <a:sym typeface="Symbol" panose="05050102010706020507" pitchFamily="18" charset="2"/>
              </a:rPr>
              <a:t>(3) </a:t>
            </a:r>
            <a:r>
              <a:rPr lang="zh-CN" altLang="en-US">
                <a:solidFill>
                  <a:srgbClr val="FF0000"/>
                </a:solidFill>
                <a:ea typeface="华文楷体" panose="02010600040101010101" pitchFamily="2" charset="-122"/>
                <a:sym typeface="Symbol" panose="05050102010706020507" pitchFamily="18" charset="2"/>
              </a:rPr>
              <a:t>空间构型：</a:t>
            </a:r>
            <a:r>
              <a:rPr lang="zh-CN" altLang="en-US">
                <a:ea typeface="华文楷体" panose="02010600040101010101" pitchFamily="2" charset="-122"/>
                <a:sym typeface="Symbol" panose="05050102010706020507" pitchFamily="18" charset="2"/>
              </a:rPr>
              <a:t>中心原子</a:t>
            </a:r>
            <a:r>
              <a:rPr lang="zh-CN" altLang="en-US">
                <a:solidFill>
                  <a:srgbClr val="0000CC"/>
                </a:solidFill>
                <a:ea typeface="华文楷体" panose="02010600040101010101" pitchFamily="2" charset="-122"/>
                <a:sym typeface="Symbol" panose="05050102010706020507" pitchFamily="18" charset="2"/>
              </a:rPr>
              <a:t>杂化轨道的伸展方向</a:t>
            </a:r>
            <a:r>
              <a:rPr lang="zh-CN" altLang="en-US">
                <a:ea typeface="华文楷体" panose="02010600040101010101" pitchFamily="2" charset="-122"/>
                <a:sym typeface="Symbol" panose="05050102010706020507" pitchFamily="18" charset="2"/>
              </a:rPr>
              <a:t>决定了配位键的方向和空间构型。 </a:t>
            </a:r>
            <a:endParaRPr lang="zh-CN" altLang="en-US">
              <a:ea typeface="华文楷体" panose="02010600040101010101" pitchFamily="2" charset="-122"/>
              <a:sym typeface="Symbol" panose="05050102010706020507" pitchFamily="18" charset="2"/>
            </a:endParaRPr>
          </a:p>
        </p:txBody>
      </p:sp>
      <p:sp>
        <p:nvSpPr>
          <p:cNvPr id="5" name="Rectangle 34"/>
          <p:cNvSpPr>
            <a:spLocks noChangeArrowheads="1"/>
          </p:cNvSpPr>
          <p:nvPr/>
        </p:nvSpPr>
        <p:spPr bwMode="auto">
          <a:xfrm>
            <a:off x="900113" y="227013"/>
            <a:ext cx="3300412" cy="646112"/>
          </a:xfrm>
          <a:prstGeom prst="rect">
            <a:avLst/>
          </a:prstGeom>
          <a:noFill/>
          <a:ln>
            <a:noFill/>
          </a:ln>
          <a:effectLst/>
        </p:spPr>
        <p:txBody>
          <a:bodyPr wrap="none" anchor="ctr">
            <a:spAutoFit/>
          </a:bodyPr>
          <a:lstStyle/>
          <a:p>
            <a:pPr>
              <a:defRPr/>
            </a:pPr>
            <a:r>
              <a:rPr lang="en-US" altLang="zh-CN" sz="3600" dirty="0">
                <a:latin typeface="+mn-lt"/>
                <a:ea typeface="+mn-ea"/>
              </a:rPr>
              <a:t>10.2.1 </a:t>
            </a:r>
            <a:r>
              <a:rPr lang="zh-CN" altLang="en-US" sz="3600" dirty="0">
                <a:latin typeface="+mn-lt"/>
                <a:ea typeface="+mn-ea"/>
              </a:rPr>
              <a:t>基本要点</a:t>
            </a:r>
            <a:endParaRPr lang="zh-CN" altLang="en-US" sz="3600" dirty="0">
              <a:latin typeface="+mn-lt"/>
              <a:ea typeface="+mn-ea"/>
            </a:endParaRPr>
          </a:p>
        </p:txBody>
      </p:sp>
      <p:sp>
        <p:nvSpPr>
          <p:cNvPr id="87043"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A9A8AB81-594A-4B24-9661-161114E9D000}"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1175">
                                            <p:txEl>
                                              <p:pRg st="0" end="0"/>
                                            </p:txEl>
                                          </p:spTgt>
                                        </p:tgtEl>
                                        <p:attrNameLst>
                                          <p:attrName>style.visibility</p:attrName>
                                        </p:attrNameLst>
                                      </p:cBhvr>
                                      <p:to>
                                        <p:strVal val="visible"/>
                                      </p:to>
                                    </p:set>
                                    <p:animEffect transition="in" filter="wipe(left)">
                                      <p:cBhvr>
                                        <p:cTn id="7" dur="500"/>
                                        <p:tgtEl>
                                          <p:spTgt spid="3911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1175">
                                            <p:txEl>
                                              <p:pRg st="1" end="1"/>
                                            </p:txEl>
                                          </p:spTgt>
                                        </p:tgtEl>
                                        <p:attrNameLst>
                                          <p:attrName>style.visibility</p:attrName>
                                        </p:attrNameLst>
                                      </p:cBhvr>
                                      <p:to>
                                        <p:strVal val="visible"/>
                                      </p:to>
                                    </p:set>
                                    <p:animEffect transition="in" filter="wipe(left)">
                                      <p:cBhvr>
                                        <p:cTn id="12" dur="500"/>
                                        <p:tgtEl>
                                          <p:spTgt spid="3911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1175">
                                            <p:txEl>
                                              <p:pRg st="2" end="2"/>
                                            </p:txEl>
                                          </p:spTgt>
                                        </p:tgtEl>
                                        <p:attrNameLst>
                                          <p:attrName>style.visibility</p:attrName>
                                        </p:attrNameLst>
                                      </p:cBhvr>
                                      <p:to>
                                        <p:strVal val="visible"/>
                                      </p:to>
                                    </p:set>
                                    <p:animEffect transition="in" filter="wipe(left)">
                                      <p:cBhvr>
                                        <p:cTn id="17" dur="500"/>
                                        <p:tgtEl>
                                          <p:spTgt spid="3911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1175">
                                            <p:txEl>
                                              <p:pRg st="3" end="3"/>
                                            </p:txEl>
                                          </p:spTgt>
                                        </p:tgtEl>
                                        <p:attrNameLst>
                                          <p:attrName>style.visibility</p:attrName>
                                        </p:attrNameLst>
                                      </p:cBhvr>
                                      <p:to>
                                        <p:strVal val="visible"/>
                                      </p:to>
                                    </p:set>
                                    <p:animEffect transition="in" filter="wipe(left)">
                                      <p:cBhvr>
                                        <p:cTn id="22" dur="500"/>
                                        <p:tgtEl>
                                          <p:spTgt spid="3911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ChangeArrowheads="1"/>
          </p:cNvSpPr>
          <p:nvPr/>
        </p:nvSpPr>
        <p:spPr bwMode="auto">
          <a:xfrm>
            <a:off x="0" y="3284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544772" name="Rectangle 4"/>
          <p:cNvSpPr>
            <a:spLocks noGrp="1" noChangeArrowheads="1"/>
          </p:cNvSpPr>
          <p:nvPr>
            <p:ph type="body" idx="1"/>
          </p:nvPr>
        </p:nvSpPr>
        <p:spPr>
          <a:xfrm>
            <a:off x="854075" y="908050"/>
            <a:ext cx="4338638" cy="719138"/>
          </a:xfrm>
        </p:spPr>
        <p:txBody>
          <a:bodyPr/>
          <a:lstStyle/>
          <a:p>
            <a:pPr>
              <a:buFontTx/>
              <a:buNone/>
            </a:pPr>
            <a:r>
              <a:rPr lang="en-US" altLang="zh-CN" b="1" smtClean="0">
                <a:solidFill>
                  <a:srgbClr val="000099"/>
                </a:solidFill>
                <a:effectLst/>
              </a:rPr>
              <a:t>1.</a:t>
            </a:r>
            <a:r>
              <a:rPr lang="zh-CN" altLang="en-US" b="1" smtClean="0">
                <a:solidFill>
                  <a:srgbClr val="000099"/>
                </a:solidFill>
                <a:effectLst/>
              </a:rPr>
              <a:t>杂化轨道和空间构型</a:t>
            </a:r>
            <a:endParaRPr lang="zh-CN" altLang="en-US" b="1" smtClean="0">
              <a:solidFill>
                <a:srgbClr val="000099"/>
              </a:solidFill>
              <a:effectLst/>
            </a:endParaRPr>
          </a:p>
        </p:txBody>
      </p:sp>
      <p:sp>
        <p:nvSpPr>
          <p:cNvPr id="8" name="Rectangle 34"/>
          <p:cNvSpPr>
            <a:spLocks noChangeArrowheads="1"/>
          </p:cNvSpPr>
          <p:nvPr/>
        </p:nvSpPr>
        <p:spPr bwMode="auto">
          <a:xfrm>
            <a:off x="854075" y="115888"/>
            <a:ext cx="6532563" cy="647700"/>
          </a:xfrm>
          <a:prstGeom prst="rect">
            <a:avLst/>
          </a:prstGeom>
          <a:noFill/>
          <a:ln>
            <a:noFill/>
          </a:ln>
          <a:effectLst/>
        </p:spPr>
        <p:txBody>
          <a:bodyPr wrap="none" anchor="ctr">
            <a:spAutoFit/>
          </a:bodyPr>
          <a:lstStyle/>
          <a:p>
            <a:pPr>
              <a:defRPr/>
            </a:pPr>
            <a:r>
              <a:rPr lang="en-US" altLang="zh-CN" sz="3600" dirty="0">
                <a:latin typeface="+mn-lt"/>
                <a:ea typeface="+mn-ea"/>
              </a:rPr>
              <a:t>10.2.2 </a:t>
            </a:r>
            <a:r>
              <a:rPr lang="zh-CN" altLang="en-US" sz="3600" dirty="0">
                <a:latin typeface="+mn-lt"/>
                <a:ea typeface="+mn-ea"/>
              </a:rPr>
              <a:t>中心原子杂化类型和磁性</a:t>
            </a:r>
            <a:endParaRPr lang="zh-CN" altLang="en-US" sz="3600" dirty="0">
              <a:latin typeface="+mn-lt"/>
              <a:ea typeface="+mn-ea"/>
            </a:endParaRPr>
          </a:p>
        </p:txBody>
      </p:sp>
      <p:sp>
        <p:nvSpPr>
          <p:cNvPr id="53252"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A6E78652-ED28-4A77-B97D-61D39281E546}"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pic>
        <p:nvPicPr>
          <p:cNvPr id="10"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7601" y="1827261"/>
            <a:ext cx="4105275" cy="21605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358" y="4116388"/>
            <a:ext cx="4248150" cy="23495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51210" name="Group 10"/>
          <p:cNvGrpSpPr>
            <a:grpSpLocks noChangeAspect="1"/>
          </p:cNvGrpSpPr>
          <p:nvPr/>
        </p:nvGrpSpPr>
        <p:grpSpPr bwMode="auto">
          <a:xfrm>
            <a:off x="5006182" y="1597152"/>
            <a:ext cx="4039907" cy="2463800"/>
            <a:chOff x="2960" y="1178"/>
            <a:chExt cx="2676" cy="1632"/>
          </a:xfrm>
        </p:grpSpPr>
        <p:sp>
          <p:nvSpPr>
            <p:cNvPr id="53256" name="AutoShape 9"/>
            <p:cNvSpPr>
              <a:spLocks noChangeAspect="1" noChangeArrowheads="1" noTextEdit="1"/>
            </p:cNvSpPr>
            <p:nvPr/>
          </p:nvSpPr>
          <p:spPr bwMode="auto">
            <a:xfrm>
              <a:off x="2960" y="1178"/>
              <a:ext cx="2676" cy="154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257" name="Line 11"/>
            <p:cNvSpPr>
              <a:spLocks noChangeShapeType="1"/>
            </p:cNvSpPr>
            <p:nvPr/>
          </p:nvSpPr>
          <p:spPr bwMode="auto">
            <a:xfrm flipV="1">
              <a:off x="4869" y="2226"/>
              <a:ext cx="1" cy="272"/>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58" name="Line 12"/>
            <p:cNvSpPr>
              <a:spLocks noChangeShapeType="1"/>
            </p:cNvSpPr>
            <p:nvPr/>
          </p:nvSpPr>
          <p:spPr bwMode="auto">
            <a:xfrm flipV="1">
              <a:off x="5570" y="2226"/>
              <a:ext cx="1" cy="272"/>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59" name="Line 13"/>
            <p:cNvSpPr>
              <a:spLocks noChangeShapeType="1"/>
            </p:cNvSpPr>
            <p:nvPr/>
          </p:nvSpPr>
          <p:spPr bwMode="auto">
            <a:xfrm>
              <a:off x="4869"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60" name="Line 14"/>
            <p:cNvSpPr>
              <a:spLocks noChangeShapeType="1"/>
            </p:cNvSpPr>
            <p:nvPr/>
          </p:nvSpPr>
          <p:spPr bwMode="auto">
            <a:xfrm>
              <a:off x="4901"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61" name="Line 15"/>
            <p:cNvSpPr>
              <a:spLocks noChangeShapeType="1"/>
            </p:cNvSpPr>
            <p:nvPr/>
          </p:nvSpPr>
          <p:spPr bwMode="auto">
            <a:xfrm>
              <a:off x="4933" y="2226"/>
              <a:ext cx="15"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62" name="Line 16"/>
            <p:cNvSpPr>
              <a:spLocks noChangeShapeType="1"/>
            </p:cNvSpPr>
            <p:nvPr/>
          </p:nvSpPr>
          <p:spPr bwMode="auto">
            <a:xfrm>
              <a:off x="4964"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63" name="Line 17"/>
            <p:cNvSpPr>
              <a:spLocks noChangeShapeType="1"/>
            </p:cNvSpPr>
            <p:nvPr/>
          </p:nvSpPr>
          <p:spPr bwMode="auto">
            <a:xfrm>
              <a:off x="4996"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64" name="Line 18"/>
            <p:cNvSpPr>
              <a:spLocks noChangeShapeType="1"/>
            </p:cNvSpPr>
            <p:nvPr/>
          </p:nvSpPr>
          <p:spPr bwMode="auto">
            <a:xfrm>
              <a:off x="5028"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65" name="Line 19"/>
            <p:cNvSpPr>
              <a:spLocks noChangeShapeType="1"/>
            </p:cNvSpPr>
            <p:nvPr/>
          </p:nvSpPr>
          <p:spPr bwMode="auto">
            <a:xfrm>
              <a:off x="5060" y="2226"/>
              <a:ext cx="15"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66" name="Line 20"/>
            <p:cNvSpPr>
              <a:spLocks noChangeShapeType="1"/>
            </p:cNvSpPr>
            <p:nvPr/>
          </p:nvSpPr>
          <p:spPr bwMode="auto">
            <a:xfrm>
              <a:off x="5091"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67" name="Line 21"/>
            <p:cNvSpPr>
              <a:spLocks noChangeShapeType="1"/>
            </p:cNvSpPr>
            <p:nvPr/>
          </p:nvSpPr>
          <p:spPr bwMode="auto">
            <a:xfrm>
              <a:off x="5123"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68" name="Line 22"/>
            <p:cNvSpPr>
              <a:spLocks noChangeShapeType="1"/>
            </p:cNvSpPr>
            <p:nvPr/>
          </p:nvSpPr>
          <p:spPr bwMode="auto">
            <a:xfrm>
              <a:off x="5155"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69" name="Line 23"/>
            <p:cNvSpPr>
              <a:spLocks noChangeShapeType="1"/>
            </p:cNvSpPr>
            <p:nvPr/>
          </p:nvSpPr>
          <p:spPr bwMode="auto">
            <a:xfrm>
              <a:off x="5186"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70" name="Line 24"/>
            <p:cNvSpPr>
              <a:spLocks noChangeShapeType="1"/>
            </p:cNvSpPr>
            <p:nvPr/>
          </p:nvSpPr>
          <p:spPr bwMode="auto">
            <a:xfrm>
              <a:off x="5218"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71" name="Line 25"/>
            <p:cNvSpPr>
              <a:spLocks noChangeShapeType="1"/>
            </p:cNvSpPr>
            <p:nvPr/>
          </p:nvSpPr>
          <p:spPr bwMode="auto">
            <a:xfrm>
              <a:off x="5250"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72" name="Line 26"/>
            <p:cNvSpPr>
              <a:spLocks noChangeShapeType="1"/>
            </p:cNvSpPr>
            <p:nvPr/>
          </p:nvSpPr>
          <p:spPr bwMode="auto">
            <a:xfrm>
              <a:off x="5282"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73" name="Line 27"/>
            <p:cNvSpPr>
              <a:spLocks noChangeShapeType="1"/>
            </p:cNvSpPr>
            <p:nvPr/>
          </p:nvSpPr>
          <p:spPr bwMode="auto">
            <a:xfrm>
              <a:off x="5313"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74" name="Line 28"/>
            <p:cNvSpPr>
              <a:spLocks noChangeShapeType="1"/>
            </p:cNvSpPr>
            <p:nvPr/>
          </p:nvSpPr>
          <p:spPr bwMode="auto">
            <a:xfrm>
              <a:off x="5345"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75" name="Line 29"/>
            <p:cNvSpPr>
              <a:spLocks noChangeShapeType="1"/>
            </p:cNvSpPr>
            <p:nvPr/>
          </p:nvSpPr>
          <p:spPr bwMode="auto">
            <a:xfrm>
              <a:off x="5377"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76" name="Line 30"/>
            <p:cNvSpPr>
              <a:spLocks noChangeShapeType="1"/>
            </p:cNvSpPr>
            <p:nvPr/>
          </p:nvSpPr>
          <p:spPr bwMode="auto">
            <a:xfrm>
              <a:off x="5409" y="2226"/>
              <a:ext cx="15"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77" name="Line 31"/>
            <p:cNvSpPr>
              <a:spLocks noChangeShapeType="1"/>
            </p:cNvSpPr>
            <p:nvPr/>
          </p:nvSpPr>
          <p:spPr bwMode="auto">
            <a:xfrm>
              <a:off x="5440"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78" name="Line 32"/>
            <p:cNvSpPr>
              <a:spLocks noChangeShapeType="1"/>
            </p:cNvSpPr>
            <p:nvPr/>
          </p:nvSpPr>
          <p:spPr bwMode="auto">
            <a:xfrm>
              <a:off x="5472"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79" name="Line 33"/>
            <p:cNvSpPr>
              <a:spLocks noChangeShapeType="1"/>
            </p:cNvSpPr>
            <p:nvPr/>
          </p:nvSpPr>
          <p:spPr bwMode="auto">
            <a:xfrm>
              <a:off x="5504" y="2226"/>
              <a:ext cx="1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80" name="Line 34"/>
            <p:cNvSpPr>
              <a:spLocks noChangeShapeType="1"/>
            </p:cNvSpPr>
            <p:nvPr/>
          </p:nvSpPr>
          <p:spPr bwMode="auto">
            <a:xfrm>
              <a:off x="5536" y="2226"/>
              <a:ext cx="15"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81" name="Line 35"/>
            <p:cNvSpPr>
              <a:spLocks noChangeShapeType="1"/>
            </p:cNvSpPr>
            <p:nvPr/>
          </p:nvSpPr>
          <p:spPr bwMode="auto">
            <a:xfrm>
              <a:off x="5567" y="2226"/>
              <a:ext cx="3"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82" name="Line 36"/>
            <p:cNvSpPr>
              <a:spLocks noChangeShapeType="1"/>
            </p:cNvSpPr>
            <p:nvPr/>
          </p:nvSpPr>
          <p:spPr bwMode="auto">
            <a:xfrm flipH="1">
              <a:off x="4869" y="1994"/>
              <a:ext cx="350" cy="232"/>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83" name="Freeform 37"/>
            <p:cNvSpPr/>
            <p:nvPr/>
          </p:nvSpPr>
          <p:spPr bwMode="auto">
            <a:xfrm>
              <a:off x="5021" y="2211"/>
              <a:ext cx="74" cy="30"/>
            </a:xfrm>
            <a:custGeom>
              <a:avLst/>
              <a:gdLst>
                <a:gd name="T0" fmla="*/ 9 w 148"/>
                <a:gd name="T1" fmla="*/ 0 h 61"/>
                <a:gd name="T2" fmla="*/ 3 w 148"/>
                <a:gd name="T3" fmla="*/ 0 h 61"/>
                <a:gd name="T4" fmla="*/ 0 w 148"/>
                <a:gd name="T5" fmla="*/ 3 h 61"/>
                <a:gd name="T6" fmla="*/ 7 w 148"/>
                <a:gd name="T7" fmla="*/ 3 h 61"/>
                <a:gd name="T8" fmla="*/ 9 w 148"/>
                <a:gd name="T9" fmla="*/ 0 h 61"/>
                <a:gd name="T10" fmla="*/ 0 60000 65536"/>
                <a:gd name="T11" fmla="*/ 0 60000 65536"/>
                <a:gd name="T12" fmla="*/ 0 60000 65536"/>
                <a:gd name="T13" fmla="*/ 0 60000 65536"/>
                <a:gd name="T14" fmla="*/ 0 60000 65536"/>
                <a:gd name="T15" fmla="*/ 0 w 148"/>
                <a:gd name="T16" fmla="*/ 0 h 61"/>
                <a:gd name="T17" fmla="*/ 148 w 148"/>
                <a:gd name="T18" fmla="*/ 61 h 61"/>
              </a:gdLst>
              <a:ahLst/>
              <a:cxnLst>
                <a:cxn ang="T10">
                  <a:pos x="T0" y="T1"/>
                </a:cxn>
                <a:cxn ang="T11">
                  <a:pos x="T2" y="T3"/>
                </a:cxn>
                <a:cxn ang="T12">
                  <a:pos x="T4" y="T5"/>
                </a:cxn>
                <a:cxn ang="T13">
                  <a:pos x="T6" y="T7"/>
                </a:cxn>
                <a:cxn ang="T14">
                  <a:pos x="T8" y="T9"/>
                </a:cxn>
              </a:cxnLst>
              <a:rect l="T15" t="T16" r="T17" b="T18"/>
              <a:pathLst>
                <a:path w="148" h="61">
                  <a:moveTo>
                    <a:pt x="148" y="0"/>
                  </a:moveTo>
                  <a:lnTo>
                    <a:pt x="42" y="0"/>
                  </a:lnTo>
                  <a:lnTo>
                    <a:pt x="0" y="61"/>
                  </a:lnTo>
                  <a:lnTo>
                    <a:pt x="106" y="61"/>
                  </a:lnTo>
                  <a:lnTo>
                    <a:pt x="148" y="0"/>
                  </a:lnTo>
                  <a:close/>
                </a:path>
              </a:pathLst>
            </a:custGeom>
            <a:blipFill dpi="0" rotWithShape="0">
              <a:blip r:embed="rId3" cstate="print"/>
              <a:srcRect/>
              <a:tile tx="0" ty="0" sx="100000" sy="100000" flip="none" algn="tl"/>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284" name="Line 38"/>
            <p:cNvSpPr>
              <a:spLocks noChangeShapeType="1"/>
            </p:cNvSpPr>
            <p:nvPr/>
          </p:nvSpPr>
          <p:spPr bwMode="auto">
            <a:xfrm flipV="1">
              <a:off x="4869" y="1994"/>
              <a:ext cx="350" cy="504"/>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85" name="Freeform 39"/>
            <p:cNvSpPr/>
            <p:nvPr/>
          </p:nvSpPr>
          <p:spPr bwMode="auto">
            <a:xfrm>
              <a:off x="5344" y="2211"/>
              <a:ext cx="74" cy="30"/>
            </a:xfrm>
            <a:custGeom>
              <a:avLst/>
              <a:gdLst>
                <a:gd name="T0" fmla="*/ 7 w 148"/>
                <a:gd name="T1" fmla="*/ 0 h 61"/>
                <a:gd name="T2" fmla="*/ 0 w 148"/>
                <a:gd name="T3" fmla="*/ 0 h 61"/>
                <a:gd name="T4" fmla="*/ 3 w 148"/>
                <a:gd name="T5" fmla="*/ 3 h 61"/>
                <a:gd name="T6" fmla="*/ 9 w 148"/>
                <a:gd name="T7" fmla="*/ 3 h 61"/>
                <a:gd name="T8" fmla="*/ 7 w 148"/>
                <a:gd name="T9" fmla="*/ 0 h 61"/>
                <a:gd name="T10" fmla="*/ 0 60000 65536"/>
                <a:gd name="T11" fmla="*/ 0 60000 65536"/>
                <a:gd name="T12" fmla="*/ 0 60000 65536"/>
                <a:gd name="T13" fmla="*/ 0 60000 65536"/>
                <a:gd name="T14" fmla="*/ 0 60000 65536"/>
                <a:gd name="T15" fmla="*/ 0 w 148"/>
                <a:gd name="T16" fmla="*/ 0 h 61"/>
                <a:gd name="T17" fmla="*/ 148 w 148"/>
                <a:gd name="T18" fmla="*/ 61 h 61"/>
              </a:gdLst>
              <a:ahLst/>
              <a:cxnLst>
                <a:cxn ang="T10">
                  <a:pos x="T0" y="T1"/>
                </a:cxn>
                <a:cxn ang="T11">
                  <a:pos x="T2" y="T3"/>
                </a:cxn>
                <a:cxn ang="T12">
                  <a:pos x="T4" y="T5"/>
                </a:cxn>
                <a:cxn ang="T13">
                  <a:pos x="T6" y="T7"/>
                </a:cxn>
                <a:cxn ang="T14">
                  <a:pos x="T8" y="T9"/>
                </a:cxn>
              </a:cxnLst>
              <a:rect l="T15" t="T16" r="T17" b="T18"/>
              <a:pathLst>
                <a:path w="148" h="61">
                  <a:moveTo>
                    <a:pt x="106" y="0"/>
                  </a:moveTo>
                  <a:lnTo>
                    <a:pt x="0" y="0"/>
                  </a:lnTo>
                  <a:lnTo>
                    <a:pt x="42" y="61"/>
                  </a:lnTo>
                  <a:lnTo>
                    <a:pt x="148" y="61"/>
                  </a:lnTo>
                  <a:lnTo>
                    <a:pt x="106" y="0"/>
                  </a:lnTo>
                  <a:close/>
                </a:path>
              </a:pathLst>
            </a:custGeom>
            <a:blipFill dpi="0" rotWithShape="0">
              <a:blip r:embed="rId3" cstate="print"/>
              <a:srcRect/>
              <a:tile tx="0" ty="0" sx="100000" sy="100000" flip="none" algn="tl"/>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286" name="Line 40"/>
            <p:cNvSpPr>
              <a:spLocks noChangeShapeType="1"/>
            </p:cNvSpPr>
            <p:nvPr/>
          </p:nvSpPr>
          <p:spPr bwMode="auto">
            <a:xfrm flipH="1" flipV="1">
              <a:off x="5219" y="1994"/>
              <a:ext cx="351" cy="504"/>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87" name="Line 41"/>
            <p:cNvSpPr>
              <a:spLocks noChangeShapeType="1"/>
            </p:cNvSpPr>
            <p:nvPr/>
          </p:nvSpPr>
          <p:spPr bwMode="auto">
            <a:xfrm>
              <a:off x="5219" y="1994"/>
              <a:ext cx="351" cy="232"/>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88" name="Line 42"/>
            <p:cNvSpPr>
              <a:spLocks noChangeShapeType="1"/>
            </p:cNvSpPr>
            <p:nvPr/>
          </p:nvSpPr>
          <p:spPr bwMode="auto">
            <a:xfrm>
              <a:off x="4869" y="2498"/>
              <a:ext cx="701"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89" name="Rectangle 43"/>
            <p:cNvSpPr>
              <a:spLocks noChangeArrowheads="1"/>
            </p:cNvSpPr>
            <p:nvPr/>
          </p:nvSpPr>
          <p:spPr bwMode="auto">
            <a:xfrm>
              <a:off x="5303" y="2503"/>
              <a:ext cx="157"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2000" b="0">
                  <a:ea typeface="华文楷体" panose="02010600040101010101" pitchFamily="2" charset="-122"/>
                </a:rPr>
                <a:t>d</a:t>
              </a:r>
              <a:endParaRPr lang="en-US" altLang="zh-CN">
                <a:ea typeface="华文楷体" panose="02010600040101010101" pitchFamily="2" charset="-122"/>
              </a:endParaRPr>
            </a:p>
          </p:txBody>
        </p:sp>
        <p:sp>
          <p:nvSpPr>
            <p:cNvPr id="53290" name="Rectangle 44"/>
            <p:cNvSpPr>
              <a:spLocks noChangeArrowheads="1"/>
            </p:cNvSpPr>
            <p:nvPr/>
          </p:nvSpPr>
          <p:spPr bwMode="auto">
            <a:xfrm>
              <a:off x="5387" y="2502"/>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1500" b="0">
                  <a:ea typeface="华文楷体" panose="02010600040101010101" pitchFamily="2" charset="-122"/>
                </a:rPr>
                <a:t>4</a:t>
              </a:r>
              <a:endParaRPr lang="en-US" altLang="zh-CN">
                <a:ea typeface="华文楷体" panose="02010600040101010101" pitchFamily="2" charset="-122"/>
              </a:endParaRPr>
            </a:p>
          </p:txBody>
        </p:sp>
        <p:sp>
          <p:nvSpPr>
            <p:cNvPr id="53291" name="Rectangle 45"/>
            <p:cNvSpPr>
              <a:spLocks noChangeArrowheads="1"/>
            </p:cNvSpPr>
            <p:nvPr/>
          </p:nvSpPr>
          <p:spPr bwMode="auto">
            <a:xfrm>
              <a:off x="5451" y="2503"/>
              <a:ext cx="13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2000" b="0">
                  <a:ea typeface="华文楷体" panose="02010600040101010101" pitchFamily="2" charset="-122"/>
                </a:rPr>
                <a:t>s</a:t>
              </a:r>
              <a:endParaRPr lang="en-US" altLang="zh-CN">
                <a:ea typeface="华文楷体" panose="02010600040101010101" pitchFamily="2" charset="-122"/>
              </a:endParaRPr>
            </a:p>
          </p:txBody>
        </p:sp>
        <p:sp>
          <p:nvSpPr>
            <p:cNvPr id="53292" name="Rectangle 46"/>
            <p:cNvSpPr>
              <a:spLocks noChangeArrowheads="1"/>
            </p:cNvSpPr>
            <p:nvPr/>
          </p:nvSpPr>
          <p:spPr bwMode="auto">
            <a:xfrm>
              <a:off x="4885" y="2498"/>
              <a:ext cx="157"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2000" b="0">
                  <a:ea typeface="华文楷体" panose="02010600040101010101" pitchFamily="2" charset="-122"/>
                </a:rPr>
                <a:t>d</a:t>
              </a:r>
              <a:endParaRPr lang="en-US" altLang="zh-CN">
                <a:ea typeface="华文楷体" panose="02010600040101010101" pitchFamily="2" charset="-122"/>
              </a:endParaRPr>
            </a:p>
          </p:txBody>
        </p:sp>
        <p:sp>
          <p:nvSpPr>
            <p:cNvPr id="53293" name="Rectangle 47"/>
            <p:cNvSpPr>
              <a:spLocks noChangeArrowheads="1"/>
            </p:cNvSpPr>
            <p:nvPr/>
          </p:nvSpPr>
          <p:spPr bwMode="auto">
            <a:xfrm>
              <a:off x="4970" y="2497"/>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1500" b="0">
                  <a:ea typeface="华文楷体" panose="02010600040101010101" pitchFamily="2" charset="-122"/>
                </a:rPr>
                <a:t>2</a:t>
              </a:r>
              <a:endParaRPr lang="en-US" altLang="zh-CN">
                <a:ea typeface="华文楷体" panose="02010600040101010101" pitchFamily="2" charset="-122"/>
              </a:endParaRPr>
            </a:p>
          </p:txBody>
        </p:sp>
        <p:sp>
          <p:nvSpPr>
            <p:cNvPr id="53294" name="Rectangle 48"/>
            <p:cNvSpPr>
              <a:spLocks noChangeArrowheads="1"/>
            </p:cNvSpPr>
            <p:nvPr/>
          </p:nvSpPr>
          <p:spPr bwMode="auto">
            <a:xfrm>
              <a:off x="5033" y="2498"/>
              <a:ext cx="225"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2000" b="0">
                  <a:ea typeface="华文楷体" panose="02010600040101010101" pitchFamily="2" charset="-122"/>
                </a:rPr>
                <a:t>sp</a:t>
              </a:r>
              <a:endParaRPr lang="en-US" altLang="zh-CN">
                <a:ea typeface="华文楷体" panose="02010600040101010101" pitchFamily="2" charset="-122"/>
              </a:endParaRPr>
            </a:p>
          </p:txBody>
        </p:sp>
        <p:sp>
          <p:nvSpPr>
            <p:cNvPr id="53295" name="Rectangle 49"/>
            <p:cNvSpPr>
              <a:spLocks noChangeArrowheads="1"/>
            </p:cNvSpPr>
            <p:nvPr/>
          </p:nvSpPr>
          <p:spPr bwMode="auto">
            <a:xfrm>
              <a:off x="5184" y="2497"/>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1500" b="0">
                  <a:ea typeface="华文楷体" panose="02010600040101010101" pitchFamily="2" charset="-122"/>
                </a:rPr>
                <a:t>2</a:t>
              </a:r>
              <a:endParaRPr lang="en-US" altLang="zh-CN">
                <a:ea typeface="华文楷体" panose="02010600040101010101" pitchFamily="2" charset="-122"/>
              </a:endParaRPr>
            </a:p>
          </p:txBody>
        </p:sp>
        <p:sp>
          <p:nvSpPr>
            <p:cNvPr id="53296" name="Freeform 50"/>
            <p:cNvSpPr/>
            <p:nvPr/>
          </p:nvSpPr>
          <p:spPr bwMode="auto">
            <a:xfrm>
              <a:off x="5210" y="2352"/>
              <a:ext cx="27" cy="27"/>
            </a:xfrm>
            <a:custGeom>
              <a:avLst/>
              <a:gdLst>
                <a:gd name="T0" fmla="*/ 2 w 55"/>
                <a:gd name="T1" fmla="*/ 4 h 53"/>
                <a:gd name="T2" fmla="*/ 1 w 55"/>
                <a:gd name="T3" fmla="*/ 4 h 53"/>
                <a:gd name="T4" fmla="*/ 1 w 55"/>
                <a:gd name="T5" fmla="*/ 4 h 53"/>
                <a:gd name="T6" fmla="*/ 1 w 55"/>
                <a:gd name="T7" fmla="*/ 4 h 53"/>
                <a:gd name="T8" fmla="*/ 1 w 55"/>
                <a:gd name="T9" fmla="*/ 4 h 53"/>
                <a:gd name="T10" fmla="*/ 0 w 55"/>
                <a:gd name="T11" fmla="*/ 4 h 53"/>
                <a:gd name="T12" fmla="*/ 0 w 55"/>
                <a:gd name="T13" fmla="*/ 3 h 53"/>
                <a:gd name="T14" fmla="*/ 0 w 55"/>
                <a:gd name="T15" fmla="*/ 3 h 53"/>
                <a:gd name="T16" fmla="*/ 0 w 55"/>
                <a:gd name="T17" fmla="*/ 3 h 53"/>
                <a:gd name="T18" fmla="*/ 0 w 55"/>
                <a:gd name="T19" fmla="*/ 3 h 53"/>
                <a:gd name="T20" fmla="*/ 0 w 55"/>
                <a:gd name="T21" fmla="*/ 3 h 53"/>
                <a:gd name="T22" fmla="*/ 0 w 55"/>
                <a:gd name="T23" fmla="*/ 3 h 53"/>
                <a:gd name="T24" fmla="*/ 0 w 55"/>
                <a:gd name="T25" fmla="*/ 3 h 53"/>
                <a:gd name="T26" fmla="*/ 0 w 55"/>
                <a:gd name="T27" fmla="*/ 2 h 53"/>
                <a:gd name="T28" fmla="*/ 0 w 55"/>
                <a:gd name="T29" fmla="*/ 2 h 53"/>
                <a:gd name="T30" fmla="*/ 0 w 55"/>
                <a:gd name="T31" fmla="*/ 2 h 53"/>
                <a:gd name="T32" fmla="*/ 0 w 55"/>
                <a:gd name="T33" fmla="*/ 2 h 53"/>
                <a:gd name="T34" fmla="*/ 0 w 55"/>
                <a:gd name="T35" fmla="*/ 2 h 53"/>
                <a:gd name="T36" fmla="*/ 0 w 55"/>
                <a:gd name="T37" fmla="*/ 1 h 53"/>
                <a:gd name="T38" fmla="*/ 0 w 55"/>
                <a:gd name="T39" fmla="*/ 1 h 53"/>
                <a:gd name="T40" fmla="*/ 0 w 55"/>
                <a:gd name="T41" fmla="*/ 1 h 53"/>
                <a:gd name="T42" fmla="*/ 0 w 55"/>
                <a:gd name="T43" fmla="*/ 1 h 53"/>
                <a:gd name="T44" fmla="*/ 0 w 55"/>
                <a:gd name="T45" fmla="*/ 1 h 53"/>
                <a:gd name="T46" fmla="*/ 0 w 55"/>
                <a:gd name="T47" fmla="*/ 1 h 53"/>
                <a:gd name="T48" fmla="*/ 1 w 55"/>
                <a:gd name="T49" fmla="*/ 1 h 53"/>
                <a:gd name="T50" fmla="*/ 1 w 55"/>
                <a:gd name="T51" fmla="*/ 1 h 53"/>
                <a:gd name="T52" fmla="*/ 1 w 55"/>
                <a:gd name="T53" fmla="*/ 1 h 53"/>
                <a:gd name="T54" fmla="*/ 1 w 55"/>
                <a:gd name="T55" fmla="*/ 0 h 53"/>
                <a:gd name="T56" fmla="*/ 2 w 55"/>
                <a:gd name="T57" fmla="*/ 1 h 53"/>
                <a:gd name="T58" fmla="*/ 2 w 55"/>
                <a:gd name="T59" fmla="*/ 1 h 53"/>
                <a:gd name="T60" fmla="*/ 2 w 55"/>
                <a:gd name="T61" fmla="*/ 1 h 53"/>
                <a:gd name="T62" fmla="*/ 2 w 55"/>
                <a:gd name="T63" fmla="*/ 1 h 53"/>
                <a:gd name="T64" fmla="*/ 2 w 55"/>
                <a:gd name="T65" fmla="*/ 1 h 53"/>
                <a:gd name="T66" fmla="*/ 2 w 55"/>
                <a:gd name="T67" fmla="*/ 1 h 53"/>
                <a:gd name="T68" fmla="*/ 3 w 55"/>
                <a:gd name="T69" fmla="*/ 1 h 53"/>
                <a:gd name="T70" fmla="*/ 3 w 55"/>
                <a:gd name="T71" fmla="*/ 1 h 53"/>
                <a:gd name="T72" fmla="*/ 3 w 55"/>
                <a:gd name="T73" fmla="*/ 1 h 53"/>
                <a:gd name="T74" fmla="*/ 3 w 55"/>
                <a:gd name="T75" fmla="*/ 2 h 53"/>
                <a:gd name="T76" fmla="*/ 3 w 55"/>
                <a:gd name="T77" fmla="*/ 2 h 53"/>
                <a:gd name="T78" fmla="*/ 3 w 55"/>
                <a:gd name="T79" fmla="*/ 2 h 53"/>
                <a:gd name="T80" fmla="*/ 3 w 55"/>
                <a:gd name="T81" fmla="*/ 2 h 53"/>
                <a:gd name="T82" fmla="*/ 3 w 55"/>
                <a:gd name="T83" fmla="*/ 2 h 53"/>
                <a:gd name="T84" fmla="*/ 3 w 55"/>
                <a:gd name="T85" fmla="*/ 3 h 53"/>
                <a:gd name="T86" fmla="*/ 3 w 55"/>
                <a:gd name="T87" fmla="*/ 3 h 53"/>
                <a:gd name="T88" fmla="*/ 3 w 55"/>
                <a:gd name="T89" fmla="*/ 3 h 53"/>
                <a:gd name="T90" fmla="*/ 3 w 55"/>
                <a:gd name="T91" fmla="*/ 3 h 53"/>
                <a:gd name="T92" fmla="*/ 3 w 55"/>
                <a:gd name="T93" fmla="*/ 3 h 53"/>
                <a:gd name="T94" fmla="*/ 2 w 55"/>
                <a:gd name="T95" fmla="*/ 3 h 53"/>
                <a:gd name="T96" fmla="*/ 2 w 55"/>
                <a:gd name="T97" fmla="*/ 3 h 53"/>
                <a:gd name="T98" fmla="*/ 2 w 55"/>
                <a:gd name="T99" fmla="*/ 4 h 53"/>
                <a:gd name="T100" fmla="*/ 2 w 55"/>
                <a:gd name="T101" fmla="*/ 4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
                <a:gd name="T154" fmla="*/ 0 h 53"/>
                <a:gd name="T155" fmla="*/ 55 w 55"/>
                <a:gd name="T156" fmla="*/ 53 h 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 h="53">
                  <a:moveTo>
                    <a:pt x="35" y="52"/>
                  </a:moveTo>
                  <a:lnTo>
                    <a:pt x="35" y="52"/>
                  </a:lnTo>
                  <a:lnTo>
                    <a:pt x="33" y="52"/>
                  </a:lnTo>
                  <a:lnTo>
                    <a:pt x="32" y="52"/>
                  </a:lnTo>
                  <a:lnTo>
                    <a:pt x="31" y="52"/>
                  </a:lnTo>
                  <a:lnTo>
                    <a:pt x="30" y="52"/>
                  </a:lnTo>
                  <a:lnTo>
                    <a:pt x="30" y="53"/>
                  </a:lnTo>
                  <a:lnTo>
                    <a:pt x="29" y="53"/>
                  </a:lnTo>
                  <a:lnTo>
                    <a:pt x="27" y="53"/>
                  </a:lnTo>
                  <a:lnTo>
                    <a:pt x="26" y="53"/>
                  </a:lnTo>
                  <a:lnTo>
                    <a:pt x="25" y="53"/>
                  </a:lnTo>
                  <a:lnTo>
                    <a:pt x="24" y="53"/>
                  </a:lnTo>
                  <a:lnTo>
                    <a:pt x="23" y="52"/>
                  </a:lnTo>
                  <a:lnTo>
                    <a:pt x="22" y="52"/>
                  </a:lnTo>
                  <a:lnTo>
                    <a:pt x="21" y="52"/>
                  </a:lnTo>
                  <a:lnTo>
                    <a:pt x="20" y="52"/>
                  </a:lnTo>
                  <a:lnTo>
                    <a:pt x="18" y="51"/>
                  </a:lnTo>
                  <a:lnTo>
                    <a:pt x="17" y="51"/>
                  </a:lnTo>
                  <a:lnTo>
                    <a:pt x="16" y="51"/>
                  </a:lnTo>
                  <a:lnTo>
                    <a:pt x="15" y="50"/>
                  </a:lnTo>
                  <a:lnTo>
                    <a:pt x="14" y="50"/>
                  </a:lnTo>
                  <a:lnTo>
                    <a:pt x="14" y="49"/>
                  </a:lnTo>
                  <a:lnTo>
                    <a:pt x="13" y="49"/>
                  </a:lnTo>
                  <a:lnTo>
                    <a:pt x="12" y="48"/>
                  </a:lnTo>
                  <a:lnTo>
                    <a:pt x="11" y="48"/>
                  </a:lnTo>
                  <a:lnTo>
                    <a:pt x="11" y="47"/>
                  </a:lnTo>
                  <a:lnTo>
                    <a:pt x="10" y="47"/>
                  </a:lnTo>
                  <a:lnTo>
                    <a:pt x="9" y="46"/>
                  </a:lnTo>
                  <a:lnTo>
                    <a:pt x="9" y="45"/>
                  </a:lnTo>
                  <a:lnTo>
                    <a:pt x="8" y="45"/>
                  </a:lnTo>
                  <a:lnTo>
                    <a:pt x="8" y="44"/>
                  </a:lnTo>
                  <a:lnTo>
                    <a:pt x="7" y="43"/>
                  </a:lnTo>
                  <a:lnTo>
                    <a:pt x="6" y="42"/>
                  </a:lnTo>
                  <a:lnTo>
                    <a:pt x="6" y="41"/>
                  </a:lnTo>
                  <a:lnTo>
                    <a:pt x="5" y="40"/>
                  </a:lnTo>
                  <a:lnTo>
                    <a:pt x="4" y="39"/>
                  </a:lnTo>
                  <a:lnTo>
                    <a:pt x="4" y="38"/>
                  </a:lnTo>
                  <a:lnTo>
                    <a:pt x="3" y="37"/>
                  </a:lnTo>
                  <a:lnTo>
                    <a:pt x="3" y="36"/>
                  </a:lnTo>
                  <a:lnTo>
                    <a:pt x="3" y="35"/>
                  </a:lnTo>
                  <a:lnTo>
                    <a:pt x="2" y="34"/>
                  </a:lnTo>
                  <a:lnTo>
                    <a:pt x="2" y="33"/>
                  </a:lnTo>
                  <a:lnTo>
                    <a:pt x="2" y="32"/>
                  </a:lnTo>
                  <a:lnTo>
                    <a:pt x="2" y="31"/>
                  </a:lnTo>
                  <a:lnTo>
                    <a:pt x="2" y="30"/>
                  </a:lnTo>
                  <a:lnTo>
                    <a:pt x="0" y="29"/>
                  </a:lnTo>
                  <a:lnTo>
                    <a:pt x="0" y="28"/>
                  </a:lnTo>
                  <a:lnTo>
                    <a:pt x="0" y="27"/>
                  </a:lnTo>
                  <a:lnTo>
                    <a:pt x="0" y="26"/>
                  </a:lnTo>
                  <a:lnTo>
                    <a:pt x="0" y="25"/>
                  </a:lnTo>
                  <a:lnTo>
                    <a:pt x="0" y="24"/>
                  </a:lnTo>
                  <a:lnTo>
                    <a:pt x="0" y="23"/>
                  </a:lnTo>
                  <a:lnTo>
                    <a:pt x="2" y="23"/>
                  </a:lnTo>
                  <a:lnTo>
                    <a:pt x="2" y="22"/>
                  </a:lnTo>
                  <a:lnTo>
                    <a:pt x="2" y="20"/>
                  </a:lnTo>
                  <a:lnTo>
                    <a:pt x="2" y="19"/>
                  </a:lnTo>
                  <a:lnTo>
                    <a:pt x="2" y="18"/>
                  </a:lnTo>
                  <a:lnTo>
                    <a:pt x="3" y="17"/>
                  </a:lnTo>
                  <a:lnTo>
                    <a:pt x="3" y="16"/>
                  </a:lnTo>
                  <a:lnTo>
                    <a:pt x="3" y="15"/>
                  </a:lnTo>
                  <a:lnTo>
                    <a:pt x="4" y="14"/>
                  </a:lnTo>
                  <a:lnTo>
                    <a:pt x="4" y="13"/>
                  </a:lnTo>
                  <a:lnTo>
                    <a:pt x="5" y="13"/>
                  </a:lnTo>
                  <a:lnTo>
                    <a:pt x="5" y="12"/>
                  </a:lnTo>
                  <a:lnTo>
                    <a:pt x="6" y="11"/>
                  </a:lnTo>
                  <a:lnTo>
                    <a:pt x="6" y="10"/>
                  </a:lnTo>
                  <a:lnTo>
                    <a:pt x="7" y="10"/>
                  </a:lnTo>
                  <a:lnTo>
                    <a:pt x="7" y="9"/>
                  </a:lnTo>
                  <a:lnTo>
                    <a:pt x="8" y="8"/>
                  </a:lnTo>
                  <a:lnTo>
                    <a:pt x="9" y="7"/>
                  </a:lnTo>
                  <a:lnTo>
                    <a:pt x="10" y="6"/>
                  </a:lnTo>
                  <a:lnTo>
                    <a:pt x="11" y="6"/>
                  </a:lnTo>
                  <a:lnTo>
                    <a:pt x="12" y="5"/>
                  </a:lnTo>
                  <a:lnTo>
                    <a:pt x="13" y="4"/>
                  </a:lnTo>
                  <a:lnTo>
                    <a:pt x="14" y="4"/>
                  </a:lnTo>
                  <a:lnTo>
                    <a:pt x="15" y="4"/>
                  </a:lnTo>
                  <a:lnTo>
                    <a:pt x="15" y="3"/>
                  </a:lnTo>
                  <a:lnTo>
                    <a:pt x="16" y="3"/>
                  </a:lnTo>
                  <a:lnTo>
                    <a:pt x="17" y="2"/>
                  </a:lnTo>
                  <a:lnTo>
                    <a:pt x="18" y="2"/>
                  </a:lnTo>
                  <a:lnTo>
                    <a:pt x="20" y="2"/>
                  </a:lnTo>
                  <a:lnTo>
                    <a:pt x="21" y="1"/>
                  </a:lnTo>
                  <a:lnTo>
                    <a:pt x="23" y="1"/>
                  </a:lnTo>
                  <a:lnTo>
                    <a:pt x="24" y="1"/>
                  </a:lnTo>
                  <a:lnTo>
                    <a:pt x="25" y="1"/>
                  </a:lnTo>
                  <a:lnTo>
                    <a:pt x="26" y="1"/>
                  </a:lnTo>
                  <a:lnTo>
                    <a:pt x="26" y="0"/>
                  </a:lnTo>
                  <a:lnTo>
                    <a:pt x="27" y="0"/>
                  </a:lnTo>
                  <a:lnTo>
                    <a:pt x="29" y="0"/>
                  </a:lnTo>
                  <a:lnTo>
                    <a:pt x="30" y="0"/>
                  </a:lnTo>
                  <a:lnTo>
                    <a:pt x="31" y="0"/>
                  </a:lnTo>
                  <a:lnTo>
                    <a:pt x="32" y="0"/>
                  </a:lnTo>
                  <a:lnTo>
                    <a:pt x="33" y="1"/>
                  </a:lnTo>
                  <a:lnTo>
                    <a:pt x="34" y="1"/>
                  </a:lnTo>
                  <a:lnTo>
                    <a:pt x="35" y="1"/>
                  </a:lnTo>
                  <a:lnTo>
                    <a:pt x="36" y="1"/>
                  </a:lnTo>
                  <a:lnTo>
                    <a:pt x="38" y="2"/>
                  </a:lnTo>
                  <a:lnTo>
                    <a:pt x="39" y="2"/>
                  </a:lnTo>
                  <a:lnTo>
                    <a:pt x="40" y="2"/>
                  </a:lnTo>
                  <a:lnTo>
                    <a:pt x="41" y="3"/>
                  </a:lnTo>
                  <a:lnTo>
                    <a:pt x="42" y="3"/>
                  </a:lnTo>
                  <a:lnTo>
                    <a:pt x="42" y="4"/>
                  </a:lnTo>
                  <a:lnTo>
                    <a:pt x="43" y="4"/>
                  </a:lnTo>
                  <a:lnTo>
                    <a:pt x="44" y="5"/>
                  </a:lnTo>
                  <a:lnTo>
                    <a:pt x="45" y="5"/>
                  </a:lnTo>
                  <a:lnTo>
                    <a:pt x="45" y="6"/>
                  </a:lnTo>
                  <a:lnTo>
                    <a:pt x="46" y="6"/>
                  </a:lnTo>
                  <a:lnTo>
                    <a:pt x="47" y="7"/>
                  </a:lnTo>
                  <a:lnTo>
                    <a:pt x="47" y="8"/>
                  </a:lnTo>
                  <a:lnTo>
                    <a:pt x="48" y="8"/>
                  </a:lnTo>
                  <a:lnTo>
                    <a:pt x="48" y="9"/>
                  </a:lnTo>
                  <a:lnTo>
                    <a:pt x="49" y="10"/>
                  </a:lnTo>
                  <a:lnTo>
                    <a:pt x="50" y="11"/>
                  </a:lnTo>
                  <a:lnTo>
                    <a:pt x="50" y="12"/>
                  </a:lnTo>
                  <a:lnTo>
                    <a:pt x="51" y="13"/>
                  </a:lnTo>
                  <a:lnTo>
                    <a:pt x="52" y="14"/>
                  </a:lnTo>
                  <a:lnTo>
                    <a:pt x="52" y="15"/>
                  </a:lnTo>
                  <a:lnTo>
                    <a:pt x="53" y="16"/>
                  </a:lnTo>
                  <a:lnTo>
                    <a:pt x="53" y="17"/>
                  </a:lnTo>
                  <a:lnTo>
                    <a:pt x="53" y="18"/>
                  </a:lnTo>
                  <a:lnTo>
                    <a:pt x="54" y="19"/>
                  </a:lnTo>
                  <a:lnTo>
                    <a:pt x="54" y="20"/>
                  </a:lnTo>
                  <a:lnTo>
                    <a:pt x="54" y="22"/>
                  </a:lnTo>
                  <a:lnTo>
                    <a:pt x="54" y="23"/>
                  </a:lnTo>
                  <a:lnTo>
                    <a:pt x="54" y="24"/>
                  </a:lnTo>
                  <a:lnTo>
                    <a:pt x="55" y="25"/>
                  </a:lnTo>
                  <a:lnTo>
                    <a:pt x="55" y="26"/>
                  </a:lnTo>
                  <a:lnTo>
                    <a:pt x="55" y="27"/>
                  </a:lnTo>
                  <a:lnTo>
                    <a:pt x="55" y="28"/>
                  </a:lnTo>
                  <a:lnTo>
                    <a:pt x="55" y="29"/>
                  </a:lnTo>
                  <a:lnTo>
                    <a:pt x="55" y="30"/>
                  </a:lnTo>
                  <a:lnTo>
                    <a:pt x="55" y="31"/>
                  </a:lnTo>
                  <a:lnTo>
                    <a:pt x="54" y="31"/>
                  </a:lnTo>
                  <a:lnTo>
                    <a:pt x="54" y="32"/>
                  </a:lnTo>
                  <a:lnTo>
                    <a:pt x="54" y="33"/>
                  </a:lnTo>
                  <a:lnTo>
                    <a:pt x="54" y="34"/>
                  </a:lnTo>
                  <a:lnTo>
                    <a:pt x="54" y="35"/>
                  </a:lnTo>
                  <a:lnTo>
                    <a:pt x="53" y="36"/>
                  </a:lnTo>
                  <a:lnTo>
                    <a:pt x="53" y="37"/>
                  </a:lnTo>
                  <a:lnTo>
                    <a:pt x="53" y="38"/>
                  </a:lnTo>
                  <a:lnTo>
                    <a:pt x="52" y="39"/>
                  </a:lnTo>
                  <a:lnTo>
                    <a:pt x="52" y="40"/>
                  </a:lnTo>
                  <a:lnTo>
                    <a:pt x="51" y="40"/>
                  </a:lnTo>
                  <a:lnTo>
                    <a:pt x="51" y="41"/>
                  </a:lnTo>
                  <a:lnTo>
                    <a:pt x="50" y="42"/>
                  </a:lnTo>
                  <a:lnTo>
                    <a:pt x="50" y="43"/>
                  </a:lnTo>
                  <a:lnTo>
                    <a:pt x="49" y="43"/>
                  </a:lnTo>
                  <a:lnTo>
                    <a:pt x="49" y="44"/>
                  </a:lnTo>
                  <a:lnTo>
                    <a:pt x="48" y="45"/>
                  </a:lnTo>
                  <a:lnTo>
                    <a:pt x="47" y="46"/>
                  </a:lnTo>
                  <a:lnTo>
                    <a:pt x="46" y="47"/>
                  </a:lnTo>
                  <a:lnTo>
                    <a:pt x="45" y="47"/>
                  </a:lnTo>
                  <a:lnTo>
                    <a:pt x="44" y="48"/>
                  </a:lnTo>
                  <a:lnTo>
                    <a:pt x="43" y="49"/>
                  </a:lnTo>
                  <a:lnTo>
                    <a:pt x="42" y="49"/>
                  </a:lnTo>
                  <a:lnTo>
                    <a:pt x="41" y="49"/>
                  </a:lnTo>
                  <a:lnTo>
                    <a:pt x="41" y="50"/>
                  </a:lnTo>
                  <a:lnTo>
                    <a:pt x="40" y="50"/>
                  </a:lnTo>
                  <a:lnTo>
                    <a:pt x="39" y="51"/>
                  </a:lnTo>
                  <a:lnTo>
                    <a:pt x="38" y="51"/>
                  </a:lnTo>
                  <a:lnTo>
                    <a:pt x="36" y="51"/>
                  </a:lnTo>
                  <a:lnTo>
                    <a:pt x="35" y="52"/>
                  </a:lnTo>
                  <a:close/>
                </a:path>
              </a:pathLst>
            </a:custGeom>
            <a:blipFill dpi="0" rotWithShape="0">
              <a:blip r:embed="rId3" cstate="print"/>
              <a:srcRect/>
              <a:tile tx="0" ty="0" sx="100000" sy="100000" flip="none" algn="tl"/>
            </a:blipFill>
            <a:ln w="17463">
              <a:solidFill>
                <a:srgbClr val="000000"/>
              </a:solidFill>
              <a:prstDash val="solid"/>
              <a:round/>
            </a:ln>
          </p:spPr>
          <p:txBody>
            <a:bodyPr/>
            <a:lstStyle/>
            <a:p>
              <a:endParaRPr lang="zh-CN" altLang="en-US"/>
            </a:p>
          </p:txBody>
        </p:sp>
        <p:sp>
          <p:nvSpPr>
            <p:cNvPr id="53297" name="Freeform 51"/>
            <p:cNvSpPr/>
            <p:nvPr/>
          </p:nvSpPr>
          <p:spPr bwMode="auto">
            <a:xfrm>
              <a:off x="5210" y="2352"/>
              <a:ext cx="27" cy="27"/>
            </a:xfrm>
            <a:custGeom>
              <a:avLst/>
              <a:gdLst>
                <a:gd name="T0" fmla="*/ 2 w 52"/>
                <a:gd name="T1" fmla="*/ 4 h 52"/>
                <a:gd name="T2" fmla="*/ 2 w 52"/>
                <a:gd name="T3" fmla="*/ 4 h 52"/>
                <a:gd name="T4" fmla="*/ 2 w 52"/>
                <a:gd name="T5" fmla="*/ 4 h 52"/>
                <a:gd name="T6" fmla="*/ 2 w 52"/>
                <a:gd name="T7" fmla="*/ 4 h 52"/>
                <a:gd name="T8" fmla="*/ 1 w 52"/>
                <a:gd name="T9" fmla="*/ 4 h 52"/>
                <a:gd name="T10" fmla="*/ 1 w 52"/>
                <a:gd name="T11" fmla="*/ 4 h 52"/>
                <a:gd name="T12" fmla="*/ 1 w 52"/>
                <a:gd name="T13" fmla="*/ 3 h 52"/>
                <a:gd name="T14" fmla="*/ 1 w 52"/>
                <a:gd name="T15" fmla="*/ 3 h 52"/>
                <a:gd name="T16" fmla="*/ 1 w 52"/>
                <a:gd name="T17" fmla="*/ 3 h 52"/>
                <a:gd name="T18" fmla="*/ 1 w 52"/>
                <a:gd name="T19" fmla="*/ 3 h 52"/>
                <a:gd name="T20" fmla="*/ 1 w 52"/>
                <a:gd name="T21" fmla="*/ 3 h 52"/>
                <a:gd name="T22" fmla="*/ 1 w 52"/>
                <a:gd name="T23" fmla="*/ 3 h 52"/>
                <a:gd name="T24" fmla="*/ 1 w 52"/>
                <a:gd name="T25" fmla="*/ 3 h 52"/>
                <a:gd name="T26" fmla="*/ 1 w 52"/>
                <a:gd name="T27" fmla="*/ 2 h 52"/>
                <a:gd name="T28" fmla="*/ 0 w 52"/>
                <a:gd name="T29" fmla="*/ 2 h 52"/>
                <a:gd name="T30" fmla="*/ 0 w 52"/>
                <a:gd name="T31" fmla="*/ 2 h 52"/>
                <a:gd name="T32" fmla="*/ 1 w 52"/>
                <a:gd name="T33" fmla="*/ 2 h 52"/>
                <a:gd name="T34" fmla="*/ 1 w 52"/>
                <a:gd name="T35" fmla="*/ 2 h 52"/>
                <a:gd name="T36" fmla="*/ 1 w 52"/>
                <a:gd name="T37" fmla="*/ 1 h 52"/>
                <a:gd name="T38" fmla="*/ 1 w 52"/>
                <a:gd name="T39" fmla="*/ 1 h 52"/>
                <a:gd name="T40" fmla="*/ 1 w 52"/>
                <a:gd name="T41" fmla="*/ 1 h 52"/>
                <a:gd name="T42" fmla="*/ 1 w 52"/>
                <a:gd name="T43" fmla="*/ 1 h 52"/>
                <a:gd name="T44" fmla="*/ 1 w 52"/>
                <a:gd name="T45" fmla="*/ 1 h 52"/>
                <a:gd name="T46" fmla="*/ 1 w 52"/>
                <a:gd name="T47" fmla="*/ 1 h 52"/>
                <a:gd name="T48" fmla="*/ 1 w 52"/>
                <a:gd name="T49" fmla="*/ 1 h 52"/>
                <a:gd name="T50" fmla="*/ 2 w 52"/>
                <a:gd name="T51" fmla="*/ 1 h 52"/>
                <a:gd name="T52" fmla="*/ 2 w 52"/>
                <a:gd name="T53" fmla="*/ 1 h 52"/>
                <a:gd name="T54" fmla="*/ 2 w 52"/>
                <a:gd name="T55" fmla="*/ 0 h 52"/>
                <a:gd name="T56" fmla="*/ 2 w 52"/>
                <a:gd name="T57" fmla="*/ 1 h 52"/>
                <a:gd name="T58" fmla="*/ 3 w 52"/>
                <a:gd name="T59" fmla="*/ 1 h 52"/>
                <a:gd name="T60" fmla="*/ 3 w 52"/>
                <a:gd name="T61" fmla="*/ 1 h 52"/>
                <a:gd name="T62" fmla="*/ 3 w 52"/>
                <a:gd name="T63" fmla="*/ 1 h 52"/>
                <a:gd name="T64" fmla="*/ 3 w 52"/>
                <a:gd name="T65" fmla="*/ 1 h 52"/>
                <a:gd name="T66" fmla="*/ 3 w 52"/>
                <a:gd name="T67" fmla="*/ 1 h 52"/>
                <a:gd name="T68" fmla="*/ 3 w 52"/>
                <a:gd name="T69" fmla="*/ 1 h 52"/>
                <a:gd name="T70" fmla="*/ 3 w 52"/>
                <a:gd name="T71" fmla="*/ 1 h 52"/>
                <a:gd name="T72" fmla="*/ 4 w 52"/>
                <a:gd name="T73" fmla="*/ 1 h 52"/>
                <a:gd name="T74" fmla="*/ 4 w 52"/>
                <a:gd name="T75" fmla="*/ 2 h 52"/>
                <a:gd name="T76" fmla="*/ 4 w 52"/>
                <a:gd name="T77" fmla="*/ 2 h 52"/>
                <a:gd name="T78" fmla="*/ 4 w 52"/>
                <a:gd name="T79" fmla="*/ 2 h 52"/>
                <a:gd name="T80" fmla="*/ 4 w 52"/>
                <a:gd name="T81" fmla="*/ 2 h 52"/>
                <a:gd name="T82" fmla="*/ 4 w 52"/>
                <a:gd name="T83" fmla="*/ 2 h 52"/>
                <a:gd name="T84" fmla="*/ 4 w 52"/>
                <a:gd name="T85" fmla="*/ 3 h 52"/>
                <a:gd name="T86" fmla="*/ 4 w 52"/>
                <a:gd name="T87" fmla="*/ 3 h 52"/>
                <a:gd name="T88" fmla="*/ 4 w 52"/>
                <a:gd name="T89" fmla="*/ 3 h 52"/>
                <a:gd name="T90" fmla="*/ 4 w 52"/>
                <a:gd name="T91" fmla="*/ 3 h 52"/>
                <a:gd name="T92" fmla="*/ 3 w 52"/>
                <a:gd name="T93" fmla="*/ 3 h 52"/>
                <a:gd name="T94" fmla="*/ 3 w 52"/>
                <a:gd name="T95" fmla="*/ 3 h 52"/>
                <a:gd name="T96" fmla="*/ 3 w 52"/>
                <a:gd name="T97" fmla="*/ 3 h 52"/>
                <a:gd name="T98" fmla="*/ 3 w 52"/>
                <a:gd name="T99" fmla="*/ 4 h 52"/>
                <a:gd name="T100" fmla="*/ 3 w 52"/>
                <a:gd name="T101" fmla="*/ 4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
                <a:gd name="T154" fmla="*/ 0 h 52"/>
                <a:gd name="T155" fmla="*/ 52 w 52"/>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 h="52">
                  <a:moveTo>
                    <a:pt x="33" y="51"/>
                  </a:moveTo>
                  <a:lnTo>
                    <a:pt x="33" y="51"/>
                  </a:lnTo>
                  <a:lnTo>
                    <a:pt x="31" y="51"/>
                  </a:lnTo>
                  <a:lnTo>
                    <a:pt x="30" y="51"/>
                  </a:lnTo>
                  <a:lnTo>
                    <a:pt x="29" y="51"/>
                  </a:lnTo>
                  <a:lnTo>
                    <a:pt x="28" y="51"/>
                  </a:lnTo>
                  <a:lnTo>
                    <a:pt x="28" y="52"/>
                  </a:lnTo>
                  <a:lnTo>
                    <a:pt x="27" y="52"/>
                  </a:lnTo>
                  <a:lnTo>
                    <a:pt x="25" y="52"/>
                  </a:lnTo>
                  <a:lnTo>
                    <a:pt x="24" y="52"/>
                  </a:lnTo>
                  <a:lnTo>
                    <a:pt x="23" y="52"/>
                  </a:lnTo>
                  <a:lnTo>
                    <a:pt x="22" y="52"/>
                  </a:lnTo>
                  <a:lnTo>
                    <a:pt x="21" y="51"/>
                  </a:lnTo>
                  <a:lnTo>
                    <a:pt x="20" y="51"/>
                  </a:lnTo>
                  <a:lnTo>
                    <a:pt x="19" y="51"/>
                  </a:lnTo>
                  <a:lnTo>
                    <a:pt x="18" y="51"/>
                  </a:lnTo>
                  <a:lnTo>
                    <a:pt x="17" y="50"/>
                  </a:lnTo>
                  <a:lnTo>
                    <a:pt x="16" y="50"/>
                  </a:lnTo>
                  <a:lnTo>
                    <a:pt x="15" y="50"/>
                  </a:lnTo>
                  <a:lnTo>
                    <a:pt x="14" y="49"/>
                  </a:lnTo>
                  <a:lnTo>
                    <a:pt x="13" y="49"/>
                  </a:lnTo>
                  <a:lnTo>
                    <a:pt x="13" y="48"/>
                  </a:lnTo>
                  <a:lnTo>
                    <a:pt x="12" y="48"/>
                  </a:lnTo>
                  <a:lnTo>
                    <a:pt x="11" y="47"/>
                  </a:lnTo>
                  <a:lnTo>
                    <a:pt x="10" y="47"/>
                  </a:lnTo>
                  <a:lnTo>
                    <a:pt x="10" y="46"/>
                  </a:lnTo>
                  <a:lnTo>
                    <a:pt x="9" y="46"/>
                  </a:lnTo>
                  <a:lnTo>
                    <a:pt x="8" y="45"/>
                  </a:lnTo>
                  <a:lnTo>
                    <a:pt x="8" y="44"/>
                  </a:lnTo>
                  <a:lnTo>
                    <a:pt x="7" y="44"/>
                  </a:lnTo>
                  <a:lnTo>
                    <a:pt x="7" y="43"/>
                  </a:lnTo>
                  <a:lnTo>
                    <a:pt x="6" y="42"/>
                  </a:lnTo>
                  <a:lnTo>
                    <a:pt x="5" y="41"/>
                  </a:lnTo>
                  <a:lnTo>
                    <a:pt x="5" y="40"/>
                  </a:lnTo>
                  <a:lnTo>
                    <a:pt x="4" y="39"/>
                  </a:lnTo>
                  <a:lnTo>
                    <a:pt x="3" y="38"/>
                  </a:lnTo>
                  <a:lnTo>
                    <a:pt x="3" y="37"/>
                  </a:lnTo>
                  <a:lnTo>
                    <a:pt x="2" y="36"/>
                  </a:lnTo>
                  <a:lnTo>
                    <a:pt x="2" y="35"/>
                  </a:lnTo>
                  <a:lnTo>
                    <a:pt x="2" y="34"/>
                  </a:lnTo>
                  <a:lnTo>
                    <a:pt x="1" y="33"/>
                  </a:lnTo>
                  <a:lnTo>
                    <a:pt x="1" y="32"/>
                  </a:lnTo>
                  <a:lnTo>
                    <a:pt x="1" y="31"/>
                  </a:lnTo>
                  <a:lnTo>
                    <a:pt x="1" y="30"/>
                  </a:lnTo>
                  <a:lnTo>
                    <a:pt x="1" y="29"/>
                  </a:lnTo>
                  <a:lnTo>
                    <a:pt x="0" y="28"/>
                  </a:lnTo>
                  <a:lnTo>
                    <a:pt x="0" y="27"/>
                  </a:lnTo>
                  <a:lnTo>
                    <a:pt x="0" y="26"/>
                  </a:lnTo>
                  <a:lnTo>
                    <a:pt x="0" y="25"/>
                  </a:lnTo>
                  <a:lnTo>
                    <a:pt x="0" y="24"/>
                  </a:lnTo>
                  <a:lnTo>
                    <a:pt x="0" y="23"/>
                  </a:lnTo>
                  <a:lnTo>
                    <a:pt x="0" y="22"/>
                  </a:lnTo>
                  <a:lnTo>
                    <a:pt x="1" y="22"/>
                  </a:lnTo>
                  <a:lnTo>
                    <a:pt x="1" y="21"/>
                  </a:lnTo>
                  <a:lnTo>
                    <a:pt x="1" y="20"/>
                  </a:lnTo>
                  <a:lnTo>
                    <a:pt x="1" y="19"/>
                  </a:lnTo>
                  <a:lnTo>
                    <a:pt x="1" y="18"/>
                  </a:lnTo>
                  <a:lnTo>
                    <a:pt x="2" y="17"/>
                  </a:lnTo>
                  <a:lnTo>
                    <a:pt x="2" y="16"/>
                  </a:lnTo>
                  <a:lnTo>
                    <a:pt x="2" y="15"/>
                  </a:lnTo>
                  <a:lnTo>
                    <a:pt x="3" y="14"/>
                  </a:lnTo>
                  <a:lnTo>
                    <a:pt x="3" y="13"/>
                  </a:lnTo>
                  <a:lnTo>
                    <a:pt x="4" y="13"/>
                  </a:lnTo>
                  <a:lnTo>
                    <a:pt x="4" y="12"/>
                  </a:lnTo>
                  <a:lnTo>
                    <a:pt x="5" y="11"/>
                  </a:lnTo>
                  <a:lnTo>
                    <a:pt x="5" y="10"/>
                  </a:lnTo>
                  <a:lnTo>
                    <a:pt x="6" y="10"/>
                  </a:lnTo>
                  <a:lnTo>
                    <a:pt x="6" y="9"/>
                  </a:lnTo>
                  <a:lnTo>
                    <a:pt x="7" y="8"/>
                  </a:lnTo>
                  <a:lnTo>
                    <a:pt x="8" y="7"/>
                  </a:lnTo>
                  <a:lnTo>
                    <a:pt x="9" y="6"/>
                  </a:lnTo>
                  <a:lnTo>
                    <a:pt x="10" y="6"/>
                  </a:lnTo>
                  <a:lnTo>
                    <a:pt x="11" y="5"/>
                  </a:lnTo>
                  <a:lnTo>
                    <a:pt x="12" y="4"/>
                  </a:lnTo>
                  <a:lnTo>
                    <a:pt x="13" y="4"/>
                  </a:lnTo>
                  <a:lnTo>
                    <a:pt x="14" y="4"/>
                  </a:lnTo>
                  <a:lnTo>
                    <a:pt x="14" y="3"/>
                  </a:lnTo>
                  <a:lnTo>
                    <a:pt x="15" y="3"/>
                  </a:lnTo>
                  <a:lnTo>
                    <a:pt x="16" y="2"/>
                  </a:lnTo>
                  <a:lnTo>
                    <a:pt x="17" y="2"/>
                  </a:lnTo>
                  <a:lnTo>
                    <a:pt x="18" y="2"/>
                  </a:lnTo>
                  <a:lnTo>
                    <a:pt x="19" y="1"/>
                  </a:lnTo>
                  <a:lnTo>
                    <a:pt x="21" y="1"/>
                  </a:lnTo>
                  <a:lnTo>
                    <a:pt x="22" y="1"/>
                  </a:lnTo>
                  <a:lnTo>
                    <a:pt x="23" y="1"/>
                  </a:lnTo>
                  <a:lnTo>
                    <a:pt x="24" y="1"/>
                  </a:lnTo>
                  <a:lnTo>
                    <a:pt x="24" y="0"/>
                  </a:lnTo>
                  <a:lnTo>
                    <a:pt x="25" y="0"/>
                  </a:lnTo>
                  <a:lnTo>
                    <a:pt x="27" y="0"/>
                  </a:lnTo>
                  <a:lnTo>
                    <a:pt x="28" y="0"/>
                  </a:lnTo>
                  <a:lnTo>
                    <a:pt x="29" y="0"/>
                  </a:lnTo>
                  <a:lnTo>
                    <a:pt x="30" y="0"/>
                  </a:lnTo>
                  <a:lnTo>
                    <a:pt x="31" y="1"/>
                  </a:lnTo>
                  <a:lnTo>
                    <a:pt x="32" y="1"/>
                  </a:lnTo>
                  <a:lnTo>
                    <a:pt x="33" y="1"/>
                  </a:lnTo>
                  <a:lnTo>
                    <a:pt x="34" y="1"/>
                  </a:lnTo>
                  <a:lnTo>
                    <a:pt x="35" y="2"/>
                  </a:lnTo>
                  <a:lnTo>
                    <a:pt x="36" y="2"/>
                  </a:lnTo>
                  <a:lnTo>
                    <a:pt x="37" y="2"/>
                  </a:lnTo>
                  <a:lnTo>
                    <a:pt x="38" y="3"/>
                  </a:lnTo>
                  <a:lnTo>
                    <a:pt x="39" y="3"/>
                  </a:lnTo>
                  <a:lnTo>
                    <a:pt x="39" y="4"/>
                  </a:lnTo>
                  <a:lnTo>
                    <a:pt x="40" y="4"/>
                  </a:lnTo>
                  <a:lnTo>
                    <a:pt x="41" y="5"/>
                  </a:lnTo>
                  <a:lnTo>
                    <a:pt x="42" y="5"/>
                  </a:lnTo>
                  <a:lnTo>
                    <a:pt x="42" y="6"/>
                  </a:lnTo>
                  <a:lnTo>
                    <a:pt x="43" y="6"/>
                  </a:lnTo>
                  <a:lnTo>
                    <a:pt x="44" y="7"/>
                  </a:lnTo>
                  <a:lnTo>
                    <a:pt x="44" y="8"/>
                  </a:lnTo>
                  <a:lnTo>
                    <a:pt x="45" y="8"/>
                  </a:lnTo>
                  <a:lnTo>
                    <a:pt x="45" y="9"/>
                  </a:lnTo>
                  <a:lnTo>
                    <a:pt x="46" y="10"/>
                  </a:lnTo>
                  <a:lnTo>
                    <a:pt x="47" y="11"/>
                  </a:lnTo>
                  <a:lnTo>
                    <a:pt x="47" y="12"/>
                  </a:lnTo>
                  <a:lnTo>
                    <a:pt x="48" y="13"/>
                  </a:lnTo>
                  <a:lnTo>
                    <a:pt x="49" y="14"/>
                  </a:lnTo>
                  <a:lnTo>
                    <a:pt x="49" y="15"/>
                  </a:lnTo>
                  <a:lnTo>
                    <a:pt x="50" y="16"/>
                  </a:lnTo>
                  <a:lnTo>
                    <a:pt x="50" y="17"/>
                  </a:lnTo>
                  <a:lnTo>
                    <a:pt x="50" y="18"/>
                  </a:lnTo>
                  <a:lnTo>
                    <a:pt x="51" y="19"/>
                  </a:lnTo>
                  <a:lnTo>
                    <a:pt x="51" y="20"/>
                  </a:lnTo>
                  <a:lnTo>
                    <a:pt x="51" y="21"/>
                  </a:lnTo>
                  <a:lnTo>
                    <a:pt x="51" y="22"/>
                  </a:lnTo>
                  <a:lnTo>
                    <a:pt x="51" y="23"/>
                  </a:lnTo>
                  <a:lnTo>
                    <a:pt x="52" y="24"/>
                  </a:lnTo>
                  <a:lnTo>
                    <a:pt x="52" y="25"/>
                  </a:lnTo>
                  <a:lnTo>
                    <a:pt x="52" y="26"/>
                  </a:lnTo>
                  <a:lnTo>
                    <a:pt x="52" y="27"/>
                  </a:lnTo>
                  <a:lnTo>
                    <a:pt x="52" y="28"/>
                  </a:lnTo>
                  <a:lnTo>
                    <a:pt x="52" y="29"/>
                  </a:lnTo>
                  <a:lnTo>
                    <a:pt x="52" y="30"/>
                  </a:lnTo>
                  <a:lnTo>
                    <a:pt x="51" y="30"/>
                  </a:lnTo>
                  <a:lnTo>
                    <a:pt x="51" y="31"/>
                  </a:lnTo>
                  <a:lnTo>
                    <a:pt x="51" y="32"/>
                  </a:lnTo>
                  <a:lnTo>
                    <a:pt x="51" y="33"/>
                  </a:lnTo>
                  <a:lnTo>
                    <a:pt x="51" y="34"/>
                  </a:lnTo>
                  <a:lnTo>
                    <a:pt x="50" y="35"/>
                  </a:lnTo>
                  <a:lnTo>
                    <a:pt x="50" y="36"/>
                  </a:lnTo>
                  <a:lnTo>
                    <a:pt x="50" y="37"/>
                  </a:lnTo>
                  <a:lnTo>
                    <a:pt x="49" y="38"/>
                  </a:lnTo>
                  <a:lnTo>
                    <a:pt x="49" y="39"/>
                  </a:lnTo>
                  <a:lnTo>
                    <a:pt x="48" y="39"/>
                  </a:lnTo>
                  <a:lnTo>
                    <a:pt x="48" y="40"/>
                  </a:lnTo>
                  <a:lnTo>
                    <a:pt x="47" y="41"/>
                  </a:lnTo>
                  <a:lnTo>
                    <a:pt x="47" y="42"/>
                  </a:lnTo>
                  <a:lnTo>
                    <a:pt x="46" y="42"/>
                  </a:lnTo>
                  <a:lnTo>
                    <a:pt x="46" y="43"/>
                  </a:lnTo>
                  <a:lnTo>
                    <a:pt x="45" y="44"/>
                  </a:lnTo>
                  <a:lnTo>
                    <a:pt x="44" y="45"/>
                  </a:lnTo>
                  <a:lnTo>
                    <a:pt x="43" y="46"/>
                  </a:lnTo>
                  <a:lnTo>
                    <a:pt x="42" y="46"/>
                  </a:lnTo>
                  <a:lnTo>
                    <a:pt x="41" y="47"/>
                  </a:lnTo>
                  <a:lnTo>
                    <a:pt x="40" y="48"/>
                  </a:lnTo>
                  <a:lnTo>
                    <a:pt x="39" y="48"/>
                  </a:lnTo>
                  <a:lnTo>
                    <a:pt x="38" y="48"/>
                  </a:lnTo>
                  <a:lnTo>
                    <a:pt x="38" y="49"/>
                  </a:lnTo>
                  <a:lnTo>
                    <a:pt x="37" y="49"/>
                  </a:lnTo>
                  <a:lnTo>
                    <a:pt x="36" y="50"/>
                  </a:lnTo>
                  <a:lnTo>
                    <a:pt x="35" y="50"/>
                  </a:lnTo>
                  <a:lnTo>
                    <a:pt x="34" y="50"/>
                  </a:lnTo>
                  <a:lnTo>
                    <a:pt x="33" y="51"/>
                  </a:lnTo>
                </a:path>
              </a:pathLst>
            </a:custGeom>
            <a:noFill/>
            <a:ln w="17463">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298" name="Line 52"/>
            <p:cNvSpPr>
              <a:spLocks noChangeShapeType="1"/>
            </p:cNvSpPr>
            <p:nvPr/>
          </p:nvSpPr>
          <p:spPr bwMode="auto">
            <a:xfrm>
              <a:off x="3884" y="1814"/>
              <a:ext cx="33"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299" name="Line 53"/>
            <p:cNvSpPr>
              <a:spLocks noChangeShapeType="1"/>
            </p:cNvSpPr>
            <p:nvPr/>
          </p:nvSpPr>
          <p:spPr bwMode="auto">
            <a:xfrm>
              <a:off x="3949" y="1814"/>
              <a:ext cx="33"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00" name="Line 54"/>
            <p:cNvSpPr>
              <a:spLocks noChangeShapeType="1"/>
            </p:cNvSpPr>
            <p:nvPr/>
          </p:nvSpPr>
          <p:spPr bwMode="auto">
            <a:xfrm>
              <a:off x="4015" y="1814"/>
              <a:ext cx="32"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01" name="Line 55"/>
            <p:cNvSpPr>
              <a:spLocks noChangeShapeType="1"/>
            </p:cNvSpPr>
            <p:nvPr/>
          </p:nvSpPr>
          <p:spPr bwMode="auto">
            <a:xfrm>
              <a:off x="4080" y="1814"/>
              <a:ext cx="32"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02" name="Line 56"/>
            <p:cNvSpPr>
              <a:spLocks noChangeShapeType="1"/>
            </p:cNvSpPr>
            <p:nvPr/>
          </p:nvSpPr>
          <p:spPr bwMode="auto">
            <a:xfrm>
              <a:off x="4145" y="1814"/>
              <a:ext cx="32"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03" name="Line 57"/>
            <p:cNvSpPr>
              <a:spLocks noChangeShapeType="1"/>
            </p:cNvSpPr>
            <p:nvPr/>
          </p:nvSpPr>
          <p:spPr bwMode="auto">
            <a:xfrm>
              <a:off x="4210" y="1814"/>
              <a:ext cx="32"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04" name="Line 58"/>
            <p:cNvSpPr>
              <a:spLocks noChangeShapeType="1"/>
            </p:cNvSpPr>
            <p:nvPr/>
          </p:nvSpPr>
          <p:spPr bwMode="auto">
            <a:xfrm>
              <a:off x="4275" y="1814"/>
              <a:ext cx="33"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05" name="Line 59"/>
            <p:cNvSpPr>
              <a:spLocks noChangeShapeType="1"/>
            </p:cNvSpPr>
            <p:nvPr/>
          </p:nvSpPr>
          <p:spPr bwMode="auto">
            <a:xfrm>
              <a:off x="4340" y="1814"/>
              <a:ext cx="33"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06" name="Line 60"/>
            <p:cNvSpPr>
              <a:spLocks noChangeShapeType="1"/>
            </p:cNvSpPr>
            <p:nvPr/>
          </p:nvSpPr>
          <p:spPr bwMode="auto">
            <a:xfrm>
              <a:off x="4405" y="1814"/>
              <a:ext cx="33"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07" name="Line 61"/>
            <p:cNvSpPr>
              <a:spLocks noChangeShapeType="1"/>
            </p:cNvSpPr>
            <p:nvPr/>
          </p:nvSpPr>
          <p:spPr bwMode="auto">
            <a:xfrm>
              <a:off x="4470" y="1814"/>
              <a:ext cx="33"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08" name="Line 62"/>
            <p:cNvSpPr>
              <a:spLocks noChangeShapeType="1"/>
            </p:cNvSpPr>
            <p:nvPr/>
          </p:nvSpPr>
          <p:spPr bwMode="auto">
            <a:xfrm>
              <a:off x="4535" y="1814"/>
              <a:ext cx="48"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09" name="Line 63"/>
            <p:cNvSpPr>
              <a:spLocks noChangeShapeType="1"/>
            </p:cNvSpPr>
            <p:nvPr/>
          </p:nvSpPr>
          <p:spPr bwMode="auto">
            <a:xfrm flipH="1">
              <a:off x="4376" y="1814"/>
              <a:ext cx="207" cy="232"/>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10" name="Line 64"/>
            <p:cNvSpPr>
              <a:spLocks noChangeShapeType="1"/>
            </p:cNvSpPr>
            <p:nvPr/>
          </p:nvSpPr>
          <p:spPr bwMode="auto">
            <a:xfrm flipH="1" flipV="1">
              <a:off x="3884" y="1814"/>
              <a:ext cx="492" cy="232"/>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11" name="Line 65"/>
            <p:cNvSpPr>
              <a:spLocks noChangeShapeType="1"/>
            </p:cNvSpPr>
            <p:nvPr/>
          </p:nvSpPr>
          <p:spPr bwMode="auto">
            <a:xfrm flipV="1">
              <a:off x="3884" y="1246"/>
              <a:ext cx="394" cy="568"/>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12" name="Line 66"/>
            <p:cNvSpPr>
              <a:spLocks noChangeShapeType="1"/>
            </p:cNvSpPr>
            <p:nvPr/>
          </p:nvSpPr>
          <p:spPr bwMode="auto">
            <a:xfrm>
              <a:off x="3884" y="1814"/>
              <a:ext cx="409" cy="682"/>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13" name="Line 67"/>
            <p:cNvSpPr>
              <a:spLocks noChangeShapeType="1"/>
            </p:cNvSpPr>
            <p:nvPr/>
          </p:nvSpPr>
          <p:spPr bwMode="auto">
            <a:xfrm flipH="1" flipV="1">
              <a:off x="4278" y="1246"/>
              <a:ext cx="305" cy="568"/>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14" name="Freeform 68"/>
            <p:cNvSpPr/>
            <p:nvPr/>
          </p:nvSpPr>
          <p:spPr bwMode="auto">
            <a:xfrm>
              <a:off x="4330" y="1799"/>
              <a:ext cx="35" cy="30"/>
            </a:xfrm>
            <a:custGeom>
              <a:avLst/>
              <a:gdLst>
                <a:gd name="T0" fmla="*/ 4 w 71"/>
                <a:gd name="T1" fmla="*/ 0 h 61"/>
                <a:gd name="T2" fmla="*/ 0 w 71"/>
                <a:gd name="T3" fmla="*/ 0 h 61"/>
                <a:gd name="T4" fmla="*/ 0 w 71"/>
                <a:gd name="T5" fmla="*/ 3 h 61"/>
                <a:gd name="T6" fmla="*/ 4 w 71"/>
                <a:gd name="T7" fmla="*/ 3 h 61"/>
                <a:gd name="T8" fmla="*/ 4 w 71"/>
                <a:gd name="T9" fmla="*/ 0 h 61"/>
                <a:gd name="T10" fmla="*/ 0 60000 65536"/>
                <a:gd name="T11" fmla="*/ 0 60000 65536"/>
                <a:gd name="T12" fmla="*/ 0 60000 65536"/>
                <a:gd name="T13" fmla="*/ 0 60000 65536"/>
                <a:gd name="T14" fmla="*/ 0 60000 65536"/>
                <a:gd name="T15" fmla="*/ 0 w 71"/>
                <a:gd name="T16" fmla="*/ 0 h 61"/>
                <a:gd name="T17" fmla="*/ 71 w 71"/>
                <a:gd name="T18" fmla="*/ 61 h 61"/>
              </a:gdLst>
              <a:ahLst/>
              <a:cxnLst>
                <a:cxn ang="T10">
                  <a:pos x="T0" y="T1"/>
                </a:cxn>
                <a:cxn ang="T11">
                  <a:pos x="T2" y="T3"/>
                </a:cxn>
                <a:cxn ang="T12">
                  <a:pos x="T4" y="T5"/>
                </a:cxn>
                <a:cxn ang="T13">
                  <a:pos x="T6" y="T7"/>
                </a:cxn>
                <a:cxn ang="T14">
                  <a:pos x="T8" y="T9"/>
                </a:cxn>
              </a:cxnLst>
              <a:rect l="T15" t="T16" r="T17" b="T18"/>
              <a:pathLst>
                <a:path w="71" h="61">
                  <a:moveTo>
                    <a:pt x="64" y="0"/>
                  </a:moveTo>
                  <a:lnTo>
                    <a:pt x="0" y="0"/>
                  </a:lnTo>
                  <a:lnTo>
                    <a:pt x="8" y="61"/>
                  </a:lnTo>
                  <a:lnTo>
                    <a:pt x="71" y="61"/>
                  </a:lnTo>
                  <a:lnTo>
                    <a:pt x="64" y="0"/>
                  </a:lnTo>
                  <a:close/>
                </a:path>
              </a:pathLst>
            </a:custGeom>
            <a:blipFill dpi="0" rotWithShape="0">
              <a:blip r:embed="rId3" cstate="print"/>
              <a:srcRect/>
              <a:tile tx="0" ty="0" sx="100000" sy="100000" flip="none" algn="tl"/>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315" name="Line 69"/>
            <p:cNvSpPr>
              <a:spLocks noChangeShapeType="1"/>
            </p:cNvSpPr>
            <p:nvPr/>
          </p:nvSpPr>
          <p:spPr bwMode="auto">
            <a:xfrm flipH="1" flipV="1">
              <a:off x="4278" y="1246"/>
              <a:ext cx="98" cy="800"/>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16" name="Line 70"/>
            <p:cNvSpPr>
              <a:spLocks noChangeShapeType="1"/>
            </p:cNvSpPr>
            <p:nvPr/>
          </p:nvSpPr>
          <p:spPr bwMode="auto">
            <a:xfrm flipH="1">
              <a:off x="4293" y="2046"/>
              <a:ext cx="83" cy="450"/>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17" name="Line 71"/>
            <p:cNvSpPr>
              <a:spLocks noChangeShapeType="1"/>
            </p:cNvSpPr>
            <p:nvPr/>
          </p:nvSpPr>
          <p:spPr bwMode="auto">
            <a:xfrm flipH="1">
              <a:off x="4293" y="1814"/>
              <a:ext cx="290" cy="682"/>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18" name="Freeform 72"/>
            <p:cNvSpPr/>
            <p:nvPr/>
          </p:nvSpPr>
          <p:spPr bwMode="auto">
            <a:xfrm>
              <a:off x="4269" y="1871"/>
              <a:ext cx="56" cy="54"/>
            </a:xfrm>
            <a:custGeom>
              <a:avLst/>
              <a:gdLst>
                <a:gd name="T0" fmla="*/ 4 w 112"/>
                <a:gd name="T1" fmla="*/ 7 h 107"/>
                <a:gd name="T2" fmla="*/ 4 w 112"/>
                <a:gd name="T3" fmla="*/ 7 h 107"/>
                <a:gd name="T4" fmla="*/ 3 w 112"/>
                <a:gd name="T5" fmla="*/ 7 h 107"/>
                <a:gd name="T6" fmla="*/ 3 w 112"/>
                <a:gd name="T7" fmla="*/ 7 h 107"/>
                <a:gd name="T8" fmla="*/ 3 w 112"/>
                <a:gd name="T9" fmla="*/ 7 h 107"/>
                <a:gd name="T10" fmla="*/ 2 w 112"/>
                <a:gd name="T11" fmla="*/ 7 h 107"/>
                <a:gd name="T12" fmla="*/ 2 w 112"/>
                <a:gd name="T13" fmla="*/ 7 h 107"/>
                <a:gd name="T14" fmla="*/ 2 w 112"/>
                <a:gd name="T15" fmla="*/ 6 h 107"/>
                <a:gd name="T16" fmla="*/ 1 w 112"/>
                <a:gd name="T17" fmla="*/ 6 h 107"/>
                <a:gd name="T18" fmla="*/ 1 w 112"/>
                <a:gd name="T19" fmla="*/ 6 h 107"/>
                <a:gd name="T20" fmla="*/ 1 w 112"/>
                <a:gd name="T21" fmla="*/ 5 h 107"/>
                <a:gd name="T22" fmla="*/ 1 w 112"/>
                <a:gd name="T23" fmla="*/ 5 h 107"/>
                <a:gd name="T24" fmla="*/ 1 w 112"/>
                <a:gd name="T25" fmla="*/ 5 h 107"/>
                <a:gd name="T26" fmla="*/ 1 w 112"/>
                <a:gd name="T27" fmla="*/ 4 h 107"/>
                <a:gd name="T28" fmla="*/ 0 w 112"/>
                <a:gd name="T29" fmla="*/ 4 h 107"/>
                <a:gd name="T30" fmla="*/ 0 w 112"/>
                <a:gd name="T31" fmla="*/ 4 h 107"/>
                <a:gd name="T32" fmla="*/ 1 w 112"/>
                <a:gd name="T33" fmla="*/ 3 h 107"/>
                <a:gd name="T34" fmla="*/ 1 w 112"/>
                <a:gd name="T35" fmla="*/ 3 h 107"/>
                <a:gd name="T36" fmla="*/ 1 w 112"/>
                <a:gd name="T37" fmla="*/ 2 h 107"/>
                <a:gd name="T38" fmla="*/ 1 w 112"/>
                <a:gd name="T39" fmla="*/ 2 h 107"/>
                <a:gd name="T40" fmla="*/ 1 w 112"/>
                <a:gd name="T41" fmla="*/ 2 h 107"/>
                <a:gd name="T42" fmla="*/ 1 w 112"/>
                <a:gd name="T43" fmla="*/ 1 h 107"/>
                <a:gd name="T44" fmla="*/ 2 w 112"/>
                <a:gd name="T45" fmla="*/ 1 h 107"/>
                <a:gd name="T46" fmla="*/ 2 w 112"/>
                <a:gd name="T47" fmla="*/ 1 h 107"/>
                <a:gd name="T48" fmla="*/ 3 w 112"/>
                <a:gd name="T49" fmla="*/ 1 h 107"/>
                <a:gd name="T50" fmla="*/ 3 w 112"/>
                <a:gd name="T51" fmla="*/ 1 h 107"/>
                <a:gd name="T52" fmla="*/ 4 w 112"/>
                <a:gd name="T53" fmla="*/ 0 h 107"/>
                <a:gd name="T54" fmla="*/ 4 w 112"/>
                <a:gd name="T55" fmla="*/ 0 h 107"/>
                <a:gd name="T56" fmla="*/ 5 w 112"/>
                <a:gd name="T57" fmla="*/ 0 h 107"/>
                <a:gd name="T58" fmla="*/ 5 w 112"/>
                <a:gd name="T59" fmla="*/ 1 h 107"/>
                <a:gd name="T60" fmla="*/ 5 w 112"/>
                <a:gd name="T61" fmla="*/ 1 h 107"/>
                <a:gd name="T62" fmla="*/ 6 w 112"/>
                <a:gd name="T63" fmla="*/ 1 h 107"/>
                <a:gd name="T64" fmla="*/ 6 w 112"/>
                <a:gd name="T65" fmla="*/ 1 h 107"/>
                <a:gd name="T66" fmla="*/ 6 w 112"/>
                <a:gd name="T67" fmla="*/ 1 h 107"/>
                <a:gd name="T68" fmla="*/ 7 w 112"/>
                <a:gd name="T69" fmla="*/ 2 h 107"/>
                <a:gd name="T70" fmla="*/ 7 w 112"/>
                <a:gd name="T71" fmla="*/ 2 h 107"/>
                <a:gd name="T72" fmla="*/ 7 w 112"/>
                <a:gd name="T73" fmla="*/ 2 h 107"/>
                <a:gd name="T74" fmla="*/ 7 w 112"/>
                <a:gd name="T75" fmla="*/ 3 h 107"/>
                <a:gd name="T76" fmla="*/ 7 w 112"/>
                <a:gd name="T77" fmla="*/ 3 h 107"/>
                <a:gd name="T78" fmla="*/ 7 w 112"/>
                <a:gd name="T79" fmla="*/ 3 h 107"/>
                <a:gd name="T80" fmla="*/ 7 w 112"/>
                <a:gd name="T81" fmla="*/ 4 h 107"/>
                <a:gd name="T82" fmla="*/ 7 w 112"/>
                <a:gd name="T83" fmla="*/ 4 h 107"/>
                <a:gd name="T84" fmla="*/ 7 w 112"/>
                <a:gd name="T85" fmla="*/ 5 h 107"/>
                <a:gd name="T86" fmla="*/ 7 w 112"/>
                <a:gd name="T87" fmla="*/ 5 h 107"/>
                <a:gd name="T88" fmla="*/ 7 w 112"/>
                <a:gd name="T89" fmla="*/ 5 h 107"/>
                <a:gd name="T90" fmla="*/ 7 w 112"/>
                <a:gd name="T91" fmla="*/ 6 h 107"/>
                <a:gd name="T92" fmla="*/ 7 w 112"/>
                <a:gd name="T93" fmla="*/ 6 h 107"/>
                <a:gd name="T94" fmla="*/ 6 w 112"/>
                <a:gd name="T95" fmla="*/ 6 h 107"/>
                <a:gd name="T96" fmla="*/ 6 w 112"/>
                <a:gd name="T97" fmla="*/ 7 h 107"/>
                <a:gd name="T98" fmla="*/ 6 w 112"/>
                <a:gd name="T99" fmla="*/ 7 h 107"/>
                <a:gd name="T100" fmla="*/ 5 w 112"/>
                <a:gd name="T101" fmla="*/ 7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107"/>
                <a:gd name="T155" fmla="*/ 112 w 112"/>
                <a:gd name="T156" fmla="*/ 107 h 1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107">
                  <a:moveTo>
                    <a:pt x="71" y="105"/>
                  </a:moveTo>
                  <a:lnTo>
                    <a:pt x="71" y="105"/>
                  </a:lnTo>
                  <a:lnTo>
                    <a:pt x="68" y="106"/>
                  </a:lnTo>
                  <a:lnTo>
                    <a:pt x="66" y="106"/>
                  </a:lnTo>
                  <a:lnTo>
                    <a:pt x="64" y="106"/>
                  </a:lnTo>
                  <a:lnTo>
                    <a:pt x="63" y="106"/>
                  </a:lnTo>
                  <a:lnTo>
                    <a:pt x="61" y="107"/>
                  </a:lnTo>
                  <a:lnTo>
                    <a:pt x="60" y="107"/>
                  </a:lnTo>
                  <a:lnTo>
                    <a:pt x="58" y="107"/>
                  </a:lnTo>
                  <a:lnTo>
                    <a:pt x="57" y="107"/>
                  </a:lnTo>
                  <a:lnTo>
                    <a:pt x="55" y="107"/>
                  </a:lnTo>
                  <a:lnTo>
                    <a:pt x="54" y="107"/>
                  </a:lnTo>
                  <a:lnTo>
                    <a:pt x="52" y="107"/>
                  </a:lnTo>
                  <a:lnTo>
                    <a:pt x="51" y="107"/>
                  </a:lnTo>
                  <a:lnTo>
                    <a:pt x="48" y="107"/>
                  </a:lnTo>
                  <a:lnTo>
                    <a:pt x="46" y="107"/>
                  </a:lnTo>
                  <a:lnTo>
                    <a:pt x="45" y="107"/>
                  </a:lnTo>
                  <a:lnTo>
                    <a:pt x="43" y="106"/>
                  </a:lnTo>
                  <a:lnTo>
                    <a:pt x="42" y="106"/>
                  </a:lnTo>
                  <a:lnTo>
                    <a:pt x="40" y="106"/>
                  </a:lnTo>
                  <a:lnTo>
                    <a:pt x="38" y="105"/>
                  </a:lnTo>
                  <a:lnTo>
                    <a:pt x="37" y="105"/>
                  </a:lnTo>
                  <a:lnTo>
                    <a:pt x="35" y="104"/>
                  </a:lnTo>
                  <a:lnTo>
                    <a:pt x="33" y="103"/>
                  </a:lnTo>
                  <a:lnTo>
                    <a:pt x="30" y="102"/>
                  </a:lnTo>
                  <a:lnTo>
                    <a:pt x="29" y="102"/>
                  </a:lnTo>
                  <a:lnTo>
                    <a:pt x="28" y="101"/>
                  </a:lnTo>
                  <a:lnTo>
                    <a:pt x="27" y="101"/>
                  </a:lnTo>
                  <a:lnTo>
                    <a:pt x="26" y="100"/>
                  </a:lnTo>
                  <a:lnTo>
                    <a:pt x="25" y="99"/>
                  </a:lnTo>
                  <a:lnTo>
                    <a:pt x="24" y="98"/>
                  </a:lnTo>
                  <a:lnTo>
                    <a:pt x="23" y="98"/>
                  </a:lnTo>
                  <a:lnTo>
                    <a:pt x="22" y="97"/>
                  </a:lnTo>
                  <a:lnTo>
                    <a:pt x="21" y="96"/>
                  </a:lnTo>
                  <a:lnTo>
                    <a:pt x="20" y="95"/>
                  </a:lnTo>
                  <a:lnTo>
                    <a:pt x="19" y="95"/>
                  </a:lnTo>
                  <a:lnTo>
                    <a:pt x="18" y="93"/>
                  </a:lnTo>
                  <a:lnTo>
                    <a:pt x="16" y="92"/>
                  </a:lnTo>
                  <a:lnTo>
                    <a:pt x="16" y="91"/>
                  </a:lnTo>
                  <a:lnTo>
                    <a:pt x="15" y="90"/>
                  </a:lnTo>
                  <a:lnTo>
                    <a:pt x="14" y="90"/>
                  </a:lnTo>
                  <a:lnTo>
                    <a:pt x="13" y="88"/>
                  </a:lnTo>
                  <a:lnTo>
                    <a:pt x="11" y="86"/>
                  </a:lnTo>
                  <a:lnTo>
                    <a:pt x="10" y="86"/>
                  </a:lnTo>
                  <a:lnTo>
                    <a:pt x="9" y="84"/>
                  </a:lnTo>
                  <a:lnTo>
                    <a:pt x="8" y="82"/>
                  </a:lnTo>
                  <a:lnTo>
                    <a:pt x="7" y="80"/>
                  </a:lnTo>
                  <a:lnTo>
                    <a:pt x="7" y="79"/>
                  </a:lnTo>
                  <a:lnTo>
                    <a:pt x="6" y="77"/>
                  </a:lnTo>
                  <a:lnTo>
                    <a:pt x="6" y="76"/>
                  </a:lnTo>
                  <a:lnTo>
                    <a:pt x="5" y="74"/>
                  </a:lnTo>
                  <a:lnTo>
                    <a:pt x="4" y="72"/>
                  </a:lnTo>
                  <a:lnTo>
                    <a:pt x="3" y="70"/>
                  </a:lnTo>
                  <a:lnTo>
                    <a:pt x="3" y="69"/>
                  </a:lnTo>
                  <a:lnTo>
                    <a:pt x="2" y="67"/>
                  </a:lnTo>
                  <a:lnTo>
                    <a:pt x="2" y="65"/>
                  </a:lnTo>
                  <a:lnTo>
                    <a:pt x="1" y="63"/>
                  </a:lnTo>
                  <a:lnTo>
                    <a:pt x="1" y="62"/>
                  </a:lnTo>
                  <a:lnTo>
                    <a:pt x="1" y="60"/>
                  </a:lnTo>
                  <a:lnTo>
                    <a:pt x="1" y="58"/>
                  </a:lnTo>
                  <a:lnTo>
                    <a:pt x="1" y="57"/>
                  </a:lnTo>
                  <a:lnTo>
                    <a:pt x="0" y="55"/>
                  </a:lnTo>
                  <a:lnTo>
                    <a:pt x="0" y="53"/>
                  </a:lnTo>
                  <a:lnTo>
                    <a:pt x="0" y="52"/>
                  </a:lnTo>
                  <a:lnTo>
                    <a:pt x="0" y="50"/>
                  </a:lnTo>
                  <a:lnTo>
                    <a:pt x="1" y="48"/>
                  </a:lnTo>
                  <a:lnTo>
                    <a:pt x="1" y="46"/>
                  </a:lnTo>
                  <a:lnTo>
                    <a:pt x="1" y="45"/>
                  </a:lnTo>
                  <a:lnTo>
                    <a:pt x="1" y="43"/>
                  </a:lnTo>
                  <a:lnTo>
                    <a:pt x="2" y="41"/>
                  </a:lnTo>
                  <a:lnTo>
                    <a:pt x="2" y="40"/>
                  </a:lnTo>
                  <a:lnTo>
                    <a:pt x="2" y="38"/>
                  </a:lnTo>
                  <a:lnTo>
                    <a:pt x="3" y="36"/>
                  </a:lnTo>
                  <a:lnTo>
                    <a:pt x="4" y="34"/>
                  </a:lnTo>
                  <a:lnTo>
                    <a:pt x="4" y="33"/>
                  </a:lnTo>
                  <a:lnTo>
                    <a:pt x="5" y="31"/>
                  </a:lnTo>
                  <a:lnTo>
                    <a:pt x="6" y="29"/>
                  </a:lnTo>
                  <a:lnTo>
                    <a:pt x="7" y="27"/>
                  </a:lnTo>
                  <a:lnTo>
                    <a:pt x="8" y="24"/>
                  </a:lnTo>
                  <a:lnTo>
                    <a:pt x="9" y="22"/>
                  </a:lnTo>
                  <a:lnTo>
                    <a:pt x="10" y="21"/>
                  </a:lnTo>
                  <a:lnTo>
                    <a:pt x="11" y="20"/>
                  </a:lnTo>
                  <a:lnTo>
                    <a:pt x="11" y="19"/>
                  </a:lnTo>
                  <a:lnTo>
                    <a:pt x="14" y="18"/>
                  </a:lnTo>
                  <a:lnTo>
                    <a:pt x="15" y="16"/>
                  </a:lnTo>
                  <a:lnTo>
                    <a:pt x="16" y="16"/>
                  </a:lnTo>
                  <a:lnTo>
                    <a:pt x="17" y="14"/>
                  </a:lnTo>
                  <a:lnTo>
                    <a:pt x="18" y="14"/>
                  </a:lnTo>
                  <a:lnTo>
                    <a:pt x="19" y="13"/>
                  </a:lnTo>
                  <a:lnTo>
                    <a:pt x="20" y="12"/>
                  </a:lnTo>
                  <a:lnTo>
                    <a:pt x="21" y="11"/>
                  </a:lnTo>
                  <a:lnTo>
                    <a:pt x="22" y="11"/>
                  </a:lnTo>
                  <a:lnTo>
                    <a:pt x="24" y="9"/>
                  </a:lnTo>
                  <a:lnTo>
                    <a:pt x="26" y="8"/>
                  </a:lnTo>
                  <a:lnTo>
                    <a:pt x="27" y="8"/>
                  </a:lnTo>
                  <a:lnTo>
                    <a:pt x="29" y="7"/>
                  </a:lnTo>
                  <a:lnTo>
                    <a:pt x="29" y="6"/>
                  </a:lnTo>
                  <a:lnTo>
                    <a:pt x="32" y="5"/>
                  </a:lnTo>
                  <a:lnTo>
                    <a:pt x="33" y="5"/>
                  </a:lnTo>
                  <a:lnTo>
                    <a:pt x="35" y="4"/>
                  </a:lnTo>
                  <a:lnTo>
                    <a:pt x="36" y="4"/>
                  </a:lnTo>
                  <a:lnTo>
                    <a:pt x="38" y="3"/>
                  </a:lnTo>
                  <a:lnTo>
                    <a:pt x="39" y="3"/>
                  </a:lnTo>
                  <a:lnTo>
                    <a:pt x="41" y="2"/>
                  </a:lnTo>
                  <a:lnTo>
                    <a:pt x="42" y="2"/>
                  </a:lnTo>
                  <a:lnTo>
                    <a:pt x="44" y="1"/>
                  </a:lnTo>
                  <a:lnTo>
                    <a:pt x="45" y="1"/>
                  </a:lnTo>
                  <a:lnTo>
                    <a:pt x="47" y="1"/>
                  </a:lnTo>
                  <a:lnTo>
                    <a:pt x="48" y="1"/>
                  </a:lnTo>
                  <a:lnTo>
                    <a:pt x="52" y="0"/>
                  </a:lnTo>
                  <a:lnTo>
                    <a:pt x="54" y="0"/>
                  </a:lnTo>
                  <a:lnTo>
                    <a:pt x="55" y="0"/>
                  </a:lnTo>
                  <a:lnTo>
                    <a:pt x="57" y="0"/>
                  </a:lnTo>
                  <a:lnTo>
                    <a:pt x="58" y="0"/>
                  </a:lnTo>
                  <a:lnTo>
                    <a:pt x="60" y="0"/>
                  </a:lnTo>
                  <a:lnTo>
                    <a:pt x="61" y="0"/>
                  </a:lnTo>
                  <a:lnTo>
                    <a:pt x="63" y="0"/>
                  </a:lnTo>
                  <a:lnTo>
                    <a:pt x="64" y="0"/>
                  </a:lnTo>
                  <a:lnTo>
                    <a:pt x="66" y="0"/>
                  </a:lnTo>
                  <a:lnTo>
                    <a:pt x="69" y="1"/>
                  </a:lnTo>
                  <a:lnTo>
                    <a:pt x="70" y="1"/>
                  </a:lnTo>
                  <a:lnTo>
                    <a:pt x="72" y="1"/>
                  </a:lnTo>
                  <a:lnTo>
                    <a:pt x="72" y="2"/>
                  </a:lnTo>
                  <a:lnTo>
                    <a:pt x="74" y="2"/>
                  </a:lnTo>
                  <a:lnTo>
                    <a:pt x="75" y="2"/>
                  </a:lnTo>
                  <a:lnTo>
                    <a:pt x="77" y="3"/>
                  </a:lnTo>
                  <a:lnTo>
                    <a:pt x="79" y="4"/>
                  </a:lnTo>
                  <a:lnTo>
                    <a:pt x="80" y="4"/>
                  </a:lnTo>
                  <a:lnTo>
                    <a:pt x="81" y="5"/>
                  </a:lnTo>
                  <a:lnTo>
                    <a:pt x="82" y="5"/>
                  </a:lnTo>
                  <a:lnTo>
                    <a:pt x="84" y="6"/>
                  </a:lnTo>
                  <a:lnTo>
                    <a:pt x="87" y="8"/>
                  </a:lnTo>
                  <a:lnTo>
                    <a:pt x="89" y="9"/>
                  </a:lnTo>
                  <a:lnTo>
                    <a:pt x="91" y="10"/>
                  </a:lnTo>
                  <a:lnTo>
                    <a:pt x="91" y="11"/>
                  </a:lnTo>
                  <a:lnTo>
                    <a:pt x="93" y="12"/>
                  </a:lnTo>
                  <a:lnTo>
                    <a:pt x="94" y="14"/>
                  </a:lnTo>
                  <a:lnTo>
                    <a:pt x="95" y="14"/>
                  </a:lnTo>
                  <a:lnTo>
                    <a:pt x="96" y="15"/>
                  </a:lnTo>
                  <a:lnTo>
                    <a:pt x="96" y="16"/>
                  </a:lnTo>
                  <a:lnTo>
                    <a:pt x="98" y="17"/>
                  </a:lnTo>
                  <a:lnTo>
                    <a:pt x="98" y="18"/>
                  </a:lnTo>
                  <a:lnTo>
                    <a:pt x="99" y="19"/>
                  </a:lnTo>
                  <a:lnTo>
                    <a:pt x="101" y="21"/>
                  </a:lnTo>
                  <a:lnTo>
                    <a:pt x="102" y="23"/>
                  </a:lnTo>
                  <a:lnTo>
                    <a:pt x="102" y="24"/>
                  </a:lnTo>
                  <a:lnTo>
                    <a:pt x="103" y="26"/>
                  </a:lnTo>
                  <a:lnTo>
                    <a:pt x="103" y="27"/>
                  </a:lnTo>
                  <a:lnTo>
                    <a:pt x="105" y="28"/>
                  </a:lnTo>
                  <a:lnTo>
                    <a:pt x="106" y="29"/>
                  </a:lnTo>
                  <a:lnTo>
                    <a:pt x="106" y="31"/>
                  </a:lnTo>
                  <a:lnTo>
                    <a:pt x="107" y="31"/>
                  </a:lnTo>
                  <a:lnTo>
                    <a:pt x="107" y="33"/>
                  </a:lnTo>
                  <a:lnTo>
                    <a:pt x="108" y="33"/>
                  </a:lnTo>
                  <a:lnTo>
                    <a:pt x="108" y="35"/>
                  </a:lnTo>
                  <a:lnTo>
                    <a:pt x="108" y="36"/>
                  </a:lnTo>
                  <a:lnTo>
                    <a:pt x="109" y="37"/>
                  </a:lnTo>
                  <a:lnTo>
                    <a:pt x="109" y="38"/>
                  </a:lnTo>
                  <a:lnTo>
                    <a:pt x="110" y="40"/>
                  </a:lnTo>
                  <a:lnTo>
                    <a:pt x="110" y="42"/>
                  </a:lnTo>
                  <a:lnTo>
                    <a:pt x="111" y="43"/>
                  </a:lnTo>
                  <a:lnTo>
                    <a:pt x="111" y="45"/>
                  </a:lnTo>
                  <a:lnTo>
                    <a:pt x="111" y="47"/>
                  </a:lnTo>
                  <a:lnTo>
                    <a:pt x="112" y="49"/>
                  </a:lnTo>
                  <a:lnTo>
                    <a:pt x="112" y="50"/>
                  </a:lnTo>
                  <a:lnTo>
                    <a:pt x="112" y="52"/>
                  </a:lnTo>
                  <a:lnTo>
                    <a:pt x="112" y="54"/>
                  </a:lnTo>
                  <a:lnTo>
                    <a:pt x="112" y="55"/>
                  </a:lnTo>
                  <a:lnTo>
                    <a:pt x="112" y="57"/>
                  </a:lnTo>
                  <a:lnTo>
                    <a:pt x="112" y="59"/>
                  </a:lnTo>
                  <a:lnTo>
                    <a:pt x="112" y="60"/>
                  </a:lnTo>
                  <a:lnTo>
                    <a:pt x="111" y="62"/>
                  </a:lnTo>
                  <a:lnTo>
                    <a:pt x="111" y="64"/>
                  </a:lnTo>
                  <a:lnTo>
                    <a:pt x="111" y="66"/>
                  </a:lnTo>
                  <a:lnTo>
                    <a:pt x="111" y="67"/>
                  </a:lnTo>
                  <a:lnTo>
                    <a:pt x="110" y="69"/>
                  </a:lnTo>
                  <a:lnTo>
                    <a:pt x="109" y="71"/>
                  </a:lnTo>
                  <a:lnTo>
                    <a:pt x="109" y="72"/>
                  </a:lnTo>
                  <a:lnTo>
                    <a:pt x="109" y="73"/>
                  </a:lnTo>
                  <a:lnTo>
                    <a:pt x="108" y="74"/>
                  </a:lnTo>
                  <a:lnTo>
                    <a:pt x="108" y="76"/>
                  </a:lnTo>
                  <a:lnTo>
                    <a:pt x="107" y="76"/>
                  </a:lnTo>
                  <a:lnTo>
                    <a:pt x="107" y="79"/>
                  </a:lnTo>
                  <a:lnTo>
                    <a:pt x="106" y="79"/>
                  </a:lnTo>
                  <a:lnTo>
                    <a:pt x="105" y="81"/>
                  </a:lnTo>
                  <a:lnTo>
                    <a:pt x="103" y="83"/>
                  </a:lnTo>
                  <a:lnTo>
                    <a:pt x="103" y="84"/>
                  </a:lnTo>
                  <a:lnTo>
                    <a:pt x="102" y="85"/>
                  </a:lnTo>
                  <a:lnTo>
                    <a:pt x="101" y="86"/>
                  </a:lnTo>
                  <a:lnTo>
                    <a:pt x="100" y="87"/>
                  </a:lnTo>
                  <a:lnTo>
                    <a:pt x="100" y="88"/>
                  </a:lnTo>
                  <a:lnTo>
                    <a:pt x="99" y="89"/>
                  </a:lnTo>
                  <a:lnTo>
                    <a:pt x="98" y="90"/>
                  </a:lnTo>
                  <a:lnTo>
                    <a:pt x="97" y="91"/>
                  </a:lnTo>
                  <a:lnTo>
                    <a:pt x="96" y="91"/>
                  </a:lnTo>
                  <a:lnTo>
                    <a:pt x="95" y="93"/>
                  </a:lnTo>
                  <a:lnTo>
                    <a:pt x="93" y="95"/>
                  </a:lnTo>
                  <a:lnTo>
                    <a:pt x="92" y="95"/>
                  </a:lnTo>
                  <a:lnTo>
                    <a:pt x="91" y="96"/>
                  </a:lnTo>
                  <a:lnTo>
                    <a:pt x="90" y="97"/>
                  </a:lnTo>
                  <a:lnTo>
                    <a:pt x="88" y="98"/>
                  </a:lnTo>
                  <a:lnTo>
                    <a:pt x="86" y="99"/>
                  </a:lnTo>
                  <a:lnTo>
                    <a:pt x="86" y="100"/>
                  </a:lnTo>
                  <a:lnTo>
                    <a:pt x="83" y="101"/>
                  </a:lnTo>
                  <a:lnTo>
                    <a:pt x="82" y="101"/>
                  </a:lnTo>
                  <a:lnTo>
                    <a:pt x="80" y="102"/>
                  </a:lnTo>
                  <a:lnTo>
                    <a:pt x="79" y="102"/>
                  </a:lnTo>
                  <a:lnTo>
                    <a:pt x="77" y="103"/>
                  </a:lnTo>
                  <a:lnTo>
                    <a:pt x="76" y="103"/>
                  </a:lnTo>
                  <a:lnTo>
                    <a:pt x="74" y="104"/>
                  </a:lnTo>
                  <a:lnTo>
                    <a:pt x="73" y="104"/>
                  </a:lnTo>
                  <a:lnTo>
                    <a:pt x="71" y="105"/>
                  </a:lnTo>
                  <a:close/>
                </a:path>
              </a:pathLst>
            </a:custGeom>
            <a:blipFill dpi="0" rotWithShape="0">
              <a:blip r:embed="rId3" cstate="print"/>
              <a:srcRect/>
              <a:tile tx="0" ty="0" sx="100000" sy="100000" flip="none" algn="tl"/>
            </a:blipFill>
            <a:ln w="17463">
              <a:solidFill>
                <a:srgbClr val="000000"/>
              </a:solidFill>
              <a:prstDash val="solid"/>
              <a:round/>
            </a:ln>
          </p:spPr>
          <p:txBody>
            <a:bodyPr/>
            <a:lstStyle/>
            <a:p>
              <a:endParaRPr lang="zh-CN" altLang="en-US"/>
            </a:p>
          </p:txBody>
        </p:sp>
        <p:sp>
          <p:nvSpPr>
            <p:cNvPr id="53319" name="Freeform 73"/>
            <p:cNvSpPr/>
            <p:nvPr/>
          </p:nvSpPr>
          <p:spPr bwMode="auto">
            <a:xfrm>
              <a:off x="4269" y="1871"/>
              <a:ext cx="56" cy="54"/>
            </a:xfrm>
            <a:custGeom>
              <a:avLst/>
              <a:gdLst>
                <a:gd name="T0" fmla="*/ 5 w 106"/>
                <a:gd name="T1" fmla="*/ 7 h 105"/>
                <a:gd name="T2" fmla="*/ 4 w 106"/>
                <a:gd name="T3" fmla="*/ 7 h 105"/>
                <a:gd name="T4" fmla="*/ 4 w 106"/>
                <a:gd name="T5" fmla="*/ 7 h 105"/>
                <a:gd name="T6" fmla="*/ 3 w 106"/>
                <a:gd name="T7" fmla="*/ 7 h 105"/>
                <a:gd name="T8" fmla="*/ 3 w 106"/>
                <a:gd name="T9" fmla="*/ 7 h 105"/>
                <a:gd name="T10" fmla="*/ 2 w 106"/>
                <a:gd name="T11" fmla="*/ 7 h 105"/>
                <a:gd name="T12" fmla="*/ 2 w 106"/>
                <a:gd name="T13" fmla="*/ 7 h 105"/>
                <a:gd name="T14" fmla="*/ 2 w 106"/>
                <a:gd name="T15" fmla="*/ 7 h 105"/>
                <a:gd name="T16" fmla="*/ 1 w 106"/>
                <a:gd name="T17" fmla="*/ 6 h 105"/>
                <a:gd name="T18" fmla="*/ 1 w 106"/>
                <a:gd name="T19" fmla="*/ 6 h 105"/>
                <a:gd name="T20" fmla="*/ 1 w 106"/>
                <a:gd name="T21" fmla="*/ 6 h 105"/>
                <a:gd name="T22" fmla="*/ 1 w 106"/>
                <a:gd name="T23" fmla="*/ 5 h 105"/>
                <a:gd name="T24" fmla="*/ 1 w 106"/>
                <a:gd name="T25" fmla="*/ 5 h 105"/>
                <a:gd name="T26" fmla="*/ 1 w 106"/>
                <a:gd name="T27" fmla="*/ 4 h 105"/>
                <a:gd name="T28" fmla="*/ 0 w 106"/>
                <a:gd name="T29" fmla="*/ 4 h 105"/>
                <a:gd name="T30" fmla="*/ 0 w 106"/>
                <a:gd name="T31" fmla="*/ 4 h 105"/>
                <a:gd name="T32" fmla="*/ 1 w 106"/>
                <a:gd name="T33" fmla="*/ 3 h 105"/>
                <a:gd name="T34" fmla="*/ 1 w 106"/>
                <a:gd name="T35" fmla="*/ 3 h 105"/>
                <a:gd name="T36" fmla="*/ 1 w 106"/>
                <a:gd name="T37" fmla="*/ 2 h 105"/>
                <a:gd name="T38" fmla="*/ 1 w 106"/>
                <a:gd name="T39" fmla="*/ 2 h 105"/>
                <a:gd name="T40" fmla="*/ 1 w 106"/>
                <a:gd name="T41" fmla="*/ 2 h 105"/>
                <a:gd name="T42" fmla="*/ 1 w 106"/>
                <a:gd name="T43" fmla="*/ 1 h 105"/>
                <a:gd name="T44" fmla="*/ 2 w 106"/>
                <a:gd name="T45" fmla="*/ 1 h 105"/>
                <a:gd name="T46" fmla="*/ 2 w 106"/>
                <a:gd name="T47" fmla="*/ 1 h 105"/>
                <a:gd name="T48" fmla="*/ 3 w 106"/>
                <a:gd name="T49" fmla="*/ 1 h 105"/>
                <a:gd name="T50" fmla="*/ 3 w 106"/>
                <a:gd name="T51" fmla="*/ 1 h 105"/>
                <a:gd name="T52" fmla="*/ 4 w 106"/>
                <a:gd name="T53" fmla="*/ 0 h 105"/>
                <a:gd name="T54" fmla="*/ 4 w 106"/>
                <a:gd name="T55" fmla="*/ 0 h 105"/>
                <a:gd name="T56" fmla="*/ 5 w 106"/>
                <a:gd name="T57" fmla="*/ 0 h 105"/>
                <a:gd name="T58" fmla="*/ 5 w 106"/>
                <a:gd name="T59" fmla="*/ 1 h 105"/>
                <a:gd name="T60" fmla="*/ 6 w 106"/>
                <a:gd name="T61" fmla="*/ 1 h 105"/>
                <a:gd name="T62" fmla="*/ 6 w 106"/>
                <a:gd name="T63" fmla="*/ 1 h 105"/>
                <a:gd name="T64" fmla="*/ 7 w 106"/>
                <a:gd name="T65" fmla="*/ 1 h 105"/>
                <a:gd name="T66" fmla="*/ 7 w 106"/>
                <a:gd name="T67" fmla="*/ 1 h 105"/>
                <a:gd name="T68" fmla="*/ 7 w 106"/>
                <a:gd name="T69" fmla="*/ 2 h 105"/>
                <a:gd name="T70" fmla="*/ 7 w 106"/>
                <a:gd name="T71" fmla="*/ 2 h 105"/>
                <a:gd name="T72" fmla="*/ 8 w 106"/>
                <a:gd name="T73" fmla="*/ 2 h 105"/>
                <a:gd name="T74" fmla="*/ 8 w 106"/>
                <a:gd name="T75" fmla="*/ 3 h 105"/>
                <a:gd name="T76" fmla="*/ 8 w 106"/>
                <a:gd name="T77" fmla="*/ 3 h 105"/>
                <a:gd name="T78" fmla="*/ 8 w 106"/>
                <a:gd name="T79" fmla="*/ 3 h 105"/>
                <a:gd name="T80" fmla="*/ 8 w 106"/>
                <a:gd name="T81" fmla="*/ 4 h 105"/>
                <a:gd name="T82" fmla="*/ 8 w 106"/>
                <a:gd name="T83" fmla="*/ 4 h 105"/>
                <a:gd name="T84" fmla="*/ 8 w 106"/>
                <a:gd name="T85" fmla="*/ 5 h 105"/>
                <a:gd name="T86" fmla="*/ 8 w 106"/>
                <a:gd name="T87" fmla="*/ 5 h 105"/>
                <a:gd name="T88" fmla="*/ 8 w 106"/>
                <a:gd name="T89" fmla="*/ 6 h 105"/>
                <a:gd name="T90" fmla="*/ 7 w 106"/>
                <a:gd name="T91" fmla="*/ 6 h 105"/>
                <a:gd name="T92" fmla="*/ 7 w 106"/>
                <a:gd name="T93" fmla="*/ 6 h 105"/>
                <a:gd name="T94" fmla="*/ 7 w 106"/>
                <a:gd name="T95" fmla="*/ 6 h 105"/>
                <a:gd name="T96" fmla="*/ 6 w 106"/>
                <a:gd name="T97" fmla="*/ 7 h 105"/>
                <a:gd name="T98" fmla="*/ 6 w 106"/>
                <a:gd name="T99" fmla="*/ 7 h 105"/>
                <a:gd name="T100" fmla="*/ 6 w 106"/>
                <a:gd name="T101" fmla="*/ 7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6"/>
                <a:gd name="T154" fmla="*/ 0 h 105"/>
                <a:gd name="T155" fmla="*/ 106 w 106"/>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6" h="105">
                  <a:moveTo>
                    <a:pt x="67" y="103"/>
                  </a:moveTo>
                  <a:lnTo>
                    <a:pt x="67" y="103"/>
                  </a:lnTo>
                  <a:lnTo>
                    <a:pt x="64" y="104"/>
                  </a:lnTo>
                  <a:lnTo>
                    <a:pt x="63" y="104"/>
                  </a:lnTo>
                  <a:lnTo>
                    <a:pt x="61" y="104"/>
                  </a:lnTo>
                  <a:lnTo>
                    <a:pt x="60" y="104"/>
                  </a:lnTo>
                  <a:lnTo>
                    <a:pt x="58" y="105"/>
                  </a:lnTo>
                  <a:lnTo>
                    <a:pt x="57" y="105"/>
                  </a:lnTo>
                  <a:lnTo>
                    <a:pt x="55" y="105"/>
                  </a:lnTo>
                  <a:lnTo>
                    <a:pt x="54" y="105"/>
                  </a:lnTo>
                  <a:lnTo>
                    <a:pt x="52" y="105"/>
                  </a:lnTo>
                  <a:lnTo>
                    <a:pt x="51" y="105"/>
                  </a:lnTo>
                  <a:lnTo>
                    <a:pt x="49" y="105"/>
                  </a:lnTo>
                  <a:lnTo>
                    <a:pt x="48" y="105"/>
                  </a:lnTo>
                  <a:lnTo>
                    <a:pt x="46" y="105"/>
                  </a:lnTo>
                  <a:lnTo>
                    <a:pt x="44" y="105"/>
                  </a:lnTo>
                  <a:lnTo>
                    <a:pt x="43" y="105"/>
                  </a:lnTo>
                  <a:lnTo>
                    <a:pt x="41" y="104"/>
                  </a:lnTo>
                  <a:lnTo>
                    <a:pt x="40" y="104"/>
                  </a:lnTo>
                  <a:lnTo>
                    <a:pt x="38" y="104"/>
                  </a:lnTo>
                  <a:lnTo>
                    <a:pt x="36" y="103"/>
                  </a:lnTo>
                  <a:lnTo>
                    <a:pt x="35" y="103"/>
                  </a:lnTo>
                  <a:lnTo>
                    <a:pt x="33" y="102"/>
                  </a:lnTo>
                  <a:lnTo>
                    <a:pt x="31" y="101"/>
                  </a:lnTo>
                  <a:lnTo>
                    <a:pt x="29" y="100"/>
                  </a:lnTo>
                  <a:lnTo>
                    <a:pt x="28" y="100"/>
                  </a:lnTo>
                  <a:lnTo>
                    <a:pt x="27" y="99"/>
                  </a:lnTo>
                  <a:lnTo>
                    <a:pt x="26" y="99"/>
                  </a:lnTo>
                  <a:lnTo>
                    <a:pt x="25" y="98"/>
                  </a:lnTo>
                  <a:lnTo>
                    <a:pt x="24" y="97"/>
                  </a:lnTo>
                  <a:lnTo>
                    <a:pt x="23" y="96"/>
                  </a:lnTo>
                  <a:lnTo>
                    <a:pt x="22" y="96"/>
                  </a:lnTo>
                  <a:lnTo>
                    <a:pt x="21" y="95"/>
                  </a:lnTo>
                  <a:lnTo>
                    <a:pt x="20" y="94"/>
                  </a:lnTo>
                  <a:lnTo>
                    <a:pt x="19" y="93"/>
                  </a:lnTo>
                  <a:lnTo>
                    <a:pt x="18" y="93"/>
                  </a:lnTo>
                  <a:lnTo>
                    <a:pt x="17" y="91"/>
                  </a:lnTo>
                  <a:lnTo>
                    <a:pt x="15" y="90"/>
                  </a:lnTo>
                  <a:lnTo>
                    <a:pt x="15" y="89"/>
                  </a:lnTo>
                  <a:lnTo>
                    <a:pt x="14" y="88"/>
                  </a:lnTo>
                  <a:lnTo>
                    <a:pt x="13" y="88"/>
                  </a:lnTo>
                  <a:lnTo>
                    <a:pt x="12" y="86"/>
                  </a:lnTo>
                  <a:lnTo>
                    <a:pt x="11" y="84"/>
                  </a:lnTo>
                  <a:lnTo>
                    <a:pt x="10" y="84"/>
                  </a:lnTo>
                  <a:lnTo>
                    <a:pt x="9" y="82"/>
                  </a:lnTo>
                  <a:lnTo>
                    <a:pt x="8" y="80"/>
                  </a:lnTo>
                  <a:lnTo>
                    <a:pt x="7" y="78"/>
                  </a:lnTo>
                  <a:lnTo>
                    <a:pt x="7" y="77"/>
                  </a:lnTo>
                  <a:lnTo>
                    <a:pt x="6" y="76"/>
                  </a:lnTo>
                  <a:lnTo>
                    <a:pt x="6" y="75"/>
                  </a:lnTo>
                  <a:lnTo>
                    <a:pt x="5" y="73"/>
                  </a:lnTo>
                  <a:lnTo>
                    <a:pt x="4" y="71"/>
                  </a:lnTo>
                  <a:lnTo>
                    <a:pt x="3" y="69"/>
                  </a:lnTo>
                  <a:lnTo>
                    <a:pt x="3" y="68"/>
                  </a:lnTo>
                  <a:lnTo>
                    <a:pt x="2" y="66"/>
                  </a:lnTo>
                  <a:lnTo>
                    <a:pt x="2" y="64"/>
                  </a:lnTo>
                  <a:lnTo>
                    <a:pt x="1" y="62"/>
                  </a:lnTo>
                  <a:lnTo>
                    <a:pt x="1" y="61"/>
                  </a:lnTo>
                  <a:lnTo>
                    <a:pt x="1" y="59"/>
                  </a:lnTo>
                  <a:lnTo>
                    <a:pt x="1" y="57"/>
                  </a:lnTo>
                  <a:lnTo>
                    <a:pt x="1" y="56"/>
                  </a:lnTo>
                  <a:lnTo>
                    <a:pt x="0" y="54"/>
                  </a:lnTo>
                  <a:lnTo>
                    <a:pt x="0" y="52"/>
                  </a:lnTo>
                  <a:lnTo>
                    <a:pt x="0" y="51"/>
                  </a:lnTo>
                  <a:lnTo>
                    <a:pt x="0" y="49"/>
                  </a:lnTo>
                  <a:lnTo>
                    <a:pt x="1" y="47"/>
                  </a:lnTo>
                  <a:lnTo>
                    <a:pt x="1" y="45"/>
                  </a:lnTo>
                  <a:lnTo>
                    <a:pt x="1" y="44"/>
                  </a:lnTo>
                  <a:lnTo>
                    <a:pt x="1" y="42"/>
                  </a:lnTo>
                  <a:lnTo>
                    <a:pt x="2" y="40"/>
                  </a:lnTo>
                  <a:lnTo>
                    <a:pt x="2" y="39"/>
                  </a:lnTo>
                  <a:lnTo>
                    <a:pt x="2" y="37"/>
                  </a:lnTo>
                  <a:lnTo>
                    <a:pt x="3" y="35"/>
                  </a:lnTo>
                  <a:lnTo>
                    <a:pt x="4" y="33"/>
                  </a:lnTo>
                  <a:lnTo>
                    <a:pt x="4" y="32"/>
                  </a:lnTo>
                  <a:lnTo>
                    <a:pt x="5" y="30"/>
                  </a:lnTo>
                  <a:lnTo>
                    <a:pt x="6" y="28"/>
                  </a:lnTo>
                  <a:lnTo>
                    <a:pt x="7" y="26"/>
                  </a:lnTo>
                  <a:lnTo>
                    <a:pt x="8" y="24"/>
                  </a:lnTo>
                  <a:lnTo>
                    <a:pt x="9" y="22"/>
                  </a:lnTo>
                  <a:lnTo>
                    <a:pt x="10" y="21"/>
                  </a:lnTo>
                  <a:lnTo>
                    <a:pt x="11" y="20"/>
                  </a:lnTo>
                  <a:lnTo>
                    <a:pt x="11" y="19"/>
                  </a:lnTo>
                  <a:lnTo>
                    <a:pt x="13" y="18"/>
                  </a:lnTo>
                  <a:lnTo>
                    <a:pt x="14" y="16"/>
                  </a:lnTo>
                  <a:lnTo>
                    <a:pt x="15" y="16"/>
                  </a:lnTo>
                  <a:lnTo>
                    <a:pt x="16" y="14"/>
                  </a:lnTo>
                  <a:lnTo>
                    <a:pt x="17" y="14"/>
                  </a:lnTo>
                  <a:lnTo>
                    <a:pt x="18" y="13"/>
                  </a:lnTo>
                  <a:lnTo>
                    <a:pt x="19" y="12"/>
                  </a:lnTo>
                  <a:lnTo>
                    <a:pt x="20" y="11"/>
                  </a:lnTo>
                  <a:lnTo>
                    <a:pt x="21" y="11"/>
                  </a:lnTo>
                  <a:lnTo>
                    <a:pt x="23" y="9"/>
                  </a:lnTo>
                  <a:lnTo>
                    <a:pt x="25" y="8"/>
                  </a:lnTo>
                  <a:lnTo>
                    <a:pt x="26" y="8"/>
                  </a:lnTo>
                  <a:lnTo>
                    <a:pt x="28" y="7"/>
                  </a:lnTo>
                  <a:lnTo>
                    <a:pt x="28" y="6"/>
                  </a:lnTo>
                  <a:lnTo>
                    <a:pt x="30" y="5"/>
                  </a:lnTo>
                  <a:lnTo>
                    <a:pt x="31" y="5"/>
                  </a:lnTo>
                  <a:lnTo>
                    <a:pt x="33" y="4"/>
                  </a:lnTo>
                  <a:lnTo>
                    <a:pt x="34" y="4"/>
                  </a:lnTo>
                  <a:lnTo>
                    <a:pt x="36" y="3"/>
                  </a:lnTo>
                  <a:lnTo>
                    <a:pt x="37" y="3"/>
                  </a:lnTo>
                  <a:lnTo>
                    <a:pt x="39" y="2"/>
                  </a:lnTo>
                  <a:lnTo>
                    <a:pt x="40" y="2"/>
                  </a:lnTo>
                  <a:lnTo>
                    <a:pt x="42" y="1"/>
                  </a:lnTo>
                  <a:lnTo>
                    <a:pt x="43" y="1"/>
                  </a:lnTo>
                  <a:lnTo>
                    <a:pt x="45" y="1"/>
                  </a:lnTo>
                  <a:lnTo>
                    <a:pt x="46" y="1"/>
                  </a:lnTo>
                  <a:lnTo>
                    <a:pt x="49" y="0"/>
                  </a:lnTo>
                  <a:lnTo>
                    <a:pt x="51" y="0"/>
                  </a:lnTo>
                  <a:lnTo>
                    <a:pt x="52" y="0"/>
                  </a:lnTo>
                  <a:lnTo>
                    <a:pt x="54" y="0"/>
                  </a:lnTo>
                  <a:lnTo>
                    <a:pt x="55" y="0"/>
                  </a:lnTo>
                  <a:lnTo>
                    <a:pt x="57" y="0"/>
                  </a:lnTo>
                  <a:lnTo>
                    <a:pt x="58" y="0"/>
                  </a:lnTo>
                  <a:lnTo>
                    <a:pt x="60" y="0"/>
                  </a:lnTo>
                  <a:lnTo>
                    <a:pt x="61" y="0"/>
                  </a:lnTo>
                  <a:lnTo>
                    <a:pt x="63" y="0"/>
                  </a:lnTo>
                  <a:lnTo>
                    <a:pt x="65" y="1"/>
                  </a:lnTo>
                  <a:lnTo>
                    <a:pt x="66" y="1"/>
                  </a:lnTo>
                  <a:lnTo>
                    <a:pt x="68" y="1"/>
                  </a:lnTo>
                  <a:lnTo>
                    <a:pt x="68" y="2"/>
                  </a:lnTo>
                  <a:lnTo>
                    <a:pt x="70" y="2"/>
                  </a:lnTo>
                  <a:lnTo>
                    <a:pt x="71" y="2"/>
                  </a:lnTo>
                  <a:lnTo>
                    <a:pt x="73" y="3"/>
                  </a:lnTo>
                  <a:lnTo>
                    <a:pt x="75" y="4"/>
                  </a:lnTo>
                  <a:lnTo>
                    <a:pt x="76" y="4"/>
                  </a:lnTo>
                  <a:lnTo>
                    <a:pt x="77" y="5"/>
                  </a:lnTo>
                  <a:lnTo>
                    <a:pt x="78" y="5"/>
                  </a:lnTo>
                  <a:lnTo>
                    <a:pt x="80" y="6"/>
                  </a:lnTo>
                  <a:lnTo>
                    <a:pt x="82" y="8"/>
                  </a:lnTo>
                  <a:lnTo>
                    <a:pt x="84" y="9"/>
                  </a:lnTo>
                  <a:lnTo>
                    <a:pt x="86" y="10"/>
                  </a:lnTo>
                  <a:lnTo>
                    <a:pt x="86" y="11"/>
                  </a:lnTo>
                  <a:lnTo>
                    <a:pt x="88" y="12"/>
                  </a:lnTo>
                  <a:lnTo>
                    <a:pt x="89" y="14"/>
                  </a:lnTo>
                  <a:lnTo>
                    <a:pt x="90" y="14"/>
                  </a:lnTo>
                  <a:lnTo>
                    <a:pt x="91" y="15"/>
                  </a:lnTo>
                  <a:lnTo>
                    <a:pt x="91" y="16"/>
                  </a:lnTo>
                  <a:lnTo>
                    <a:pt x="93" y="17"/>
                  </a:lnTo>
                  <a:lnTo>
                    <a:pt x="93" y="18"/>
                  </a:lnTo>
                  <a:lnTo>
                    <a:pt x="94" y="19"/>
                  </a:lnTo>
                  <a:lnTo>
                    <a:pt x="96" y="21"/>
                  </a:lnTo>
                  <a:lnTo>
                    <a:pt x="97" y="23"/>
                  </a:lnTo>
                  <a:lnTo>
                    <a:pt x="97" y="24"/>
                  </a:lnTo>
                  <a:lnTo>
                    <a:pt x="98" y="25"/>
                  </a:lnTo>
                  <a:lnTo>
                    <a:pt x="98" y="26"/>
                  </a:lnTo>
                  <a:lnTo>
                    <a:pt x="99" y="27"/>
                  </a:lnTo>
                  <a:lnTo>
                    <a:pt x="100" y="28"/>
                  </a:lnTo>
                  <a:lnTo>
                    <a:pt x="100" y="30"/>
                  </a:lnTo>
                  <a:lnTo>
                    <a:pt x="101" y="30"/>
                  </a:lnTo>
                  <a:lnTo>
                    <a:pt x="101" y="32"/>
                  </a:lnTo>
                  <a:lnTo>
                    <a:pt x="102" y="32"/>
                  </a:lnTo>
                  <a:lnTo>
                    <a:pt x="102" y="34"/>
                  </a:lnTo>
                  <a:lnTo>
                    <a:pt x="102" y="35"/>
                  </a:lnTo>
                  <a:lnTo>
                    <a:pt x="103" y="36"/>
                  </a:lnTo>
                  <a:lnTo>
                    <a:pt x="103" y="37"/>
                  </a:lnTo>
                  <a:lnTo>
                    <a:pt x="104" y="39"/>
                  </a:lnTo>
                  <a:lnTo>
                    <a:pt x="104" y="41"/>
                  </a:lnTo>
                  <a:lnTo>
                    <a:pt x="105" y="42"/>
                  </a:lnTo>
                  <a:lnTo>
                    <a:pt x="105" y="44"/>
                  </a:lnTo>
                  <a:lnTo>
                    <a:pt x="105" y="46"/>
                  </a:lnTo>
                  <a:lnTo>
                    <a:pt x="106" y="48"/>
                  </a:lnTo>
                  <a:lnTo>
                    <a:pt x="106" y="49"/>
                  </a:lnTo>
                  <a:lnTo>
                    <a:pt x="106" y="51"/>
                  </a:lnTo>
                  <a:lnTo>
                    <a:pt x="106" y="53"/>
                  </a:lnTo>
                  <a:lnTo>
                    <a:pt x="106" y="54"/>
                  </a:lnTo>
                  <a:lnTo>
                    <a:pt x="106" y="56"/>
                  </a:lnTo>
                  <a:lnTo>
                    <a:pt x="106" y="58"/>
                  </a:lnTo>
                  <a:lnTo>
                    <a:pt x="106" y="59"/>
                  </a:lnTo>
                  <a:lnTo>
                    <a:pt x="105" y="61"/>
                  </a:lnTo>
                  <a:lnTo>
                    <a:pt x="105" y="63"/>
                  </a:lnTo>
                  <a:lnTo>
                    <a:pt x="105" y="65"/>
                  </a:lnTo>
                  <a:lnTo>
                    <a:pt x="105" y="66"/>
                  </a:lnTo>
                  <a:lnTo>
                    <a:pt x="104" y="68"/>
                  </a:lnTo>
                  <a:lnTo>
                    <a:pt x="103" y="70"/>
                  </a:lnTo>
                  <a:lnTo>
                    <a:pt x="103" y="71"/>
                  </a:lnTo>
                  <a:lnTo>
                    <a:pt x="103" y="72"/>
                  </a:lnTo>
                  <a:lnTo>
                    <a:pt x="102" y="73"/>
                  </a:lnTo>
                  <a:lnTo>
                    <a:pt x="102" y="75"/>
                  </a:lnTo>
                  <a:lnTo>
                    <a:pt x="101" y="75"/>
                  </a:lnTo>
                  <a:lnTo>
                    <a:pt x="101" y="77"/>
                  </a:lnTo>
                  <a:lnTo>
                    <a:pt x="100" y="77"/>
                  </a:lnTo>
                  <a:lnTo>
                    <a:pt x="99" y="79"/>
                  </a:lnTo>
                  <a:lnTo>
                    <a:pt x="98" y="81"/>
                  </a:lnTo>
                  <a:lnTo>
                    <a:pt x="98" y="82"/>
                  </a:lnTo>
                  <a:lnTo>
                    <a:pt x="97" y="83"/>
                  </a:lnTo>
                  <a:lnTo>
                    <a:pt x="96" y="84"/>
                  </a:lnTo>
                  <a:lnTo>
                    <a:pt x="95" y="85"/>
                  </a:lnTo>
                  <a:lnTo>
                    <a:pt x="95" y="86"/>
                  </a:lnTo>
                  <a:lnTo>
                    <a:pt x="94" y="87"/>
                  </a:lnTo>
                  <a:lnTo>
                    <a:pt x="93" y="88"/>
                  </a:lnTo>
                  <a:lnTo>
                    <a:pt x="92" y="89"/>
                  </a:lnTo>
                  <a:lnTo>
                    <a:pt x="91" y="89"/>
                  </a:lnTo>
                  <a:lnTo>
                    <a:pt x="90" y="91"/>
                  </a:lnTo>
                  <a:lnTo>
                    <a:pt x="88" y="93"/>
                  </a:lnTo>
                  <a:lnTo>
                    <a:pt x="87" y="93"/>
                  </a:lnTo>
                  <a:lnTo>
                    <a:pt x="86" y="94"/>
                  </a:lnTo>
                  <a:lnTo>
                    <a:pt x="85" y="95"/>
                  </a:lnTo>
                  <a:lnTo>
                    <a:pt x="83" y="96"/>
                  </a:lnTo>
                  <a:lnTo>
                    <a:pt x="81" y="97"/>
                  </a:lnTo>
                  <a:lnTo>
                    <a:pt x="81" y="98"/>
                  </a:lnTo>
                  <a:lnTo>
                    <a:pt x="79" y="99"/>
                  </a:lnTo>
                  <a:lnTo>
                    <a:pt x="78" y="99"/>
                  </a:lnTo>
                  <a:lnTo>
                    <a:pt x="76" y="100"/>
                  </a:lnTo>
                  <a:lnTo>
                    <a:pt x="75" y="100"/>
                  </a:lnTo>
                  <a:lnTo>
                    <a:pt x="73" y="101"/>
                  </a:lnTo>
                  <a:lnTo>
                    <a:pt x="72" y="101"/>
                  </a:lnTo>
                  <a:lnTo>
                    <a:pt x="70" y="102"/>
                  </a:lnTo>
                  <a:lnTo>
                    <a:pt x="69" y="102"/>
                  </a:lnTo>
                  <a:lnTo>
                    <a:pt x="67" y="103"/>
                  </a:lnTo>
                </a:path>
              </a:pathLst>
            </a:custGeom>
            <a:noFill/>
            <a:ln w="17463">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3320" name="Rectangle 74"/>
            <p:cNvSpPr>
              <a:spLocks noChangeArrowheads="1"/>
            </p:cNvSpPr>
            <p:nvPr/>
          </p:nvSpPr>
          <p:spPr bwMode="auto">
            <a:xfrm>
              <a:off x="3991" y="2508"/>
              <a:ext cx="31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2000" b="0">
                  <a:ea typeface="华文楷体" panose="02010600040101010101" pitchFamily="2" charset="-122"/>
                </a:rPr>
                <a:t>dsp</a:t>
              </a:r>
              <a:endParaRPr lang="en-US" altLang="zh-CN">
                <a:ea typeface="华文楷体" panose="02010600040101010101" pitchFamily="2" charset="-122"/>
              </a:endParaRPr>
            </a:p>
          </p:txBody>
        </p:sp>
        <p:sp>
          <p:nvSpPr>
            <p:cNvPr id="53321" name="Rectangle 75"/>
            <p:cNvSpPr>
              <a:spLocks noChangeArrowheads="1"/>
            </p:cNvSpPr>
            <p:nvPr/>
          </p:nvSpPr>
          <p:spPr bwMode="auto">
            <a:xfrm>
              <a:off x="4227" y="2508"/>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1500" b="0">
                  <a:ea typeface="华文楷体" panose="02010600040101010101" pitchFamily="2" charset="-122"/>
                </a:rPr>
                <a:t>3</a:t>
              </a:r>
              <a:endParaRPr lang="en-US" altLang="zh-CN">
                <a:ea typeface="华文楷体" panose="02010600040101010101" pitchFamily="2" charset="-122"/>
              </a:endParaRPr>
            </a:p>
          </p:txBody>
        </p:sp>
        <p:sp>
          <p:nvSpPr>
            <p:cNvPr id="53322" name="Rectangle 76"/>
            <p:cNvSpPr>
              <a:spLocks noChangeArrowheads="1"/>
            </p:cNvSpPr>
            <p:nvPr/>
          </p:nvSpPr>
          <p:spPr bwMode="auto">
            <a:xfrm>
              <a:off x="4319" y="2503"/>
              <a:ext cx="1"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en-US" altLang="zh-CN">
                <a:ea typeface="华文楷体" panose="02010600040101010101" pitchFamily="2" charset="-122"/>
              </a:endParaRPr>
            </a:p>
          </p:txBody>
        </p:sp>
        <p:sp>
          <p:nvSpPr>
            <p:cNvPr id="53323" name="Rectangle 77"/>
            <p:cNvSpPr>
              <a:spLocks noChangeArrowheads="1"/>
            </p:cNvSpPr>
            <p:nvPr/>
          </p:nvSpPr>
          <p:spPr bwMode="auto">
            <a:xfrm>
              <a:off x="4404" y="2502"/>
              <a:ext cx="1"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en-US" altLang="zh-CN">
                <a:ea typeface="华文楷体" panose="02010600040101010101" pitchFamily="2" charset="-122"/>
              </a:endParaRPr>
            </a:p>
          </p:txBody>
        </p:sp>
        <p:sp>
          <p:nvSpPr>
            <p:cNvPr id="53324" name="Rectangle 78"/>
            <p:cNvSpPr>
              <a:spLocks noChangeArrowheads="1"/>
            </p:cNvSpPr>
            <p:nvPr/>
          </p:nvSpPr>
          <p:spPr bwMode="auto">
            <a:xfrm>
              <a:off x="4467" y="2503"/>
              <a:ext cx="2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2000" b="0">
                  <a:ea typeface="华文楷体" panose="02010600040101010101" pitchFamily="2" charset="-122"/>
                </a:rPr>
                <a:t>sp</a:t>
              </a:r>
              <a:r>
                <a:rPr lang="en-US" altLang="zh-CN" sz="2000" b="0" baseline="30000">
                  <a:ea typeface="华文楷体" panose="02010600040101010101" pitchFamily="2" charset="-122"/>
                </a:rPr>
                <a:t>3</a:t>
              </a:r>
              <a:r>
                <a:rPr lang="en-US" altLang="zh-CN" sz="2000" b="0">
                  <a:ea typeface="华文楷体" panose="02010600040101010101" pitchFamily="2" charset="-122"/>
                </a:rPr>
                <a:t>d</a:t>
              </a:r>
              <a:endParaRPr lang="en-US" altLang="zh-CN">
                <a:ea typeface="华文楷体" panose="02010600040101010101" pitchFamily="2" charset="-122"/>
              </a:endParaRPr>
            </a:p>
          </p:txBody>
        </p:sp>
        <p:sp>
          <p:nvSpPr>
            <p:cNvPr id="53325" name="Rectangle 79"/>
            <p:cNvSpPr>
              <a:spLocks noChangeArrowheads="1"/>
            </p:cNvSpPr>
            <p:nvPr/>
          </p:nvSpPr>
          <p:spPr bwMode="auto">
            <a:xfrm>
              <a:off x="3346" y="2498"/>
              <a:ext cx="225"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2000" b="0">
                  <a:ea typeface="华文楷体" panose="02010600040101010101" pitchFamily="2" charset="-122"/>
                </a:rPr>
                <a:t>sp</a:t>
              </a:r>
              <a:endParaRPr lang="en-US" altLang="zh-CN">
                <a:ea typeface="华文楷体" panose="02010600040101010101" pitchFamily="2" charset="-122"/>
              </a:endParaRPr>
            </a:p>
          </p:txBody>
        </p:sp>
        <p:sp>
          <p:nvSpPr>
            <p:cNvPr id="53326" name="Rectangle 80"/>
            <p:cNvSpPr>
              <a:spLocks noChangeArrowheads="1"/>
            </p:cNvSpPr>
            <p:nvPr/>
          </p:nvSpPr>
          <p:spPr bwMode="auto">
            <a:xfrm>
              <a:off x="3497" y="2497"/>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1500" b="0">
                  <a:ea typeface="华文楷体" panose="02010600040101010101" pitchFamily="2" charset="-122"/>
                </a:rPr>
                <a:t>2</a:t>
              </a:r>
              <a:endParaRPr lang="en-US" altLang="zh-CN">
                <a:ea typeface="华文楷体" panose="02010600040101010101" pitchFamily="2" charset="-122"/>
              </a:endParaRPr>
            </a:p>
          </p:txBody>
        </p:sp>
        <p:sp>
          <p:nvSpPr>
            <p:cNvPr id="53327" name="Rectangle 81"/>
            <p:cNvSpPr>
              <a:spLocks noChangeArrowheads="1"/>
            </p:cNvSpPr>
            <p:nvPr/>
          </p:nvSpPr>
          <p:spPr bwMode="auto">
            <a:xfrm>
              <a:off x="3560" y="2498"/>
              <a:ext cx="157"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2000" b="0">
                  <a:ea typeface="华文楷体" panose="02010600040101010101" pitchFamily="2" charset="-122"/>
                </a:rPr>
                <a:t>d</a:t>
              </a:r>
              <a:endParaRPr lang="en-US" altLang="zh-CN">
                <a:ea typeface="华文楷体" panose="02010600040101010101" pitchFamily="2" charset="-122"/>
              </a:endParaRPr>
            </a:p>
          </p:txBody>
        </p:sp>
        <p:sp>
          <p:nvSpPr>
            <p:cNvPr id="53328" name="Line 82"/>
            <p:cNvSpPr>
              <a:spLocks noChangeShapeType="1"/>
            </p:cNvSpPr>
            <p:nvPr/>
          </p:nvSpPr>
          <p:spPr bwMode="auto">
            <a:xfrm flipH="1">
              <a:off x="3108" y="2004"/>
              <a:ext cx="48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29" name="Line 83"/>
            <p:cNvSpPr>
              <a:spLocks noChangeShapeType="1"/>
            </p:cNvSpPr>
            <p:nvPr/>
          </p:nvSpPr>
          <p:spPr bwMode="auto">
            <a:xfrm flipV="1">
              <a:off x="3594" y="2004"/>
              <a:ext cx="1" cy="468"/>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30" name="Line 84"/>
            <p:cNvSpPr>
              <a:spLocks noChangeShapeType="1"/>
            </p:cNvSpPr>
            <p:nvPr/>
          </p:nvSpPr>
          <p:spPr bwMode="auto">
            <a:xfrm>
              <a:off x="3108" y="2472"/>
              <a:ext cx="486" cy="1"/>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31" name="Line 85"/>
            <p:cNvSpPr>
              <a:spLocks noChangeShapeType="1"/>
            </p:cNvSpPr>
            <p:nvPr/>
          </p:nvSpPr>
          <p:spPr bwMode="auto">
            <a:xfrm>
              <a:off x="3108" y="2004"/>
              <a:ext cx="1" cy="468"/>
            </a:xfrm>
            <a:prstGeom prst="line">
              <a:avLst/>
            </a:prstGeom>
            <a:noFill/>
            <a:ln w="1746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332" name="Rectangle 86"/>
            <p:cNvSpPr>
              <a:spLocks noChangeArrowheads="1"/>
            </p:cNvSpPr>
            <p:nvPr/>
          </p:nvSpPr>
          <p:spPr bwMode="auto">
            <a:xfrm>
              <a:off x="3008" y="2493"/>
              <a:ext cx="31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2000" b="0">
                  <a:ea typeface="华文楷体" panose="02010600040101010101" pitchFamily="2" charset="-122"/>
                </a:rPr>
                <a:t>dsp</a:t>
              </a:r>
              <a:endParaRPr lang="en-US" altLang="zh-CN">
                <a:ea typeface="华文楷体" panose="02010600040101010101" pitchFamily="2" charset="-122"/>
              </a:endParaRPr>
            </a:p>
          </p:txBody>
        </p:sp>
        <p:sp>
          <p:nvSpPr>
            <p:cNvPr id="53333" name="Rectangle 87"/>
            <p:cNvSpPr>
              <a:spLocks noChangeArrowheads="1"/>
            </p:cNvSpPr>
            <p:nvPr/>
          </p:nvSpPr>
          <p:spPr bwMode="auto">
            <a:xfrm>
              <a:off x="3243" y="2492"/>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1500" b="0">
                  <a:ea typeface="华文楷体" panose="02010600040101010101" pitchFamily="2" charset="-122"/>
                </a:rPr>
                <a:t>2</a:t>
              </a:r>
              <a:endParaRPr lang="en-US" altLang="zh-CN">
                <a:ea typeface="华文楷体" panose="02010600040101010101" pitchFamily="2" charset="-122"/>
              </a:endParaRPr>
            </a:p>
          </p:txBody>
        </p:sp>
        <p:sp>
          <p:nvSpPr>
            <p:cNvPr id="53334" name="Freeform 88"/>
            <p:cNvSpPr/>
            <p:nvPr/>
          </p:nvSpPr>
          <p:spPr bwMode="auto">
            <a:xfrm>
              <a:off x="3338" y="2225"/>
              <a:ext cx="27" cy="26"/>
            </a:xfrm>
            <a:custGeom>
              <a:avLst/>
              <a:gdLst>
                <a:gd name="T0" fmla="*/ 2 w 55"/>
                <a:gd name="T1" fmla="*/ 3 h 53"/>
                <a:gd name="T2" fmla="*/ 1 w 55"/>
                <a:gd name="T3" fmla="*/ 3 h 53"/>
                <a:gd name="T4" fmla="*/ 1 w 55"/>
                <a:gd name="T5" fmla="*/ 3 h 53"/>
                <a:gd name="T6" fmla="*/ 1 w 55"/>
                <a:gd name="T7" fmla="*/ 3 h 53"/>
                <a:gd name="T8" fmla="*/ 1 w 55"/>
                <a:gd name="T9" fmla="*/ 3 h 53"/>
                <a:gd name="T10" fmla="*/ 0 w 55"/>
                <a:gd name="T11" fmla="*/ 3 h 53"/>
                <a:gd name="T12" fmla="*/ 0 w 55"/>
                <a:gd name="T13" fmla="*/ 3 h 53"/>
                <a:gd name="T14" fmla="*/ 0 w 55"/>
                <a:gd name="T15" fmla="*/ 2 h 53"/>
                <a:gd name="T16" fmla="*/ 0 w 55"/>
                <a:gd name="T17" fmla="*/ 2 h 53"/>
                <a:gd name="T18" fmla="*/ 0 w 55"/>
                <a:gd name="T19" fmla="*/ 2 h 53"/>
                <a:gd name="T20" fmla="*/ 0 w 55"/>
                <a:gd name="T21" fmla="*/ 2 h 53"/>
                <a:gd name="T22" fmla="*/ 0 w 55"/>
                <a:gd name="T23" fmla="*/ 2 h 53"/>
                <a:gd name="T24" fmla="*/ 0 w 55"/>
                <a:gd name="T25" fmla="*/ 2 h 53"/>
                <a:gd name="T26" fmla="*/ 0 w 55"/>
                <a:gd name="T27" fmla="*/ 1 h 53"/>
                <a:gd name="T28" fmla="*/ 0 w 55"/>
                <a:gd name="T29" fmla="*/ 1 h 53"/>
                <a:gd name="T30" fmla="*/ 0 w 55"/>
                <a:gd name="T31" fmla="*/ 1 h 53"/>
                <a:gd name="T32" fmla="*/ 0 w 55"/>
                <a:gd name="T33" fmla="*/ 1 h 53"/>
                <a:gd name="T34" fmla="*/ 0 w 55"/>
                <a:gd name="T35" fmla="*/ 1 h 53"/>
                <a:gd name="T36" fmla="*/ 0 w 55"/>
                <a:gd name="T37" fmla="*/ 1 h 53"/>
                <a:gd name="T38" fmla="*/ 0 w 55"/>
                <a:gd name="T39" fmla="*/ 0 h 53"/>
                <a:gd name="T40" fmla="*/ 0 w 55"/>
                <a:gd name="T41" fmla="*/ 0 h 53"/>
                <a:gd name="T42" fmla="*/ 0 w 55"/>
                <a:gd name="T43" fmla="*/ 0 h 53"/>
                <a:gd name="T44" fmla="*/ 0 w 55"/>
                <a:gd name="T45" fmla="*/ 0 h 53"/>
                <a:gd name="T46" fmla="*/ 0 w 55"/>
                <a:gd name="T47" fmla="*/ 0 h 53"/>
                <a:gd name="T48" fmla="*/ 1 w 55"/>
                <a:gd name="T49" fmla="*/ 0 h 53"/>
                <a:gd name="T50" fmla="*/ 1 w 55"/>
                <a:gd name="T51" fmla="*/ 0 h 53"/>
                <a:gd name="T52" fmla="*/ 1 w 55"/>
                <a:gd name="T53" fmla="*/ 0 h 53"/>
                <a:gd name="T54" fmla="*/ 1 w 55"/>
                <a:gd name="T55" fmla="*/ 0 h 53"/>
                <a:gd name="T56" fmla="*/ 2 w 55"/>
                <a:gd name="T57" fmla="*/ 0 h 53"/>
                <a:gd name="T58" fmla="*/ 2 w 55"/>
                <a:gd name="T59" fmla="*/ 0 h 53"/>
                <a:gd name="T60" fmla="*/ 2 w 55"/>
                <a:gd name="T61" fmla="*/ 0 h 53"/>
                <a:gd name="T62" fmla="*/ 2 w 55"/>
                <a:gd name="T63" fmla="*/ 0 h 53"/>
                <a:gd name="T64" fmla="*/ 2 w 55"/>
                <a:gd name="T65" fmla="*/ 0 h 53"/>
                <a:gd name="T66" fmla="*/ 2 w 55"/>
                <a:gd name="T67" fmla="*/ 0 h 53"/>
                <a:gd name="T68" fmla="*/ 3 w 55"/>
                <a:gd name="T69" fmla="*/ 0 h 53"/>
                <a:gd name="T70" fmla="*/ 3 w 55"/>
                <a:gd name="T71" fmla="*/ 0 h 53"/>
                <a:gd name="T72" fmla="*/ 3 w 55"/>
                <a:gd name="T73" fmla="*/ 1 h 53"/>
                <a:gd name="T74" fmla="*/ 3 w 55"/>
                <a:gd name="T75" fmla="*/ 1 h 53"/>
                <a:gd name="T76" fmla="*/ 3 w 55"/>
                <a:gd name="T77" fmla="*/ 1 h 53"/>
                <a:gd name="T78" fmla="*/ 3 w 55"/>
                <a:gd name="T79" fmla="*/ 1 h 53"/>
                <a:gd name="T80" fmla="*/ 3 w 55"/>
                <a:gd name="T81" fmla="*/ 1 h 53"/>
                <a:gd name="T82" fmla="*/ 3 w 55"/>
                <a:gd name="T83" fmla="*/ 1 h 53"/>
                <a:gd name="T84" fmla="*/ 3 w 55"/>
                <a:gd name="T85" fmla="*/ 2 h 53"/>
                <a:gd name="T86" fmla="*/ 3 w 55"/>
                <a:gd name="T87" fmla="*/ 2 h 53"/>
                <a:gd name="T88" fmla="*/ 3 w 55"/>
                <a:gd name="T89" fmla="*/ 2 h 53"/>
                <a:gd name="T90" fmla="*/ 3 w 55"/>
                <a:gd name="T91" fmla="*/ 2 h 53"/>
                <a:gd name="T92" fmla="*/ 3 w 55"/>
                <a:gd name="T93" fmla="*/ 2 h 53"/>
                <a:gd name="T94" fmla="*/ 2 w 55"/>
                <a:gd name="T95" fmla="*/ 2 h 53"/>
                <a:gd name="T96" fmla="*/ 2 w 55"/>
                <a:gd name="T97" fmla="*/ 3 h 53"/>
                <a:gd name="T98" fmla="*/ 2 w 55"/>
                <a:gd name="T99" fmla="*/ 3 h 53"/>
                <a:gd name="T100" fmla="*/ 2 w 55"/>
                <a:gd name="T101" fmla="*/ 3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
                <a:gd name="T154" fmla="*/ 0 h 53"/>
                <a:gd name="T155" fmla="*/ 55 w 55"/>
                <a:gd name="T156" fmla="*/ 53 h 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 h="53">
                  <a:moveTo>
                    <a:pt x="35" y="52"/>
                  </a:moveTo>
                  <a:lnTo>
                    <a:pt x="35" y="52"/>
                  </a:lnTo>
                  <a:lnTo>
                    <a:pt x="33" y="52"/>
                  </a:lnTo>
                  <a:lnTo>
                    <a:pt x="32" y="52"/>
                  </a:lnTo>
                  <a:lnTo>
                    <a:pt x="31" y="52"/>
                  </a:lnTo>
                  <a:lnTo>
                    <a:pt x="30" y="52"/>
                  </a:lnTo>
                  <a:lnTo>
                    <a:pt x="30" y="53"/>
                  </a:lnTo>
                  <a:lnTo>
                    <a:pt x="29" y="53"/>
                  </a:lnTo>
                  <a:lnTo>
                    <a:pt x="27" y="53"/>
                  </a:lnTo>
                  <a:lnTo>
                    <a:pt x="26" y="53"/>
                  </a:lnTo>
                  <a:lnTo>
                    <a:pt x="25" y="53"/>
                  </a:lnTo>
                  <a:lnTo>
                    <a:pt x="23" y="53"/>
                  </a:lnTo>
                  <a:lnTo>
                    <a:pt x="22" y="52"/>
                  </a:lnTo>
                  <a:lnTo>
                    <a:pt x="21" y="52"/>
                  </a:lnTo>
                  <a:lnTo>
                    <a:pt x="20" y="52"/>
                  </a:lnTo>
                  <a:lnTo>
                    <a:pt x="19" y="52"/>
                  </a:lnTo>
                  <a:lnTo>
                    <a:pt x="18" y="51"/>
                  </a:lnTo>
                  <a:lnTo>
                    <a:pt x="17" y="51"/>
                  </a:lnTo>
                  <a:lnTo>
                    <a:pt x="16" y="51"/>
                  </a:lnTo>
                  <a:lnTo>
                    <a:pt x="15" y="50"/>
                  </a:lnTo>
                  <a:lnTo>
                    <a:pt x="14" y="50"/>
                  </a:lnTo>
                  <a:lnTo>
                    <a:pt x="14" y="49"/>
                  </a:lnTo>
                  <a:lnTo>
                    <a:pt x="13" y="49"/>
                  </a:lnTo>
                  <a:lnTo>
                    <a:pt x="12" y="48"/>
                  </a:lnTo>
                  <a:lnTo>
                    <a:pt x="11" y="48"/>
                  </a:lnTo>
                  <a:lnTo>
                    <a:pt x="11" y="47"/>
                  </a:lnTo>
                  <a:lnTo>
                    <a:pt x="10" y="47"/>
                  </a:lnTo>
                  <a:lnTo>
                    <a:pt x="9" y="46"/>
                  </a:lnTo>
                  <a:lnTo>
                    <a:pt x="9" y="45"/>
                  </a:lnTo>
                  <a:lnTo>
                    <a:pt x="8" y="45"/>
                  </a:lnTo>
                  <a:lnTo>
                    <a:pt x="8" y="44"/>
                  </a:lnTo>
                  <a:lnTo>
                    <a:pt x="7" y="43"/>
                  </a:lnTo>
                  <a:lnTo>
                    <a:pt x="5" y="42"/>
                  </a:lnTo>
                  <a:lnTo>
                    <a:pt x="5" y="41"/>
                  </a:lnTo>
                  <a:lnTo>
                    <a:pt x="4" y="40"/>
                  </a:lnTo>
                  <a:lnTo>
                    <a:pt x="3" y="39"/>
                  </a:lnTo>
                  <a:lnTo>
                    <a:pt x="3" y="38"/>
                  </a:lnTo>
                  <a:lnTo>
                    <a:pt x="2" y="37"/>
                  </a:lnTo>
                  <a:lnTo>
                    <a:pt x="2" y="36"/>
                  </a:lnTo>
                  <a:lnTo>
                    <a:pt x="2" y="35"/>
                  </a:lnTo>
                  <a:lnTo>
                    <a:pt x="1" y="34"/>
                  </a:lnTo>
                  <a:lnTo>
                    <a:pt x="1" y="33"/>
                  </a:lnTo>
                  <a:lnTo>
                    <a:pt x="1" y="32"/>
                  </a:lnTo>
                  <a:lnTo>
                    <a:pt x="1" y="31"/>
                  </a:lnTo>
                  <a:lnTo>
                    <a:pt x="1" y="30"/>
                  </a:lnTo>
                  <a:lnTo>
                    <a:pt x="0" y="29"/>
                  </a:lnTo>
                  <a:lnTo>
                    <a:pt x="0" y="28"/>
                  </a:lnTo>
                  <a:lnTo>
                    <a:pt x="0" y="27"/>
                  </a:lnTo>
                  <a:lnTo>
                    <a:pt x="0" y="26"/>
                  </a:lnTo>
                  <a:lnTo>
                    <a:pt x="0" y="25"/>
                  </a:lnTo>
                  <a:lnTo>
                    <a:pt x="0" y="24"/>
                  </a:lnTo>
                  <a:lnTo>
                    <a:pt x="0" y="23"/>
                  </a:lnTo>
                  <a:lnTo>
                    <a:pt x="1" y="23"/>
                  </a:lnTo>
                  <a:lnTo>
                    <a:pt x="1" y="22"/>
                  </a:lnTo>
                  <a:lnTo>
                    <a:pt x="1" y="21"/>
                  </a:lnTo>
                  <a:lnTo>
                    <a:pt x="1" y="20"/>
                  </a:lnTo>
                  <a:lnTo>
                    <a:pt x="1" y="19"/>
                  </a:lnTo>
                  <a:lnTo>
                    <a:pt x="2" y="18"/>
                  </a:lnTo>
                  <a:lnTo>
                    <a:pt x="2" y="17"/>
                  </a:lnTo>
                  <a:lnTo>
                    <a:pt x="2" y="16"/>
                  </a:lnTo>
                  <a:lnTo>
                    <a:pt x="3" y="15"/>
                  </a:lnTo>
                  <a:lnTo>
                    <a:pt x="3" y="14"/>
                  </a:lnTo>
                  <a:lnTo>
                    <a:pt x="4" y="14"/>
                  </a:lnTo>
                  <a:lnTo>
                    <a:pt x="4" y="13"/>
                  </a:lnTo>
                  <a:lnTo>
                    <a:pt x="5" y="12"/>
                  </a:lnTo>
                  <a:lnTo>
                    <a:pt x="5" y="11"/>
                  </a:lnTo>
                  <a:lnTo>
                    <a:pt x="7" y="11"/>
                  </a:lnTo>
                  <a:lnTo>
                    <a:pt x="7" y="9"/>
                  </a:lnTo>
                  <a:lnTo>
                    <a:pt x="8" y="8"/>
                  </a:lnTo>
                  <a:lnTo>
                    <a:pt x="9" y="7"/>
                  </a:lnTo>
                  <a:lnTo>
                    <a:pt x="10" y="6"/>
                  </a:lnTo>
                  <a:lnTo>
                    <a:pt x="11" y="6"/>
                  </a:lnTo>
                  <a:lnTo>
                    <a:pt x="12" y="5"/>
                  </a:lnTo>
                  <a:lnTo>
                    <a:pt x="13" y="4"/>
                  </a:lnTo>
                  <a:lnTo>
                    <a:pt x="14" y="4"/>
                  </a:lnTo>
                  <a:lnTo>
                    <a:pt x="15" y="4"/>
                  </a:lnTo>
                  <a:lnTo>
                    <a:pt x="15" y="3"/>
                  </a:lnTo>
                  <a:lnTo>
                    <a:pt x="16" y="3"/>
                  </a:lnTo>
                  <a:lnTo>
                    <a:pt x="17" y="2"/>
                  </a:lnTo>
                  <a:lnTo>
                    <a:pt x="18" y="2"/>
                  </a:lnTo>
                  <a:lnTo>
                    <a:pt x="19" y="2"/>
                  </a:lnTo>
                  <a:lnTo>
                    <a:pt x="20" y="1"/>
                  </a:lnTo>
                  <a:lnTo>
                    <a:pt x="22" y="1"/>
                  </a:lnTo>
                  <a:lnTo>
                    <a:pt x="23" y="1"/>
                  </a:lnTo>
                  <a:lnTo>
                    <a:pt x="25" y="1"/>
                  </a:lnTo>
                  <a:lnTo>
                    <a:pt x="26" y="1"/>
                  </a:lnTo>
                  <a:lnTo>
                    <a:pt x="26" y="0"/>
                  </a:lnTo>
                  <a:lnTo>
                    <a:pt x="27" y="0"/>
                  </a:lnTo>
                  <a:lnTo>
                    <a:pt x="29" y="0"/>
                  </a:lnTo>
                  <a:lnTo>
                    <a:pt x="30" y="0"/>
                  </a:lnTo>
                  <a:lnTo>
                    <a:pt x="31" y="0"/>
                  </a:lnTo>
                  <a:lnTo>
                    <a:pt x="32" y="0"/>
                  </a:lnTo>
                  <a:lnTo>
                    <a:pt x="33" y="1"/>
                  </a:lnTo>
                  <a:lnTo>
                    <a:pt x="34" y="1"/>
                  </a:lnTo>
                  <a:lnTo>
                    <a:pt x="35" y="1"/>
                  </a:lnTo>
                  <a:lnTo>
                    <a:pt x="36" y="1"/>
                  </a:lnTo>
                  <a:lnTo>
                    <a:pt x="37" y="2"/>
                  </a:lnTo>
                  <a:lnTo>
                    <a:pt x="38" y="2"/>
                  </a:lnTo>
                  <a:lnTo>
                    <a:pt x="39" y="2"/>
                  </a:lnTo>
                  <a:lnTo>
                    <a:pt x="40" y="3"/>
                  </a:lnTo>
                  <a:lnTo>
                    <a:pt x="41" y="3"/>
                  </a:lnTo>
                  <a:lnTo>
                    <a:pt x="41" y="4"/>
                  </a:lnTo>
                  <a:lnTo>
                    <a:pt x="43" y="4"/>
                  </a:lnTo>
                  <a:lnTo>
                    <a:pt x="44" y="5"/>
                  </a:lnTo>
                  <a:lnTo>
                    <a:pt x="45" y="5"/>
                  </a:lnTo>
                  <a:lnTo>
                    <a:pt x="45" y="6"/>
                  </a:lnTo>
                  <a:lnTo>
                    <a:pt x="46" y="6"/>
                  </a:lnTo>
                  <a:lnTo>
                    <a:pt x="47" y="7"/>
                  </a:lnTo>
                  <a:lnTo>
                    <a:pt x="47" y="8"/>
                  </a:lnTo>
                  <a:lnTo>
                    <a:pt x="48" y="8"/>
                  </a:lnTo>
                  <a:lnTo>
                    <a:pt x="48" y="9"/>
                  </a:lnTo>
                  <a:lnTo>
                    <a:pt x="49" y="11"/>
                  </a:lnTo>
                  <a:lnTo>
                    <a:pt x="50" y="12"/>
                  </a:lnTo>
                  <a:lnTo>
                    <a:pt x="50" y="13"/>
                  </a:lnTo>
                  <a:lnTo>
                    <a:pt x="51" y="14"/>
                  </a:lnTo>
                  <a:lnTo>
                    <a:pt x="52" y="15"/>
                  </a:lnTo>
                  <a:lnTo>
                    <a:pt x="52" y="16"/>
                  </a:lnTo>
                  <a:lnTo>
                    <a:pt x="53" y="17"/>
                  </a:lnTo>
                  <a:lnTo>
                    <a:pt x="53" y="18"/>
                  </a:lnTo>
                  <a:lnTo>
                    <a:pt x="53" y="19"/>
                  </a:lnTo>
                  <a:lnTo>
                    <a:pt x="54" y="20"/>
                  </a:lnTo>
                  <a:lnTo>
                    <a:pt x="54" y="21"/>
                  </a:lnTo>
                  <a:lnTo>
                    <a:pt x="54" y="22"/>
                  </a:lnTo>
                  <a:lnTo>
                    <a:pt x="54" y="23"/>
                  </a:lnTo>
                  <a:lnTo>
                    <a:pt x="54" y="24"/>
                  </a:lnTo>
                  <a:lnTo>
                    <a:pt x="55" y="25"/>
                  </a:lnTo>
                  <a:lnTo>
                    <a:pt x="55" y="26"/>
                  </a:lnTo>
                  <a:lnTo>
                    <a:pt x="55" y="27"/>
                  </a:lnTo>
                  <a:lnTo>
                    <a:pt x="55" y="28"/>
                  </a:lnTo>
                  <a:lnTo>
                    <a:pt x="55" y="29"/>
                  </a:lnTo>
                  <a:lnTo>
                    <a:pt x="55" y="30"/>
                  </a:lnTo>
                  <a:lnTo>
                    <a:pt x="55" y="31"/>
                  </a:lnTo>
                  <a:lnTo>
                    <a:pt x="54" y="31"/>
                  </a:lnTo>
                  <a:lnTo>
                    <a:pt x="54" y="32"/>
                  </a:lnTo>
                  <a:lnTo>
                    <a:pt x="54" y="33"/>
                  </a:lnTo>
                  <a:lnTo>
                    <a:pt x="54" y="34"/>
                  </a:lnTo>
                  <a:lnTo>
                    <a:pt x="54" y="35"/>
                  </a:lnTo>
                  <a:lnTo>
                    <a:pt x="53" y="36"/>
                  </a:lnTo>
                  <a:lnTo>
                    <a:pt x="53" y="37"/>
                  </a:lnTo>
                  <a:lnTo>
                    <a:pt x="53" y="38"/>
                  </a:lnTo>
                  <a:lnTo>
                    <a:pt x="52" y="39"/>
                  </a:lnTo>
                  <a:lnTo>
                    <a:pt x="52" y="40"/>
                  </a:lnTo>
                  <a:lnTo>
                    <a:pt x="51" y="40"/>
                  </a:lnTo>
                  <a:lnTo>
                    <a:pt x="51" y="41"/>
                  </a:lnTo>
                  <a:lnTo>
                    <a:pt x="50" y="42"/>
                  </a:lnTo>
                  <a:lnTo>
                    <a:pt x="50" y="43"/>
                  </a:lnTo>
                  <a:lnTo>
                    <a:pt x="49" y="43"/>
                  </a:lnTo>
                  <a:lnTo>
                    <a:pt x="49" y="44"/>
                  </a:lnTo>
                  <a:lnTo>
                    <a:pt x="48" y="45"/>
                  </a:lnTo>
                  <a:lnTo>
                    <a:pt x="47" y="46"/>
                  </a:lnTo>
                  <a:lnTo>
                    <a:pt x="46" y="47"/>
                  </a:lnTo>
                  <a:lnTo>
                    <a:pt x="45" y="47"/>
                  </a:lnTo>
                  <a:lnTo>
                    <a:pt x="44" y="48"/>
                  </a:lnTo>
                  <a:lnTo>
                    <a:pt x="43" y="49"/>
                  </a:lnTo>
                  <a:lnTo>
                    <a:pt x="41" y="49"/>
                  </a:lnTo>
                  <a:lnTo>
                    <a:pt x="40" y="49"/>
                  </a:lnTo>
                  <a:lnTo>
                    <a:pt x="40" y="50"/>
                  </a:lnTo>
                  <a:lnTo>
                    <a:pt x="39" y="50"/>
                  </a:lnTo>
                  <a:lnTo>
                    <a:pt x="38" y="51"/>
                  </a:lnTo>
                  <a:lnTo>
                    <a:pt x="37" y="51"/>
                  </a:lnTo>
                  <a:lnTo>
                    <a:pt x="36" y="51"/>
                  </a:lnTo>
                  <a:lnTo>
                    <a:pt x="35" y="52"/>
                  </a:lnTo>
                  <a:close/>
                </a:path>
              </a:pathLst>
            </a:custGeom>
            <a:blipFill dpi="0" rotWithShape="0">
              <a:blip r:embed="rId3" cstate="print"/>
              <a:srcRect/>
              <a:tile tx="0" ty="0" sx="100000" sy="100000" flip="none" algn="tl"/>
            </a:blipFill>
            <a:ln w="17463">
              <a:solidFill>
                <a:srgbClr val="000000"/>
              </a:solidFill>
              <a:prstDash val="solid"/>
              <a:round/>
            </a:ln>
          </p:spPr>
          <p:txBody>
            <a:bodyPr/>
            <a:lstStyle/>
            <a:p>
              <a:endParaRPr lang="zh-CN" altLang="en-US"/>
            </a:p>
          </p:txBody>
        </p:sp>
        <p:sp>
          <p:nvSpPr>
            <p:cNvPr id="53335" name="Freeform 89"/>
            <p:cNvSpPr/>
            <p:nvPr/>
          </p:nvSpPr>
          <p:spPr bwMode="auto">
            <a:xfrm>
              <a:off x="3338" y="2225"/>
              <a:ext cx="27" cy="26"/>
            </a:xfrm>
            <a:custGeom>
              <a:avLst/>
              <a:gdLst>
                <a:gd name="T0" fmla="*/ 2 w 52"/>
                <a:gd name="T1" fmla="*/ 3 h 52"/>
                <a:gd name="T2" fmla="*/ 2 w 52"/>
                <a:gd name="T3" fmla="*/ 3 h 52"/>
                <a:gd name="T4" fmla="*/ 2 w 52"/>
                <a:gd name="T5" fmla="*/ 3 h 52"/>
                <a:gd name="T6" fmla="*/ 2 w 52"/>
                <a:gd name="T7" fmla="*/ 3 h 52"/>
                <a:gd name="T8" fmla="*/ 1 w 52"/>
                <a:gd name="T9" fmla="*/ 3 h 52"/>
                <a:gd name="T10" fmla="*/ 1 w 52"/>
                <a:gd name="T11" fmla="*/ 3 h 52"/>
                <a:gd name="T12" fmla="*/ 1 w 52"/>
                <a:gd name="T13" fmla="*/ 3 h 52"/>
                <a:gd name="T14" fmla="*/ 1 w 52"/>
                <a:gd name="T15" fmla="*/ 3 h 52"/>
                <a:gd name="T16" fmla="*/ 1 w 52"/>
                <a:gd name="T17" fmla="*/ 3 h 52"/>
                <a:gd name="T18" fmla="*/ 1 w 52"/>
                <a:gd name="T19" fmla="*/ 3 h 52"/>
                <a:gd name="T20" fmla="*/ 1 w 52"/>
                <a:gd name="T21" fmla="*/ 3 h 52"/>
                <a:gd name="T22" fmla="*/ 1 w 52"/>
                <a:gd name="T23" fmla="*/ 3 h 52"/>
                <a:gd name="T24" fmla="*/ 1 w 52"/>
                <a:gd name="T25" fmla="*/ 3 h 52"/>
                <a:gd name="T26" fmla="*/ 1 w 52"/>
                <a:gd name="T27" fmla="*/ 2 h 52"/>
                <a:gd name="T28" fmla="*/ 0 w 52"/>
                <a:gd name="T29" fmla="*/ 2 h 52"/>
                <a:gd name="T30" fmla="*/ 0 w 52"/>
                <a:gd name="T31" fmla="*/ 2 h 52"/>
                <a:gd name="T32" fmla="*/ 1 w 52"/>
                <a:gd name="T33" fmla="*/ 2 h 52"/>
                <a:gd name="T34" fmla="*/ 1 w 52"/>
                <a:gd name="T35" fmla="*/ 2 h 52"/>
                <a:gd name="T36" fmla="*/ 1 w 52"/>
                <a:gd name="T37" fmla="*/ 1 h 52"/>
                <a:gd name="T38" fmla="*/ 1 w 52"/>
                <a:gd name="T39" fmla="*/ 1 h 52"/>
                <a:gd name="T40" fmla="*/ 1 w 52"/>
                <a:gd name="T41" fmla="*/ 1 h 52"/>
                <a:gd name="T42" fmla="*/ 1 w 52"/>
                <a:gd name="T43" fmla="*/ 1 h 52"/>
                <a:gd name="T44" fmla="*/ 1 w 52"/>
                <a:gd name="T45" fmla="*/ 1 h 52"/>
                <a:gd name="T46" fmla="*/ 1 w 52"/>
                <a:gd name="T47" fmla="*/ 1 h 52"/>
                <a:gd name="T48" fmla="*/ 1 w 52"/>
                <a:gd name="T49" fmla="*/ 1 h 52"/>
                <a:gd name="T50" fmla="*/ 2 w 52"/>
                <a:gd name="T51" fmla="*/ 1 h 52"/>
                <a:gd name="T52" fmla="*/ 2 w 52"/>
                <a:gd name="T53" fmla="*/ 1 h 52"/>
                <a:gd name="T54" fmla="*/ 2 w 52"/>
                <a:gd name="T55" fmla="*/ 0 h 52"/>
                <a:gd name="T56" fmla="*/ 2 w 52"/>
                <a:gd name="T57" fmla="*/ 1 h 52"/>
                <a:gd name="T58" fmla="*/ 3 w 52"/>
                <a:gd name="T59" fmla="*/ 1 h 52"/>
                <a:gd name="T60" fmla="*/ 3 w 52"/>
                <a:gd name="T61" fmla="*/ 1 h 52"/>
                <a:gd name="T62" fmla="*/ 3 w 52"/>
                <a:gd name="T63" fmla="*/ 1 h 52"/>
                <a:gd name="T64" fmla="*/ 3 w 52"/>
                <a:gd name="T65" fmla="*/ 1 h 52"/>
                <a:gd name="T66" fmla="*/ 3 w 52"/>
                <a:gd name="T67" fmla="*/ 1 h 52"/>
                <a:gd name="T68" fmla="*/ 3 w 52"/>
                <a:gd name="T69" fmla="*/ 1 h 52"/>
                <a:gd name="T70" fmla="*/ 3 w 52"/>
                <a:gd name="T71" fmla="*/ 1 h 52"/>
                <a:gd name="T72" fmla="*/ 4 w 52"/>
                <a:gd name="T73" fmla="*/ 1 h 52"/>
                <a:gd name="T74" fmla="*/ 4 w 52"/>
                <a:gd name="T75" fmla="*/ 2 h 52"/>
                <a:gd name="T76" fmla="*/ 4 w 52"/>
                <a:gd name="T77" fmla="*/ 2 h 52"/>
                <a:gd name="T78" fmla="*/ 4 w 52"/>
                <a:gd name="T79" fmla="*/ 2 h 52"/>
                <a:gd name="T80" fmla="*/ 4 w 52"/>
                <a:gd name="T81" fmla="*/ 2 h 52"/>
                <a:gd name="T82" fmla="*/ 4 w 52"/>
                <a:gd name="T83" fmla="*/ 2 h 52"/>
                <a:gd name="T84" fmla="*/ 4 w 52"/>
                <a:gd name="T85" fmla="*/ 2 h 52"/>
                <a:gd name="T86" fmla="*/ 4 w 52"/>
                <a:gd name="T87" fmla="*/ 3 h 52"/>
                <a:gd name="T88" fmla="*/ 4 w 52"/>
                <a:gd name="T89" fmla="*/ 3 h 52"/>
                <a:gd name="T90" fmla="*/ 4 w 52"/>
                <a:gd name="T91" fmla="*/ 3 h 52"/>
                <a:gd name="T92" fmla="*/ 3 w 52"/>
                <a:gd name="T93" fmla="*/ 3 h 52"/>
                <a:gd name="T94" fmla="*/ 3 w 52"/>
                <a:gd name="T95" fmla="*/ 3 h 52"/>
                <a:gd name="T96" fmla="*/ 3 w 52"/>
                <a:gd name="T97" fmla="*/ 3 h 52"/>
                <a:gd name="T98" fmla="*/ 3 w 52"/>
                <a:gd name="T99" fmla="*/ 3 h 52"/>
                <a:gd name="T100" fmla="*/ 3 w 52"/>
                <a:gd name="T101" fmla="*/ 3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
                <a:gd name="T154" fmla="*/ 0 h 52"/>
                <a:gd name="T155" fmla="*/ 52 w 52"/>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 h="52">
                  <a:moveTo>
                    <a:pt x="33" y="51"/>
                  </a:moveTo>
                  <a:lnTo>
                    <a:pt x="33" y="51"/>
                  </a:lnTo>
                  <a:lnTo>
                    <a:pt x="31" y="51"/>
                  </a:lnTo>
                  <a:lnTo>
                    <a:pt x="30" y="51"/>
                  </a:lnTo>
                  <a:lnTo>
                    <a:pt x="29" y="51"/>
                  </a:lnTo>
                  <a:lnTo>
                    <a:pt x="28" y="51"/>
                  </a:lnTo>
                  <a:lnTo>
                    <a:pt x="28" y="52"/>
                  </a:lnTo>
                  <a:lnTo>
                    <a:pt x="27" y="52"/>
                  </a:lnTo>
                  <a:lnTo>
                    <a:pt x="25" y="52"/>
                  </a:lnTo>
                  <a:lnTo>
                    <a:pt x="24" y="52"/>
                  </a:lnTo>
                  <a:lnTo>
                    <a:pt x="23" y="52"/>
                  </a:lnTo>
                  <a:lnTo>
                    <a:pt x="22" y="52"/>
                  </a:lnTo>
                  <a:lnTo>
                    <a:pt x="21" y="51"/>
                  </a:lnTo>
                  <a:lnTo>
                    <a:pt x="20" y="51"/>
                  </a:lnTo>
                  <a:lnTo>
                    <a:pt x="19" y="51"/>
                  </a:lnTo>
                  <a:lnTo>
                    <a:pt x="18" y="51"/>
                  </a:lnTo>
                  <a:lnTo>
                    <a:pt x="17" y="50"/>
                  </a:lnTo>
                  <a:lnTo>
                    <a:pt x="16" y="50"/>
                  </a:lnTo>
                  <a:lnTo>
                    <a:pt x="15" y="50"/>
                  </a:lnTo>
                  <a:lnTo>
                    <a:pt x="14" y="49"/>
                  </a:lnTo>
                  <a:lnTo>
                    <a:pt x="13" y="49"/>
                  </a:lnTo>
                  <a:lnTo>
                    <a:pt x="13" y="48"/>
                  </a:lnTo>
                  <a:lnTo>
                    <a:pt x="12" y="48"/>
                  </a:lnTo>
                  <a:lnTo>
                    <a:pt x="11" y="47"/>
                  </a:lnTo>
                  <a:lnTo>
                    <a:pt x="10" y="47"/>
                  </a:lnTo>
                  <a:lnTo>
                    <a:pt x="10" y="46"/>
                  </a:lnTo>
                  <a:lnTo>
                    <a:pt x="9" y="46"/>
                  </a:lnTo>
                  <a:lnTo>
                    <a:pt x="8" y="45"/>
                  </a:lnTo>
                  <a:lnTo>
                    <a:pt x="8" y="44"/>
                  </a:lnTo>
                  <a:lnTo>
                    <a:pt x="7" y="44"/>
                  </a:lnTo>
                  <a:lnTo>
                    <a:pt x="7" y="43"/>
                  </a:lnTo>
                  <a:lnTo>
                    <a:pt x="6" y="42"/>
                  </a:lnTo>
                  <a:lnTo>
                    <a:pt x="5" y="41"/>
                  </a:lnTo>
                  <a:lnTo>
                    <a:pt x="5" y="40"/>
                  </a:lnTo>
                  <a:lnTo>
                    <a:pt x="4" y="39"/>
                  </a:lnTo>
                  <a:lnTo>
                    <a:pt x="3" y="38"/>
                  </a:lnTo>
                  <a:lnTo>
                    <a:pt x="3" y="37"/>
                  </a:lnTo>
                  <a:lnTo>
                    <a:pt x="2" y="36"/>
                  </a:lnTo>
                  <a:lnTo>
                    <a:pt x="2" y="35"/>
                  </a:lnTo>
                  <a:lnTo>
                    <a:pt x="2" y="34"/>
                  </a:lnTo>
                  <a:lnTo>
                    <a:pt x="1" y="33"/>
                  </a:lnTo>
                  <a:lnTo>
                    <a:pt x="1" y="32"/>
                  </a:lnTo>
                  <a:lnTo>
                    <a:pt x="1" y="31"/>
                  </a:lnTo>
                  <a:lnTo>
                    <a:pt x="1" y="30"/>
                  </a:lnTo>
                  <a:lnTo>
                    <a:pt x="1" y="29"/>
                  </a:lnTo>
                  <a:lnTo>
                    <a:pt x="0" y="28"/>
                  </a:lnTo>
                  <a:lnTo>
                    <a:pt x="0" y="27"/>
                  </a:lnTo>
                  <a:lnTo>
                    <a:pt x="0" y="26"/>
                  </a:lnTo>
                  <a:lnTo>
                    <a:pt x="0" y="25"/>
                  </a:lnTo>
                  <a:lnTo>
                    <a:pt x="0" y="24"/>
                  </a:lnTo>
                  <a:lnTo>
                    <a:pt x="0" y="23"/>
                  </a:lnTo>
                  <a:lnTo>
                    <a:pt x="0" y="22"/>
                  </a:lnTo>
                  <a:lnTo>
                    <a:pt x="1" y="22"/>
                  </a:lnTo>
                  <a:lnTo>
                    <a:pt x="1" y="21"/>
                  </a:lnTo>
                  <a:lnTo>
                    <a:pt x="1" y="20"/>
                  </a:lnTo>
                  <a:lnTo>
                    <a:pt x="1" y="19"/>
                  </a:lnTo>
                  <a:lnTo>
                    <a:pt x="1" y="18"/>
                  </a:lnTo>
                  <a:lnTo>
                    <a:pt x="2" y="17"/>
                  </a:lnTo>
                  <a:lnTo>
                    <a:pt x="2" y="16"/>
                  </a:lnTo>
                  <a:lnTo>
                    <a:pt x="2" y="15"/>
                  </a:lnTo>
                  <a:lnTo>
                    <a:pt x="3" y="14"/>
                  </a:lnTo>
                  <a:lnTo>
                    <a:pt x="3" y="13"/>
                  </a:lnTo>
                  <a:lnTo>
                    <a:pt x="4" y="13"/>
                  </a:lnTo>
                  <a:lnTo>
                    <a:pt x="4" y="12"/>
                  </a:lnTo>
                  <a:lnTo>
                    <a:pt x="5" y="11"/>
                  </a:lnTo>
                  <a:lnTo>
                    <a:pt x="5" y="10"/>
                  </a:lnTo>
                  <a:lnTo>
                    <a:pt x="6" y="10"/>
                  </a:lnTo>
                  <a:lnTo>
                    <a:pt x="6" y="9"/>
                  </a:lnTo>
                  <a:lnTo>
                    <a:pt x="7" y="8"/>
                  </a:lnTo>
                  <a:lnTo>
                    <a:pt x="8" y="7"/>
                  </a:lnTo>
                  <a:lnTo>
                    <a:pt x="9" y="6"/>
                  </a:lnTo>
                  <a:lnTo>
                    <a:pt x="10" y="6"/>
                  </a:lnTo>
                  <a:lnTo>
                    <a:pt x="11" y="5"/>
                  </a:lnTo>
                  <a:lnTo>
                    <a:pt x="12" y="4"/>
                  </a:lnTo>
                  <a:lnTo>
                    <a:pt x="13" y="4"/>
                  </a:lnTo>
                  <a:lnTo>
                    <a:pt x="14" y="4"/>
                  </a:lnTo>
                  <a:lnTo>
                    <a:pt x="14" y="3"/>
                  </a:lnTo>
                  <a:lnTo>
                    <a:pt x="15" y="3"/>
                  </a:lnTo>
                  <a:lnTo>
                    <a:pt x="16" y="2"/>
                  </a:lnTo>
                  <a:lnTo>
                    <a:pt x="17" y="2"/>
                  </a:lnTo>
                  <a:lnTo>
                    <a:pt x="18" y="2"/>
                  </a:lnTo>
                  <a:lnTo>
                    <a:pt x="19" y="1"/>
                  </a:lnTo>
                  <a:lnTo>
                    <a:pt x="21" y="1"/>
                  </a:lnTo>
                  <a:lnTo>
                    <a:pt x="22" y="1"/>
                  </a:lnTo>
                  <a:lnTo>
                    <a:pt x="23" y="1"/>
                  </a:lnTo>
                  <a:lnTo>
                    <a:pt x="24" y="1"/>
                  </a:lnTo>
                  <a:lnTo>
                    <a:pt x="24" y="0"/>
                  </a:lnTo>
                  <a:lnTo>
                    <a:pt x="25" y="0"/>
                  </a:lnTo>
                  <a:lnTo>
                    <a:pt x="27" y="0"/>
                  </a:lnTo>
                  <a:lnTo>
                    <a:pt x="28" y="0"/>
                  </a:lnTo>
                  <a:lnTo>
                    <a:pt x="29" y="0"/>
                  </a:lnTo>
                  <a:lnTo>
                    <a:pt x="30" y="0"/>
                  </a:lnTo>
                  <a:lnTo>
                    <a:pt x="31" y="1"/>
                  </a:lnTo>
                  <a:lnTo>
                    <a:pt x="32" y="1"/>
                  </a:lnTo>
                  <a:lnTo>
                    <a:pt x="33" y="1"/>
                  </a:lnTo>
                  <a:lnTo>
                    <a:pt x="34" y="1"/>
                  </a:lnTo>
                  <a:lnTo>
                    <a:pt x="35" y="2"/>
                  </a:lnTo>
                  <a:lnTo>
                    <a:pt x="36" y="2"/>
                  </a:lnTo>
                  <a:lnTo>
                    <a:pt x="37" y="2"/>
                  </a:lnTo>
                  <a:lnTo>
                    <a:pt x="38" y="3"/>
                  </a:lnTo>
                  <a:lnTo>
                    <a:pt x="39" y="3"/>
                  </a:lnTo>
                  <a:lnTo>
                    <a:pt x="39" y="4"/>
                  </a:lnTo>
                  <a:lnTo>
                    <a:pt x="40" y="4"/>
                  </a:lnTo>
                  <a:lnTo>
                    <a:pt x="41" y="5"/>
                  </a:lnTo>
                  <a:lnTo>
                    <a:pt x="42" y="5"/>
                  </a:lnTo>
                  <a:lnTo>
                    <a:pt x="42" y="6"/>
                  </a:lnTo>
                  <a:lnTo>
                    <a:pt x="43" y="6"/>
                  </a:lnTo>
                  <a:lnTo>
                    <a:pt x="44" y="7"/>
                  </a:lnTo>
                  <a:lnTo>
                    <a:pt x="44" y="8"/>
                  </a:lnTo>
                  <a:lnTo>
                    <a:pt x="45" y="8"/>
                  </a:lnTo>
                  <a:lnTo>
                    <a:pt x="45" y="9"/>
                  </a:lnTo>
                  <a:lnTo>
                    <a:pt x="46" y="10"/>
                  </a:lnTo>
                  <a:lnTo>
                    <a:pt x="47" y="11"/>
                  </a:lnTo>
                  <a:lnTo>
                    <a:pt x="47" y="12"/>
                  </a:lnTo>
                  <a:lnTo>
                    <a:pt x="48" y="13"/>
                  </a:lnTo>
                  <a:lnTo>
                    <a:pt x="49" y="14"/>
                  </a:lnTo>
                  <a:lnTo>
                    <a:pt x="49" y="15"/>
                  </a:lnTo>
                  <a:lnTo>
                    <a:pt x="50" y="16"/>
                  </a:lnTo>
                  <a:lnTo>
                    <a:pt x="50" y="17"/>
                  </a:lnTo>
                  <a:lnTo>
                    <a:pt x="50" y="18"/>
                  </a:lnTo>
                  <a:lnTo>
                    <a:pt x="51" y="19"/>
                  </a:lnTo>
                  <a:lnTo>
                    <a:pt x="51" y="20"/>
                  </a:lnTo>
                  <a:lnTo>
                    <a:pt x="51" y="21"/>
                  </a:lnTo>
                  <a:lnTo>
                    <a:pt x="51" y="22"/>
                  </a:lnTo>
                  <a:lnTo>
                    <a:pt x="51" y="23"/>
                  </a:lnTo>
                  <a:lnTo>
                    <a:pt x="52" y="24"/>
                  </a:lnTo>
                  <a:lnTo>
                    <a:pt x="52" y="25"/>
                  </a:lnTo>
                  <a:lnTo>
                    <a:pt x="52" y="26"/>
                  </a:lnTo>
                  <a:lnTo>
                    <a:pt x="52" y="27"/>
                  </a:lnTo>
                  <a:lnTo>
                    <a:pt x="52" y="28"/>
                  </a:lnTo>
                  <a:lnTo>
                    <a:pt x="52" y="29"/>
                  </a:lnTo>
                  <a:lnTo>
                    <a:pt x="52" y="30"/>
                  </a:lnTo>
                  <a:lnTo>
                    <a:pt x="51" y="30"/>
                  </a:lnTo>
                  <a:lnTo>
                    <a:pt x="51" y="31"/>
                  </a:lnTo>
                  <a:lnTo>
                    <a:pt x="51" y="32"/>
                  </a:lnTo>
                  <a:lnTo>
                    <a:pt x="51" y="33"/>
                  </a:lnTo>
                  <a:lnTo>
                    <a:pt x="51" y="34"/>
                  </a:lnTo>
                  <a:lnTo>
                    <a:pt x="50" y="35"/>
                  </a:lnTo>
                  <a:lnTo>
                    <a:pt x="50" y="36"/>
                  </a:lnTo>
                  <a:lnTo>
                    <a:pt x="50" y="37"/>
                  </a:lnTo>
                  <a:lnTo>
                    <a:pt x="49" y="38"/>
                  </a:lnTo>
                  <a:lnTo>
                    <a:pt x="49" y="39"/>
                  </a:lnTo>
                  <a:lnTo>
                    <a:pt x="48" y="39"/>
                  </a:lnTo>
                  <a:lnTo>
                    <a:pt x="48" y="40"/>
                  </a:lnTo>
                  <a:lnTo>
                    <a:pt x="47" y="41"/>
                  </a:lnTo>
                  <a:lnTo>
                    <a:pt x="47" y="42"/>
                  </a:lnTo>
                  <a:lnTo>
                    <a:pt x="46" y="42"/>
                  </a:lnTo>
                  <a:lnTo>
                    <a:pt x="46" y="43"/>
                  </a:lnTo>
                  <a:lnTo>
                    <a:pt x="45" y="44"/>
                  </a:lnTo>
                  <a:lnTo>
                    <a:pt x="44" y="45"/>
                  </a:lnTo>
                  <a:lnTo>
                    <a:pt x="43" y="46"/>
                  </a:lnTo>
                  <a:lnTo>
                    <a:pt x="42" y="46"/>
                  </a:lnTo>
                  <a:lnTo>
                    <a:pt x="41" y="47"/>
                  </a:lnTo>
                  <a:lnTo>
                    <a:pt x="40" y="48"/>
                  </a:lnTo>
                  <a:lnTo>
                    <a:pt x="39" y="48"/>
                  </a:lnTo>
                  <a:lnTo>
                    <a:pt x="38" y="48"/>
                  </a:lnTo>
                  <a:lnTo>
                    <a:pt x="38" y="49"/>
                  </a:lnTo>
                  <a:lnTo>
                    <a:pt x="37" y="49"/>
                  </a:lnTo>
                  <a:lnTo>
                    <a:pt x="36" y="50"/>
                  </a:lnTo>
                  <a:lnTo>
                    <a:pt x="35" y="50"/>
                  </a:lnTo>
                  <a:lnTo>
                    <a:pt x="34" y="50"/>
                  </a:lnTo>
                  <a:lnTo>
                    <a:pt x="33" y="51"/>
                  </a:lnTo>
                </a:path>
              </a:pathLst>
            </a:custGeom>
            <a:noFill/>
            <a:ln w="17463">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4772">
                                            <p:txEl>
                                              <p:pRg st="4294967295" end="4294967295"/>
                                            </p:txEl>
                                          </p:spTgt>
                                        </p:tgtEl>
                                        <p:attrNameLst>
                                          <p:attrName>style.visibility</p:attrName>
                                        </p:attrNameLst>
                                      </p:cBhvr>
                                      <p:to>
                                        <p:strVal val="visible"/>
                                      </p:to>
                                    </p:set>
                                    <p:animEffect transition="in" filter="wipe(left)">
                                      <p:cBhvr>
                                        <p:cTn id="7" dur="500"/>
                                        <p:tgtEl>
                                          <p:spTgt spid="544772">
                                            <p:txEl>
                                              <p:p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4772">
                                            <p:txEl>
                                              <p:pRg st="0" end="0"/>
                                            </p:txEl>
                                          </p:spTgt>
                                        </p:tgtEl>
                                        <p:attrNameLst>
                                          <p:attrName>style.visibility</p:attrName>
                                        </p:attrNameLst>
                                      </p:cBhvr>
                                      <p:to>
                                        <p:strVal val="visible"/>
                                      </p:to>
                                    </p:set>
                                    <p:animEffect transition="in" filter="wipe(left)">
                                      <p:cBhvr>
                                        <p:cTn id="12" dur="500"/>
                                        <p:tgtEl>
                                          <p:spTgt spid="5447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210"/>
                                        </p:tgtEl>
                                        <p:attrNameLst>
                                          <p:attrName>style.visibility</p:attrName>
                                        </p:attrNameLst>
                                      </p:cBhvr>
                                      <p:to>
                                        <p:strVal val="visible"/>
                                      </p:to>
                                    </p:set>
                                    <p:anim calcmode="lin" valueType="num">
                                      <p:cBhvr additive="base">
                                        <p:cTn id="27" dur="500" fill="hold"/>
                                        <p:tgtEl>
                                          <p:spTgt spid="51210"/>
                                        </p:tgtEl>
                                        <p:attrNameLst>
                                          <p:attrName>ppt_x</p:attrName>
                                        </p:attrNameLst>
                                      </p:cBhvr>
                                      <p:tavLst>
                                        <p:tav tm="0">
                                          <p:val>
                                            <p:strVal val="#ppt_x"/>
                                          </p:val>
                                        </p:tav>
                                        <p:tav tm="100000">
                                          <p:val>
                                            <p:strVal val="#ppt_x"/>
                                          </p:val>
                                        </p:tav>
                                      </p:tavLst>
                                    </p:anim>
                                    <p:anim calcmode="lin" valueType="num">
                                      <p:cBhvr additive="base">
                                        <p:cTn id="28" dur="500" fill="hold"/>
                                        <p:tgtEl>
                                          <p:spTgt spid="51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8" name="Rectangle 4"/>
          <p:cNvSpPr>
            <a:spLocks noChangeArrowheads="1"/>
          </p:cNvSpPr>
          <p:nvPr/>
        </p:nvSpPr>
        <p:spPr bwMode="auto">
          <a:xfrm>
            <a:off x="827088" y="188913"/>
            <a:ext cx="3492500" cy="579437"/>
          </a:xfrm>
          <a:prstGeom prst="rect">
            <a:avLst/>
          </a:prstGeom>
          <a:noFill/>
          <a:ln>
            <a:noFill/>
          </a:ln>
          <a:effectLst/>
        </p:spPr>
        <p:txBody>
          <a:bodyPr anchor="ctr">
            <a:spAutoFit/>
          </a:bodyPr>
          <a:lstStyle/>
          <a:p>
            <a:pPr>
              <a:tabLst>
                <a:tab pos="314325" algn="l"/>
              </a:tabLst>
              <a:defRPr/>
            </a:pPr>
            <a:r>
              <a:rPr lang="en-US" altLang="zh-CN" dirty="0">
                <a:solidFill>
                  <a:srgbClr val="0000FF"/>
                </a:solidFill>
                <a:latin typeface="+mn-lt"/>
                <a:ea typeface="+mn-ea"/>
              </a:rPr>
              <a:t>2 </a:t>
            </a:r>
            <a:r>
              <a:rPr lang="zh-CN" altLang="en-US" dirty="0">
                <a:solidFill>
                  <a:srgbClr val="0000FF"/>
                </a:solidFill>
                <a:latin typeface="+mn-lt"/>
                <a:ea typeface="+mn-ea"/>
              </a:rPr>
              <a:t>配合物的磁性</a:t>
            </a:r>
            <a:endParaRPr lang="zh-CN" altLang="en-US" dirty="0">
              <a:solidFill>
                <a:srgbClr val="0000FF"/>
              </a:solidFill>
              <a:latin typeface="+mn-lt"/>
              <a:ea typeface="+mn-ea"/>
            </a:endParaRPr>
          </a:p>
        </p:txBody>
      </p:sp>
      <p:sp>
        <p:nvSpPr>
          <p:cNvPr id="405510" name="Text Box 6"/>
          <p:cNvSpPr txBox="1">
            <a:spLocks noChangeArrowheads="1"/>
          </p:cNvSpPr>
          <p:nvPr/>
        </p:nvSpPr>
        <p:spPr bwMode="auto">
          <a:xfrm>
            <a:off x="958850" y="768350"/>
            <a:ext cx="778986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kumimoji="1" lang="zh-CN" altLang="en-US">
                <a:ea typeface="华文楷体" panose="02010600040101010101" pitchFamily="2" charset="-122"/>
              </a:rPr>
              <a:t>   有成单电子时表现顺磁性，无成单电子则为</a:t>
            </a:r>
            <a:r>
              <a:rPr kumimoji="1" lang="zh-CN" altLang="en-US">
                <a:solidFill>
                  <a:srgbClr val="0000CC"/>
                </a:solidFill>
                <a:ea typeface="华文楷体" panose="02010600040101010101" pitchFamily="2" charset="-122"/>
              </a:rPr>
              <a:t>逆磁性</a:t>
            </a:r>
            <a:r>
              <a:rPr kumimoji="1" lang="zh-CN" altLang="en-US">
                <a:ea typeface="华文楷体" panose="02010600040101010101" pitchFamily="2" charset="-122"/>
              </a:rPr>
              <a:t>；磁矩大小反映磁性的强弱。</a:t>
            </a:r>
            <a:endParaRPr kumimoji="1" lang="zh-CN" altLang="en-US">
              <a:ea typeface="华文楷体" panose="02010600040101010101" pitchFamily="2" charset="-122"/>
            </a:endParaRPr>
          </a:p>
        </p:txBody>
      </p:sp>
      <p:sp>
        <p:nvSpPr>
          <p:cNvPr id="405513" name="Rectangle 9"/>
          <p:cNvSpPr>
            <a:spLocks noChangeArrowheads="1"/>
          </p:cNvSpPr>
          <p:nvPr/>
        </p:nvSpPr>
        <p:spPr bwMode="auto">
          <a:xfrm>
            <a:off x="0" y="2992438"/>
            <a:ext cx="184150" cy="584200"/>
          </a:xfrm>
          <a:prstGeom prst="rect">
            <a:avLst/>
          </a:prstGeom>
          <a:noFill/>
          <a:ln>
            <a:noFill/>
          </a:ln>
          <a:effectLst/>
        </p:spPr>
        <p:txBody>
          <a:bodyPr wrap="none" anchor="ctr">
            <a:spAutoFit/>
          </a:bodyPr>
          <a:lstStyle/>
          <a:p>
            <a:pPr>
              <a:defRPr/>
            </a:pPr>
            <a:endParaRPr lang="zh-CN" altLang="en-US">
              <a:latin typeface="+mn-lt"/>
              <a:ea typeface="+mn-ea"/>
            </a:endParaRPr>
          </a:p>
        </p:txBody>
      </p:sp>
      <p:sp>
        <p:nvSpPr>
          <p:cNvPr id="405516" name="Rectangle 12"/>
          <p:cNvSpPr>
            <a:spLocks noChangeArrowheads="1"/>
          </p:cNvSpPr>
          <p:nvPr/>
        </p:nvSpPr>
        <p:spPr bwMode="auto">
          <a:xfrm>
            <a:off x="977900" y="2255838"/>
            <a:ext cx="7265988" cy="579437"/>
          </a:xfrm>
          <a:prstGeom prst="rect">
            <a:avLst/>
          </a:prstGeom>
          <a:noFill/>
          <a:ln>
            <a:noFill/>
          </a:ln>
          <a:effectLst/>
        </p:spPr>
        <p:txBody>
          <a:bodyPr>
            <a:spAutoFit/>
          </a:bodyPr>
          <a:lstStyle/>
          <a:p>
            <a:pPr>
              <a:defRPr/>
            </a:pPr>
            <a:r>
              <a:rPr lang="zh-CN" altLang="en-US" dirty="0">
                <a:latin typeface="+mn-lt"/>
                <a:ea typeface="+mn-ea"/>
              </a:rPr>
              <a:t>磁    矩：                          </a:t>
            </a:r>
            <a:r>
              <a:rPr lang="en-US" altLang="zh-CN" dirty="0">
                <a:latin typeface="+mn-lt"/>
                <a:ea typeface="+mn-ea"/>
                <a:sym typeface="MS LineDraw" pitchFamily="49" charset="2"/>
              </a:rPr>
              <a:t>(B.M.)</a:t>
            </a:r>
            <a:r>
              <a:rPr lang="zh-CN" altLang="zh-CN" dirty="0">
                <a:latin typeface="+mn-lt"/>
                <a:ea typeface="+mn-ea"/>
                <a:sym typeface="MS LineDraw" pitchFamily="49" charset="2"/>
              </a:rPr>
              <a:t>玻尔磁子</a:t>
            </a:r>
            <a:endParaRPr lang="zh-CN" altLang="en-US" dirty="0">
              <a:latin typeface="+mn-lt"/>
              <a:ea typeface="+mn-ea"/>
              <a:sym typeface="MS LineDraw" pitchFamily="49" charset="2"/>
            </a:endParaRPr>
          </a:p>
        </p:txBody>
      </p:sp>
      <p:sp>
        <p:nvSpPr>
          <p:cNvPr id="405519" name="Rectangle 15"/>
          <p:cNvSpPr>
            <a:spLocks noChangeArrowheads="1"/>
          </p:cNvSpPr>
          <p:nvPr/>
        </p:nvSpPr>
        <p:spPr bwMode="auto">
          <a:xfrm>
            <a:off x="2392363" y="2890838"/>
            <a:ext cx="4175125" cy="682625"/>
          </a:xfrm>
          <a:prstGeom prst="rect">
            <a:avLst/>
          </a:prstGeom>
          <a:noFill/>
          <a:ln>
            <a:noFill/>
          </a:ln>
          <a:effectLst/>
        </p:spPr>
        <p:txBody>
          <a:bodyPr>
            <a:spAutoFit/>
          </a:bodyPr>
          <a:lstStyle/>
          <a:p>
            <a:pPr>
              <a:lnSpc>
                <a:spcPct val="120000"/>
              </a:lnSpc>
              <a:spcBef>
                <a:spcPct val="20000"/>
              </a:spcBef>
              <a:defRPr/>
            </a:pPr>
            <a:r>
              <a:rPr lang="en-US" altLang="zh-CN" i="1" dirty="0">
                <a:latin typeface="+mn-lt"/>
                <a:ea typeface="+mn-ea"/>
                <a:sym typeface="MS LineDraw" pitchFamily="49" charset="2"/>
              </a:rPr>
              <a:t>n —— </a:t>
            </a:r>
            <a:r>
              <a:rPr lang="zh-CN" altLang="en-US" dirty="0">
                <a:latin typeface="+mn-lt"/>
                <a:ea typeface="+mn-ea"/>
                <a:sym typeface="MS LineDraw" pitchFamily="49" charset="2"/>
              </a:rPr>
              <a:t>未成对电子数</a:t>
            </a:r>
            <a:endParaRPr lang="zh-CN" altLang="en-US" dirty="0">
              <a:latin typeface="+mn-lt"/>
              <a:ea typeface="+mn-ea"/>
              <a:sym typeface="MS LineDraw" pitchFamily="49" charset="2"/>
            </a:endParaRPr>
          </a:p>
        </p:txBody>
      </p:sp>
      <p:sp>
        <p:nvSpPr>
          <p:cNvPr id="405520" name="Rectangle 16"/>
          <p:cNvSpPr>
            <a:spLocks noChangeArrowheads="1"/>
          </p:cNvSpPr>
          <p:nvPr/>
        </p:nvSpPr>
        <p:spPr bwMode="auto">
          <a:xfrm>
            <a:off x="539750" y="3573463"/>
            <a:ext cx="7993063" cy="3095625"/>
          </a:xfrm>
          <a:prstGeom prst="rect">
            <a:avLst/>
          </a:prstGeom>
          <a:noFill/>
          <a:ln>
            <a:noFill/>
          </a:ln>
        </p:spPr>
        <p:txBody>
          <a:bodyPr/>
          <a:lstStyle/>
          <a:p>
            <a:pPr marL="342900" indent="-342900">
              <a:lnSpc>
                <a:spcPct val="120000"/>
              </a:lnSpc>
              <a:defRPr/>
            </a:pPr>
            <a:r>
              <a:rPr lang="en-US" altLang="zh-CN" dirty="0">
                <a:latin typeface="+mn-lt"/>
                <a:ea typeface="+mn-ea"/>
              </a:rPr>
              <a:t>         </a:t>
            </a:r>
            <a:r>
              <a:rPr lang="en-US" altLang="zh-CN" i="1" dirty="0">
                <a:latin typeface="+mn-lt"/>
                <a:ea typeface="+mn-ea"/>
              </a:rPr>
              <a:t>n</a:t>
            </a:r>
            <a:r>
              <a:rPr lang="en-US" altLang="zh-CN" dirty="0">
                <a:latin typeface="+mn-lt"/>
                <a:ea typeface="+mn-ea"/>
              </a:rPr>
              <a:t>          0      1       2        3        4         5</a:t>
            </a:r>
            <a:endParaRPr lang="en-US" altLang="zh-CN" dirty="0">
              <a:latin typeface="+mn-lt"/>
              <a:ea typeface="+mn-ea"/>
            </a:endParaRPr>
          </a:p>
          <a:p>
            <a:pPr marL="342900" indent="-342900">
              <a:lnSpc>
                <a:spcPct val="120000"/>
              </a:lnSpc>
              <a:defRPr/>
            </a:pPr>
            <a:r>
              <a:rPr lang="en-US" altLang="zh-CN" i="1" dirty="0">
                <a:latin typeface="+mn-lt"/>
                <a:ea typeface="+mn-ea"/>
              </a:rPr>
              <a:t>     µ</a:t>
            </a:r>
            <a:r>
              <a:rPr lang="en-US" altLang="zh-CN" dirty="0">
                <a:latin typeface="+mn-lt"/>
                <a:ea typeface="+mn-ea"/>
              </a:rPr>
              <a:t>/B.M.     0   1.73   2.83   3.87   4.90    5.92</a:t>
            </a:r>
            <a:endParaRPr lang="en-US" altLang="zh-CN" dirty="0">
              <a:latin typeface="+mn-lt"/>
              <a:ea typeface="+mn-ea"/>
            </a:endParaRPr>
          </a:p>
          <a:p>
            <a:pPr marL="342900" indent="-342900">
              <a:lnSpc>
                <a:spcPct val="120000"/>
              </a:lnSpc>
              <a:defRPr/>
            </a:pPr>
            <a:r>
              <a:rPr lang="zh-CN" altLang="en-US" dirty="0">
                <a:solidFill>
                  <a:srgbClr val="FF0000"/>
                </a:solidFill>
                <a:latin typeface="+mn-lt"/>
                <a:ea typeface="+mn-ea"/>
              </a:rPr>
              <a:t>   例 </a:t>
            </a:r>
            <a:r>
              <a:rPr lang="en-US" altLang="zh-CN" dirty="0">
                <a:latin typeface="+mn-lt"/>
                <a:ea typeface="+mn-ea"/>
              </a:rPr>
              <a:t>[Ti(H</a:t>
            </a:r>
            <a:r>
              <a:rPr lang="en-US" altLang="zh-CN" baseline="-25000" dirty="0">
                <a:latin typeface="+mn-lt"/>
                <a:ea typeface="+mn-ea"/>
              </a:rPr>
              <a:t>2</a:t>
            </a:r>
            <a:r>
              <a:rPr lang="en-US" altLang="zh-CN" dirty="0">
                <a:latin typeface="+mn-lt"/>
                <a:ea typeface="+mn-ea"/>
              </a:rPr>
              <a:t>O)</a:t>
            </a:r>
            <a:r>
              <a:rPr lang="en-US" altLang="zh-CN" baseline="-25000" dirty="0">
                <a:latin typeface="+mn-lt"/>
                <a:ea typeface="+mn-ea"/>
              </a:rPr>
              <a:t>6</a:t>
            </a:r>
            <a:r>
              <a:rPr lang="en-US" altLang="zh-CN" dirty="0">
                <a:latin typeface="+mn-lt"/>
                <a:ea typeface="+mn-ea"/>
              </a:rPr>
              <a:t>]</a:t>
            </a:r>
            <a:r>
              <a:rPr lang="en-US" altLang="zh-CN" baseline="30000" dirty="0">
                <a:latin typeface="+mn-lt"/>
                <a:ea typeface="+mn-ea"/>
              </a:rPr>
              <a:t>3+      </a:t>
            </a:r>
            <a:r>
              <a:rPr lang="en-US" altLang="zh-CN" dirty="0">
                <a:solidFill>
                  <a:srgbClr val="0000CC"/>
                </a:solidFill>
                <a:latin typeface="+mn-lt"/>
                <a:ea typeface="+mn-ea"/>
              </a:rPr>
              <a:t>Ti</a:t>
            </a:r>
            <a:r>
              <a:rPr lang="en-US" altLang="zh-CN" baseline="30000" dirty="0">
                <a:solidFill>
                  <a:srgbClr val="0000CC"/>
                </a:solidFill>
                <a:latin typeface="+mn-lt"/>
                <a:ea typeface="+mn-ea"/>
              </a:rPr>
              <a:t>3+</a:t>
            </a:r>
            <a:r>
              <a:rPr lang="zh-CN" altLang="en-US" dirty="0">
                <a:solidFill>
                  <a:srgbClr val="0000CC"/>
                </a:solidFill>
                <a:latin typeface="+mn-lt"/>
                <a:ea typeface="+mn-ea"/>
              </a:rPr>
              <a:t>：</a:t>
            </a:r>
            <a:r>
              <a:rPr lang="en-US" altLang="zh-CN" dirty="0">
                <a:solidFill>
                  <a:srgbClr val="0000CC"/>
                </a:solidFill>
                <a:latin typeface="+mn-lt"/>
                <a:ea typeface="+mn-ea"/>
              </a:rPr>
              <a:t>3d</a:t>
            </a:r>
            <a:r>
              <a:rPr lang="en-US" altLang="zh-CN" baseline="30000" dirty="0">
                <a:solidFill>
                  <a:srgbClr val="0000CC"/>
                </a:solidFill>
                <a:latin typeface="+mn-lt"/>
                <a:ea typeface="+mn-ea"/>
              </a:rPr>
              <a:t>1 </a:t>
            </a:r>
            <a:r>
              <a:rPr lang="en-US" altLang="zh-CN" baseline="30000" dirty="0">
                <a:latin typeface="+mn-lt"/>
                <a:ea typeface="+mn-ea"/>
              </a:rPr>
              <a:t>       </a:t>
            </a:r>
            <a:r>
              <a:rPr lang="en-US" altLang="zh-CN" i="1" dirty="0">
                <a:latin typeface="+mn-lt"/>
                <a:ea typeface="+mn-ea"/>
              </a:rPr>
              <a:t>µ </a:t>
            </a:r>
            <a:r>
              <a:rPr lang="en-US" altLang="zh-CN" dirty="0">
                <a:latin typeface="+mn-lt"/>
                <a:ea typeface="+mn-ea"/>
              </a:rPr>
              <a:t>=1.73  </a:t>
            </a:r>
            <a:r>
              <a:rPr lang="en-US" altLang="zh-CN" i="1" dirty="0">
                <a:latin typeface="+mn-lt"/>
                <a:ea typeface="+mn-ea"/>
              </a:rPr>
              <a:t>n</a:t>
            </a:r>
            <a:r>
              <a:rPr lang="en-US" altLang="zh-CN" dirty="0">
                <a:latin typeface="+mn-lt"/>
                <a:ea typeface="+mn-ea"/>
              </a:rPr>
              <a:t>=1</a:t>
            </a:r>
            <a:endParaRPr lang="en-US" altLang="zh-CN" dirty="0">
              <a:latin typeface="+mn-lt"/>
              <a:ea typeface="+mn-ea"/>
            </a:endParaRPr>
          </a:p>
          <a:p>
            <a:pPr marL="342900" indent="-342900">
              <a:lnSpc>
                <a:spcPct val="120000"/>
              </a:lnSpc>
              <a:defRPr/>
            </a:pPr>
            <a:r>
              <a:rPr lang="en-US" altLang="zh-CN" dirty="0">
                <a:latin typeface="+mn-lt"/>
                <a:ea typeface="+mn-ea"/>
              </a:rPr>
              <a:t>        K</a:t>
            </a:r>
            <a:r>
              <a:rPr lang="en-US" altLang="zh-CN" baseline="-25000" dirty="0">
                <a:latin typeface="+mn-lt"/>
                <a:ea typeface="+mn-ea"/>
              </a:rPr>
              <a:t>3</a:t>
            </a:r>
            <a:r>
              <a:rPr lang="en-US" altLang="zh-CN" dirty="0">
                <a:latin typeface="+mn-lt"/>
                <a:ea typeface="+mn-ea"/>
              </a:rPr>
              <a:t>[</a:t>
            </a:r>
            <a:r>
              <a:rPr lang="en-US" altLang="zh-CN" dirty="0" err="1">
                <a:latin typeface="+mn-lt"/>
                <a:ea typeface="+mn-ea"/>
              </a:rPr>
              <a:t>Mn</a:t>
            </a:r>
            <a:r>
              <a:rPr lang="en-US" altLang="zh-CN" dirty="0">
                <a:latin typeface="+mn-lt"/>
                <a:ea typeface="+mn-ea"/>
              </a:rPr>
              <a:t>(CN)</a:t>
            </a:r>
            <a:r>
              <a:rPr lang="en-US" altLang="zh-CN" baseline="-25000" dirty="0">
                <a:latin typeface="+mn-lt"/>
                <a:ea typeface="+mn-ea"/>
              </a:rPr>
              <a:t>6</a:t>
            </a:r>
            <a:r>
              <a:rPr lang="en-US" altLang="zh-CN" dirty="0">
                <a:latin typeface="+mn-lt"/>
                <a:ea typeface="+mn-ea"/>
              </a:rPr>
              <a:t>]  </a:t>
            </a:r>
            <a:r>
              <a:rPr lang="en-US" altLang="zh-CN" dirty="0">
                <a:solidFill>
                  <a:srgbClr val="0000CC"/>
                </a:solidFill>
                <a:latin typeface="+mn-lt"/>
                <a:ea typeface="+mn-ea"/>
              </a:rPr>
              <a:t>Mn</a:t>
            </a:r>
            <a:r>
              <a:rPr lang="en-US" altLang="zh-CN" baseline="30000" dirty="0">
                <a:solidFill>
                  <a:srgbClr val="0000CC"/>
                </a:solidFill>
                <a:latin typeface="+mn-lt"/>
                <a:ea typeface="+mn-ea"/>
              </a:rPr>
              <a:t>3+</a:t>
            </a:r>
            <a:r>
              <a:rPr lang="zh-CN" altLang="en-US" dirty="0">
                <a:solidFill>
                  <a:srgbClr val="0000CC"/>
                </a:solidFill>
                <a:latin typeface="+mn-lt"/>
                <a:ea typeface="+mn-ea"/>
              </a:rPr>
              <a:t>：</a:t>
            </a:r>
            <a:r>
              <a:rPr lang="en-US" altLang="zh-CN" dirty="0">
                <a:solidFill>
                  <a:srgbClr val="0000CC"/>
                </a:solidFill>
                <a:latin typeface="+mn-lt"/>
                <a:ea typeface="+mn-ea"/>
              </a:rPr>
              <a:t>3d</a:t>
            </a:r>
            <a:r>
              <a:rPr lang="en-US" altLang="zh-CN" baseline="30000" dirty="0">
                <a:solidFill>
                  <a:srgbClr val="0000CC"/>
                </a:solidFill>
                <a:latin typeface="+mn-lt"/>
                <a:ea typeface="+mn-ea"/>
              </a:rPr>
              <a:t>4 </a:t>
            </a:r>
            <a:r>
              <a:rPr lang="en-US" altLang="zh-CN" baseline="30000" dirty="0">
                <a:latin typeface="+mn-lt"/>
                <a:ea typeface="+mn-ea"/>
              </a:rPr>
              <a:t>   </a:t>
            </a:r>
            <a:r>
              <a:rPr lang="en-US" altLang="zh-CN" i="1" dirty="0">
                <a:latin typeface="+mn-lt"/>
                <a:ea typeface="+mn-ea"/>
              </a:rPr>
              <a:t>µ </a:t>
            </a:r>
            <a:r>
              <a:rPr lang="en-US" altLang="zh-CN" dirty="0">
                <a:latin typeface="+mn-lt"/>
                <a:ea typeface="+mn-ea"/>
              </a:rPr>
              <a:t>=3.18  </a:t>
            </a:r>
            <a:r>
              <a:rPr lang="en-US" altLang="zh-CN" i="1" dirty="0">
                <a:latin typeface="+mn-lt"/>
                <a:ea typeface="+mn-ea"/>
              </a:rPr>
              <a:t>n</a:t>
            </a:r>
            <a:r>
              <a:rPr lang="en-US" altLang="zh-CN" dirty="0">
                <a:latin typeface="+mn-lt"/>
                <a:ea typeface="+mn-ea"/>
              </a:rPr>
              <a:t>=2</a:t>
            </a:r>
            <a:endParaRPr lang="en-US" altLang="zh-CN" dirty="0">
              <a:latin typeface="+mn-lt"/>
              <a:ea typeface="+mn-ea"/>
            </a:endParaRPr>
          </a:p>
          <a:p>
            <a:pPr marL="342900" indent="-342900">
              <a:lnSpc>
                <a:spcPct val="120000"/>
              </a:lnSpc>
              <a:defRPr/>
            </a:pPr>
            <a:r>
              <a:rPr lang="en-US" altLang="zh-CN" dirty="0">
                <a:latin typeface="+mn-lt"/>
                <a:ea typeface="+mn-ea"/>
              </a:rPr>
              <a:t>        K</a:t>
            </a:r>
            <a:r>
              <a:rPr lang="en-US" altLang="zh-CN" baseline="-25000" dirty="0">
                <a:latin typeface="+mn-lt"/>
                <a:ea typeface="+mn-ea"/>
              </a:rPr>
              <a:t>3</a:t>
            </a:r>
            <a:r>
              <a:rPr lang="en-US" altLang="zh-CN" dirty="0">
                <a:latin typeface="+mn-lt"/>
                <a:ea typeface="+mn-ea"/>
              </a:rPr>
              <a:t>[Fe(CN)</a:t>
            </a:r>
            <a:r>
              <a:rPr lang="en-US" altLang="zh-CN" baseline="-25000" dirty="0">
                <a:latin typeface="+mn-lt"/>
                <a:ea typeface="+mn-ea"/>
              </a:rPr>
              <a:t>6</a:t>
            </a:r>
            <a:r>
              <a:rPr lang="en-US" altLang="zh-CN" dirty="0">
                <a:latin typeface="+mn-lt"/>
                <a:ea typeface="+mn-ea"/>
              </a:rPr>
              <a:t>]    </a:t>
            </a:r>
            <a:r>
              <a:rPr lang="en-US" altLang="zh-CN" dirty="0">
                <a:solidFill>
                  <a:srgbClr val="0000CC"/>
                </a:solidFill>
                <a:latin typeface="+mn-lt"/>
                <a:ea typeface="+mn-ea"/>
              </a:rPr>
              <a:t>Fe</a:t>
            </a:r>
            <a:r>
              <a:rPr lang="en-US" altLang="zh-CN" baseline="30000" dirty="0">
                <a:solidFill>
                  <a:srgbClr val="0000CC"/>
                </a:solidFill>
                <a:latin typeface="+mn-lt"/>
                <a:ea typeface="+mn-ea"/>
              </a:rPr>
              <a:t>3+</a:t>
            </a:r>
            <a:r>
              <a:rPr lang="zh-CN" altLang="en-US" dirty="0">
                <a:solidFill>
                  <a:srgbClr val="0000CC"/>
                </a:solidFill>
                <a:latin typeface="+mn-lt"/>
                <a:ea typeface="+mn-ea"/>
              </a:rPr>
              <a:t>：</a:t>
            </a:r>
            <a:r>
              <a:rPr lang="zh-CN" altLang="en-US" baseline="30000" dirty="0">
                <a:solidFill>
                  <a:srgbClr val="0000CC"/>
                </a:solidFill>
                <a:latin typeface="+mn-lt"/>
                <a:ea typeface="+mn-ea"/>
              </a:rPr>
              <a:t>  </a:t>
            </a:r>
            <a:r>
              <a:rPr lang="en-US" altLang="zh-CN" dirty="0">
                <a:solidFill>
                  <a:srgbClr val="0000CC"/>
                </a:solidFill>
                <a:latin typeface="+mn-lt"/>
                <a:ea typeface="+mn-ea"/>
              </a:rPr>
              <a:t>3d</a:t>
            </a:r>
            <a:r>
              <a:rPr lang="en-US" altLang="zh-CN" baseline="30000" dirty="0">
                <a:solidFill>
                  <a:srgbClr val="0000CC"/>
                </a:solidFill>
                <a:latin typeface="+mn-lt"/>
                <a:ea typeface="+mn-ea"/>
              </a:rPr>
              <a:t>5</a:t>
            </a:r>
            <a:r>
              <a:rPr lang="en-US" altLang="zh-CN" baseline="30000" dirty="0">
                <a:latin typeface="+mn-lt"/>
                <a:ea typeface="+mn-ea"/>
              </a:rPr>
              <a:t>     </a:t>
            </a:r>
            <a:r>
              <a:rPr lang="en-US" altLang="zh-CN" i="1" dirty="0">
                <a:latin typeface="+mn-lt"/>
                <a:ea typeface="+mn-ea"/>
              </a:rPr>
              <a:t>µ </a:t>
            </a:r>
            <a:r>
              <a:rPr lang="en-US" altLang="zh-CN" dirty="0">
                <a:latin typeface="+mn-lt"/>
                <a:ea typeface="+mn-ea"/>
              </a:rPr>
              <a:t>=2.40  </a:t>
            </a:r>
            <a:r>
              <a:rPr lang="en-US" altLang="zh-CN" i="1" dirty="0">
                <a:latin typeface="+mn-lt"/>
                <a:ea typeface="+mn-ea"/>
              </a:rPr>
              <a:t>n</a:t>
            </a:r>
            <a:r>
              <a:rPr lang="en-US" altLang="zh-CN" dirty="0">
                <a:latin typeface="+mn-lt"/>
                <a:ea typeface="+mn-ea"/>
              </a:rPr>
              <a:t>=1</a:t>
            </a:r>
            <a:endParaRPr lang="en-US" altLang="zh-CN" dirty="0">
              <a:latin typeface="+mn-lt"/>
              <a:ea typeface="+mn-ea"/>
            </a:endParaRPr>
          </a:p>
        </p:txBody>
      </p:sp>
      <p:sp>
        <p:nvSpPr>
          <p:cNvPr id="54279"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D3804FAB-E0AC-4849-A941-BE4F7E04E957}"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pic>
        <p:nvPicPr>
          <p:cNvPr id="52232" name="Picture 1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482850" y="2133600"/>
            <a:ext cx="26638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5510"/>
                                        </p:tgtEl>
                                        <p:attrNameLst>
                                          <p:attrName>style.visibility</p:attrName>
                                        </p:attrNameLst>
                                      </p:cBhvr>
                                      <p:to>
                                        <p:strVal val="visible"/>
                                      </p:to>
                                    </p:set>
                                    <p:animEffect transition="in" filter="wipe(left)">
                                      <p:cBhvr>
                                        <p:cTn id="7" dur="500"/>
                                        <p:tgtEl>
                                          <p:spTgt spid="4055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232"/>
                                        </p:tgtEl>
                                        <p:attrNameLst>
                                          <p:attrName>style.visibility</p:attrName>
                                        </p:attrNameLst>
                                      </p:cBhvr>
                                      <p:to>
                                        <p:strVal val="visible"/>
                                      </p:to>
                                    </p:set>
                                    <p:anim calcmode="lin" valueType="num">
                                      <p:cBhvr additive="base">
                                        <p:cTn id="12" dur="500" fill="hold"/>
                                        <p:tgtEl>
                                          <p:spTgt spid="52232"/>
                                        </p:tgtEl>
                                        <p:attrNameLst>
                                          <p:attrName>ppt_x</p:attrName>
                                        </p:attrNameLst>
                                      </p:cBhvr>
                                      <p:tavLst>
                                        <p:tav tm="0">
                                          <p:val>
                                            <p:strVal val="#ppt_x"/>
                                          </p:val>
                                        </p:tav>
                                        <p:tav tm="100000">
                                          <p:val>
                                            <p:strVal val="#ppt_x"/>
                                          </p:val>
                                        </p:tav>
                                      </p:tavLst>
                                    </p:anim>
                                    <p:anim calcmode="lin" valueType="num">
                                      <p:cBhvr additive="base">
                                        <p:cTn id="13" dur="500" fill="hold"/>
                                        <p:tgtEl>
                                          <p:spTgt spid="5223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05516"/>
                                        </p:tgtEl>
                                        <p:attrNameLst>
                                          <p:attrName>style.visibility</p:attrName>
                                        </p:attrNameLst>
                                      </p:cBhvr>
                                      <p:to>
                                        <p:strVal val="visible"/>
                                      </p:to>
                                    </p:set>
                                    <p:anim calcmode="lin" valueType="num">
                                      <p:cBhvr additive="base">
                                        <p:cTn id="16" dur="500" fill="hold"/>
                                        <p:tgtEl>
                                          <p:spTgt spid="405516"/>
                                        </p:tgtEl>
                                        <p:attrNameLst>
                                          <p:attrName>ppt_x</p:attrName>
                                        </p:attrNameLst>
                                      </p:cBhvr>
                                      <p:tavLst>
                                        <p:tav tm="0">
                                          <p:val>
                                            <p:strVal val="#ppt_x"/>
                                          </p:val>
                                        </p:tav>
                                        <p:tav tm="100000">
                                          <p:val>
                                            <p:strVal val="#ppt_x"/>
                                          </p:val>
                                        </p:tav>
                                      </p:tavLst>
                                    </p:anim>
                                    <p:anim calcmode="lin" valueType="num">
                                      <p:cBhvr additive="base">
                                        <p:cTn id="17" dur="500" fill="hold"/>
                                        <p:tgtEl>
                                          <p:spTgt spid="4055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5519"/>
                                        </p:tgtEl>
                                        <p:attrNameLst>
                                          <p:attrName>style.visibility</p:attrName>
                                        </p:attrNameLst>
                                      </p:cBhvr>
                                      <p:to>
                                        <p:strVal val="visible"/>
                                      </p:to>
                                    </p:set>
                                    <p:animEffect transition="in" filter="wipe(left)">
                                      <p:cBhvr>
                                        <p:cTn id="22" dur="500"/>
                                        <p:tgtEl>
                                          <p:spTgt spid="4055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5520">
                                            <p:txEl>
                                              <p:pRg st="0" end="0"/>
                                            </p:txEl>
                                          </p:spTgt>
                                        </p:tgtEl>
                                        <p:attrNameLst>
                                          <p:attrName>style.visibility</p:attrName>
                                        </p:attrNameLst>
                                      </p:cBhvr>
                                      <p:to>
                                        <p:strVal val="visible"/>
                                      </p:to>
                                    </p:set>
                                    <p:animEffect transition="in" filter="wipe(left)">
                                      <p:cBhvr>
                                        <p:cTn id="27" dur="500"/>
                                        <p:tgtEl>
                                          <p:spTgt spid="4055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5520">
                                            <p:txEl>
                                              <p:pRg st="1" end="1"/>
                                            </p:txEl>
                                          </p:spTgt>
                                        </p:tgtEl>
                                        <p:attrNameLst>
                                          <p:attrName>style.visibility</p:attrName>
                                        </p:attrNameLst>
                                      </p:cBhvr>
                                      <p:to>
                                        <p:strVal val="visible"/>
                                      </p:to>
                                    </p:set>
                                    <p:animEffect transition="in" filter="wipe(left)">
                                      <p:cBhvr>
                                        <p:cTn id="32" dur="500"/>
                                        <p:tgtEl>
                                          <p:spTgt spid="4055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05520">
                                            <p:txEl>
                                              <p:pRg st="2" end="2"/>
                                            </p:txEl>
                                          </p:spTgt>
                                        </p:tgtEl>
                                        <p:attrNameLst>
                                          <p:attrName>style.visibility</p:attrName>
                                        </p:attrNameLst>
                                      </p:cBhvr>
                                      <p:to>
                                        <p:strVal val="visible"/>
                                      </p:to>
                                    </p:set>
                                    <p:animEffect transition="in" filter="wipe(left)">
                                      <p:cBhvr>
                                        <p:cTn id="37" dur="500"/>
                                        <p:tgtEl>
                                          <p:spTgt spid="40552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05520">
                                            <p:txEl>
                                              <p:pRg st="3" end="3"/>
                                            </p:txEl>
                                          </p:spTgt>
                                        </p:tgtEl>
                                        <p:attrNameLst>
                                          <p:attrName>style.visibility</p:attrName>
                                        </p:attrNameLst>
                                      </p:cBhvr>
                                      <p:to>
                                        <p:strVal val="visible"/>
                                      </p:to>
                                    </p:set>
                                    <p:animEffect transition="in" filter="wipe(left)">
                                      <p:cBhvr>
                                        <p:cTn id="42" dur="500"/>
                                        <p:tgtEl>
                                          <p:spTgt spid="40552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05520">
                                            <p:txEl>
                                              <p:pRg st="4" end="4"/>
                                            </p:txEl>
                                          </p:spTgt>
                                        </p:tgtEl>
                                        <p:attrNameLst>
                                          <p:attrName>style.visibility</p:attrName>
                                        </p:attrNameLst>
                                      </p:cBhvr>
                                      <p:to>
                                        <p:strVal val="visible"/>
                                      </p:to>
                                    </p:set>
                                    <p:animEffect transition="in" filter="wipe(left)">
                                      <p:cBhvr>
                                        <p:cTn id="47" dur="500"/>
                                        <p:tgtEl>
                                          <p:spTgt spid="4055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10" grpId="0"/>
      <p:bldP spid="405516" grpId="0"/>
      <p:bldP spid="405519" grpId="0"/>
      <p:bldP spid="405520" grpId="0" autoUpdateAnimBg="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7" name="Text Box 5"/>
          <p:cNvSpPr txBox="1">
            <a:spLocks noChangeArrowheads="1"/>
          </p:cNvSpPr>
          <p:nvPr/>
        </p:nvSpPr>
        <p:spPr bwMode="auto">
          <a:xfrm>
            <a:off x="849313" y="5013325"/>
            <a:ext cx="71786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5000"/>
              </a:spcBef>
            </a:pPr>
            <a:r>
              <a:rPr kumimoji="1" lang="en-US" altLang="zh-CN">
                <a:ea typeface="华文楷体" panose="02010600040101010101" pitchFamily="2" charset="-122"/>
              </a:rPr>
              <a:t>[NiCl</a:t>
            </a:r>
            <a:r>
              <a:rPr kumimoji="1" lang="en-US" altLang="zh-CN" baseline="-25000">
                <a:ea typeface="华文楷体" panose="02010600040101010101" pitchFamily="2" charset="-122"/>
              </a:rPr>
              <a:t>4</a:t>
            </a:r>
            <a:r>
              <a:rPr kumimoji="1" lang="en-US" altLang="zh-CN">
                <a:ea typeface="华文楷体" panose="02010600040101010101" pitchFamily="2" charset="-122"/>
              </a:rPr>
              <a:t>]</a:t>
            </a:r>
            <a:r>
              <a:rPr kumimoji="1" lang="en-US" altLang="zh-CN" baseline="30000">
                <a:ea typeface="华文楷体" panose="02010600040101010101" pitchFamily="2" charset="-122"/>
              </a:rPr>
              <a:t>2−</a:t>
            </a:r>
            <a:r>
              <a:rPr kumimoji="1" lang="zh-CN" altLang="en-US">
                <a:ea typeface="华文楷体" panose="02010600040101010101" pitchFamily="2" charset="-122"/>
              </a:rPr>
              <a:t>的空间构型</a:t>
            </a:r>
            <a:r>
              <a:rPr kumimoji="1" lang="en-US" altLang="zh-CN">
                <a:ea typeface="华文楷体" panose="02010600040101010101" pitchFamily="2" charset="-122"/>
              </a:rPr>
              <a:t>:  </a:t>
            </a:r>
            <a:r>
              <a:rPr kumimoji="1" lang="zh-CN" altLang="en-US">
                <a:solidFill>
                  <a:srgbClr val="FF0000"/>
                </a:solidFill>
                <a:ea typeface="华文楷体" panose="02010600040101010101" pitchFamily="2" charset="-122"/>
              </a:rPr>
              <a:t>正四面体</a:t>
            </a:r>
            <a:r>
              <a:rPr kumimoji="1" lang="zh-CN" altLang="en-US">
                <a:ea typeface="华文楷体" panose="02010600040101010101" pitchFamily="2" charset="-122"/>
              </a:rPr>
              <a:t> </a:t>
            </a:r>
            <a:r>
              <a:rPr kumimoji="1" lang="en-US" altLang="zh-CN">
                <a:ea typeface="华文楷体" panose="02010600040101010101" pitchFamily="2" charset="-122"/>
              </a:rPr>
              <a:t>[Ni(CN)</a:t>
            </a:r>
            <a:r>
              <a:rPr kumimoji="1" lang="en-US" altLang="zh-CN" baseline="-25000">
                <a:ea typeface="华文楷体" panose="02010600040101010101" pitchFamily="2" charset="-122"/>
              </a:rPr>
              <a:t>4</a:t>
            </a:r>
            <a:r>
              <a:rPr kumimoji="1" lang="en-US" altLang="zh-CN">
                <a:ea typeface="华文楷体" panose="02010600040101010101" pitchFamily="2" charset="-122"/>
              </a:rPr>
              <a:t>]</a:t>
            </a:r>
            <a:r>
              <a:rPr kumimoji="1" lang="en-US" altLang="zh-CN" baseline="30000">
                <a:ea typeface="华文楷体" panose="02010600040101010101" pitchFamily="2" charset="-122"/>
              </a:rPr>
              <a:t>2-</a:t>
            </a:r>
            <a:r>
              <a:rPr kumimoji="1" lang="zh-CN" altLang="en-US">
                <a:ea typeface="华文楷体" panose="02010600040101010101" pitchFamily="2" charset="-122"/>
              </a:rPr>
              <a:t>的空间构型</a:t>
            </a:r>
            <a:r>
              <a:rPr kumimoji="1" lang="en-US" altLang="zh-CN">
                <a:ea typeface="华文楷体" panose="02010600040101010101" pitchFamily="2" charset="-122"/>
              </a:rPr>
              <a:t>: </a:t>
            </a:r>
            <a:r>
              <a:rPr kumimoji="1" lang="zh-CN" altLang="en-US">
                <a:solidFill>
                  <a:srgbClr val="0000CC"/>
                </a:solidFill>
                <a:ea typeface="华文楷体" panose="02010600040101010101" pitchFamily="2" charset="-122"/>
              </a:rPr>
              <a:t>平面正方形</a:t>
            </a:r>
            <a:endParaRPr kumimoji="1" lang="zh-CN" altLang="en-US">
              <a:solidFill>
                <a:srgbClr val="0000CC"/>
              </a:solidFill>
              <a:ea typeface="华文楷体" panose="02010600040101010101" pitchFamily="2" charset="-122"/>
            </a:endParaRPr>
          </a:p>
        </p:txBody>
      </p:sp>
      <p:sp>
        <p:nvSpPr>
          <p:cNvPr id="55298"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75536ED4-128C-41CB-9EF3-DB66E9E1C229}"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pic>
        <p:nvPicPr>
          <p:cNvPr id="55299" name="Picture 6" descr="Ni_sp3_dsp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9388" y="808038"/>
            <a:ext cx="65532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bwMode="auto">
          <a:xfrm>
            <a:off x="6840538" y="188913"/>
            <a:ext cx="1817687" cy="2465387"/>
            <a:chOff x="930" y="1434"/>
            <a:chExt cx="1145" cy="1553"/>
          </a:xfrm>
        </p:grpSpPr>
        <p:pic>
          <p:nvPicPr>
            <p:cNvPr id="55304" name="Picture 8" descr="NiCl42-"/>
            <p:cNvPicPr>
              <a:picLocks noChangeAspect="1" noChangeArrowheads="1"/>
            </p:cNvPicPr>
            <p:nvPr/>
          </p:nvPicPr>
          <p:blipFill>
            <a:blip r:embed="rId2" cstate="print">
              <a:extLst>
                <a:ext uri="{28A0092B-C50C-407E-A947-70E740481C1C}">
                  <a14:useLocalDpi xmlns:a14="http://schemas.microsoft.com/office/drawing/2010/main" val="0"/>
                </a:ext>
              </a:extLst>
            </a:blip>
            <a:srcRect l="17911" t="14197" r="22890" b="20575"/>
            <a:stretch>
              <a:fillRect/>
            </a:stretch>
          </p:blipFill>
          <p:spPr bwMode="auto">
            <a:xfrm>
              <a:off x="930" y="1434"/>
              <a:ext cx="1145"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Rectangle 11"/>
            <p:cNvSpPr>
              <a:spLocks noChangeArrowheads="1"/>
            </p:cNvSpPr>
            <p:nvPr/>
          </p:nvSpPr>
          <p:spPr bwMode="auto">
            <a:xfrm>
              <a:off x="1020" y="2660"/>
              <a:ext cx="9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sz="2800">
                  <a:ea typeface="华文楷体" panose="02010600040101010101" pitchFamily="2" charset="-122"/>
                </a:rPr>
                <a:t>[NiCl</a:t>
              </a:r>
              <a:r>
                <a:rPr kumimoji="1" lang="en-US" altLang="zh-CN" sz="2800" baseline="-25000">
                  <a:ea typeface="华文楷体" panose="02010600040101010101" pitchFamily="2" charset="-122"/>
                </a:rPr>
                <a:t>4</a:t>
              </a:r>
              <a:r>
                <a:rPr kumimoji="1" lang="en-US" altLang="zh-CN" sz="2800">
                  <a:ea typeface="华文楷体" panose="02010600040101010101" pitchFamily="2" charset="-122"/>
                </a:rPr>
                <a:t>]</a:t>
              </a:r>
              <a:r>
                <a:rPr kumimoji="1" lang="en-US" altLang="zh-CN" sz="2800" baseline="30000">
                  <a:ea typeface="华文楷体" panose="02010600040101010101" pitchFamily="2" charset="-122"/>
                </a:rPr>
                <a:t>2−</a:t>
              </a:r>
              <a:endParaRPr kumimoji="1" lang="en-US" altLang="zh-CN" sz="2800" baseline="30000">
                <a:ea typeface="华文楷体" panose="02010600040101010101" pitchFamily="2" charset="-122"/>
              </a:endParaRPr>
            </a:p>
          </p:txBody>
        </p:sp>
      </p:grpSp>
      <p:grpSp>
        <p:nvGrpSpPr>
          <p:cNvPr id="17" name="Group 14"/>
          <p:cNvGrpSpPr/>
          <p:nvPr/>
        </p:nvGrpSpPr>
        <p:grpSpPr bwMode="auto">
          <a:xfrm>
            <a:off x="6767513" y="2681288"/>
            <a:ext cx="2268537" cy="2478087"/>
            <a:chOff x="2971" y="1389"/>
            <a:chExt cx="1542" cy="1606"/>
          </a:xfrm>
        </p:grpSpPr>
        <p:pic>
          <p:nvPicPr>
            <p:cNvPr id="55302" name="Picture 9" descr="NiCN42-"/>
            <p:cNvPicPr>
              <a:picLocks noChangeAspect="1" noChangeArrowheads="1"/>
            </p:cNvPicPr>
            <p:nvPr/>
          </p:nvPicPr>
          <p:blipFill>
            <a:blip r:embed="rId3" cstate="print">
              <a:extLst>
                <a:ext uri="{28A0092B-C50C-407E-A947-70E740481C1C}">
                  <a14:useLocalDpi xmlns:a14="http://schemas.microsoft.com/office/drawing/2010/main" val="0"/>
                </a:ext>
              </a:extLst>
            </a:blip>
            <a:srcRect l="1364" t="5649" r="1030" b="9395"/>
            <a:stretch>
              <a:fillRect/>
            </a:stretch>
          </p:blipFill>
          <p:spPr bwMode="auto">
            <a:xfrm>
              <a:off x="2971" y="1389"/>
              <a:ext cx="1406" cy="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12"/>
            <p:cNvSpPr>
              <a:spLocks noChangeArrowheads="1"/>
            </p:cNvSpPr>
            <p:nvPr/>
          </p:nvSpPr>
          <p:spPr bwMode="auto">
            <a:xfrm>
              <a:off x="3152" y="2659"/>
              <a:ext cx="1361"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sz="2800">
                  <a:ea typeface="华文楷体" panose="02010600040101010101" pitchFamily="2" charset="-122"/>
                </a:rPr>
                <a:t>[Ni(CN)</a:t>
              </a:r>
              <a:r>
                <a:rPr kumimoji="1" lang="en-US" altLang="zh-CN" sz="2800" baseline="-25000">
                  <a:ea typeface="华文楷体" panose="02010600040101010101" pitchFamily="2" charset="-122"/>
                </a:rPr>
                <a:t>4</a:t>
              </a:r>
              <a:r>
                <a:rPr kumimoji="1" lang="en-US" altLang="zh-CN" sz="2800">
                  <a:ea typeface="华文楷体" panose="02010600040101010101" pitchFamily="2" charset="-122"/>
                </a:rPr>
                <a:t>]</a:t>
              </a:r>
              <a:r>
                <a:rPr kumimoji="1" lang="en-US" altLang="zh-CN" sz="2800" baseline="30000">
                  <a:ea typeface="华文楷体" panose="02010600040101010101" pitchFamily="2" charset="-122"/>
                </a:rPr>
                <a:t>2-</a:t>
              </a:r>
              <a:endParaRPr kumimoji="1" lang="en-US" altLang="zh-CN" sz="2800" baseline="30000">
                <a:ea typeface="华文楷体" panose="0201060004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7557"/>
                                        </p:tgtEl>
                                        <p:attrNameLst>
                                          <p:attrName>style.visibility</p:attrName>
                                        </p:attrNameLst>
                                      </p:cBhvr>
                                      <p:to>
                                        <p:strVal val="visible"/>
                                      </p:to>
                                    </p:set>
                                    <p:animEffect transition="in" filter="wipe(left)">
                                      <p:cBhvr>
                                        <p:cTn id="7" dur="500"/>
                                        <p:tgtEl>
                                          <p:spTgt spid="4075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3"/>
          <p:cNvSpPr>
            <a:spLocks noChangeArrowheads="1"/>
          </p:cNvSpPr>
          <p:nvPr/>
        </p:nvSpPr>
        <p:spPr bwMode="auto">
          <a:xfrm>
            <a:off x="977900" y="1052513"/>
            <a:ext cx="3240088" cy="579437"/>
          </a:xfrm>
          <a:prstGeom prst="rect">
            <a:avLst/>
          </a:prstGeom>
          <a:noFill/>
          <a:ln>
            <a:noFill/>
          </a:ln>
          <a:effectLst/>
        </p:spPr>
        <p:txBody>
          <a:bodyPr anchor="ctr">
            <a:spAutoFit/>
          </a:bodyPr>
          <a:lstStyle/>
          <a:p>
            <a:pPr>
              <a:defRPr/>
            </a:pPr>
            <a:r>
              <a:rPr lang="en-US" altLang="zh-CN" dirty="0">
                <a:solidFill>
                  <a:srgbClr val="0000FF"/>
                </a:solidFill>
                <a:latin typeface="+mn-lt"/>
                <a:ea typeface="+mn-ea"/>
              </a:rPr>
              <a:t>1.</a:t>
            </a:r>
            <a:r>
              <a:rPr lang="zh-CN" altLang="en-US" dirty="0">
                <a:solidFill>
                  <a:srgbClr val="0000FF"/>
                </a:solidFill>
                <a:latin typeface="+mn-lt"/>
                <a:ea typeface="+mn-ea"/>
              </a:rPr>
              <a:t>外轨型配合物</a:t>
            </a:r>
            <a:r>
              <a:rPr lang="zh-CN" altLang="en-US" b="0" dirty="0">
                <a:solidFill>
                  <a:srgbClr val="0000FF"/>
                </a:solidFill>
                <a:latin typeface="+mn-lt"/>
                <a:ea typeface="+mn-ea"/>
              </a:rPr>
              <a:t> </a:t>
            </a:r>
            <a:endParaRPr lang="zh-CN" altLang="en-US" b="0" dirty="0">
              <a:solidFill>
                <a:srgbClr val="0000FF"/>
              </a:solidFill>
              <a:latin typeface="+mn-lt"/>
              <a:ea typeface="+mn-ea"/>
            </a:endParaRPr>
          </a:p>
        </p:txBody>
      </p:sp>
      <p:sp>
        <p:nvSpPr>
          <p:cNvPr id="394244" name="Text Box 4"/>
          <p:cNvSpPr txBox="1">
            <a:spLocks noChangeArrowheads="1"/>
          </p:cNvSpPr>
          <p:nvPr/>
        </p:nvSpPr>
        <p:spPr bwMode="auto">
          <a:xfrm>
            <a:off x="1135063" y="3709988"/>
            <a:ext cx="7569200" cy="2455862"/>
          </a:xfrm>
          <a:prstGeom prst="rect">
            <a:avLst/>
          </a:prstGeom>
          <a:noFill/>
          <a:ln>
            <a:noFill/>
          </a:ln>
          <a:effectLst/>
        </p:spPr>
        <p:txBody>
          <a:bodyPr>
            <a:spAutoFit/>
          </a:bodyPr>
          <a:lstStyle/>
          <a:p>
            <a:pPr eaLnBrk="0" hangingPunct="0">
              <a:lnSpc>
                <a:spcPct val="120000"/>
              </a:lnSpc>
              <a:spcBef>
                <a:spcPct val="50000"/>
              </a:spcBef>
              <a:defRPr/>
            </a:pPr>
            <a:r>
              <a:rPr lang="zh-CN" altLang="en-US" dirty="0">
                <a:solidFill>
                  <a:srgbClr val="FF0000"/>
                </a:solidFill>
                <a:latin typeface="+mn-lt"/>
                <a:ea typeface="+mn-ea"/>
              </a:rPr>
              <a:t>典型配体：</a:t>
            </a:r>
            <a:r>
              <a:rPr lang="zh-CN" altLang="en-US" dirty="0">
                <a:latin typeface="+mn-lt"/>
                <a:ea typeface="+mn-ea"/>
              </a:rPr>
              <a:t>常为</a:t>
            </a:r>
            <a:r>
              <a:rPr lang="zh-CN" altLang="en-US" dirty="0">
                <a:solidFill>
                  <a:srgbClr val="0000CC"/>
                </a:solidFill>
                <a:latin typeface="+mn-lt"/>
                <a:ea typeface="+mn-ea"/>
              </a:rPr>
              <a:t>电负性大的配位原子</a:t>
            </a:r>
            <a:r>
              <a:rPr lang="zh-CN" altLang="en-US" dirty="0">
                <a:solidFill>
                  <a:schemeClr val="bg1">
                    <a:lumMod val="50000"/>
                  </a:schemeClr>
                </a:solidFill>
                <a:latin typeface="+mn-lt"/>
                <a:ea typeface="+mn-ea"/>
              </a:rPr>
              <a:t>，</a:t>
            </a:r>
            <a:r>
              <a:rPr lang="zh-CN" altLang="en-US" dirty="0">
                <a:latin typeface="+mn-lt"/>
                <a:ea typeface="+mn-ea"/>
              </a:rPr>
              <a:t>如</a:t>
            </a:r>
            <a:r>
              <a:rPr lang="zh-CN" altLang="en-US" dirty="0">
                <a:solidFill>
                  <a:srgbClr val="0000CC"/>
                </a:solidFill>
                <a:latin typeface="+mn-lt"/>
                <a:ea typeface="+mn-ea"/>
              </a:rPr>
              <a:t>卤素、氧</a:t>
            </a:r>
            <a:r>
              <a:rPr lang="zh-CN" altLang="en-US" dirty="0">
                <a:latin typeface="+mn-lt"/>
                <a:ea typeface="+mn-ea"/>
              </a:rPr>
              <a:t>等，不易给出孤对电子，倾向于占据中心离子的最外层轨道，形成</a:t>
            </a:r>
            <a:r>
              <a:rPr lang="zh-CN" altLang="en-US" dirty="0">
                <a:solidFill>
                  <a:srgbClr val="0000CC"/>
                </a:solidFill>
                <a:latin typeface="+mn-lt"/>
                <a:ea typeface="+mn-ea"/>
              </a:rPr>
              <a:t>外轨型配合物，</a:t>
            </a:r>
            <a:r>
              <a:rPr lang="zh-CN" altLang="en-US" dirty="0">
                <a:latin typeface="+mn-lt"/>
                <a:ea typeface="+mn-ea"/>
              </a:rPr>
              <a:t>如</a:t>
            </a:r>
            <a:r>
              <a:rPr lang="en-US" altLang="zh-CN" dirty="0">
                <a:latin typeface="+mn-lt"/>
                <a:ea typeface="+mn-ea"/>
              </a:rPr>
              <a:t>[FeF</a:t>
            </a:r>
            <a:r>
              <a:rPr lang="en-US" altLang="zh-CN" baseline="-25000" dirty="0">
                <a:latin typeface="+mn-lt"/>
                <a:ea typeface="+mn-ea"/>
              </a:rPr>
              <a:t>6</a:t>
            </a:r>
            <a:r>
              <a:rPr lang="en-US" altLang="zh-CN" dirty="0">
                <a:latin typeface="+mn-lt"/>
                <a:ea typeface="+mn-ea"/>
              </a:rPr>
              <a:t>]</a:t>
            </a:r>
            <a:r>
              <a:rPr lang="en-US" altLang="zh-CN" baseline="30000" dirty="0">
                <a:latin typeface="+mn-lt"/>
                <a:ea typeface="+mn-ea"/>
              </a:rPr>
              <a:t>3-</a:t>
            </a:r>
            <a:r>
              <a:rPr lang="en-US" altLang="zh-CN" dirty="0">
                <a:latin typeface="+mn-lt"/>
                <a:ea typeface="+mn-ea"/>
              </a:rPr>
              <a:t> </a:t>
            </a:r>
            <a:r>
              <a:rPr lang="zh-CN" altLang="en-US" dirty="0">
                <a:latin typeface="+mn-lt"/>
                <a:ea typeface="+mn-ea"/>
              </a:rPr>
              <a:t>。</a:t>
            </a:r>
            <a:endParaRPr lang="zh-CN" altLang="en-US" b="0" dirty="0">
              <a:latin typeface="+mn-lt"/>
              <a:ea typeface="+mn-ea"/>
            </a:endParaRPr>
          </a:p>
        </p:txBody>
      </p:sp>
      <p:sp>
        <p:nvSpPr>
          <p:cNvPr id="394247" name="Rectangle 7"/>
          <p:cNvSpPr>
            <a:spLocks noChangeArrowheads="1"/>
          </p:cNvSpPr>
          <p:nvPr/>
        </p:nvSpPr>
        <p:spPr bwMode="auto">
          <a:xfrm>
            <a:off x="977900" y="1773238"/>
            <a:ext cx="7731125" cy="1865312"/>
          </a:xfrm>
          <a:prstGeom prst="rect">
            <a:avLst/>
          </a:prstGeom>
          <a:noFill/>
          <a:ln>
            <a:noFill/>
          </a:ln>
          <a:effectLst/>
        </p:spPr>
        <p:txBody>
          <a:bodyPr>
            <a:spAutoFit/>
          </a:bodyPr>
          <a:lstStyle/>
          <a:p>
            <a:pPr>
              <a:lnSpc>
                <a:spcPct val="120000"/>
              </a:lnSpc>
              <a:defRPr/>
            </a:pPr>
            <a:r>
              <a:rPr kumimoji="1" lang="zh-CN" altLang="en-US" dirty="0">
                <a:latin typeface="+mn-lt"/>
                <a:ea typeface="+mn-ea"/>
              </a:rPr>
              <a:t>    在形成配合物时，中心离子的电子构型不发生改变，仅用外层空轨道</a:t>
            </a:r>
            <a:r>
              <a:rPr kumimoji="1" lang="en-US" altLang="zh-CN" i="1" dirty="0">
                <a:solidFill>
                  <a:srgbClr val="0000CC"/>
                </a:solidFill>
                <a:latin typeface="+mn-lt"/>
                <a:ea typeface="+mn-ea"/>
              </a:rPr>
              <a:t>n</a:t>
            </a:r>
            <a:r>
              <a:rPr kumimoji="1" lang="en-US" altLang="zh-CN" dirty="0">
                <a:solidFill>
                  <a:srgbClr val="0000CC"/>
                </a:solidFill>
                <a:latin typeface="+mn-lt"/>
                <a:ea typeface="+mn-ea"/>
              </a:rPr>
              <a:t>s/</a:t>
            </a:r>
            <a:r>
              <a:rPr kumimoji="1" lang="en-US" altLang="zh-CN" i="1" dirty="0" err="1">
                <a:solidFill>
                  <a:srgbClr val="0000CC"/>
                </a:solidFill>
                <a:latin typeface="+mn-lt"/>
                <a:ea typeface="+mn-ea"/>
              </a:rPr>
              <a:t>n</a:t>
            </a:r>
            <a:r>
              <a:rPr kumimoji="1" lang="en-US" altLang="zh-CN" dirty="0" err="1">
                <a:solidFill>
                  <a:srgbClr val="0000CC"/>
                </a:solidFill>
                <a:latin typeface="+mn-lt"/>
                <a:ea typeface="+mn-ea"/>
              </a:rPr>
              <a:t>p</a:t>
            </a:r>
            <a:r>
              <a:rPr kumimoji="1" lang="en-US" altLang="zh-CN" dirty="0">
                <a:solidFill>
                  <a:srgbClr val="0000CC"/>
                </a:solidFill>
                <a:latin typeface="+mn-lt"/>
                <a:ea typeface="+mn-ea"/>
              </a:rPr>
              <a:t>/</a:t>
            </a:r>
            <a:r>
              <a:rPr kumimoji="1" lang="en-US" altLang="zh-CN" i="1" dirty="0" err="1">
                <a:solidFill>
                  <a:srgbClr val="0000CC"/>
                </a:solidFill>
                <a:latin typeface="+mn-lt"/>
                <a:ea typeface="+mn-ea"/>
              </a:rPr>
              <a:t>n</a:t>
            </a:r>
            <a:r>
              <a:rPr kumimoji="1" lang="en-US" altLang="zh-CN" dirty="0" err="1">
                <a:solidFill>
                  <a:srgbClr val="0000CC"/>
                </a:solidFill>
                <a:latin typeface="+mn-lt"/>
                <a:ea typeface="+mn-ea"/>
              </a:rPr>
              <a:t>d</a:t>
            </a:r>
            <a:r>
              <a:rPr kumimoji="1" lang="zh-CN" altLang="en-US" dirty="0">
                <a:latin typeface="+mn-lt"/>
                <a:ea typeface="+mn-ea"/>
              </a:rPr>
              <a:t>进行杂化，生成杂化轨道与配体结合。</a:t>
            </a:r>
            <a:endParaRPr kumimoji="1" lang="zh-CN" altLang="en-US" dirty="0">
              <a:latin typeface="+mn-lt"/>
              <a:ea typeface="+mn-ea"/>
            </a:endParaRPr>
          </a:p>
        </p:txBody>
      </p:sp>
      <p:sp>
        <p:nvSpPr>
          <p:cNvPr id="6" name="Rectangle 34"/>
          <p:cNvSpPr>
            <a:spLocks noChangeArrowheads="1"/>
          </p:cNvSpPr>
          <p:nvPr/>
        </p:nvSpPr>
        <p:spPr bwMode="auto">
          <a:xfrm>
            <a:off x="1011238" y="125413"/>
            <a:ext cx="6070600" cy="647700"/>
          </a:xfrm>
          <a:prstGeom prst="rect">
            <a:avLst/>
          </a:prstGeom>
          <a:noFill/>
          <a:ln>
            <a:noFill/>
          </a:ln>
          <a:effectLst/>
        </p:spPr>
        <p:txBody>
          <a:bodyPr wrap="none" anchor="ctr">
            <a:spAutoFit/>
          </a:bodyPr>
          <a:lstStyle/>
          <a:p>
            <a:pPr>
              <a:defRPr/>
            </a:pPr>
            <a:r>
              <a:rPr lang="en-US" altLang="zh-CN" sz="3600" dirty="0">
                <a:latin typeface="+mn-lt"/>
                <a:ea typeface="+mn-ea"/>
              </a:rPr>
              <a:t>10.2.3 </a:t>
            </a:r>
            <a:r>
              <a:rPr lang="zh-CN" altLang="en-US" sz="3600" dirty="0">
                <a:latin typeface="+mn-lt"/>
                <a:ea typeface="+mn-ea"/>
              </a:rPr>
              <a:t>外轨型和内轨型配合物</a:t>
            </a:r>
            <a:endParaRPr lang="zh-CN" altLang="en-US" sz="3600" dirty="0">
              <a:latin typeface="+mn-lt"/>
              <a:ea typeface="+mn-ea"/>
            </a:endParaRPr>
          </a:p>
        </p:txBody>
      </p:sp>
      <p:sp>
        <p:nvSpPr>
          <p:cNvPr id="57349"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5C163CE4-AFDA-4F7E-83D6-5C9EC88BA438}"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4243"/>
                                        </p:tgtEl>
                                        <p:attrNameLst>
                                          <p:attrName>style.visibility</p:attrName>
                                        </p:attrNameLst>
                                      </p:cBhvr>
                                      <p:to>
                                        <p:strVal val="visible"/>
                                      </p:to>
                                    </p:set>
                                    <p:animEffect transition="in" filter="wipe(left)">
                                      <p:cBhvr>
                                        <p:cTn id="7" dur="500"/>
                                        <p:tgtEl>
                                          <p:spTgt spid="394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4247"/>
                                        </p:tgtEl>
                                        <p:attrNameLst>
                                          <p:attrName>style.visibility</p:attrName>
                                        </p:attrNameLst>
                                      </p:cBhvr>
                                      <p:to>
                                        <p:strVal val="visible"/>
                                      </p:to>
                                    </p:set>
                                    <p:animEffect transition="in" filter="wipe(left)">
                                      <p:cBhvr>
                                        <p:cTn id="12" dur="500"/>
                                        <p:tgtEl>
                                          <p:spTgt spid="3942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4244"/>
                                        </p:tgtEl>
                                        <p:attrNameLst>
                                          <p:attrName>style.visibility</p:attrName>
                                        </p:attrNameLst>
                                      </p:cBhvr>
                                      <p:to>
                                        <p:strVal val="visible"/>
                                      </p:to>
                                    </p:set>
                                    <p:animEffect transition="in" filter="wipe(left)">
                                      <p:cBhvr>
                                        <p:cTn id="17" dur="500"/>
                                        <p:tgtEl>
                                          <p:spTgt spid="394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p:bldP spid="394244" grpId="0"/>
      <p:bldP spid="3942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7" name="Text Box 3"/>
          <p:cNvSpPr txBox="1">
            <a:spLocks noChangeArrowheads="1"/>
          </p:cNvSpPr>
          <p:nvPr/>
        </p:nvSpPr>
        <p:spPr bwMode="auto">
          <a:xfrm>
            <a:off x="931863" y="1220788"/>
            <a:ext cx="7816850" cy="3071812"/>
          </a:xfrm>
          <a:prstGeom prst="rect">
            <a:avLst/>
          </a:prstGeom>
          <a:noFill/>
          <a:ln>
            <a:noFill/>
          </a:ln>
          <a:effectLst/>
        </p:spPr>
        <p:txBody>
          <a:bodyPr>
            <a:spAutoFit/>
          </a:bodyPr>
          <a:lstStyle/>
          <a:p>
            <a:pPr eaLnBrk="0" hangingPunct="0">
              <a:lnSpc>
                <a:spcPct val="120000"/>
              </a:lnSpc>
              <a:spcBef>
                <a:spcPct val="5000"/>
              </a:spcBef>
              <a:defRPr/>
            </a:pPr>
            <a:r>
              <a:rPr lang="en-US" altLang="zh-CN" dirty="0">
                <a:latin typeface="+mn-lt"/>
                <a:ea typeface="+mn-ea"/>
              </a:rPr>
              <a:t>     </a:t>
            </a:r>
            <a:r>
              <a:rPr lang="zh-CN" altLang="en-US" dirty="0">
                <a:latin typeface="+mn-lt"/>
                <a:ea typeface="+mn-ea"/>
              </a:rPr>
              <a:t>中心离子</a:t>
            </a:r>
            <a:r>
              <a:rPr lang="zh-CN" altLang="en-US" dirty="0">
                <a:solidFill>
                  <a:srgbClr val="0000CC"/>
                </a:solidFill>
                <a:latin typeface="+mn-lt"/>
                <a:ea typeface="+mn-ea"/>
              </a:rPr>
              <a:t>的 </a:t>
            </a:r>
            <a:r>
              <a:rPr lang="en-US" altLang="zh-CN" dirty="0">
                <a:solidFill>
                  <a:srgbClr val="0000CC"/>
                </a:solidFill>
                <a:latin typeface="+mn-lt"/>
                <a:ea typeface="+mn-ea"/>
              </a:rPr>
              <a:t>(</a:t>
            </a:r>
            <a:r>
              <a:rPr lang="en-US" altLang="zh-CN" i="1" dirty="0">
                <a:solidFill>
                  <a:srgbClr val="0000CC"/>
                </a:solidFill>
                <a:latin typeface="+mn-lt"/>
                <a:ea typeface="+mn-ea"/>
              </a:rPr>
              <a:t>n</a:t>
            </a:r>
            <a:r>
              <a:rPr lang="en-US" altLang="zh-CN" dirty="0">
                <a:solidFill>
                  <a:srgbClr val="0000CC"/>
                </a:solidFill>
                <a:latin typeface="+mn-lt"/>
                <a:ea typeface="+mn-ea"/>
              </a:rPr>
              <a:t>-1) </a:t>
            </a:r>
            <a:r>
              <a:rPr lang="en-US" altLang="zh-CN" i="1" dirty="0">
                <a:solidFill>
                  <a:srgbClr val="0000CC"/>
                </a:solidFill>
                <a:latin typeface="+mn-lt"/>
                <a:ea typeface="+mn-ea"/>
              </a:rPr>
              <a:t>d</a:t>
            </a:r>
            <a:r>
              <a:rPr lang="zh-CN" altLang="en-US" dirty="0">
                <a:solidFill>
                  <a:srgbClr val="0000CC"/>
                </a:solidFill>
                <a:latin typeface="+mn-lt"/>
                <a:ea typeface="+mn-ea"/>
              </a:rPr>
              <a:t>空轨道</a:t>
            </a:r>
            <a:r>
              <a:rPr lang="zh-CN" altLang="en-US" dirty="0">
                <a:latin typeface="+mn-lt"/>
                <a:ea typeface="+mn-ea"/>
              </a:rPr>
              <a:t>参与杂化后形成的配合物称为</a:t>
            </a:r>
            <a:r>
              <a:rPr lang="zh-CN" altLang="en-US" dirty="0">
                <a:solidFill>
                  <a:srgbClr val="0000CC"/>
                </a:solidFill>
                <a:latin typeface="+mn-lt"/>
                <a:ea typeface="+mn-ea"/>
              </a:rPr>
              <a:t>内轨型配合物</a:t>
            </a:r>
            <a:r>
              <a:rPr lang="zh-CN" altLang="en-US" dirty="0">
                <a:latin typeface="+mn-lt"/>
                <a:ea typeface="+mn-ea"/>
              </a:rPr>
              <a:t>。</a:t>
            </a:r>
            <a:endParaRPr lang="zh-CN" altLang="en-US" dirty="0">
              <a:latin typeface="+mn-lt"/>
              <a:ea typeface="+mn-ea"/>
            </a:endParaRPr>
          </a:p>
          <a:p>
            <a:pPr eaLnBrk="0" hangingPunct="0">
              <a:lnSpc>
                <a:spcPct val="120000"/>
              </a:lnSpc>
              <a:spcBef>
                <a:spcPct val="5000"/>
              </a:spcBef>
              <a:defRPr/>
            </a:pPr>
            <a:r>
              <a:rPr lang="zh-CN" altLang="en-US" dirty="0">
                <a:latin typeface="+mn-lt"/>
                <a:ea typeface="+mn-ea"/>
              </a:rPr>
              <a:t>      </a:t>
            </a:r>
            <a:r>
              <a:rPr lang="zh-CN" altLang="en-US" dirty="0">
                <a:solidFill>
                  <a:srgbClr val="0000CC"/>
                </a:solidFill>
                <a:latin typeface="+mn-lt"/>
                <a:ea typeface="+mn-ea"/>
              </a:rPr>
              <a:t>典型配体：</a:t>
            </a:r>
            <a:r>
              <a:rPr lang="zh-CN" altLang="en-US" dirty="0">
                <a:latin typeface="+mn-lt"/>
                <a:ea typeface="+mn-ea"/>
              </a:rPr>
              <a:t>电负性小的配位原子，容易给出孤对电子，如</a:t>
            </a:r>
            <a:r>
              <a:rPr lang="en-US" altLang="zh-CN" dirty="0">
                <a:latin typeface="+mn-lt"/>
                <a:ea typeface="+mn-ea"/>
              </a:rPr>
              <a:t>CN</a:t>
            </a:r>
            <a:r>
              <a:rPr lang="en-US" altLang="zh-CN" baseline="30000" dirty="0">
                <a:latin typeface="+mn-lt"/>
                <a:ea typeface="+mn-ea"/>
              </a:rPr>
              <a:t>-</a:t>
            </a:r>
            <a:r>
              <a:rPr lang="zh-CN" altLang="en-US" dirty="0">
                <a:latin typeface="+mn-lt"/>
                <a:ea typeface="+mn-ea"/>
              </a:rPr>
              <a:t>、</a:t>
            </a:r>
            <a:r>
              <a:rPr lang="en-US" altLang="zh-CN" dirty="0">
                <a:latin typeface="+mn-lt"/>
                <a:ea typeface="+mn-ea"/>
              </a:rPr>
              <a:t>NO</a:t>
            </a:r>
            <a:r>
              <a:rPr lang="en-US" altLang="zh-CN" baseline="-25000" dirty="0">
                <a:latin typeface="+mn-lt"/>
                <a:ea typeface="+mn-ea"/>
              </a:rPr>
              <a:t>2</a:t>
            </a:r>
            <a:r>
              <a:rPr lang="en-US" altLang="zh-CN" baseline="30000" dirty="0">
                <a:latin typeface="+mn-lt"/>
                <a:ea typeface="+mn-ea"/>
              </a:rPr>
              <a:t>-</a:t>
            </a:r>
            <a:r>
              <a:rPr lang="zh-CN" altLang="en-US" dirty="0">
                <a:latin typeface="+mn-lt"/>
                <a:ea typeface="+mn-ea"/>
              </a:rPr>
              <a:t>等，使中心离子的</a:t>
            </a:r>
            <a:r>
              <a:rPr lang="en-US" altLang="zh-CN" dirty="0">
                <a:solidFill>
                  <a:srgbClr val="FF0000"/>
                </a:solidFill>
                <a:latin typeface="+mn-lt"/>
                <a:ea typeface="+mn-ea"/>
              </a:rPr>
              <a:t>(</a:t>
            </a:r>
            <a:r>
              <a:rPr lang="en-US" altLang="zh-CN" i="1" dirty="0">
                <a:solidFill>
                  <a:srgbClr val="FF0000"/>
                </a:solidFill>
                <a:latin typeface="+mn-lt"/>
                <a:ea typeface="+mn-ea"/>
              </a:rPr>
              <a:t>n</a:t>
            </a:r>
            <a:r>
              <a:rPr lang="en-US" altLang="zh-CN" dirty="0">
                <a:solidFill>
                  <a:srgbClr val="FF0000"/>
                </a:solidFill>
                <a:latin typeface="+mn-lt"/>
                <a:ea typeface="+mn-ea"/>
              </a:rPr>
              <a:t>-1)</a:t>
            </a:r>
            <a:r>
              <a:rPr lang="en-US" altLang="zh-CN" i="1" dirty="0">
                <a:solidFill>
                  <a:srgbClr val="FF0000"/>
                </a:solidFill>
                <a:latin typeface="+mn-lt"/>
                <a:ea typeface="+mn-ea"/>
              </a:rPr>
              <a:t>d</a:t>
            </a:r>
            <a:r>
              <a:rPr lang="zh-CN" altLang="en-US" dirty="0">
                <a:solidFill>
                  <a:srgbClr val="FF0000"/>
                </a:solidFill>
                <a:latin typeface="+mn-lt"/>
                <a:ea typeface="+mn-ea"/>
              </a:rPr>
              <a:t>电子重排</a:t>
            </a:r>
            <a:r>
              <a:rPr lang="zh-CN" altLang="en-US" dirty="0">
                <a:latin typeface="+mn-lt"/>
                <a:ea typeface="+mn-ea"/>
              </a:rPr>
              <a:t>而空出部分</a:t>
            </a:r>
            <a:r>
              <a:rPr lang="en-US" altLang="zh-CN" dirty="0">
                <a:latin typeface="+mn-lt"/>
                <a:ea typeface="+mn-ea"/>
              </a:rPr>
              <a:t>d</a:t>
            </a:r>
            <a:r>
              <a:rPr lang="zh-CN" altLang="en-US" dirty="0">
                <a:latin typeface="+mn-lt"/>
                <a:ea typeface="+mn-ea"/>
              </a:rPr>
              <a:t>轨道</a:t>
            </a:r>
            <a:r>
              <a:rPr lang="zh-CN" altLang="en-US" b="0" dirty="0">
                <a:latin typeface="+mn-lt"/>
                <a:ea typeface="+mn-ea"/>
              </a:rPr>
              <a:t>。</a:t>
            </a:r>
            <a:endParaRPr lang="zh-CN" altLang="en-US" b="0" dirty="0">
              <a:latin typeface="+mn-lt"/>
              <a:ea typeface="+mn-ea"/>
            </a:endParaRPr>
          </a:p>
        </p:txBody>
      </p:sp>
      <p:sp>
        <p:nvSpPr>
          <p:cNvPr id="548868" name="Text Box 4"/>
          <p:cNvSpPr txBox="1">
            <a:spLocks noChangeArrowheads="1"/>
          </p:cNvSpPr>
          <p:nvPr/>
        </p:nvSpPr>
        <p:spPr bwMode="auto">
          <a:xfrm>
            <a:off x="1143000" y="4868863"/>
            <a:ext cx="7561263" cy="1482725"/>
          </a:xfrm>
          <a:prstGeom prst="rect">
            <a:avLst/>
          </a:prstGeom>
          <a:noFill/>
          <a:ln>
            <a:noFill/>
          </a:ln>
          <a:effectLst/>
        </p:spPr>
        <p:txBody>
          <a:bodyPr>
            <a:spAutoFit/>
          </a:bodyPr>
          <a:lstStyle/>
          <a:p>
            <a:pPr eaLnBrk="0" hangingPunct="0">
              <a:lnSpc>
                <a:spcPct val="120000"/>
              </a:lnSpc>
              <a:spcBef>
                <a:spcPct val="50000"/>
              </a:spcBef>
              <a:defRPr/>
            </a:pPr>
            <a:r>
              <a:rPr lang="zh-CN" altLang="en-US" dirty="0">
                <a:latin typeface="+mn-lt"/>
                <a:ea typeface="+mn-ea"/>
              </a:rPr>
              <a:t>由于</a:t>
            </a:r>
            <a:r>
              <a:rPr lang="en-US" altLang="zh-CN" i="1" dirty="0">
                <a:latin typeface="+mn-lt"/>
                <a:ea typeface="+mn-ea"/>
              </a:rPr>
              <a:t>E</a:t>
            </a:r>
            <a:r>
              <a:rPr lang="en-US" altLang="zh-CN" sz="2800" baseline="-25000" dirty="0">
                <a:latin typeface="+mn-lt"/>
                <a:ea typeface="+mn-ea"/>
              </a:rPr>
              <a:t>(</a:t>
            </a:r>
            <a:r>
              <a:rPr lang="en-US" altLang="zh-CN" sz="2800" i="1" baseline="-25000" dirty="0">
                <a:latin typeface="+mn-lt"/>
                <a:ea typeface="+mn-ea"/>
              </a:rPr>
              <a:t>n</a:t>
            </a:r>
            <a:r>
              <a:rPr lang="en-US" altLang="zh-CN" sz="2800" baseline="-25000" dirty="0">
                <a:latin typeface="+mn-lt"/>
                <a:ea typeface="+mn-ea"/>
              </a:rPr>
              <a:t>-1)d</a:t>
            </a:r>
            <a:r>
              <a:rPr lang="en-US" altLang="zh-CN" sz="2800" dirty="0">
                <a:latin typeface="+mn-lt"/>
                <a:ea typeface="+mn-ea"/>
              </a:rPr>
              <a:t> </a:t>
            </a:r>
            <a:r>
              <a:rPr lang="en-US" altLang="zh-CN" dirty="0">
                <a:latin typeface="+mn-lt"/>
                <a:ea typeface="+mn-ea"/>
              </a:rPr>
              <a:t>&lt;</a:t>
            </a:r>
            <a:r>
              <a:rPr lang="en-US" altLang="zh-CN" i="1" dirty="0">
                <a:latin typeface="+mn-lt"/>
                <a:ea typeface="+mn-ea"/>
              </a:rPr>
              <a:t>E</a:t>
            </a:r>
            <a:r>
              <a:rPr lang="en-US" altLang="zh-CN" i="1" baseline="-25000" dirty="0">
                <a:latin typeface="+mn-lt"/>
                <a:ea typeface="+mn-ea"/>
              </a:rPr>
              <a:t>n</a:t>
            </a:r>
            <a:r>
              <a:rPr lang="en-US" altLang="zh-CN" baseline="-25000" dirty="0">
                <a:latin typeface="+mn-lt"/>
                <a:ea typeface="+mn-ea"/>
              </a:rPr>
              <a:t>d</a:t>
            </a:r>
            <a:r>
              <a:rPr lang="zh-CN" altLang="en-US" dirty="0">
                <a:latin typeface="+mn-lt"/>
                <a:ea typeface="+mn-ea"/>
              </a:rPr>
              <a:t>，对于同一中心离子，</a:t>
            </a:r>
            <a:endParaRPr lang="en-US" altLang="zh-CN" dirty="0">
              <a:latin typeface="+mn-lt"/>
              <a:ea typeface="+mn-ea"/>
            </a:endParaRPr>
          </a:p>
          <a:p>
            <a:pPr eaLnBrk="0" hangingPunct="0">
              <a:lnSpc>
                <a:spcPct val="120000"/>
              </a:lnSpc>
              <a:spcBef>
                <a:spcPct val="50000"/>
              </a:spcBef>
              <a:defRPr/>
            </a:pPr>
            <a:r>
              <a:rPr lang="zh-CN" altLang="en-US" dirty="0">
                <a:solidFill>
                  <a:srgbClr val="0000CC"/>
                </a:solidFill>
                <a:latin typeface="+mn-lt"/>
                <a:ea typeface="+mn-ea"/>
              </a:rPr>
              <a:t>稳定性：内轨型配合物 </a:t>
            </a:r>
            <a:r>
              <a:rPr lang="en-US" altLang="zh-CN" dirty="0">
                <a:solidFill>
                  <a:srgbClr val="0000CC"/>
                </a:solidFill>
                <a:latin typeface="+mn-lt"/>
                <a:ea typeface="+mn-ea"/>
              </a:rPr>
              <a:t>&gt; </a:t>
            </a:r>
            <a:r>
              <a:rPr lang="zh-CN" altLang="en-US" dirty="0">
                <a:solidFill>
                  <a:srgbClr val="0000CC"/>
                </a:solidFill>
                <a:latin typeface="+mn-lt"/>
                <a:ea typeface="+mn-ea"/>
              </a:rPr>
              <a:t>外轨型配合物</a:t>
            </a:r>
            <a:endParaRPr lang="zh-CN" altLang="en-US" b="0" dirty="0">
              <a:solidFill>
                <a:srgbClr val="0000CC"/>
              </a:solidFill>
              <a:latin typeface="+mn-lt"/>
              <a:ea typeface="+mn-ea"/>
            </a:endParaRPr>
          </a:p>
        </p:txBody>
      </p:sp>
      <p:sp>
        <p:nvSpPr>
          <p:cNvPr id="5" name="Rectangle 3"/>
          <p:cNvSpPr>
            <a:spLocks noChangeArrowheads="1"/>
          </p:cNvSpPr>
          <p:nvPr/>
        </p:nvSpPr>
        <p:spPr bwMode="auto">
          <a:xfrm>
            <a:off x="977900" y="404813"/>
            <a:ext cx="3240088" cy="579437"/>
          </a:xfrm>
          <a:prstGeom prst="rect">
            <a:avLst/>
          </a:prstGeom>
          <a:noFill/>
          <a:ln>
            <a:noFill/>
          </a:ln>
          <a:effectLst/>
        </p:spPr>
        <p:txBody>
          <a:bodyPr anchor="ctr">
            <a:spAutoFit/>
          </a:bodyPr>
          <a:lstStyle/>
          <a:p>
            <a:pPr>
              <a:defRPr/>
            </a:pPr>
            <a:r>
              <a:rPr lang="en-US" altLang="zh-CN" dirty="0">
                <a:solidFill>
                  <a:srgbClr val="0000FF"/>
                </a:solidFill>
                <a:latin typeface="+mn-lt"/>
                <a:ea typeface="+mn-ea"/>
              </a:rPr>
              <a:t>2.</a:t>
            </a:r>
            <a:r>
              <a:rPr lang="zh-CN" altLang="en-US" dirty="0">
                <a:solidFill>
                  <a:srgbClr val="0000FF"/>
                </a:solidFill>
                <a:latin typeface="+mn-lt"/>
                <a:ea typeface="+mn-ea"/>
              </a:rPr>
              <a:t>内轨型配合物</a:t>
            </a:r>
            <a:r>
              <a:rPr lang="zh-CN" altLang="en-US" b="0" dirty="0">
                <a:solidFill>
                  <a:srgbClr val="0000FF"/>
                </a:solidFill>
                <a:latin typeface="+mn-lt"/>
                <a:ea typeface="+mn-ea"/>
              </a:rPr>
              <a:t> </a:t>
            </a:r>
            <a:endParaRPr lang="zh-CN" altLang="en-US" b="0" dirty="0">
              <a:solidFill>
                <a:srgbClr val="0000FF"/>
              </a:solidFill>
              <a:latin typeface="+mn-lt"/>
              <a:ea typeface="+mn-ea"/>
            </a:endParaRPr>
          </a:p>
        </p:txBody>
      </p:sp>
      <p:sp>
        <p:nvSpPr>
          <p:cNvPr id="58372"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02E7CE36-7BA3-43DB-B46B-0D214745B709}"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8867">
                                            <p:txEl>
                                              <p:pRg st="0" end="0"/>
                                            </p:txEl>
                                          </p:spTgt>
                                        </p:tgtEl>
                                        <p:attrNameLst>
                                          <p:attrName>style.visibility</p:attrName>
                                        </p:attrNameLst>
                                      </p:cBhvr>
                                      <p:to>
                                        <p:strVal val="visible"/>
                                      </p:to>
                                    </p:set>
                                    <p:animEffect transition="in" filter="wipe(left)">
                                      <p:cBhvr>
                                        <p:cTn id="12" dur="500"/>
                                        <p:tgtEl>
                                          <p:spTgt spid="5488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8867">
                                            <p:txEl>
                                              <p:pRg st="1" end="1"/>
                                            </p:txEl>
                                          </p:spTgt>
                                        </p:tgtEl>
                                        <p:attrNameLst>
                                          <p:attrName>style.visibility</p:attrName>
                                        </p:attrNameLst>
                                      </p:cBhvr>
                                      <p:to>
                                        <p:strVal val="visible"/>
                                      </p:to>
                                    </p:set>
                                    <p:animEffect transition="in" filter="wipe(left)">
                                      <p:cBhvr>
                                        <p:cTn id="17" dur="500"/>
                                        <p:tgtEl>
                                          <p:spTgt spid="5488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8868"/>
                                        </p:tgtEl>
                                        <p:attrNameLst>
                                          <p:attrName>style.visibility</p:attrName>
                                        </p:attrNameLst>
                                      </p:cBhvr>
                                      <p:to>
                                        <p:strVal val="visible"/>
                                      </p:to>
                                    </p:set>
                                    <p:animEffect transition="in" filter="wipe(left)">
                                      <p:cBhvr>
                                        <p:cTn id="22" dur="500"/>
                                        <p:tgtEl>
                                          <p:spTgt spid="548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8"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ChangeArrowheads="1"/>
          </p:cNvSpPr>
          <p:nvPr/>
        </p:nvSpPr>
        <p:spPr bwMode="auto">
          <a:xfrm>
            <a:off x="993775" y="284163"/>
            <a:ext cx="1223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sz="4000">
                <a:solidFill>
                  <a:srgbClr val="0000CC"/>
                </a:solidFill>
                <a:ea typeface="华文楷体" panose="02010600040101010101" pitchFamily="2" charset="-122"/>
              </a:rPr>
              <a:t>例：</a:t>
            </a:r>
            <a:endParaRPr lang="zh-CN" altLang="en-US" sz="4000">
              <a:solidFill>
                <a:srgbClr val="0000CC"/>
              </a:solidFill>
              <a:ea typeface="华文楷体" panose="02010600040101010101" pitchFamily="2" charset="-122"/>
            </a:endParaRPr>
          </a:p>
        </p:txBody>
      </p:sp>
      <p:sp>
        <p:nvSpPr>
          <p:cNvPr id="549893" name="AutoShape 5"/>
          <p:cNvSpPr>
            <a:spLocks noChangeArrowheads="1"/>
          </p:cNvSpPr>
          <p:nvPr/>
        </p:nvSpPr>
        <p:spPr bwMode="auto">
          <a:xfrm>
            <a:off x="6443663" y="5300663"/>
            <a:ext cx="1728787" cy="609600"/>
          </a:xfrm>
          <a:prstGeom prst="wedgeRoundRectCallout">
            <a:avLst>
              <a:gd name="adj1" fmla="val -133653"/>
              <a:gd name="adj2" fmla="val -226301"/>
              <a:gd name="adj3" fmla="val 16667"/>
            </a:avLst>
          </a:prstGeom>
          <a:solidFill>
            <a:srgbClr val="FFFF66"/>
          </a:solidFill>
          <a:ln w="9525" algn="ctr">
            <a:solidFill>
              <a:srgbClr val="FFFF66"/>
            </a:solidFill>
            <a:miter lim="800000"/>
          </a:ln>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a:r>
              <a:rPr lang="zh-CN" altLang="en-US">
                <a:solidFill>
                  <a:srgbClr val="FF0000"/>
                </a:solidFill>
                <a:ea typeface="华文楷体" panose="02010600040101010101" pitchFamily="2" charset="-122"/>
              </a:rPr>
              <a:t>内轨型</a:t>
            </a:r>
            <a:endParaRPr lang="zh-CN" altLang="en-US">
              <a:solidFill>
                <a:srgbClr val="FF0000"/>
              </a:solidFill>
              <a:ea typeface="华文楷体" panose="02010600040101010101" pitchFamily="2" charset="-122"/>
            </a:endParaRPr>
          </a:p>
        </p:txBody>
      </p:sp>
      <p:pic>
        <p:nvPicPr>
          <p:cNvPr id="59395" name="Picture 2" descr="Fe_sp3d2_d2sp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8313" y="1250950"/>
            <a:ext cx="83534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9892" name="AutoShape 4"/>
          <p:cNvSpPr>
            <a:spLocks noChangeArrowheads="1"/>
          </p:cNvSpPr>
          <p:nvPr/>
        </p:nvSpPr>
        <p:spPr bwMode="auto">
          <a:xfrm>
            <a:off x="6516688" y="333375"/>
            <a:ext cx="1728787" cy="609600"/>
          </a:xfrm>
          <a:prstGeom prst="wedgeRoundRectCallout">
            <a:avLst>
              <a:gd name="adj1" fmla="val -67537"/>
              <a:gd name="adj2" fmla="val 323699"/>
              <a:gd name="adj3" fmla="val 1666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a:r>
              <a:rPr lang="zh-CN" altLang="en-US">
                <a:solidFill>
                  <a:srgbClr val="FF0000"/>
                </a:solidFill>
                <a:ea typeface="华文楷体" panose="02010600040101010101" pitchFamily="2" charset="-122"/>
              </a:rPr>
              <a:t>外轨型</a:t>
            </a:r>
            <a:endParaRPr lang="zh-CN" altLang="en-US">
              <a:solidFill>
                <a:srgbClr val="FF0000"/>
              </a:solidFill>
              <a:ea typeface="华文楷体" panose="02010600040101010101" pitchFamily="2" charset="-122"/>
            </a:endParaRPr>
          </a:p>
        </p:txBody>
      </p:sp>
      <p:sp>
        <p:nvSpPr>
          <p:cNvPr id="59397"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481D222B-2252-4355-A957-6AF136472368}"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49892"/>
                                        </p:tgtEl>
                                        <p:attrNameLst>
                                          <p:attrName>style.visibility</p:attrName>
                                        </p:attrNameLst>
                                      </p:cBhvr>
                                      <p:to>
                                        <p:strVal val="visible"/>
                                      </p:to>
                                    </p:set>
                                    <p:animEffect transition="in" filter="wipe(up)">
                                      <p:cBhvr>
                                        <p:cTn id="7" dur="500"/>
                                        <p:tgtEl>
                                          <p:spTgt spid="5498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49893"/>
                                        </p:tgtEl>
                                        <p:attrNameLst>
                                          <p:attrName>style.visibility</p:attrName>
                                        </p:attrNameLst>
                                      </p:cBhvr>
                                      <p:to>
                                        <p:strVal val="visible"/>
                                      </p:to>
                                    </p:set>
                                    <p:animEffect transition="in" filter="wipe(down)">
                                      <p:cBhvr>
                                        <p:cTn id="12" dur="500"/>
                                        <p:tgtEl>
                                          <p:spTgt spid="549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3" grpId="0" animBg="1"/>
      <p:bldP spid="5498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9" name="Text Box 5"/>
          <p:cNvSpPr txBox="1">
            <a:spLocks noChangeArrowheads="1"/>
          </p:cNvSpPr>
          <p:nvPr/>
        </p:nvSpPr>
        <p:spPr bwMode="auto">
          <a:xfrm>
            <a:off x="539750" y="1341438"/>
            <a:ext cx="7848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nSpc>
                <a:spcPct val="110000"/>
              </a:lnSpc>
              <a:spcBef>
                <a:spcPct val="50000"/>
              </a:spcBef>
            </a:pPr>
            <a:r>
              <a:rPr lang="en-US" altLang="zh-CN" sz="3200" b="1" baseline="0" dirty="0">
                <a:solidFill>
                  <a:srgbClr val="FF3399"/>
                </a:solidFill>
                <a:latin typeface="Times New Roman" panose="02020603050405020304" pitchFamily="18" charset="0"/>
                <a:ea typeface="楷体" panose="02010609060101010101" pitchFamily="49" charset="-122"/>
              </a:rPr>
              <a:t>    </a:t>
            </a:r>
            <a:r>
              <a:rPr lang="zh-CN" altLang="en-US" sz="3200" b="1" baseline="0" dirty="0">
                <a:solidFill>
                  <a:srgbClr val="FF0000"/>
                </a:solidFill>
                <a:latin typeface="Times New Roman" panose="02020603050405020304" pitchFamily="18" charset="0"/>
                <a:ea typeface="楷体" panose="02010609060101010101" pitchFamily="49" charset="-122"/>
              </a:rPr>
              <a:t>配合物是形成内轨型还是外轨型与中心离子的价层电子构型和配位体的性质有关</a:t>
            </a:r>
            <a:r>
              <a:rPr lang="en-US" altLang="zh-CN" sz="3200" b="1" baseline="0" dirty="0">
                <a:solidFill>
                  <a:srgbClr val="FF0000"/>
                </a:solidFill>
                <a:latin typeface="Times New Roman" panose="02020603050405020304" pitchFamily="18" charset="0"/>
                <a:ea typeface="楷体" panose="02010609060101010101" pitchFamily="49" charset="-122"/>
              </a:rPr>
              <a:t>.</a:t>
            </a:r>
            <a:r>
              <a:rPr lang="en-US" altLang="zh-CN" sz="3200" baseline="0" dirty="0">
                <a:solidFill>
                  <a:srgbClr val="FF0000"/>
                </a:solidFill>
                <a:latin typeface="Times New Roman" panose="02020603050405020304" pitchFamily="18" charset="0"/>
                <a:ea typeface="楷体" panose="02010609060101010101" pitchFamily="49" charset="-122"/>
              </a:rPr>
              <a:t> </a:t>
            </a:r>
            <a:endParaRPr lang="en-US" altLang="zh-CN" sz="3200" baseline="0" dirty="0">
              <a:solidFill>
                <a:srgbClr val="FF0000"/>
              </a:solidFill>
              <a:latin typeface="Times New Roman" panose="02020603050405020304" pitchFamily="18" charset="0"/>
              <a:ea typeface="楷体" panose="02010609060101010101" pitchFamily="49" charset="-122"/>
            </a:endParaRPr>
          </a:p>
        </p:txBody>
      </p:sp>
      <p:sp>
        <p:nvSpPr>
          <p:cNvPr id="395270" name="Text Box 6"/>
          <p:cNvSpPr txBox="1">
            <a:spLocks noChangeArrowheads="1"/>
          </p:cNvSpPr>
          <p:nvPr/>
        </p:nvSpPr>
        <p:spPr bwMode="auto">
          <a:xfrm>
            <a:off x="539750" y="2781300"/>
            <a:ext cx="7777163"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nSpc>
                <a:spcPct val="110000"/>
              </a:lnSpc>
              <a:spcBef>
                <a:spcPct val="50000"/>
              </a:spcBef>
            </a:pPr>
            <a:r>
              <a:rPr lang="en-US" altLang="zh-CN" sz="3200" b="1" baseline="0" dirty="0">
                <a:solidFill>
                  <a:srgbClr val="000000"/>
                </a:solidFill>
                <a:latin typeface="Times New Roman" panose="02020603050405020304" pitchFamily="18" charset="0"/>
                <a:ea typeface="楷体" panose="02010609060101010101" pitchFamily="49" charset="-122"/>
              </a:rPr>
              <a:t>    </a:t>
            </a:r>
            <a:r>
              <a:rPr lang="zh-CN" altLang="en-US" sz="3200" b="1" baseline="0" dirty="0">
                <a:solidFill>
                  <a:srgbClr val="000000"/>
                </a:solidFill>
                <a:latin typeface="Times New Roman" panose="02020603050405020304" pitchFamily="18" charset="0"/>
                <a:ea typeface="楷体" panose="02010609060101010101" pitchFamily="49" charset="-122"/>
              </a:rPr>
              <a:t>对于具有</a:t>
            </a:r>
            <a:r>
              <a:rPr lang="en-US" altLang="zh-CN" sz="3200" b="1" baseline="0" dirty="0">
                <a:solidFill>
                  <a:srgbClr val="000000"/>
                </a:solidFill>
                <a:latin typeface="Times New Roman" panose="02020603050405020304" pitchFamily="18" charset="0"/>
                <a:ea typeface="楷体" panose="02010609060101010101" pitchFamily="49" charset="-122"/>
              </a:rPr>
              <a:t>8e</a:t>
            </a:r>
            <a:r>
              <a:rPr lang="zh-CN" altLang="en-US" sz="3200" b="1" baseline="0" dirty="0">
                <a:solidFill>
                  <a:srgbClr val="000000"/>
                </a:solidFill>
                <a:latin typeface="Times New Roman" panose="02020603050405020304" pitchFamily="18" charset="0"/>
                <a:ea typeface="楷体" panose="02010609060101010101" pitchFamily="49" charset="-122"/>
              </a:rPr>
              <a:t>构型</a:t>
            </a:r>
            <a:r>
              <a:rPr lang="en-US" altLang="zh-CN" sz="3200" b="1" baseline="0" dirty="0">
                <a:solidFill>
                  <a:srgbClr val="000000"/>
                </a:solidFill>
                <a:latin typeface="Times New Roman" panose="02020603050405020304" pitchFamily="18" charset="0"/>
                <a:ea typeface="楷体" panose="02010609060101010101" pitchFamily="49" charset="-122"/>
              </a:rPr>
              <a:t>,18e</a:t>
            </a:r>
            <a:r>
              <a:rPr lang="zh-CN" altLang="en-US" sz="3200" b="1" baseline="0" dirty="0">
                <a:solidFill>
                  <a:srgbClr val="000000"/>
                </a:solidFill>
                <a:latin typeface="Times New Roman" panose="02020603050405020304" pitchFamily="18" charset="0"/>
                <a:ea typeface="楷体" panose="02010609060101010101" pitchFamily="49" charset="-122"/>
              </a:rPr>
              <a:t>构型</a:t>
            </a:r>
            <a:r>
              <a:rPr lang="en-US" altLang="zh-CN" sz="3200" b="1" baseline="0" dirty="0">
                <a:solidFill>
                  <a:srgbClr val="000000"/>
                </a:solidFill>
                <a:latin typeface="Times New Roman" panose="02020603050405020304" pitchFamily="18" charset="0"/>
                <a:ea typeface="楷体" panose="02010609060101010101" pitchFamily="49" charset="-122"/>
              </a:rPr>
              <a:t>(</a:t>
            </a:r>
            <a:r>
              <a:rPr lang="zh-CN" altLang="en-US" sz="3200" b="1" baseline="0" dirty="0">
                <a:solidFill>
                  <a:srgbClr val="000000"/>
                </a:solidFill>
                <a:latin typeface="Times New Roman" panose="02020603050405020304" pitchFamily="18" charset="0"/>
                <a:ea typeface="楷体" panose="02010609060101010101" pitchFamily="49" charset="-122"/>
              </a:rPr>
              <a:t>如</a:t>
            </a:r>
            <a:r>
              <a:rPr lang="en-US" altLang="zh-CN" sz="3200" b="1" baseline="0" dirty="0" err="1">
                <a:solidFill>
                  <a:srgbClr val="000000"/>
                </a:solidFill>
                <a:latin typeface="Times New Roman" panose="02020603050405020304" pitchFamily="18" charset="0"/>
                <a:ea typeface="楷体" panose="02010609060101010101" pitchFamily="49" charset="-122"/>
              </a:rPr>
              <a:t>ⅠB</a:t>
            </a:r>
            <a:r>
              <a:rPr lang="zh-CN" altLang="en-US" sz="3200" b="1" baseline="0" dirty="0">
                <a:solidFill>
                  <a:srgbClr val="000000"/>
                </a:solidFill>
                <a:latin typeface="Times New Roman" panose="02020603050405020304" pitchFamily="18" charset="0"/>
                <a:ea typeface="楷体" panose="02010609060101010101" pitchFamily="49" charset="-122"/>
              </a:rPr>
              <a:t>的</a:t>
            </a:r>
            <a:r>
              <a:rPr lang="en-US" altLang="zh-CN" sz="3200" b="1" baseline="0" dirty="0">
                <a:solidFill>
                  <a:srgbClr val="000000"/>
                </a:solidFill>
                <a:latin typeface="Times New Roman" panose="02020603050405020304" pitchFamily="18" charset="0"/>
                <a:ea typeface="楷体" panose="02010609060101010101" pitchFamily="49" charset="-122"/>
              </a:rPr>
              <a:t>M</a:t>
            </a:r>
            <a:r>
              <a:rPr lang="en-US" altLang="zh-CN" sz="3200" b="1" dirty="0">
                <a:solidFill>
                  <a:srgbClr val="000000"/>
                </a:solidFill>
                <a:latin typeface="Times New Roman" panose="02020603050405020304" pitchFamily="18" charset="0"/>
                <a:ea typeface="楷体" panose="02010609060101010101" pitchFamily="49" charset="-122"/>
              </a:rPr>
              <a:t>+</a:t>
            </a:r>
            <a:r>
              <a:rPr lang="zh-CN" altLang="en-US" sz="3200" b="1" baseline="0" dirty="0">
                <a:solidFill>
                  <a:srgbClr val="000000"/>
                </a:solidFill>
                <a:latin typeface="Times New Roman" panose="02020603050405020304" pitchFamily="18" charset="0"/>
                <a:ea typeface="楷体" panose="02010609060101010101" pitchFamily="49" charset="-122"/>
              </a:rPr>
              <a:t>离子和</a:t>
            </a:r>
            <a:r>
              <a:rPr lang="en-US" altLang="zh-CN" sz="3200" b="1" baseline="0" dirty="0" err="1">
                <a:solidFill>
                  <a:srgbClr val="000000"/>
                </a:solidFill>
                <a:latin typeface="Times New Roman" panose="02020603050405020304" pitchFamily="18" charset="0"/>
                <a:ea typeface="楷体" panose="02010609060101010101" pitchFamily="49" charset="-122"/>
              </a:rPr>
              <a:t>ⅡB</a:t>
            </a:r>
            <a:r>
              <a:rPr lang="zh-CN" altLang="en-US" sz="3200" b="1" baseline="0" dirty="0">
                <a:solidFill>
                  <a:srgbClr val="000000"/>
                </a:solidFill>
                <a:latin typeface="Times New Roman" panose="02020603050405020304" pitchFamily="18" charset="0"/>
                <a:ea typeface="楷体" panose="02010609060101010101" pitchFamily="49" charset="-122"/>
              </a:rPr>
              <a:t>的</a:t>
            </a:r>
            <a:r>
              <a:rPr lang="en-US" altLang="zh-CN" sz="3200" b="1" baseline="0" dirty="0">
                <a:solidFill>
                  <a:srgbClr val="000000"/>
                </a:solidFill>
                <a:latin typeface="Times New Roman" panose="02020603050405020304" pitchFamily="18" charset="0"/>
                <a:ea typeface="楷体" panose="02010609060101010101" pitchFamily="49" charset="-122"/>
              </a:rPr>
              <a:t>M</a:t>
            </a:r>
            <a:r>
              <a:rPr lang="en-US" altLang="zh-CN" sz="3200" b="1" dirty="0">
                <a:solidFill>
                  <a:srgbClr val="000000"/>
                </a:solidFill>
                <a:latin typeface="Times New Roman" panose="02020603050405020304" pitchFamily="18" charset="0"/>
                <a:ea typeface="楷体" panose="02010609060101010101" pitchFamily="49" charset="-122"/>
              </a:rPr>
              <a:t>2+</a:t>
            </a:r>
            <a:r>
              <a:rPr lang="zh-CN" altLang="en-US" sz="3200" b="1" baseline="0" dirty="0">
                <a:solidFill>
                  <a:srgbClr val="000000"/>
                </a:solidFill>
                <a:latin typeface="Times New Roman" panose="02020603050405020304" pitchFamily="18" charset="0"/>
                <a:ea typeface="楷体" panose="02010609060101010101" pitchFamily="49" charset="-122"/>
              </a:rPr>
              <a:t>离子</a:t>
            </a:r>
            <a:r>
              <a:rPr lang="en-US" altLang="zh-CN" sz="3200" b="1" baseline="0" dirty="0">
                <a:solidFill>
                  <a:srgbClr val="000000"/>
                </a:solidFill>
                <a:latin typeface="Times New Roman" panose="02020603050405020304" pitchFamily="18" charset="0"/>
                <a:ea typeface="楷体" panose="02010609060101010101" pitchFamily="49" charset="-122"/>
              </a:rPr>
              <a:t>)</a:t>
            </a:r>
            <a:r>
              <a:rPr lang="zh-CN" altLang="en-US" sz="3200" b="1" baseline="0" dirty="0">
                <a:solidFill>
                  <a:srgbClr val="000000"/>
                </a:solidFill>
                <a:latin typeface="Times New Roman" panose="02020603050405020304" pitchFamily="18" charset="0"/>
                <a:ea typeface="楷体" panose="02010609060101010101" pitchFamily="49" charset="-122"/>
              </a:rPr>
              <a:t>和</a:t>
            </a:r>
            <a:r>
              <a:rPr lang="en-US" altLang="zh-CN" sz="3200" b="1" baseline="0" dirty="0">
                <a:solidFill>
                  <a:srgbClr val="000000"/>
                </a:solidFill>
                <a:latin typeface="Times New Roman" panose="02020603050405020304" pitchFamily="18" charset="0"/>
                <a:ea typeface="楷体" panose="02010609060101010101" pitchFamily="49" charset="-122"/>
              </a:rPr>
              <a:t>(18+2)e</a:t>
            </a:r>
            <a:r>
              <a:rPr lang="zh-CN" altLang="en-US" sz="3200" b="1" baseline="0" dirty="0">
                <a:solidFill>
                  <a:srgbClr val="000000"/>
                </a:solidFill>
                <a:latin typeface="Times New Roman" panose="02020603050405020304" pitchFamily="18" charset="0"/>
                <a:ea typeface="楷体" panose="02010609060101010101" pitchFamily="49" charset="-122"/>
              </a:rPr>
              <a:t>构型</a:t>
            </a:r>
            <a:r>
              <a:rPr lang="en-US" altLang="zh-CN" sz="3200" b="1" baseline="0" dirty="0">
                <a:solidFill>
                  <a:srgbClr val="000000"/>
                </a:solidFill>
                <a:latin typeface="Times New Roman" panose="02020603050405020304" pitchFamily="18" charset="0"/>
                <a:ea typeface="楷体" panose="02010609060101010101" pitchFamily="49" charset="-122"/>
              </a:rPr>
              <a:t>(</a:t>
            </a:r>
            <a:r>
              <a:rPr lang="zh-CN" altLang="en-US" sz="3200" b="1" baseline="0" dirty="0">
                <a:solidFill>
                  <a:srgbClr val="000000"/>
                </a:solidFill>
                <a:latin typeface="Times New Roman" panose="02020603050405020304" pitchFamily="18" charset="0"/>
                <a:ea typeface="楷体" panose="02010609060101010101" pitchFamily="49" charset="-122"/>
              </a:rPr>
              <a:t>如</a:t>
            </a:r>
            <a:r>
              <a:rPr lang="en-US" altLang="zh-CN" sz="3200" b="1" baseline="0" dirty="0">
                <a:solidFill>
                  <a:srgbClr val="000000"/>
                </a:solidFill>
                <a:latin typeface="Times New Roman" panose="02020603050405020304" pitchFamily="18" charset="0"/>
                <a:ea typeface="楷体" panose="02010609060101010101" pitchFamily="49" charset="-122"/>
              </a:rPr>
              <a:t>Pb</a:t>
            </a:r>
            <a:r>
              <a:rPr lang="en-US" altLang="zh-CN" sz="3200" b="1" dirty="0">
                <a:solidFill>
                  <a:srgbClr val="000000"/>
                </a:solidFill>
                <a:latin typeface="Times New Roman" panose="02020603050405020304" pitchFamily="18" charset="0"/>
                <a:ea typeface="楷体" panose="02010609060101010101" pitchFamily="49" charset="-122"/>
              </a:rPr>
              <a:t>2+</a:t>
            </a:r>
            <a:r>
              <a:rPr lang="en-US" altLang="zh-CN" sz="3200" b="1" baseline="0" dirty="0">
                <a:solidFill>
                  <a:srgbClr val="000000"/>
                </a:solidFill>
                <a:latin typeface="Times New Roman" panose="02020603050405020304" pitchFamily="18" charset="0"/>
                <a:ea typeface="楷体" panose="02010609060101010101" pitchFamily="49" charset="-122"/>
              </a:rPr>
              <a:t>,Sn</a:t>
            </a:r>
            <a:r>
              <a:rPr lang="en-US" altLang="zh-CN" sz="3200" b="1" dirty="0">
                <a:solidFill>
                  <a:srgbClr val="000000"/>
                </a:solidFill>
                <a:latin typeface="Times New Roman" panose="02020603050405020304" pitchFamily="18" charset="0"/>
                <a:ea typeface="楷体" panose="02010609060101010101" pitchFamily="49" charset="-122"/>
              </a:rPr>
              <a:t>2+</a:t>
            </a:r>
            <a:r>
              <a:rPr lang="zh-CN" altLang="en-US" sz="3200" b="1" baseline="0" dirty="0">
                <a:solidFill>
                  <a:srgbClr val="000000"/>
                </a:solidFill>
                <a:latin typeface="Times New Roman" panose="02020603050405020304" pitchFamily="18" charset="0"/>
                <a:ea typeface="楷体" panose="02010609060101010101" pitchFamily="49" charset="-122"/>
              </a:rPr>
              <a:t>等</a:t>
            </a:r>
            <a:r>
              <a:rPr lang="en-US" altLang="zh-CN" sz="3200" b="1" baseline="0" dirty="0">
                <a:solidFill>
                  <a:srgbClr val="000000"/>
                </a:solidFill>
                <a:latin typeface="Times New Roman" panose="02020603050405020304" pitchFamily="18" charset="0"/>
                <a:ea typeface="楷体" panose="02010609060101010101" pitchFamily="49" charset="-122"/>
              </a:rPr>
              <a:t>)</a:t>
            </a:r>
            <a:r>
              <a:rPr lang="zh-CN" altLang="en-US" sz="3200" b="1" baseline="0" dirty="0">
                <a:solidFill>
                  <a:srgbClr val="000000"/>
                </a:solidFill>
                <a:latin typeface="Times New Roman" panose="02020603050405020304" pitchFamily="18" charset="0"/>
                <a:ea typeface="楷体" panose="02010609060101010101" pitchFamily="49" charset="-122"/>
              </a:rPr>
              <a:t>的中心离子</a:t>
            </a:r>
            <a:r>
              <a:rPr lang="en-US" altLang="zh-CN" sz="3200" b="1" baseline="0" dirty="0">
                <a:solidFill>
                  <a:srgbClr val="000000"/>
                </a:solidFill>
                <a:latin typeface="Times New Roman" panose="02020603050405020304" pitchFamily="18" charset="0"/>
                <a:ea typeface="楷体" panose="02010609060101010101" pitchFamily="49" charset="-122"/>
              </a:rPr>
              <a:t>,</a:t>
            </a:r>
            <a:r>
              <a:rPr lang="zh-CN" altLang="en-US" sz="3200" b="1" baseline="0" dirty="0">
                <a:solidFill>
                  <a:srgbClr val="000000"/>
                </a:solidFill>
                <a:latin typeface="Times New Roman" panose="02020603050405020304" pitchFamily="18" charset="0"/>
                <a:ea typeface="楷体" panose="02010609060101010101" pitchFamily="49" charset="-122"/>
              </a:rPr>
              <a:t>因内层价电子轨道已全充满</a:t>
            </a:r>
            <a:r>
              <a:rPr lang="en-US" altLang="zh-CN" sz="3200" b="1" baseline="0" dirty="0">
                <a:solidFill>
                  <a:srgbClr val="000000"/>
                </a:solidFill>
                <a:latin typeface="Times New Roman" panose="02020603050405020304" pitchFamily="18" charset="0"/>
                <a:ea typeface="楷体" panose="02010609060101010101" pitchFamily="49" charset="-122"/>
              </a:rPr>
              <a:t>,</a:t>
            </a:r>
            <a:r>
              <a:rPr lang="zh-CN" altLang="en-US" sz="3200" b="1" baseline="0" dirty="0">
                <a:solidFill>
                  <a:srgbClr val="000000"/>
                </a:solidFill>
                <a:latin typeface="Times New Roman" panose="02020603050405020304" pitchFamily="18" charset="0"/>
                <a:ea typeface="楷体" panose="02010609060101010101" pitchFamily="49" charset="-122"/>
              </a:rPr>
              <a:t>不能参与杂化成键</a:t>
            </a:r>
            <a:r>
              <a:rPr lang="en-US" altLang="zh-CN" sz="3200" b="1" baseline="0" dirty="0">
                <a:solidFill>
                  <a:srgbClr val="000000"/>
                </a:solidFill>
                <a:latin typeface="Times New Roman" panose="02020603050405020304" pitchFamily="18" charset="0"/>
                <a:ea typeface="楷体" panose="02010609060101010101" pitchFamily="49" charset="-122"/>
              </a:rPr>
              <a:t>,</a:t>
            </a:r>
            <a:r>
              <a:rPr lang="zh-CN" altLang="en-US" sz="3200" b="1" baseline="0" dirty="0">
                <a:solidFill>
                  <a:srgbClr val="000000"/>
                </a:solidFill>
                <a:latin typeface="Times New Roman" panose="02020603050405020304" pitchFamily="18" charset="0"/>
                <a:ea typeface="楷体" panose="02010609060101010101" pitchFamily="49" charset="-122"/>
              </a:rPr>
              <a:t>故只能形成外轨型配合物</a:t>
            </a:r>
            <a:r>
              <a:rPr lang="en-US" altLang="zh-CN" sz="3200" b="1" baseline="0" dirty="0">
                <a:solidFill>
                  <a:srgbClr val="000000"/>
                </a:solidFill>
                <a:latin typeface="Times New Roman" panose="02020603050405020304" pitchFamily="18" charset="0"/>
                <a:ea typeface="楷体" panose="02010609060101010101" pitchFamily="49" charset="-122"/>
              </a:rPr>
              <a:t>,</a:t>
            </a:r>
            <a:r>
              <a:rPr lang="zh-CN" altLang="en-US" sz="3200" b="1" baseline="0" dirty="0">
                <a:solidFill>
                  <a:srgbClr val="000000"/>
                </a:solidFill>
                <a:latin typeface="Times New Roman" panose="02020603050405020304" pitchFamily="18" charset="0"/>
                <a:ea typeface="楷体" panose="02010609060101010101" pitchFamily="49" charset="-122"/>
              </a:rPr>
              <a:t>如</a:t>
            </a:r>
            <a:r>
              <a:rPr lang="en-US" altLang="zh-CN" sz="3200" b="1" baseline="0" dirty="0">
                <a:solidFill>
                  <a:srgbClr val="000000"/>
                </a:solidFill>
                <a:latin typeface="Times New Roman" panose="02020603050405020304" pitchFamily="18" charset="0"/>
                <a:ea typeface="楷体" panose="02010609060101010101" pitchFamily="49" charset="-122"/>
              </a:rPr>
              <a:t>Zn(NH</a:t>
            </a:r>
            <a:r>
              <a:rPr lang="en-US" altLang="zh-CN" sz="3200" b="1" baseline="-25000" dirty="0">
                <a:solidFill>
                  <a:srgbClr val="000000"/>
                </a:solidFill>
                <a:latin typeface="Times New Roman" panose="02020603050405020304" pitchFamily="18" charset="0"/>
                <a:ea typeface="楷体" panose="02010609060101010101" pitchFamily="49" charset="-122"/>
              </a:rPr>
              <a:t>3</a:t>
            </a:r>
            <a:r>
              <a:rPr lang="en-US" altLang="zh-CN" sz="3200" b="1" baseline="0" dirty="0">
                <a:solidFill>
                  <a:srgbClr val="000000"/>
                </a:solidFill>
                <a:latin typeface="Times New Roman" panose="02020603050405020304" pitchFamily="18" charset="0"/>
                <a:ea typeface="楷体" panose="02010609060101010101" pitchFamily="49" charset="-122"/>
              </a:rPr>
              <a:t>)</a:t>
            </a:r>
            <a:r>
              <a:rPr lang="en-US" altLang="zh-CN" sz="3200" b="1" baseline="-25000" dirty="0">
                <a:solidFill>
                  <a:srgbClr val="000000"/>
                </a:solidFill>
                <a:latin typeface="Times New Roman" panose="02020603050405020304" pitchFamily="18" charset="0"/>
                <a:ea typeface="楷体" panose="02010609060101010101" pitchFamily="49" charset="-122"/>
              </a:rPr>
              <a:t>4</a:t>
            </a:r>
            <a:r>
              <a:rPr lang="en-US" altLang="zh-CN" sz="3200" b="1" dirty="0">
                <a:solidFill>
                  <a:srgbClr val="000000"/>
                </a:solidFill>
                <a:latin typeface="Times New Roman" panose="02020603050405020304" pitchFamily="18" charset="0"/>
                <a:ea typeface="楷体" panose="02010609060101010101" pitchFamily="49" charset="-122"/>
              </a:rPr>
              <a:t>2+</a:t>
            </a:r>
            <a:r>
              <a:rPr lang="en-US" altLang="zh-CN" sz="3200" b="1" baseline="0" dirty="0">
                <a:solidFill>
                  <a:srgbClr val="000000"/>
                </a:solidFill>
                <a:latin typeface="Times New Roman" panose="02020603050405020304" pitchFamily="18" charset="0"/>
                <a:ea typeface="楷体" panose="02010609060101010101" pitchFamily="49" charset="-122"/>
              </a:rPr>
              <a:t>.</a:t>
            </a:r>
            <a:endParaRPr lang="en-US" altLang="zh-CN" sz="3200" b="1" baseline="0" dirty="0">
              <a:solidFill>
                <a:srgbClr val="000000"/>
              </a:solidFill>
              <a:latin typeface="Times New Roman" panose="02020603050405020304" pitchFamily="18" charset="0"/>
              <a:ea typeface="楷体" panose="02010609060101010101" pitchFamily="49" charset="-122"/>
            </a:endParaRPr>
          </a:p>
        </p:txBody>
      </p:sp>
      <p:sp>
        <p:nvSpPr>
          <p:cNvPr id="29700" name="AutoShape 8"/>
          <p:cNvSpPr>
            <a:spLocks noChangeArrowheads="1"/>
          </p:cNvSpPr>
          <p:nvPr/>
        </p:nvSpPr>
        <p:spPr bwMode="auto">
          <a:xfrm>
            <a:off x="539750" y="404813"/>
            <a:ext cx="1368425" cy="720725"/>
          </a:xfrm>
          <a:prstGeom prst="wedgeRoundRectCallout">
            <a:avLst>
              <a:gd name="adj1" fmla="val 45593"/>
              <a:gd name="adj2" fmla="val 81940"/>
              <a:gd name="adj3" fmla="val 1666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gn="ctr"/>
            <a:r>
              <a:rPr lang="zh-CN" altLang="en-US" sz="3600" b="1" baseline="0" dirty="0">
                <a:latin typeface="Times New Roman" panose="02020603050405020304" pitchFamily="18" charset="0"/>
                <a:ea typeface="楷体_GB2312" pitchFamily="49" charset="-122"/>
              </a:rPr>
              <a:t>结论</a:t>
            </a:r>
            <a:endParaRPr lang="zh-CN" altLang="en-US" sz="3600" b="1" baseline="0" dirty="0">
              <a:latin typeface="Times New Roman" panose="02020603050405020304" pitchFamily="18" charset="0"/>
              <a:ea typeface="楷体_GB2312" pitchFamily="49" charset="-122"/>
            </a:endParaRPr>
          </a:p>
        </p:txBody>
      </p:sp>
      <p:sp>
        <p:nvSpPr>
          <p:cNvPr id="29701"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B1AE58F5-50CF-47F3-9347-42A350E56474}" type="slidenum">
              <a:rPr lang="en-US" altLang="zh-CN" sz="1400" baseline="0"/>
            </a:fld>
            <a:endParaRPr lang="en-US" altLang="zh-CN" sz="1400" baseline="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5269"/>
                                        </p:tgtEl>
                                        <p:attrNameLst>
                                          <p:attrName>style.visibility</p:attrName>
                                        </p:attrNameLst>
                                      </p:cBhvr>
                                      <p:to>
                                        <p:strVal val="visible"/>
                                      </p:to>
                                    </p:set>
                                    <p:animEffect transition="in" filter="wipe(left)">
                                      <p:cBhvr>
                                        <p:cTn id="7" dur="500"/>
                                        <p:tgtEl>
                                          <p:spTgt spid="3952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5270"/>
                                        </p:tgtEl>
                                        <p:attrNameLst>
                                          <p:attrName>style.visibility</p:attrName>
                                        </p:attrNameLst>
                                      </p:cBhvr>
                                      <p:to>
                                        <p:strVal val="visible"/>
                                      </p:to>
                                    </p:set>
                                    <p:animEffect transition="in" filter="wipe(left)">
                                      <p:cBhvr>
                                        <p:cTn id="12" dur="500"/>
                                        <p:tgtEl>
                                          <p:spTgt spid="395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9" grpId="0"/>
      <p:bldP spid="39527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Text Box 2"/>
          <p:cNvSpPr txBox="1">
            <a:spLocks noChangeArrowheads="1"/>
          </p:cNvSpPr>
          <p:nvPr/>
        </p:nvSpPr>
        <p:spPr bwMode="auto">
          <a:xfrm>
            <a:off x="468313" y="260350"/>
            <a:ext cx="8675687"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nSpc>
                <a:spcPct val="110000"/>
              </a:lnSpc>
              <a:spcBef>
                <a:spcPct val="30000"/>
              </a:spcBef>
              <a:spcAft>
                <a:spcPct val="20000"/>
              </a:spcAft>
            </a:pPr>
            <a:r>
              <a:rPr lang="en-US" altLang="zh-CN" sz="3200" b="1" baseline="0" dirty="0">
                <a:latin typeface="Times New Roman" panose="02020603050405020304" pitchFamily="18" charset="0"/>
                <a:ea typeface="楷体" panose="02010609060101010101" pitchFamily="49" charset="-122"/>
              </a:rPr>
              <a:t>   </a:t>
            </a:r>
            <a:r>
              <a:rPr lang="zh-CN" altLang="en-US" sz="3200" b="1" baseline="0" dirty="0">
                <a:latin typeface="Times New Roman" panose="02020603050405020304" pitchFamily="18" charset="0"/>
                <a:ea typeface="楷体" panose="02010609060101010101" pitchFamily="49" charset="-122"/>
              </a:rPr>
              <a:t>而对于其它构型的离子</a:t>
            </a:r>
            <a:r>
              <a:rPr lang="en-US" altLang="zh-CN" sz="3200" b="1" baseline="0" dirty="0">
                <a:latin typeface="Times New Roman" panose="02020603050405020304" pitchFamily="18" charset="0"/>
                <a:ea typeface="楷体" panose="02010609060101010101" pitchFamily="49" charset="-122"/>
              </a:rPr>
              <a:t>(</a:t>
            </a:r>
            <a:r>
              <a:rPr lang="zh-CN" altLang="en-US" sz="3200" b="1" baseline="0" dirty="0">
                <a:latin typeface="Times New Roman" panose="02020603050405020304" pitchFamily="18" charset="0"/>
                <a:ea typeface="楷体" panose="02010609060101010101" pitchFamily="49" charset="-122"/>
              </a:rPr>
              <a:t>主要是</a:t>
            </a:r>
            <a:r>
              <a:rPr lang="en-US" altLang="zh-CN" sz="3200" b="1" baseline="0" dirty="0">
                <a:latin typeface="Times New Roman" panose="02020603050405020304" pitchFamily="18" charset="0"/>
                <a:ea typeface="楷体" panose="02010609060101010101" pitchFamily="49" charset="-122"/>
              </a:rPr>
              <a:t>9-17e</a:t>
            </a:r>
            <a:r>
              <a:rPr lang="zh-CN" altLang="en-US" sz="3200" b="1" baseline="0" dirty="0">
                <a:latin typeface="Times New Roman" panose="02020603050405020304" pitchFamily="18" charset="0"/>
                <a:ea typeface="楷体" panose="02010609060101010101" pitchFamily="49" charset="-122"/>
              </a:rPr>
              <a:t>构型</a:t>
            </a:r>
            <a:r>
              <a:rPr lang="en-US" altLang="zh-CN" sz="3200" b="1" baseline="0" dirty="0">
                <a:latin typeface="Times New Roman" panose="02020603050405020304" pitchFamily="18" charset="0"/>
                <a:ea typeface="楷体" panose="02010609060101010101" pitchFamily="49" charset="-122"/>
              </a:rPr>
              <a:t>),</a:t>
            </a:r>
            <a:r>
              <a:rPr lang="zh-CN" altLang="en-US" sz="3200" b="1" baseline="0" dirty="0">
                <a:latin typeface="Times New Roman" panose="02020603050405020304" pitchFamily="18" charset="0"/>
                <a:ea typeface="楷体" panose="02010609060101010101" pitchFamily="49" charset="-122"/>
              </a:rPr>
              <a:t>既</a:t>
            </a:r>
            <a:r>
              <a:rPr lang="zh-CN" altLang="en-US" sz="3200" b="1" baseline="0" dirty="0">
                <a:solidFill>
                  <a:srgbClr val="000000"/>
                </a:solidFill>
                <a:latin typeface="Times New Roman" panose="02020603050405020304" pitchFamily="18" charset="0"/>
                <a:ea typeface="楷体" panose="02010609060101010101" pitchFamily="49" charset="-122"/>
              </a:rPr>
              <a:t>可形成内轨型</a:t>
            </a:r>
            <a:r>
              <a:rPr lang="en-US" altLang="zh-CN" sz="3200" b="1" baseline="0" dirty="0">
                <a:solidFill>
                  <a:srgbClr val="000000"/>
                </a:solidFill>
                <a:latin typeface="Times New Roman" panose="02020603050405020304" pitchFamily="18" charset="0"/>
                <a:ea typeface="楷体" panose="02010609060101010101" pitchFamily="49" charset="-122"/>
              </a:rPr>
              <a:t>,</a:t>
            </a:r>
            <a:r>
              <a:rPr lang="zh-CN" altLang="en-US" sz="3200" b="1" baseline="0" dirty="0">
                <a:solidFill>
                  <a:srgbClr val="000000"/>
                </a:solidFill>
                <a:latin typeface="Times New Roman" panose="02020603050405020304" pitchFamily="18" charset="0"/>
                <a:ea typeface="楷体" panose="02010609060101010101" pitchFamily="49" charset="-122"/>
              </a:rPr>
              <a:t>又可形成外轨型</a:t>
            </a:r>
            <a:r>
              <a:rPr lang="en-US" altLang="zh-CN" sz="3200" b="1" baseline="0" dirty="0">
                <a:solidFill>
                  <a:srgbClr val="000000"/>
                </a:solidFill>
                <a:latin typeface="Times New Roman" panose="02020603050405020304" pitchFamily="18" charset="0"/>
                <a:ea typeface="楷体" panose="02010609060101010101" pitchFamily="49" charset="-122"/>
              </a:rPr>
              <a:t>,</a:t>
            </a:r>
            <a:r>
              <a:rPr lang="zh-CN" altLang="en-US" sz="3200" b="1" baseline="0" dirty="0">
                <a:solidFill>
                  <a:srgbClr val="000000"/>
                </a:solidFill>
                <a:latin typeface="Times New Roman" panose="02020603050405020304" pitchFamily="18" charset="0"/>
                <a:ea typeface="楷体" panose="02010609060101010101" pitchFamily="49" charset="-122"/>
              </a:rPr>
              <a:t>其影响因素主要是配体的性质</a:t>
            </a:r>
            <a:r>
              <a:rPr lang="en-US" altLang="zh-CN" sz="3200" b="1" baseline="0" dirty="0">
                <a:solidFill>
                  <a:srgbClr val="000000"/>
                </a:solidFill>
                <a:latin typeface="Times New Roman" panose="02020603050405020304" pitchFamily="18" charset="0"/>
                <a:ea typeface="楷体" panose="02010609060101010101" pitchFamily="49" charset="-122"/>
              </a:rPr>
              <a:t>.</a:t>
            </a:r>
            <a:endParaRPr lang="en-US" altLang="zh-CN" sz="3200" b="1" baseline="0" dirty="0">
              <a:solidFill>
                <a:srgbClr val="000000"/>
              </a:solidFill>
              <a:latin typeface="Times New Roman" panose="02020603050405020304" pitchFamily="18" charset="0"/>
              <a:ea typeface="楷体" panose="02010609060101010101" pitchFamily="49" charset="-122"/>
            </a:endParaRPr>
          </a:p>
          <a:p>
            <a:pPr>
              <a:lnSpc>
                <a:spcPct val="110000"/>
              </a:lnSpc>
              <a:spcBef>
                <a:spcPct val="30000"/>
              </a:spcBef>
              <a:spcAft>
                <a:spcPct val="20000"/>
              </a:spcAft>
            </a:pPr>
            <a:r>
              <a:rPr lang="en-US" altLang="zh-CN" sz="3200" b="1" baseline="0" dirty="0">
                <a:latin typeface="Times New Roman" panose="02020603050405020304" pitchFamily="18" charset="0"/>
                <a:ea typeface="楷体" panose="02010609060101010101" pitchFamily="49" charset="-122"/>
              </a:rPr>
              <a:t>   </a:t>
            </a:r>
            <a:r>
              <a:rPr lang="zh-CN" altLang="en-US" sz="3200" b="1" baseline="0" dirty="0">
                <a:solidFill>
                  <a:srgbClr val="FF0000"/>
                </a:solidFill>
                <a:latin typeface="Times New Roman" panose="02020603050405020304" pitchFamily="18" charset="0"/>
                <a:ea typeface="楷体" panose="02010609060101010101" pitchFamily="49" charset="-122"/>
              </a:rPr>
              <a:t>对于配体性质</a:t>
            </a:r>
            <a:r>
              <a:rPr lang="en-US" altLang="zh-CN" sz="3200" b="1" baseline="0" dirty="0">
                <a:solidFill>
                  <a:srgbClr val="FF0000"/>
                </a:solidFill>
                <a:latin typeface="Times New Roman" panose="02020603050405020304" pitchFamily="18" charset="0"/>
                <a:ea typeface="楷体" panose="02010609060101010101" pitchFamily="49" charset="-122"/>
              </a:rPr>
              <a:t>,</a:t>
            </a:r>
            <a:r>
              <a:rPr lang="zh-CN" altLang="en-US" sz="3200" b="1" baseline="0" dirty="0">
                <a:solidFill>
                  <a:srgbClr val="FF0000"/>
                </a:solidFill>
                <a:latin typeface="Times New Roman" panose="02020603050405020304" pitchFamily="18" charset="0"/>
                <a:ea typeface="楷体" panose="02010609060101010101" pitchFamily="49" charset="-122"/>
              </a:rPr>
              <a:t>配位原子的电负性越小</a:t>
            </a:r>
            <a:r>
              <a:rPr lang="en-US" altLang="zh-CN" sz="3200" b="1" baseline="0" dirty="0">
                <a:solidFill>
                  <a:srgbClr val="FF0000"/>
                </a:solidFill>
                <a:latin typeface="Times New Roman" panose="02020603050405020304" pitchFamily="18" charset="0"/>
                <a:ea typeface="楷体" panose="02010609060101010101" pitchFamily="49" charset="-122"/>
              </a:rPr>
              <a:t>,</a:t>
            </a:r>
            <a:r>
              <a:rPr lang="zh-CN" altLang="en-US" sz="3200" b="1" baseline="0" dirty="0">
                <a:solidFill>
                  <a:srgbClr val="FF0000"/>
                </a:solidFill>
                <a:latin typeface="Times New Roman" panose="02020603050405020304" pitchFamily="18" charset="0"/>
                <a:ea typeface="楷体" panose="02010609060101010101" pitchFamily="49" charset="-122"/>
              </a:rPr>
              <a:t>变形性越大</a:t>
            </a:r>
            <a:r>
              <a:rPr lang="en-US" altLang="zh-CN" sz="3200" b="1" baseline="0" dirty="0">
                <a:solidFill>
                  <a:srgbClr val="FF0000"/>
                </a:solidFill>
                <a:latin typeface="Times New Roman" panose="02020603050405020304" pitchFamily="18" charset="0"/>
                <a:ea typeface="楷体" panose="02010609060101010101" pitchFamily="49" charset="-122"/>
              </a:rPr>
              <a:t>(</a:t>
            </a:r>
            <a:r>
              <a:rPr lang="zh-CN" altLang="en-US" sz="3200" b="1" baseline="0" dirty="0">
                <a:solidFill>
                  <a:srgbClr val="FF0000"/>
                </a:solidFill>
                <a:latin typeface="Times New Roman" panose="02020603050405020304" pitchFamily="18" charset="0"/>
                <a:ea typeface="楷体" panose="02010609060101010101" pitchFamily="49" charset="-122"/>
              </a:rPr>
              <a:t>如</a:t>
            </a:r>
            <a:r>
              <a:rPr lang="en-US" altLang="zh-CN" sz="3200" b="1" baseline="0" dirty="0">
                <a:solidFill>
                  <a:srgbClr val="FF0000"/>
                </a:solidFill>
                <a:latin typeface="Times New Roman" panose="02020603050405020304" pitchFamily="18" charset="0"/>
                <a:ea typeface="楷体" panose="02010609060101010101" pitchFamily="49" charset="-122"/>
              </a:rPr>
              <a:t>CO,CN</a:t>
            </a:r>
            <a:r>
              <a:rPr lang="en-US" altLang="zh-CN" sz="3200" b="1" dirty="0">
                <a:solidFill>
                  <a:srgbClr val="FF0000"/>
                </a:solidFill>
                <a:latin typeface="Times New Roman" panose="02020603050405020304" pitchFamily="18" charset="0"/>
                <a:ea typeface="楷体" panose="02010609060101010101" pitchFamily="49" charset="-122"/>
              </a:rPr>
              <a:t>-</a:t>
            </a:r>
            <a:r>
              <a:rPr lang="zh-CN" altLang="en-US" sz="3200" b="1" baseline="0" dirty="0">
                <a:solidFill>
                  <a:srgbClr val="FF0000"/>
                </a:solidFill>
                <a:latin typeface="Times New Roman" panose="02020603050405020304" pitchFamily="18" charset="0"/>
                <a:ea typeface="楷体" panose="02010609060101010101" pitchFamily="49" charset="-122"/>
              </a:rPr>
              <a:t>等强场配体</a:t>
            </a:r>
            <a:r>
              <a:rPr lang="en-US" altLang="zh-CN" sz="3200" b="1" baseline="0" dirty="0">
                <a:solidFill>
                  <a:srgbClr val="FF0000"/>
                </a:solidFill>
                <a:latin typeface="Times New Roman" panose="02020603050405020304" pitchFamily="18" charset="0"/>
                <a:ea typeface="楷体" panose="02010609060101010101" pitchFamily="49" charset="-122"/>
              </a:rPr>
              <a:t>),</a:t>
            </a:r>
            <a:r>
              <a:rPr lang="zh-CN" altLang="en-US" sz="3200" b="1" baseline="0" dirty="0">
                <a:solidFill>
                  <a:srgbClr val="FF0000"/>
                </a:solidFill>
                <a:latin typeface="Times New Roman" panose="02020603050405020304" pitchFamily="18" charset="0"/>
                <a:ea typeface="楷体" panose="02010609060101010101" pitchFamily="49" charset="-122"/>
              </a:rPr>
              <a:t>则提供的孤对电子越易进入中心离子的内层空轨道中成键</a:t>
            </a:r>
            <a:r>
              <a:rPr lang="en-US" altLang="zh-CN" sz="3200" b="1" baseline="0" dirty="0">
                <a:solidFill>
                  <a:srgbClr val="FF0000"/>
                </a:solidFill>
                <a:latin typeface="Times New Roman" panose="02020603050405020304" pitchFamily="18" charset="0"/>
                <a:ea typeface="楷体" panose="02010609060101010101" pitchFamily="49" charset="-122"/>
              </a:rPr>
              <a:t>,</a:t>
            </a:r>
            <a:r>
              <a:rPr lang="zh-CN" altLang="en-US" sz="3200" b="1" baseline="0" dirty="0">
                <a:solidFill>
                  <a:srgbClr val="FF0000"/>
                </a:solidFill>
                <a:latin typeface="Times New Roman" panose="02020603050405020304" pitchFamily="18" charset="0"/>
                <a:ea typeface="楷体" panose="02010609060101010101" pitchFamily="49" charset="-122"/>
              </a:rPr>
              <a:t>即形成内轨型配合物</a:t>
            </a:r>
            <a:r>
              <a:rPr lang="en-US" altLang="zh-CN" sz="3200" b="1" baseline="0" dirty="0">
                <a:solidFill>
                  <a:srgbClr val="FF0000"/>
                </a:solidFill>
                <a:latin typeface="Times New Roman" panose="02020603050405020304" pitchFamily="18" charset="0"/>
                <a:ea typeface="楷体" panose="02010609060101010101" pitchFamily="49" charset="-122"/>
              </a:rPr>
              <a:t>.</a:t>
            </a:r>
            <a:endParaRPr lang="en-US" altLang="zh-CN" sz="3200" b="1" baseline="0" dirty="0">
              <a:solidFill>
                <a:srgbClr val="FF0000"/>
              </a:solidFill>
              <a:latin typeface="Times New Roman" panose="02020603050405020304" pitchFamily="18" charset="0"/>
              <a:ea typeface="楷体" panose="02010609060101010101" pitchFamily="49" charset="-122"/>
            </a:endParaRPr>
          </a:p>
        </p:txBody>
      </p:sp>
      <p:sp>
        <p:nvSpPr>
          <p:cNvPr id="396291" name="Text Box 3"/>
          <p:cNvSpPr txBox="1">
            <a:spLocks noChangeArrowheads="1"/>
          </p:cNvSpPr>
          <p:nvPr/>
        </p:nvSpPr>
        <p:spPr bwMode="auto">
          <a:xfrm>
            <a:off x="468313" y="4437063"/>
            <a:ext cx="8424862"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pPr>
              <a:lnSpc>
                <a:spcPct val="110000"/>
              </a:lnSpc>
              <a:spcBef>
                <a:spcPct val="50000"/>
              </a:spcBef>
            </a:pPr>
            <a:r>
              <a:rPr lang="en-US" altLang="zh-CN" sz="3200" b="1" baseline="0" dirty="0">
                <a:solidFill>
                  <a:srgbClr val="FF0000"/>
                </a:solidFill>
                <a:latin typeface="Times New Roman" panose="02020603050405020304" pitchFamily="18" charset="0"/>
                <a:ea typeface="楷体" panose="02010609060101010101" pitchFamily="49" charset="-122"/>
              </a:rPr>
              <a:t>   </a:t>
            </a:r>
            <a:r>
              <a:rPr lang="zh-CN" altLang="en-US" sz="3200" b="1" baseline="0" dirty="0">
                <a:solidFill>
                  <a:srgbClr val="000000"/>
                </a:solidFill>
                <a:latin typeface="Times New Roman" panose="02020603050405020304" pitchFamily="18" charset="0"/>
                <a:ea typeface="楷体" panose="02010609060101010101" pitchFamily="49" charset="-122"/>
              </a:rPr>
              <a:t>相反</a:t>
            </a:r>
            <a:r>
              <a:rPr lang="en-US" altLang="zh-CN" sz="3200" b="1" baseline="0" dirty="0">
                <a:solidFill>
                  <a:srgbClr val="FF0000"/>
                </a:solidFill>
                <a:latin typeface="Times New Roman" panose="02020603050405020304" pitchFamily="18" charset="0"/>
                <a:ea typeface="楷体" panose="02010609060101010101" pitchFamily="49" charset="-122"/>
              </a:rPr>
              <a:t>,</a:t>
            </a:r>
            <a:r>
              <a:rPr lang="zh-CN" altLang="en-US" sz="3200" b="1" baseline="0" dirty="0">
                <a:solidFill>
                  <a:srgbClr val="FF0000"/>
                </a:solidFill>
                <a:latin typeface="Times New Roman" panose="02020603050405020304" pitchFamily="18" charset="0"/>
                <a:ea typeface="楷体" panose="02010609060101010101" pitchFamily="49" charset="-122"/>
              </a:rPr>
              <a:t>电负性大</a:t>
            </a:r>
            <a:r>
              <a:rPr lang="en-US" altLang="zh-CN" sz="3200" b="1" baseline="0" dirty="0">
                <a:solidFill>
                  <a:srgbClr val="FF0000"/>
                </a:solidFill>
                <a:latin typeface="Times New Roman" panose="02020603050405020304" pitchFamily="18" charset="0"/>
                <a:ea typeface="楷体" panose="02010609060101010101" pitchFamily="49" charset="-122"/>
              </a:rPr>
              <a:t>,</a:t>
            </a:r>
            <a:r>
              <a:rPr lang="zh-CN" altLang="en-US" sz="3200" b="1" baseline="0" dirty="0">
                <a:solidFill>
                  <a:srgbClr val="FF0000"/>
                </a:solidFill>
                <a:latin typeface="Times New Roman" panose="02020603050405020304" pitchFamily="18" charset="0"/>
                <a:ea typeface="楷体" panose="02010609060101010101" pitchFamily="49" charset="-122"/>
              </a:rPr>
              <a:t>难于变形的配位原子</a:t>
            </a:r>
            <a:r>
              <a:rPr lang="en-US" altLang="zh-CN" sz="3200" b="1" baseline="0" dirty="0">
                <a:solidFill>
                  <a:srgbClr val="FF0000"/>
                </a:solidFill>
                <a:latin typeface="Times New Roman" panose="02020603050405020304" pitchFamily="18" charset="0"/>
                <a:ea typeface="楷体" panose="02010609060101010101" pitchFamily="49" charset="-122"/>
              </a:rPr>
              <a:t>(</a:t>
            </a:r>
            <a:r>
              <a:rPr lang="zh-CN" altLang="en-US" sz="3200" b="1" baseline="0" dirty="0">
                <a:solidFill>
                  <a:srgbClr val="FF0000"/>
                </a:solidFill>
                <a:latin typeface="Times New Roman" panose="02020603050405020304" pitchFamily="18" charset="0"/>
                <a:ea typeface="楷体" panose="02010609060101010101" pitchFamily="49" charset="-122"/>
              </a:rPr>
              <a:t>如</a:t>
            </a:r>
            <a:r>
              <a:rPr lang="en-US" altLang="zh-CN" sz="3200" b="1" baseline="0" dirty="0">
                <a:solidFill>
                  <a:srgbClr val="FF0000"/>
                </a:solidFill>
                <a:latin typeface="Times New Roman" panose="02020603050405020304" pitchFamily="18" charset="0"/>
                <a:ea typeface="楷体" panose="02010609060101010101" pitchFamily="49" charset="-122"/>
              </a:rPr>
              <a:t>H</a:t>
            </a:r>
            <a:r>
              <a:rPr lang="en-US" altLang="zh-CN" sz="3200" b="1" baseline="-25000" dirty="0">
                <a:solidFill>
                  <a:srgbClr val="FF0000"/>
                </a:solidFill>
                <a:latin typeface="Times New Roman" panose="02020603050405020304" pitchFamily="18" charset="0"/>
                <a:ea typeface="楷体" panose="02010609060101010101" pitchFamily="49" charset="-122"/>
              </a:rPr>
              <a:t>2</a:t>
            </a:r>
            <a:r>
              <a:rPr lang="en-US" altLang="zh-CN" sz="3200" b="1" baseline="0" dirty="0">
                <a:solidFill>
                  <a:srgbClr val="FF0000"/>
                </a:solidFill>
                <a:latin typeface="Times New Roman" panose="02020603050405020304" pitchFamily="18" charset="0"/>
                <a:ea typeface="楷体" panose="02010609060101010101" pitchFamily="49" charset="-122"/>
              </a:rPr>
              <a:t>O,OH</a:t>
            </a:r>
            <a:r>
              <a:rPr lang="en-US" altLang="zh-CN" sz="3200" b="1" dirty="0">
                <a:solidFill>
                  <a:srgbClr val="FF0000"/>
                </a:solidFill>
                <a:latin typeface="Times New Roman" panose="02020603050405020304" pitchFamily="18" charset="0"/>
                <a:ea typeface="楷体" panose="02010609060101010101" pitchFamily="49" charset="-122"/>
              </a:rPr>
              <a:t>-</a:t>
            </a:r>
            <a:r>
              <a:rPr lang="en-US" altLang="zh-CN" sz="3200" b="1" baseline="0" dirty="0">
                <a:solidFill>
                  <a:srgbClr val="FF0000"/>
                </a:solidFill>
                <a:latin typeface="Times New Roman" panose="02020603050405020304" pitchFamily="18" charset="0"/>
                <a:ea typeface="楷体" panose="02010609060101010101" pitchFamily="49" charset="-122"/>
              </a:rPr>
              <a:t>,F</a:t>
            </a:r>
            <a:r>
              <a:rPr lang="en-US" altLang="zh-CN" sz="3200" b="1" dirty="0">
                <a:solidFill>
                  <a:srgbClr val="FF0000"/>
                </a:solidFill>
                <a:latin typeface="Times New Roman" panose="02020603050405020304" pitchFamily="18" charset="0"/>
                <a:ea typeface="楷体" panose="02010609060101010101" pitchFamily="49" charset="-122"/>
              </a:rPr>
              <a:t>-</a:t>
            </a:r>
            <a:r>
              <a:rPr lang="zh-CN" altLang="en-US" sz="3200" b="1" baseline="0" dirty="0">
                <a:solidFill>
                  <a:srgbClr val="FF0000"/>
                </a:solidFill>
                <a:latin typeface="Times New Roman" panose="02020603050405020304" pitchFamily="18" charset="0"/>
                <a:ea typeface="楷体" panose="02010609060101010101" pitchFamily="49" charset="-122"/>
              </a:rPr>
              <a:t>等弱场配体</a:t>
            </a:r>
            <a:r>
              <a:rPr lang="en-US" altLang="zh-CN" sz="3200" b="1" baseline="0" dirty="0">
                <a:solidFill>
                  <a:srgbClr val="FF0000"/>
                </a:solidFill>
                <a:latin typeface="Times New Roman" panose="02020603050405020304" pitchFamily="18" charset="0"/>
                <a:ea typeface="楷体" panose="02010609060101010101" pitchFamily="49" charset="-122"/>
              </a:rPr>
              <a:t>)</a:t>
            </a:r>
            <a:r>
              <a:rPr lang="zh-CN" altLang="en-US" sz="3200" b="1" baseline="0" dirty="0">
                <a:solidFill>
                  <a:srgbClr val="FF0000"/>
                </a:solidFill>
                <a:latin typeface="Times New Roman" panose="02020603050405020304" pitchFamily="18" charset="0"/>
                <a:ea typeface="楷体" panose="02010609060101010101" pitchFamily="49" charset="-122"/>
              </a:rPr>
              <a:t>易形成外轨型配合物</a:t>
            </a:r>
            <a:r>
              <a:rPr lang="en-US" altLang="zh-CN" sz="3200" b="1" baseline="0" dirty="0">
                <a:solidFill>
                  <a:srgbClr val="FF0000"/>
                </a:solidFill>
                <a:latin typeface="Times New Roman" panose="02020603050405020304" pitchFamily="18" charset="0"/>
                <a:ea typeface="楷体" panose="02010609060101010101" pitchFamily="49" charset="-122"/>
              </a:rPr>
              <a:t>,</a:t>
            </a:r>
            <a:r>
              <a:rPr lang="zh-CN" altLang="en-US" sz="3200" b="1" baseline="0" dirty="0">
                <a:solidFill>
                  <a:srgbClr val="000000"/>
                </a:solidFill>
                <a:latin typeface="Times New Roman" panose="02020603050405020304" pitchFamily="18" charset="0"/>
                <a:ea typeface="楷体" panose="02010609060101010101" pitchFamily="49" charset="-122"/>
              </a:rPr>
              <a:t>如</a:t>
            </a:r>
            <a:r>
              <a:rPr lang="en-US" altLang="zh-CN" sz="3200" b="1" baseline="0" dirty="0">
                <a:solidFill>
                  <a:srgbClr val="000000"/>
                </a:solidFill>
                <a:latin typeface="Times New Roman" panose="02020603050405020304" pitchFamily="18" charset="0"/>
                <a:ea typeface="楷体" panose="02010609060101010101" pitchFamily="49" charset="-122"/>
              </a:rPr>
              <a:t>Fe(H</a:t>
            </a:r>
            <a:r>
              <a:rPr lang="en-US" altLang="zh-CN" sz="3200" b="1" baseline="-25000" dirty="0">
                <a:solidFill>
                  <a:srgbClr val="000000"/>
                </a:solidFill>
                <a:latin typeface="Times New Roman" panose="02020603050405020304" pitchFamily="18" charset="0"/>
                <a:ea typeface="楷体" panose="02010609060101010101" pitchFamily="49" charset="-122"/>
              </a:rPr>
              <a:t>2</a:t>
            </a:r>
            <a:r>
              <a:rPr lang="en-US" altLang="zh-CN" sz="3200" b="1" baseline="0" dirty="0">
                <a:solidFill>
                  <a:srgbClr val="000000"/>
                </a:solidFill>
                <a:latin typeface="Times New Roman" panose="02020603050405020304" pitchFamily="18" charset="0"/>
                <a:ea typeface="楷体" panose="02010609060101010101" pitchFamily="49" charset="-122"/>
              </a:rPr>
              <a:t>O)</a:t>
            </a:r>
            <a:r>
              <a:rPr lang="en-US" altLang="zh-CN" sz="3200" b="1" baseline="-25000" dirty="0">
                <a:solidFill>
                  <a:srgbClr val="000000"/>
                </a:solidFill>
                <a:latin typeface="Times New Roman" panose="02020603050405020304" pitchFamily="18" charset="0"/>
                <a:ea typeface="楷体" panose="02010609060101010101" pitchFamily="49" charset="-122"/>
              </a:rPr>
              <a:t>6</a:t>
            </a:r>
            <a:r>
              <a:rPr lang="en-US" altLang="zh-CN" sz="3200" b="1" dirty="0">
                <a:solidFill>
                  <a:srgbClr val="000000"/>
                </a:solidFill>
                <a:latin typeface="Times New Roman" panose="02020603050405020304" pitchFamily="18" charset="0"/>
                <a:ea typeface="楷体" panose="02010609060101010101" pitchFamily="49" charset="-122"/>
              </a:rPr>
              <a:t>3+</a:t>
            </a:r>
            <a:r>
              <a:rPr lang="zh-CN" altLang="en-US" sz="3200" b="1" baseline="0" dirty="0">
                <a:solidFill>
                  <a:srgbClr val="000000"/>
                </a:solidFill>
                <a:latin typeface="Times New Roman" panose="02020603050405020304" pitchFamily="18" charset="0"/>
                <a:ea typeface="楷体" panose="02010609060101010101" pitchFamily="49" charset="-122"/>
              </a:rPr>
              <a:t>等</a:t>
            </a:r>
            <a:r>
              <a:rPr lang="en-US" altLang="zh-CN" sz="3200" b="1" baseline="0" dirty="0">
                <a:solidFill>
                  <a:srgbClr val="FF0000"/>
                </a:solidFill>
                <a:latin typeface="Times New Roman" panose="02020603050405020304" pitchFamily="18" charset="0"/>
                <a:ea typeface="楷体" panose="02010609060101010101" pitchFamily="49" charset="-122"/>
              </a:rPr>
              <a:t>.</a:t>
            </a:r>
            <a:endParaRPr lang="en-US" altLang="zh-CN" sz="3200" b="1" baseline="0" dirty="0">
              <a:solidFill>
                <a:srgbClr val="FF0000"/>
              </a:solidFill>
              <a:latin typeface="Times New Roman" panose="02020603050405020304" pitchFamily="18" charset="0"/>
              <a:ea typeface="楷体" panose="02010609060101010101" pitchFamily="49" charset="-122"/>
            </a:endParaRPr>
          </a:p>
        </p:txBody>
      </p:sp>
      <p:sp>
        <p:nvSpPr>
          <p:cNvPr id="30724" name="灯片编号占位符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宋体" panose="02010600030101010101" pitchFamily="2" charset="-122"/>
              </a:defRPr>
            </a:lvl1pPr>
            <a:lvl2pPr marL="742950" indent="-285750">
              <a:defRPr sz="2400" baseline="30000">
                <a:solidFill>
                  <a:schemeClr val="tx1"/>
                </a:solidFill>
                <a:latin typeface="Arial" panose="020B0604020202020204" pitchFamily="34" charset="0"/>
                <a:ea typeface="宋体" panose="02010600030101010101" pitchFamily="2" charset="-122"/>
              </a:defRPr>
            </a:lvl2pPr>
            <a:lvl3pPr marL="1143000" indent="-228600">
              <a:defRPr sz="2400" baseline="30000">
                <a:solidFill>
                  <a:schemeClr val="tx1"/>
                </a:solidFill>
                <a:latin typeface="Arial" panose="020B0604020202020204" pitchFamily="34" charset="0"/>
                <a:ea typeface="宋体" panose="02010600030101010101" pitchFamily="2" charset="-122"/>
              </a:defRPr>
            </a:lvl3pPr>
            <a:lvl4pPr marL="1600200" indent="-228600">
              <a:defRPr sz="2400" baseline="30000">
                <a:solidFill>
                  <a:schemeClr val="tx1"/>
                </a:solidFill>
                <a:latin typeface="Arial" panose="020B0604020202020204" pitchFamily="34" charset="0"/>
                <a:ea typeface="宋体" panose="02010600030101010101" pitchFamily="2" charset="-122"/>
              </a:defRPr>
            </a:lvl4pPr>
            <a:lvl5pPr marL="2057400" indent="-228600">
              <a:defRPr sz="2400" baseline="30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宋体" panose="02010600030101010101" pitchFamily="2" charset="-122"/>
              </a:defRPr>
            </a:lvl9pPr>
          </a:lstStyle>
          <a:p>
            <a:fld id="{33BB58D9-ACED-4635-ACF3-5BD59D44F477}" type="slidenum">
              <a:rPr lang="en-US" altLang="zh-CN" sz="1400" baseline="0"/>
            </a:fld>
            <a:endParaRPr lang="en-US" altLang="zh-CN" sz="1400" baseline="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6290">
                                            <p:txEl>
                                              <p:pRg st="1" end="1"/>
                                            </p:txEl>
                                          </p:spTgt>
                                        </p:tgtEl>
                                        <p:attrNameLst>
                                          <p:attrName>style.visibility</p:attrName>
                                        </p:attrNameLst>
                                      </p:cBhvr>
                                      <p:to>
                                        <p:strVal val="visible"/>
                                      </p:to>
                                    </p:set>
                                    <p:animEffect transition="in" filter="wipe(left)">
                                      <p:cBhvr>
                                        <p:cTn id="7" dur="500"/>
                                        <p:tgtEl>
                                          <p:spTgt spid="39629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6291"/>
                                        </p:tgtEl>
                                        <p:attrNameLst>
                                          <p:attrName>style.visibility</p:attrName>
                                        </p:attrNameLst>
                                      </p:cBhvr>
                                      <p:to>
                                        <p:strVal val="visible"/>
                                      </p:to>
                                    </p:set>
                                    <p:animEffect transition="in" filter="wipe(left)">
                                      <p:cBhvr>
                                        <p:cTn id="12" dur="500"/>
                                        <p:tgtEl>
                                          <p:spTgt spid="396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355600" y="692150"/>
            <a:ext cx="8532813" cy="1143000"/>
          </a:xfrm>
        </p:spPr>
        <p:txBody>
          <a:bodyPr/>
          <a:lstStyle/>
          <a:p>
            <a:r>
              <a:rPr lang="en-US" altLang="zh-CN" b="1" dirty="0" smtClean="0">
                <a:solidFill>
                  <a:srgbClr val="000000"/>
                </a:solidFill>
                <a:effectLst/>
              </a:rPr>
              <a:t>10.1 </a:t>
            </a:r>
            <a:r>
              <a:rPr lang="zh-CN" altLang="en-US" b="1" dirty="0" smtClean="0">
                <a:solidFill>
                  <a:srgbClr val="000000"/>
                </a:solidFill>
                <a:effectLst/>
              </a:rPr>
              <a:t>配合物的结构和异构现象 </a:t>
            </a:r>
            <a:endParaRPr lang="zh-CN" altLang="en-US" b="1" dirty="0" smtClean="0">
              <a:solidFill>
                <a:srgbClr val="000000"/>
              </a:solidFill>
              <a:effectLst/>
            </a:endParaRPr>
          </a:p>
        </p:txBody>
      </p:sp>
      <p:sp>
        <p:nvSpPr>
          <p:cNvPr id="34818" name="Rectangle 4">
            <a:hlinkClick r:id="rId1" action="ppaction://hlinksldjump"/>
          </p:cNvPr>
          <p:cNvSpPr>
            <a:spLocks noChangeArrowheads="1"/>
          </p:cNvSpPr>
          <p:nvPr/>
        </p:nvSpPr>
        <p:spPr bwMode="auto">
          <a:xfrm>
            <a:off x="2255838" y="2565400"/>
            <a:ext cx="577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4000">
                <a:ea typeface="华文楷体" panose="02010600040101010101" pitchFamily="2" charset="-122"/>
              </a:rPr>
              <a:t>10.1.1 </a:t>
            </a:r>
            <a:r>
              <a:rPr lang="zh-CN" altLang="en-US" sz="4000">
                <a:ea typeface="华文楷体" panose="02010600040101010101" pitchFamily="2" charset="-122"/>
              </a:rPr>
              <a:t>配合物的空间构型 </a:t>
            </a:r>
            <a:endParaRPr lang="zh-CN" altLang="en-US" sz="4000">
              <a:ea typeface="华文楷体" panose="02010600040101010101" pitchFamily="2" charset="-122"/>
            </a:endParaRPr>
          </a:p>
        </p:txBody>
      </p:sp>
      <p:sp>
        <p:nvSpPr>
          <p:cNvPr id="34819" name="Rectangle 5">
            <a:hlinkClick r:id="rId2" action="ppaction://hlinksldjump"/>
          </p:cNvPr>
          <p:cNvSpPr>
            <a:spLocks noChangeArrowheads="1"/>
          </p:cNvSpPr>
          <p:nvPr/>
        </p:nvSpPr>
        <p:spPr bwMode="auto">
          <a:xfrm>
            <a:off x="2255838" y="4221163"/>
            <a:ext cx="577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4000">
                <a:ea typeface="华文楷体" panose="02010600040101010101" pitchFamily="2" charset="-122"/>
              </a:rPr>
              <a:t>10.1.2 </a:t>
            </a:r>
            <a:r>
              <a:rPr lang="zh-CN" altLang="en-US" sz="4000">
                <a:ea typeface="华文楷体" panose="02010600040101010101" pitchFamily="2" charset="-122"/>
              </a:rPr>
              <a:t>配合物的异构现象 </a:t>
            </a:r>
            <a:endParaRPr lang="zh-CN" altLang="en-US" sz="4000">
              <a:ea typeface="华文楷体" panose="02010600040101010101" pitchFamily="2" charset="-122"/>
            </a:endParaRPr>
          </a:p>
        </p:txBody>
      </p:sp>
      <p:sp>
        <p:nvSpPr>
          <p:cNvPr id="34820"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5A2B0BEF-1D44-40F5-9B90-D97BC81A0CF4}"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ChangeArrowheads="1"/>
          </p:cNvSpPr>
          <p:nvPr/>
        </p:nvSpPr>
        <p:spPr bwMode="auto">
          <a:xfrm>
            <a:off x="987425" y="633413"/>
            <a:ext cx="5313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600" dirty="0">
                <a:solidFill>
                  <a:srgbClr val="0000CC"/>
                </a:solidFill>
                <a:ea typeface="华文楷体" panose="02010600040101010101" pitchFamily="2" charset="-122"/>
              </a:rPr>
              <a:t>3.</a:t>
            </a:r>
            <a:r>
              <a:rPr lang="zh-CN" altLang="en-US" sz="3600" dirty="0">
                <a:solidFill>
                  <a:srgbClr val="0000CC"/>
                </a:solidFill>
                <a:ea typeface="华文楷体" panose="02010600040101010101" pitchFamily="2" charset="-122"/>
              </a:rPr>
              <a:t>高自旋和低自旋配合物</a:t>
            </a:r>
            <a:r>
              <a:rPr lang="zh-CN" altLang="en-US" sz="3600" b="0" dirty="0">
                <a:solidFill>
                  <a:srgbClr val="0000CC"/>
                </a:solidFill>
                <a:ea typeface="华文楷体" panose="02010600040101010101" pitchFamily="2" charset="-122"/>
              </a:rPr>
              <a:t> </a:t>
            </a:r>
            <a:endParaRPr lang="zh-CN" altLang="en-US" sz="3600" b="0" dirty="0">
              <a:solidFill>
                <a:srgbClr val="0000CC"/>
              </a:solidFill>
              <a:ea typeface="华文楷体" panose="02010600040101010101" pitchFamily="2" charset="-122"/>
            </a:endParaRPr>
          </a:p>
        </p:txBody>
      </p:sp>
      <p:sp>
        <p:nvSpPr>
          <p:cNvPr id="397316" name="Text Box 4"/>
          <p:cNvSpPr txBox="1">
            <a:spLocks noChangeArrowheads="1"/>
          </p:cNvSpPr>
          <p:nvPr/>
        </p:nvSpPr>
        <p:spPr bwMode="auto">
          <a:xfrm>
            <a:off x="987425" y="1557338"/>
            <a:ext cx="7775575"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lnSpc>
                <a:spcPct val="120000"/>
              </a:lnSpc>
              <a:spcBef>
                <a:spcPct val="50000"/>
              </a:spcBef>
            </a:pPr>
            <a:r>
              <a:rPr lang="zh-CN" altLang="en-US" dirty="0">
                <a:ea typeface="华文楷体" panose="02010600040101010101" pitchFamily="2" charset="-122"/>
              </a:rPr>
              <a:t>对</a:t>
            </a:r>
            <a:r>
              <a:rPr lang="zh-CN" altLang="en-US" dirty="0">
                <a:solidFill>
                  <a:srgbClr val="FF0000"/>
                </a:solidFill>
                <a:ea typeface="华文楷体" panose="02010600040101010101" pitchFamily="2" charset="-122"/>
              </a:rPr>
              <a:t>同一中心原子</a:t>
            </a:r>
            <a:r>
              <a:rPr lang="en-US" altLang="zh-CN" dirty="0">
                <a:ea typeface="华文楷体" panose="02010600040101010101" pitchFamily="2" charset="-122"/>
              </a:rPr>
              <a:t>(</a:t>
            </a:r>
            <a:r>
              <a:rPr lang="zh-CN" altLang="en-US" dirty="0">
                <a:ea typeface="华文楷体" panose="02010600040101010101" pitchFamily="2" charset="-122"/>
              </a:rPr>
              <a:t>离子</a:t>
            </a:r>
            <a:r>
              <a:rPr lang="en-US" altLang="zh-CN" dirty="0">
                <a:ea typeface="华文楷体" panose="02010600040101010101" pitchFamily="2" charset="-122"/>
              </a:rPr>
              <a:t>)</a:t>
            </a:r>
            <a:r>
              <a:rPr lang="zh-CN" altLang="en-US" dirty="0">
                <a:ea typeface="华文楷体" panose="02010600040101010101" pitchFamily="2" charset="-122"/>
              </a:rPr>
              <a:t>与配体形成配合物，</a:t>
            </a:r>
            <a:endParaRPr lang="en-US" altLang="zh-CN" dirty="0">
              <a:ea typeface="华文楷体" panose="02010600040101010101" pitchFamily="2" charset="-122"/>
            </a:endParaRPr>
          </a:p>
          <a:p>
            <a:pPr eaLnBrk="0" hangingPunct="0">
              <a:lnSpc>
                <a:spcPct val="120000"/>
              </a:lnSpc>
              <a:spcBef>
                <a:spcPct val="50000"/>
              </a:spcBef>
            </a:pPr>
            <a:r>
              <a:rPr lang="zh-CN" altLang="en-US" dirty="0">
                <a:ea typeface="华文楷体" panose="02010600040101010101" pitchFamily="2" charset="-122"/>
              </a:rPr>
              <a:t>成单电子多的状态，</a:t>
            </a:r>
            <a:r>
              <a:rPr lang="zh-CN" altLang="en-US" dirty="0">
                <a:solidFill>
                  <a:srgbClr val="0000CC"/>
                </a:solidFill>
                <a:ea typeface="华文楷体" panose="02010600040101010101" pitchFamily="2" charset="-122"/>
              </a:rPr>
              <a:t>高自旋态，磁矩较大</a:t>
            </a:r>
            <a:endParaRPr lang="en-US" altLang="zh-CN" dirty="0">
              <a:solidFill>
                <a:srgbClr val="0000CC"/>
              </a:solidFill>
              <a:ea typeface="华文楷体" panose="02010600040101010101" pitchFamily="2" charset="-122"/>
            </a:endParaRPr>
          </a:p>
          <a:p>
            <a:pPr eaLnBrk="0" hangingPunct="0">
              <a:lnSpc>
                <a:spcPct val="120000"/>
              </a:lnSpc>
              <a:spcBef>
                <a:spcPct val="50000"/>
              </a:spcBef>
            </a:pPr>
            <a:r>
              <a:rPr lang="zh-CN" altLang="en-US" dirty="0">
                <a:ea typeface="华文楷体" panose="02010600040101010101" pitchFamily="2" charset="-122"/>
              </a:rPr>
              <a:t>成单电子少的状态，</a:t>
            </a:r>
            <a:r>
              <a:rPr lang="zh-CN" altLang="en-US" dirty="0">
                <a:solidFill>
                  <a:srgbClr val="0000CC"/>
                </a:solidFill>
                <a:ea typeface="华文楷体" panose="02010600040101010101" pitchFamily="2" charset="-122"/>
              </a:rPr>
              <a:t>低自旋态，磁矩较小</a:t>
            </a:r>
            <a:endParaRPr lang="zh-CN" altLang="en-US" dirty="0">
              <a:solidFill>
                <a:srgbClr val="0000CC"/>
              </a:solidFill>
              <a:ea typeface="华文楷体" panose="02010600040101010101" pitchFamily="2" charset="-122"/>
            </a:endParaRPr>
          </a:p>
        </p:txBody>
      </p:sp>
      <p:sp>
        <p:nvSpPr>
          <p:cNvPr id="397321" name="Text Box 9"/>
          <p:cNvSpPr txBox="1">
            <a:spLocks noChangeArrowheads="1"/>
          </p:cNvSpPr>
          <p:nvPr/>
        </p:nvSpPr>
        <p:spPr bwMode="auto">
          <a:xfrm>
            <a:off x="1258888" y="4292600"/>
            <a:ext cx="7345362" cy="1422400"/>
          </a:xfrm>
          <a:prstGeom prst="rect">
            <a:avLst/>
          </a:prstGeom>
          <a:noFill/>
          <a:ln>
            <a:noFill/>
          </a:ln>
          <a:effectLst/>
        </p:spPr>
        <p:txBody>
          <a:bodyPr>
            <a:spAutoFit/>
          </a:bodyPr>
          <a:lstStyle/>
          <a:p>
            <a:pPr>
              <a:lnSpc>
                <a:spcPct val="120000"/>
              </a:lnSpc>
              <a:spcBef>
                <a:spcPct val="50000"/>
              </a:spcBef>
              <a:defRPr/>
            </a:pPr>
            <a:r>
              <a:rPr kumimoji="1" lang="en-US" altLang="zh-CN" sz="3600" dirty="0">
                <a:latin typeface="+mn-lt"/>
                <a:ea typeface="+mn-ea"/>
              </a:rPr>
              <a:t>    </a:t>
            </a:r>
            <a:r>
              <a:rPr kumimoji="1" lang="zh-CN" altLang="en-US" sz="3600" dirty="0">
                <a:solidFill>
                  <a:srgbClr val="FF0000"/>
                </a:solidFill>
                <a:latin typeface="+mn-lt"/>
                <a:ea typeface="+mn-ea"/>
              </a:rPr>
              <a:t>注意：</a:t>
            </a:r>
            <a:r>
              <a:rPr kumimoji="1" lang="zh-CN" altLang="en-US" sz="3600" dirty="0">
                <a:solidFill>
                  <a:srgbClr val="0000CC"/>
                </a:solidFill>
                <a:latin typeface="+mn-lt"/>
                <a:ea typeface="+mn-ea"/>
              </a:rPr>
              <a:t>配合物的高、低</a:t>
            </a:r>
            <a:r>
              <a:rPr lang="zh-CN" altLang="en-US" sz="3600" dirty="0">
                <a:solidFill>
                  <a:srgbClr val="0000CC"/>
                </a:solidFill>
                <a:latin typeface="+mn-lt"/>
                <a:ea typeface="+mn-ea"/>
              </a:rPr>
              <a:t>自旋是相对的，仅对同一中心离子而言。</a:t>
            </a:r>
            <a:endParaRPr lang="zh-CN" altLang="en-US" sz="3600" dirty="0">
              <a:solidFill>
                <a:srgbClr val="0000CC"/>
              </a:solidFill>
              <a:latin typeface="+mn-lt"/>
              <a:ea typeface="+mn-ea"/>
            </a:endParaRPr>
          </a:p>
        </p:txBody>
      </p:sp>
      <p:sp>
        <p:nvSpPr>
          <p:cNvPr id="60420"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A525E235-DF09-4C57-8FBC-307C8E0AB925}"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7316"/>
                                        </p:tgtEl>
                                        <p:attrNameLst>
                                          <p:attrName>style.visibility</p:attrName>
                                        </p:attrNameLst>
                                      </p:cBhvr>
                                      <p:to>
                                        <p:strVal val="visible"/>
                                      </p:to>
                                    </p:set>
                                    <p:animEffect transition="in" filter="wipe(left)">
                                      <p:cBhvr>
                                        <p:cTn id="7" dur="500"/>
                                        <p:tgtEl>
                                          <p:spTgt spid="3973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7321"/>
                                        </p:tgtEl>
                                        <p:attrNameLst>
                                          <p:attrName>style.visibility</p:attrName>
                                        </p:attrNameLst>
                                      </p:cBhvr>
                                      <p:to>
                                        <p:strVal val="visible"/>
                                      </p:to>
                                    </p:set>
                                    <p:animEffect transition="in" filter="wipe(left)">
                                      <p:cBhvr>
                                        <p:cTn id="12" dur="500"/>
                                        <p:tgtEl>
                                          <p:spTgt spid="397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6" grpId="0"/>
      <p:bldP spid="3973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ChangeArrowheads="1"/>
          </p:cNvSpPr>
          <p:nvPr/>
        </p:nvSpPr>
        <p:spPr bwMode="auto">
          <a:xfrm>
            <a:off x="900113" y="333375"/>
            <a:ext cx="12239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sz="4000">
                <a:solidFill>
                  <a:srgbClr val="0000CC"/>
                </a:solidFill>
                <a:ea typeface="华文楷体" panose="02010600040101010101" pitchFamily="2" charset="-122"/>
              </a:rPr>
              <a:t>例：</a:t>
            </a:r>
            <a:endParaRPr lang="zh-CN" altLang="en-US" sz="4000">
              <a:solidFill>
                <a:srgbClr val="0000CC"/>
              </a:solidFill>
              <a:ea typeface="华文楷体" panose="02010600040101010101" pitchFamily="2" charset="-122"/>
            </a:endParaRPr>
          </a:p>
        </p:txBody>
      </p:sp>
      <p:sp>
        <p:nvSpPr>
          <p:cNvPr id="550917" name="AutoShape 5"/>
          <p:cNvSpPr>
            <a:spLocks noChangeArrowheads="1"/>
          </p:cNvSpPr>
          <p:nvPr/>
        </p:nvSpPr>
        <p:spPr bwMode="auto">
          <a:xfrm>
            <a:off x="6748463" y="5175250"/>
            <a:ext cx="1728787" cy="609600"/>
          </a:xfrm>
          <a:prstGeom prst="wedgeRoundRectCallout">
            <a:avLst>
              <a:gd name="adj1" fmla="val -133653"/>
              <a:gd name="adj2" fmla="val -226301"/>
              <a:gd name="adj3" fmla="val 16667"/>
            </a:avLst>
          </a:prstGeom>
          <a:solidFill>
            <a:srgbClr val="FFFF66"/>
          </a:solidFill>
          <a:ln w="9525" algn="ctr">
            <a:solidFill>
              <a:srgbClr val="FFFF66"/>
            </a:solidFill>
            <a:miter lim="800000"/>
          </a:ln>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a:r>
              <a:rPr lang="zh-CN" altLang="en-US">
                <a:solidFill>
                  <a:srgbClr val="FF0000"/>
                </a:solidFill>
                <a:ea typeface="华文楷体" panose="02010600040101010101" pitchFamily="2" charset="-122"/>
              </a:rPr>
              <a:t>低自旋</a:t>
            </a:r>
            <a:endParaRPr lang="zh-CN" altLang="en-US">
              <a:solidFill>
                <a:srgbClr val="FF0000"/>
              </a:solidFill>
              <a:ea typeface="华文楷体" panose="02010600040101010101" pitchFamily="2" charset="-122"/>
            </a:endParaRPr>
          </a:p>
        </p:txBody>
      </p:sp>
      <p:pic>
        <p:nvPicPr>
          <p:cNvPr id="62467" name="Picture 2" descr="Fe_sp3d2_d2sp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8313" y="1268413"/>
            <a:ext cx="83534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0916" name="AutoShape 4"/>
          <p:cNvSpPr>
            <a:spLocks noChangeArrowheads="1"/>
          </p:cNvSpPr>
          <p:nvPr/>
        </p:nvSpPr>
        <p:spPr bwMode="auto">
          <a:xfrm>
            <a:off x="4067175" y="404813"/>
            <a:ext cx="1728788" cy="609600"/>
          </a:xfrm>
          <a:prstGeom prst="wedgeRoundRectCallout">
            <a:avLst>
              <a:gd name="adj1" fmla="val -82875"/>
              <a:gd name="adj2" fmla="val 344792"/>
              <a:gd name="adj3" fmla="val 16667"/>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a:r>
              <a:rPr lang="zh-CN" altLang="en-US" dirty="0">
                <a:solidFill>
                  <a:srgbClr val="FF0000"/>
                </a:solidFill>
                <a:ea typeface="华文楷体" panose="02010600040101010101" pitchFamily="2" charset="-122"/>
              </a:rPr>
              <a:t>高自旋</a:t>
            </a:r>
            <a:endParaRPr lang="zh-CN" altLang="en-US" dirty="0">
              <a:solidFill>
                <a:srgbClr val="FF0000"/>
              </a:solidFill>
              <a:ea typeface="华文楷体" panose="02010600040101010101" pitchFamily="2" charset="-122"/>
            </a:endParaRPr>
          </a:p>
        </p:txBody>
      </p:sp>
      <p:sp>
        <p:nvSpPr>
          <p:cNvPr id="62469"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EE9FF909-F33D-4BFC-BA4F-95068A3B4812}"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
        <p:nvSpPr>
          <p:cNvPr id="62470" name="TextBox 1"/>
          <p:cNvSpPr txBox="1">
            <a:spLocks noChangeArrowheads="1"/>
          </p:cNvSpPr>
          <p:nvPr/>
        </p:nvSpPr>
        <p:spPr bwMode="auto">
          <a:xfrm>
            <a:off x="1187450" y="4811713"/>
            <a:ext cx="51117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rPr>
              <a:t>[FeF</a:t>
            </a:r>
            <a:r>
              <a:rPr lang="en-US" altLang="zh-CN" baseline="-25000">
                <a:ea typeface="华文楷体" panose="02010600040101010101" pitchFamily="2" charset="-122"/>
              </a:rPr>
              <a:t>6</a:t>
            </a:r>
            <a:r>
              <a:rPr lang="en-US" altLang="zh-CN">
                <a:ea typeface="华文楷体" panose="02010600040101010101" pitchFamily="2" charset="-122"/>
              </a:rPr>
              <a:t>]</a:t>
            </a:r>
            <a:r>
              <a:rPr lang="en-US" altLang="zh-CN" baseline="30000">
                <a:ea typeface="华文楷体" panose="02010600040101010101" pitchFamily="2" charset="-122"/>
              </a:rPr>
              <a:t>3-</a:t>
            </a:r>
            <a:r>
              <a:rPr lang="en-US" altLang="zh-CN">
                <a:ea typeface="华文楷体" panose="02010600040101010101" pitchFamily="2" charset="-122"/>
              </a:rPr>
              <a:t>    </a:t>
            </a:r>
            <a:r>
              <a:rPr lang="zh-CN" altLang="en-US">
                <a:ea typeface="华文楷体" panose="02010600040101010101" pitchFamily="2" charset="-122"/>
              </a:rPr>
              <a:t>成单电子数为</a:t>
            </a:r>
            <a:r>
              <a:rPr lang="en-US" altLang="zh-CN">
                <a:ea typeface="华文楷体" panose="02010600040101010101" pitchFamily="2" charset="-122"/>
              </a:rPr>
              <a:t>5</a:t>
            </a:r>
            <a:endParaRPr lang="zh-CN" altLang="en-US">
              <a:ea typeface="华文楷体" panose="02010600040101010101" pitchFamily="2" charset="-122"/>
            </a:endParaRPr>
          </a:p>
          <a:p>
            <a:endParaRPr lang="en-US" altLang="zh-CN">
              <a:ea typeface="华文楷体" panose="02010600040101010101" pitchFamily="2" charset="-122"/>
            </a:endParaRPr>
          </a:p>
          <a:p>
            <a:r>
              <a:rPr lang="en-US" altLang="zh-CN">
                <a:ea typeface="华文楷体" panose="02010600040101010101" pitchFamily="2" charset="-122"/>
              </a:rPr>
              <a:t>[Fe(CN)</a:t>
            </a:r>
            <a:r>
              <a:rPr lang="en-US" altLang="zh-CN" baseline="-25000">
                <a:ea typeface="华文楷体" panose="02010600040101010101" pitchFamily="2" charset="-122"/>
              </a:rPr>
              <a:t>6</a:t>
            </a:r>
            <a:r>
              <a:rPr lang="en-US" altLang="zh-CN">
                <a:ea typeface="华文楷体" panose="02010600040101010101" pitchFamily="2" charset="-122"/>
              </a:rPr>
              <a:t>]</a:t>
            </a:r>
            <a:r>
              <a:rPr lang="en-US" altLang="zh-CN" baseline="30000">
                <a:ea typeface="华文楷体" panose="02010600040101010101" pitchFamily="2" charset="-122"/>
              </a:rPr>
              <a:t>3-   </a:t>
            </a:r>
            <a:r>
              <a:rPr lang="zh-CN" altLang="en-US">
                <a:ea typeface="华文楷体" panose="02010600040101010101" pitchFamily="2" charset="-122"/>
              </a:rPr>
              <a:t>成单电子数为</a:t>
            </a:r>
            <a:r>
              <a:rPr lang="en-US" altLang="zh-CN">
                <a:ea typeface="华文楷体" panose="02010600040101010101" pitchFamily="2" charset="-122"/>
              </a:rPr>
              <a:t>1</a:t>
            </a:r>
            <a:endParaRPr lang="zh-CN" altLang="en-US">
              <a:ea typeface="华文楷体" panose="02010600040101010101"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0916"/>
                                        </p:tgtEl>
                                        <p:attrNameLst>
                                          <p:attrName>style.visibility</p:attrName>
                                        </p:attrNameLst>
                                      </p:cBhvr>
                                      <p:to>
                                        <p:strVal val="visible"/>
                                      </p:to>
                                    </p:set>
                                    <p:animEffect transition="in" filter="wipe(up)">
                                      <p:cBhvr>
                                        <p:cTn id="7" dur="500"/>
                                        <p:tgtEl>
                                          <p:spTgt spid="5509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50917"/>
                                        </p:tgtEl>
                                        <p:attrNameLst>
                                          <p:attrName>style.visibility</p:attrName>
                                        </p:attrNameLst>
                                      </p:cBhvr>
                                      <p:to>
                                        <p:strVal val="visible"/>
                                      </p:to>
                                    </p:set>
                                    <p:animEffect transition="in" filter="wipe(down)">
                                      <p:cBhvr>
                                        <p:cTn id="12" dur="500"/>
                                        <p:tgtEl>
                                          <p:spTgt spid="550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7" grpId="0" animBg="1"/>
      <p:bldP spid="5509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ChangeArrowheads="1"/>
          </p:cNvSpPr>
          <p:nvPr/>
        </p:nvSpPr>
        <p:spPr bwMode="auto">
          <a:xfrm>
            <a:off x="1116013" y="303213"/>
            <a:ext cx="6264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3600">
                <a:solidFill>
                  <a:srgbClr val="0000CC"/>
                </a:solidFill>
                <a:ea typeface="华文楷体" panose="02010600040101010101" pitchFamily="2" charset="-122"/>
              </a:rPr>
              <a:t>4.</a:t>
            </a:r>
            <a:r>
              <a:rPr lang="zh-CN" altLang="en-US" sz="3600">
                <a:solidFill>
                  <a:srgbClr val="0000CC"/>
                </a:solidFill>
                <a:ea typeface="华文楷体" panose="02010600040101010101" pitchFamily="2" charset="-122"/>
              </a:rPr>
              <a:t>判断配合物空间构型的方法</a:t>
            </a:r>
            <a:r>
              <a:rPr lang="zh-CN" altLang="en-US" sz="3600" b="0">
                <a:solidFill>
                  <a:srgbClr val="0000CC"/>
                </a:solidFill>
                <a:ea typeface="华文楷体" panose="02010600040101010101" pitchFamily="2" charset="-122"/>
              </a:rPr>
              <a:t> </a:t>
            </a:r>
            <a:endParaRPr lang="zh-CN" altLang="en-US" sz="3600" b="0">
              <a:solidFill>
                <a:srgbClr val="0000CC"/>
              </a:solidFill>
              <a:ea typeface="华文楷体" panose="02010600040101010101" pitchFamily="2" charset="-122"/>
            </a:endParaRPr>
          </a:p>
        </p:txBody>
      </p:sp>
      <p:sp>
        <p:nvSpPr>
          <p:cNvPr id="400388" name="Text Box 4"/>
          <p:cNvSpPr txBox="1">
            <a:spLocks noChangeArrowheads="1"/>
          </p:cNvSpPr>
          <p:nvPr/>
        </p:nvSpPr>
        <p:spPr bwMode="auto">
          <a:xfrm>
            <a:off x="960438" y="1160463"/>
            <a:ext cx="788511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lnSpc>
                <a:spcPct val="120000"/>
              </a:lnSpc>
              <a:spcBef>
                <a:spcPct val="50000"/>
              </a:spcBef>
            </a:pPr>
            <a:r>
              <a:rPr lang="en-US" altLang="zh-CN" dirty="0">
                <a:ea typeface="华文楷体" panose="02010600040101010101" pitchFamily="2" charset="-122"/>
              </a:rPr>
              <a:t> (1) </a:t>
            </a:r>
            <a:r>
              <a:rPr lang="zh-CN" altLang="en-US" dirty="0">
                <a:ea typeface="华文楷体" panose="02010600040101010101" pitchFamily="2" charset="-122"/>
              </a:rPr>
              <a:t>由</a:t>
            </a:r>
            <a:r>
              <a:rPr lang="zh-CN" altLang="en-US" dirty="0">
                <a:solidFill>
                  <a:srgbClr val="0000CC"/>
                </a:solidFill>
                <a:ea typeface="华文楷体" panose="02010600040101010101" pitchFamily="2" charset="-122"/>
              </a:rPr>
              <a:t>磁矩</a:t>
            </a:r>
            <a:r>
              <a:rPr lang="zh-CN" altLang="en-US" i="1" dirty="0">
                <a:solidFill>
                  <a:srgbClr val="0000CC"/>
                </a:solidFill>
                <a:ea typeface="华文楷体" panose="02010600040101010101" pitchFamily="2" charset="-122"/>
                <a:sym typeface="Symbol" panose="05050102010706020507" pitchFamily="18" charset="2"/>
              </a:rPr>
              <a:t></a:t>
            </a:r>
            <a:r>
              <a:rPr lang="zh-CN" altLang="en-US" dirty="0">
                <a:solidFill>
                  <a:srgbClr val="0000CC"/>
                </a:solidFill>
                <a:ea typeface="华文楷体" panose="02010600040101010101" pitchFamily="2" charset="-122"/>
              </a:rPr>
              <a:t>或潜在条件</a:t>
            </a:r>
            <a:r>
              <a:rPr lang="en-US" altLang="zh-CN" dirty="0">
                <a:ea typeface="华文楷体" panose="02010600040101010101" pitchFamily="2" charset="-122"/>
              </a:rPr>
              <a:t>(</a:t>
            </a:r>
            <a:r>
              <a:rPr lang="zh-CN" altLang="en-US" dirty="0">
                <a:ea typeface="华文楷体" panose="02010600040101010101" pitchFamily="2" charset="-122"/>
              </a:rPr>
              <a:t>如配体强、弱</a:t>
            </a:r>
            <a:r>
              <a:rPr lang="en-US" altLang="zh-CN" dirty="0">
                <a:ea typeface="华文楷体" panose="02010600040101010101" pitchFamily="2" charset="-122"/>
              </a:rPr>
              <a:t>/</a:t>
            </a:r>
            <a:r>
              <a:rPr lang="zh-CN" altLang="en-US" dirty="0">
                <a:ea typeface="华文楷体" panose="02010600040101010101" pitchFamily="2" charset="-122"/>
              </a:rPr>
              <a:t>离子状态</a:t>
            </a:r>
            <a:r>
              <a:rPr lang="en-US" altLang="zh-CN" dirty="0">
                <a:ea typeface="华文楷体" panose="02010600040101010101" pitchFamily="2" charset="-122"/>
              </a:rPr>
              <a:t>)</a:t>
            </a:r>
            <a:r>
              <a:rPr lang="zh-CN" altLang="en-US" dirty="0">
                <a:ea typeface="华文楷体" panose="02010600040101010101" pitchFamily="2" charset="-122"/>
              </a:rPr>
              <a:t>计算</a:t>
            </a:r>
            <a:r>
              <a:rPr lang="en-US" altLang="zh-CN" dirty="0">
                <a:ea typeface="华文楷体" panose="02010600040101010101" pitchFamily="2" charset="-122"/>
              </a:rPr>
              <a:t>/</a:t>
            </a:r>
            <a:r>
              <a:rPr lang="zh-CN" altLang="en-US" dirty="0">
                <a:ea typeface="华文楷体" panose="02010600040101010101" pitchFamily="2" charset="-122"/>
              </a:rPr>
              <a:t>推出</a:t>
            </a:r>
            <a:r>
              <a:rPr lang="zh-CN" altLang="en-US" dirty="0">
                <a:solidFill>
                  <a:srgbClr val="0000CC"/>
                </a:solidFill>
                <a:ea typeface="华文楷体" panose="02010600040101010101" pitchFamily="2" charset="-122"/>
              </a:rPr>
              <a:t>中心离子的成单电子数</a:t>
            </a:r>
            <a:r>
              <a:rPr lang="zh-CN" altLang="en-US" dirty="0">
                <a:ea typeface="华文楷体" panose="02010600040101010101" pitchFamily="2" charset="-122"/>
              </a:rPr>
              <a:t>，写出中心离子的价电子排布式；</a:t>
            </a:r>
            <a:r>
              <a:rPr lang="zh-CN" altLang="en-US" b="0" dirty="0">
                <a:ea typeface="华文楷体" panose="02010600040101010101" pitchFamily="2" charset="-122"/>
              </a:rPr>
              <a:t>  </a:t>
            </a:r>
            <a:endParaRPr lang="zh-CN" altLang="en-US" b="0" dirty="0">
              <a:ea typeface="华文楷体" panose="02010600040101010101" pitchFamily="2" charset="-122"/>
            </a:endParaRPr>
          </a:p>
        </p:txBody>
      </p:sp>
      <p:sp>
        <p:nvSpPr>
          <p:cNvPr id="400389" name="Text Box 5"/>
          <p:cNvSpPr txBox="1">
            <a:spLocks noChangeArrowheads="1"/>
          </p:cNvSpPr>
          <p:nvPr/>
        </p:nvSpPr>
        <p:spPr bwMode="auto">
          <a:xfrm>
            <a:off x="955675" y="3154363"/>
            <a:ext cx="777716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lnSpc>
                <a:spcPct val="120000"/>
              </a:lnSpc>
              <a:spcBef>
                <a:spcPct val="50000"/>
              </a:spcBef>
            </a:pPr>
            <a:r>
              <a:rPr lang="en-US" altLang="zh-CN">
                <a:ea typeface="华文楷体" panose="02010600040101010101" pitchFamily="2" charset="-122"/>
              </a:rPr>
              <a:t>(2) </a:t>
            </a:r>
            <a:r>
              <a:rPr lang="zh-CN" altLang="en-US">
                <a:ea typeface="华文楷体" panose="02010600040101010101" pitchFamily="2" charset="-122"/>
              </a:rPr>
              <a:t>由配位数结合电子排布推断中心离子的</a:t>
            </a:r>
            <a:r>
              <a:rPr lang="zh-CN" altLang="en-US">
                <a:solidFill>
                  <a:srgbClr val="0000CC"/>
                </a:solidFill>
                <a:ea typeface="华文楷体" panose="02010600040101010101" pitchFamily="2" charset="-122"/>
              </a:rPr>
              <a:t>杂化类型，</a:t>
            </a:r>
            <a:r>
              <a:rPr lang="zh-CN" altLang="en-US">
                <a:ea typeface="华文楷体" panose="02010600040101010101" pitchFamily="2" charset="-122"/>
              </a:rPr>
              <a:t>确定参与杂化的原子轨道；</a:t>
            </a:r>
            <a:endParaRPr lang="zh-CN" altLang="en-US" b="0">
              <a:ea typeface="华文楷体" panose="02010600040101010101" pitchFamily="2" charset="-122"/>
            </a:endParaRPr>
          </a:p>
        </p:txBody>
      </p:sp>
      <p:sp>
        <p:nvSpPr>
          <p:cNvPr id="400390" name="Text Box 6"/>
          <p:cNvSpPr txBox="1">
            <a:spLocks noChangeArrowheads="1"/>
          </p:cNvSpPr>
          <p:nvPr/>
        </p:nvSpPr>
        <p:spPr bwMode="auto">
          <a:xfrm>
            <a:off x="1042988" y="4797425"/>
            <a:ext cx="72739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lnSpc>
                <a:spcPct val="120000"/>
              </a:lnSpc>
              <a:spcBef>
                <a:spcPct val="50000"/>
              </a:spcBef>
            </a:pPr>
            <a:r>
              <a:rPr lang="en-US" altLang="zh-CN">
                <a:ea typeface="华文楷体" panose="02010600040101010101" pitchFamily="2" charset="-122"/>
              </a:rPr>
              <a:t>(3) </a:t>
            </a:r>
            <a:r>
              <a:rPr lang="zh-CN" altLang="en-US">
                <a:ea typeface="华文楷体" panose="02010600040101010101" pitchFamily="2" charset="-122"/>
              </a:rPr>
              <a:t>由杂化类型确定</a:t>
            </a:r>
            <a:r>
              <a:rPr lang="zh-CN" altLang="en-US">
                <a:solidFill>
                  <a:srgbClr val="0000CC"/>
                </a:solidFill>
                <a:ea typeface="华文楷体" panose="02010600040101010101" pitchFamily="2" charset="-122"/>
              </a:rPr>
              <a:t>配合物的空间构型。</a:t>
            </a:r>
            <a:endParaRPr lang="zh-CN" altLang="en-US" b="0">
              <a:solidFill>
                <a:srgbClr val="0000CC"/>
              </a:solidFill>
              <a:ea typeface="华文楷体" panose="02010600040101010101" pitchFamily="2" charset="-122"/>
            </a:endParaRPr>
          </a:p>
        </p:txBody>
      </p:sp>
      <p:sp>
        <p:nvSpPr>
          <p:cNvPr id="63493"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8572C382-03E5-4B13-8B65-7FEE4471D2A3}"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0388"/>
                                        </p:tgtEl>
                                        <p:attrNameLst>
                                          <p:attrName>style.visibility</p:attrName>
                                        </p:attrNameLst>
                                      </p:cBhvr>
                                      <p:to>
                                        <p:strVal val="visible"/>
                                      </p:to>
                                    </p:set>
                                    <p:animEffect transition="in" filter="wipe(left)">
                                      <p:cBhvr>
                                        <p:cTn id="7" dur="500"/>
                                        <p:tgtEl>
                                          <p:spTgt spid="4003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0389"/>
                                        </p:tgtEl>
                                        <p:attrNameLst>
                                          <p:attrName>style.visibility</p:attrName>
                                        </p:attrNameLst>
                                      </p:cBhvr>
                                      <p:to>
                                        <p:strVal val="visible"/>
                                      </p:to>
                                    </p:set>
                                    <p:animEffect transition="in" filter="wipe(left)">
                                      <p:cBhvr>
                                        <p:cTn id="12" dur="500"/>
                                        <p:tgtEl>
                                          <p:spTgt spid="4003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0390"/>
                                        </p:tgtEl>
                                        <p:attrNameLst>
                                          <p:attrName>style.visibility</p:attrName>
                                        </p:attrNameLst>
                                      </p:cBhvr>
                                      <p:to>
                                        <p:strVal val="visible"/>
                                      </p:to>
                                    </p:set>
                                    <p:animEffect transition="in" filter="wipe(left)">
                                      <p:cBhvr>
                                        <p:cTn id="17" dur="500"/>
                                        <p:tgtEl>
                                          <p:spTgt spid="400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8" grpId="0"/>
      <p:bldP spid="400389" grpId="0"/>
      <p:bldP spid="40039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36" name="Text Box 28"/>
          <p:cNvSpPr txBox="1">
            <a:spLocks noChangeArrowheads="1"/>
          </p:cNvSpPr>
          <p:nvPr/>
        </p:nvSpPr>
        <p:spPr bwMode="auto">
          <a:xfrm>
            <a:off x="1001713" y="3357563"/>
            <a:ext cx="66960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hangingPunct="0">
              <a:lnSpc>
                <a:spcPct val="120000"/>
              </a:lnSpc>
              <a:spcBef>
                <a:spcPct val="50000"/>
              </a:spcBef>
            </a:pPr>
            <a:r>
              <a:rPr lang="en-US" altLang="zh-CN" dirty="0">
                <a:solidFill>
                  <a:srgbClr val="0000CC"/>
                </a:solidFill>
                <a:ea typeface="楷体" panose="02010609060101010101" pitchFamily="49" charset="-122"/>
              </a:rPr>
              <a:t>  </a:t>
            </a:r>
            <a:r>
              <a:rPr lang="en-US" altLang="zh-CN" dirty="0">
                <a:ea typeface="楷体" panose="02010609060101010101" pitchFamily="49" charset="-122"/>
              </a:rPr>
              <a:t>(4) </a:t>
            </a:r>
            <a:r>
              <a:rPr lang="zh-CN" altLang="en-US" dirty="0">
                <a:ea typeface="楷体" panose="02010609060101010101" pitchFamily="49" charset="-122"/>
              </a:rPr>
              <a:t>由杂化类型确定配合物类型。</a:t>
            </a:r>
            <a:endParaRPr lang="en-US" altLang="zh-CN" dirty="0">
              <a:ea typeface="楷体" panose="02010609060101010101" pitchFamily="49" charset="-122"/>
            </a:endParaRPr>
          </a:p>
          <a:p>
            <a:pPr hangingPunct="0">
              <a:lnSpc>
                <a:spcPct val="120000"/>
              </a:lnSpc>
              <a:spcBef>
                <a:spcPct val="50000"/>
              </a:spcBef>
            </a:pPr>
            <a:r>
              <a:rPr lang="en-US" altLang="zh-CN" dirty="0">
                <a:ea typeface="楷体" panose="02010609060101010101" pitchFamily="49" charset="-122"/>
              </a:rPr>
              <a:t>        </a:t>
            </a:r>
            <a:r>
              <a:rPr lang="zh-CN" altLang="en-US" dirty="0">
                <a:ea typeface="楷体" panose="02010609060101010101" pitchFamily="49" charset="-122"/>
              </a:rPr>
              <a:t>是内轨型还是外轨型配合物</a:t>
            </a:r>
            <a:r>
              <a:rPr lang="en-US" altLang="zh-CN" dirty="0">
                <a:ea typeface="楷体" panose="02010609060101010101" pitchFamily="49" charset="-122"/>
              </a:rPr>
              <a:t>?</a:t>
            </a:r>
            <a:endParaRPr lang="en-US" altLang="zh-CN" dirty="0">
              <a:ea typeface="楷体" panose="02010609060101010101" pitchFamily="49" charset="-122"/>
            </a:endParaRPr>
          </a:p>
          <a:p>
            <a:pPr hangingPunct="0">
              <a:lnSpc>
                <a:spcPct val="120000"/>
              </a:lnSpc>
              <a:spcBef>
                <a:spcPct val="50000"/>
              </a:spcBef>
            </a:pPr>
            <a:r>
              <a:rPr lang="zh-CN" altLang="en-US" dirty="0">
                <a:ea typeface="楷体" panose="02010609060101010101" pitchFamily="49" charset="-122"/>
              </a:rPr>
              <a:t>        </a:t>
            </a:r>
            <a:r>
              <a:rPr lang="zh-CN" altLang="en-US" dirty="0">
                <a:solidFill>
                  <a:srgbClr val="0000CC"/>
                </a:solidFill>
                <a:ea typeface="楷体" panose="02010609060101010101" pitchFamily="49" charset="-122"/>
              </a:rPr>
              <a:t>低自旋或高自旋配合物</a:t>
            </a:r>
            <a:r>
              <a:rPr lang="en-US" altLang="zh-CN" dirty="0">
                <a:solidFill>
                  <a:srgbClr val="0000CC"/>
                </a:solidFill>
                <a:ea typeface="楷体" panose="02010609060101010101" pitchFamily="49" charset="-122"/>
              </a:rPr>
              <a:t>?</a:t>
            </a:r>
            <a:endParaRPr lang="zh-CN" altLang="en-US" b="0" dirty="0">
              <a:solidFill>
                <a:srgbClr val="0000CC"/>
              </a:solidFill>
              <a:ea typeface="楷体" panose="02010609060101010101" pitchFamily="49" charset="-122"/>
            </a:endParaRPr>
          </a:p>
        </p:txBody>
      </p:sp>
      <p:graphicFrame>
        <p:nvGraphicFramePr>
          <p:cNvPr id="401512" name="Group 104"/>
          <p:cNvGraphicFramePr>
            <a:graphicFrameLocks noGrp="1"/>
          </p:cNvGraphicFramePr>
          <p:nvPr/>
        </p:nvGraphicFramePr>
        <p:xfrm>
          <a:off x="466725" y="476250"/>
          <a:ext cx="8569325" cy="2089155"/>
        </p:xfrm>
        <a:graphic>
          <a:graphicData uri="http://schemas.openxmlformats.org/drawingml/2006/table">
            <a:tbl>
              <a:tblPr/>
              <a:tblGrid>
                <a:gridCol w="1225550"/>
                <a:gridCol w="1222375"/>
                <a:gridCol w="1225550"/>
                <a:gridCol w="1222375"/>
                <a:gridCol w="1225550"/>
                <a:gridCol w="1222375"/>
                <a:gridCol w="1225550"/>
              </a:tblGrid>
              <a:tr h="94485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mn-lt"/>
                          <a:ea typeface="+mn-ea"/>
                        </a:rPr>
                        <a:t>杂化类型</a:t>
                      </a:r>
                      <a:endParaRPr kumimoji="0" lang="zh-CN" altLang="en-US" sz="2800" b="1" i="0" u="none" strike="noStrike" cap="none" normalizeH="0" baseline="0" dirty="0" smtClean="0">
                        <a:ln>
                          <a:noFill/>
                        </a:ln>
                        <a:solidFill>
                          <a:srgbClr val="000000"/>
                        </a:solidFill>
                        <a:effectLst/>
                        <a:latin typeface="+mn-lt"/>
                        <a:ea typeface="+mn-ea"/>
                      </a:endParaRPr>
                    </a:p>
                  </a:txBody>
                  <a:tcPr marT="45709" marB="4570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err="1" smtClean="0">
                          <a:ln>
                            <a:noFill/>
                          </a:ln>
                          <a:solidFill>
                            <a:srgbClr val="0000CC"/>
                          </a:solidFill>
                          <a:effectLst/>
                          <a:latin typeface="+mn-lt"/>
                          <a:ea typeface="+mn-ea"/>
                        </a:rPr>
                        <a:t>sp</a:t>
                      </a:r>
                      <a:endParaRPr kumimoji="0" lang="en-US" altLang="zh-CN" sz="2800" b="0" i="0" u="none" strike="noStrike" cap="none" normalizeH="0" baseline="0" dirty="0" smtClean="0">
                        <a:ln>
                          <a:noFill/>
                        </a:ln>
                        <a:solidFill>
                          <a:srgbClr val="0000CC"/>
                        </a:solidFill>
                        <a:effectLst/>
                        <a:latin typeface="+mn-lt"/>
                        <a:ea typeface="+mn-ea"/>
                      </a:endParaRPr>
                    </a:p>
                  </a:txBody>
                  <a:tcPr marT="45709" marB="4570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mn-lt"/>
                          <a:ea typeface="+mn-ea"/>
                        </a:rPr>
                        <a:t>sp</a:t>
                      </a:r>
                      <a:r>
                        <a:rPr kumimoji="0" lang="en-US" altLang="zh-CN" sz="2800" b="1" i="0" u="none" strike="noStrike" cap="none" normalizeH="0" baseline="30000" dirty="0" smtClean="0">
                          <a:ln>
                            <a:noFill/>
                          </a:ln>
                          <a:solidFill>
                            <a:srgbClr val="0000CC"/>
                          </a:solidFill>
                          <a:effectLst/>
                          <a:latin typeface="+mn-lt"/>
                          <a:ea typeface="+mn-ea"/>
                        </a:rPr>
                        <a:t>2</a:t>
                      </a:r>
                      <a:endParaRPr kumimoji="0" lang="en-US" altLang="zh-CN" sz="2800" b="0" i="0" u="none" strike="noStrike" cap="none" normalizeH="0" baseline="0" dirty="0" smtClean="0">
                        <a:ln>
                          <a:noFill/>
                        </a:ln>
                        <a:solidFill>
                          <a:srgbClr val="0000CC"/>
                        </a:solidFill>
                        <a:effectLst/>
                        <a:latin typeface="+mn-lt"/>
                        <a:ea typeface="+mn-ea"/>
                      </a:endParaRPr>
                    </a:p>
                  </a:txBody>
                  <a:tcPr marT="45709" marB="4570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mn-lt"/>
                          <a:ea typeface="+mn-ea"/>
                        </a:rPr>
                        <a:t>sp</a:t>
                      </a:r>
                      <a:r>
                        <a:rPr kumimoji="0" lang="en-US" altLang="zh-CN" sz="2800" b="1" i="0" u="none" strike="noStrike" cap="none" normalizeH="0" baseline="30000" dirty="0" smtClean="0">
                          <a:ln>
                            <a:noFill/>
                          </a:ln>
                          <a:solidFill>
                            <a:srgbClr val="0000CC"/>
                          </a:solidFill>
                          <a:effectLst/>
                          <a:latin typeface="+mn-lt"/>
                          <a:ea typeface="+mn-ea"/>
                        </a:rPr>
                        <a:t>3</a:t>
                      </a:r>
                      <a:endParaRPr kumimoji="0" lang="en-US" altLang="zh-CN" sz="2800" b="0" i="0" u="none" strike="noStrike" cap="none" normalizeH="0" baseline="0" dirty="0" smtClean="0">
                        <a:ln>
                          <a:noFill/>
                        </a:ln>
                        <a:solidFill>
                          <a:srgbClr val="0000CC"/>
                        </a:solidFill>
                        <a:effectLst/>
                        <a:latin typeface="+mn-lt"/>
                        <a:ea typeface="+mn-ea"/>
                      </a:endParaRPr>
                    </a:p>
                  </a:txBody>
                  <a:tcPr marT="45709" marB="4570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mn-lt"/>
                          <a:ea typeface="+mn-ea"/>
                        </a:rPr>
                        <a:t>dsp</a:t>
                      </a:r>
                      <a:r>
                        <a:rPr kumimoji="0" lang="en-US" altLang="zh-CN" sz="2800" b="1" i="0" u="none" strike="noStrike" cap="none" normalizeH="0" baseline="30000" dirty="0" smtClean="0">
                          <a:ln>
                            <a:noFill/>
                          </a:ln>
                          <a:solidFill>
                            <a:srgbClr val="0000CC"/>
                          </a:solidFill>
                          <a:effectLst/>
                          <a:latin typeface="+mn-lt"/>
                          <a:ea typeface="+mn-ea"/>
                        </a:rPr>
                        <a:t>2</a:t>
                      </a:r>
                      <a:endParaRPr kumimoji="0" lang="en-US" altLang="zh-CN" sz="2800" b="0" i="0" u="none" strike="noStrike" cap="none" normalizeH="0" baseline="0" dirty="0" smtClean="0">
                        <a:ln>
                          <a:noFill/>
                        </a:ln>
                        <a:solidFill>
                          <a:srgbClr val="0000CC"/>
                        </a:solidFill>
                        <a:effectLst/>
                        <a:latin typeface="+mn-lt"/>
                        <a:ea typeface="+mn-ea"/>
                      </a:endParaRPr>
                    </a:p>
                  </a:txBody>
                  <a:tcPr marT="45709" marB="4570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mn-lt"/>
                          <a:ea typeface="+mn-ea"/>
                        </a:rPr>
                        <a:t>sp</a:t>
                      </a:r>
                      <a:r>
                        <a:rPr kumimoji="0" lang="en-US" altLang="zh-CN" sz="2800" b="1" i="0" u="none" strike="noStrike" cap="none" normalizeH="0" baseline="30000" dirty="0" smtClean="0">
                          <a:ln>
                            <a:noFill/>
                          </a:ln>
                          <a:solidFill>
                            <a:srgbClr val="0000CC"/>
                          </a:solidFill>
                          <a:effectLst/>
                          <a:latin typeface="+mn-lt"/>
                          <a:ea typeface="+mn-ea"/>
                        </a:rPr>
                        <a:t>3</a:t>
                      </a:r>
                      <a:r>
                        <a:rPr kumimoji="0" lang="en-US" altLang="zh-CN" sz="2800" b="1" i="0" u="none" strike="noStrike" cap="none" normalizeH="0" baseline="0" dirty="0" smtClean="0">
                          <a:ln>
                            <a:noFill/>
                          </a:ln>
                          <a:solidFill>
                            <a:srgbClr val="0000CC"/>
                          </a:solidFill>
                          <a:effectLst/>
                          <a:latin typeface="+mn-lt"/>
                          <a:ea typeface="+mn-ea"/>
                        </a:rPr>
                        <a:t>d</a:t>
                      </a:r>
                      <a:endParaRPr kumimoji="0" lang="en-US" altLang="zh-CN" sz="2800" b="1" i="0" u="none" strike="noStrike" cap="none" normalizeH="0" baseline="0" dirty="0" smtClean="0">
                        <a:ln>
                          <a:noFill/>
                        </a:ln>
                        <a:solidFill>
                          <a:srgbClr val="0000CC"/>
                        </a:solidFill>
                        <a:effectLst/>
                        <a:latin typeface="+mn-lt"/>
                        <a:ea typeface="+mn-ea"/>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mn-lt"/>
                          <a:ea typeface="+mn-ea"/>
                        </a:rPr>
                        <a:t>dsp</a:t>
                      </a:r>
                      <a:r>
                        <a:rPr kumimoji="0" lang="en-US" altLang="zh-CN" sz="2800" b="1" i="0" u="none" strike="noStrike" cap="none" normalizeH="0" baseline="30000" dirty="0" smtClean="0">
                          <a:ln>
                            <a:noFill/>
                          </a:ln>
                          <a:solidFill>
                            <a:srgbClr val="0000CC"/>
                          </a:solidFill>
                          <a:effectLst/>
                          <a:latin typeface="+mn-lt"/>
                          <a:ea typeface="+mn-ea"/>
                        </a:rPr>
                        <a:t>3</a:t>
                      </a:r>
                      <a:endParaRPr kumimoji="0" lang="en-US" altLang="zh-CN" sz="2800" b="0" i="0" u="none" strike="noStrike" cap="none" normalizeH="0" baseline="0" dirty="0" smtClean="0">
                        <a:ln>
                          <a:noFill/>
                        </a:ln>
                        <a:solidFill>
                          <a:srgbClr val="0000CC"/>
                        </a:solidFill>
                        <a:effectLst/>
                        <a:latin typeface="+mn-lt"/>
                        <a:ea typeface="+mn-ea"/>
                      </a:endParaRPr>
                    </a:p>
                  </a:txBody>
                  <a:tcPr marT="45709" marB="45709"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mn-lt"/>
                          <a:ea typeface="+mn-ea"/>
                        </a:rPr>
                        <a:t>sp</a:t>
                      </a:r>
                      <a:r>
                        <a:rPr kumimoji="0" lang="en-US" altLang="zh-CN" sz="2800" b="1" i="0" u="none" strike="noStrike" cap="none" normalizeH="0" baseline="30000" dirty="0" smtClean="0">
                          <a:ln>
                            <a:noFill/>
                          </a:ln>
                          <a:solidFill>
                            <a:srgbClr val="0000CC"/>
                          </a:solidFill>
                          <a:effectLst/>
                          <a:latin typeface="+mn-lt"/>
                          <a:ea typeface="+mn-ea"/>
                        </a:rPr>
                        <a:t>3</a:t>
                      </a:r>
                      <a:r>
                        <a:rPr kumimoji="0" lang="en-US" altLang="zh-CN" sz="2800" b="1" i="0" u="none" strike="noStrike" cap="none" normalizeH="0" baseline="0" dirty="0" smtClean="0">
                          <a:ln>
                            <a:noFill/>
                          </a:ln>
                          <a:solidFill>
                            <a:srgbClr val="0000CC"/>
                          </a:solidFill>
                          <a:effectLst/>
                          <a:latin typeface="+mn-lt"/>
                          <a:ea typeface="+mn-ea"/>
                        </a:rPr>
                        <a:t>d</a:t>
                      </a:r>
                      <a:r>
                        <a:rPr kumimoji="0" lang="en-US" altLang="zh-CN" sz="2800" b="1" i="0" u="none" strike="noStrike" cap="none" normalizeH="0" baseline="30000" dirty="0" smtClean="0">
                          <a:ln>
                            <a:noFill/>
                          </a:ln>
                          <a:solidFill>
                            <a:srgbClr val="0000CC"/>
                          </a:solidFill>
                          <a:effectLst/>
                          <a:latin typeface="+mn-lt"/>
                          <a:ea typeface="+mn-ea"/>
                        </a:rPr>
                        <a:t>2</a:t>
                      </a:r>
                      <a:endParaRPr kumimoji="0" lang="en-US" altLang="zh-CN" sz="2800" b="1" i="0" u="none" strike="noStrike" cap="none" normalizeH="0" baseline="30000" dirty="0" smtClean="0">
                        <a:ln>
                          <a:noFill/>
                        </a:ln>
                        <a:solidFill>
                          <a:srgbClr val="0000CC"/>
                        </a:solidFill>
                        <a:effectLst/>
                        <a:latin typeface="+mn-lt"/>
                        <a:ea typeface="+mn-ea"/>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CC"/>
                          </a:solidFill>
                          <a:effectLst/>
                          <a:latin typeface="+mn-lt"/>
                          <a:ea typeface="+mn-ea"/>
                        </a:rPr>
                        <a:t>d</a:t>
                      </a:r>
                      <a:r>
                        <a:rPr kumimoji="0" lang="en-US" altLang="zh-CN" sz="2800" b="1" i="0" u="none" strike="noStrike" cap="none" normalizeH="0" baseline="30000" dirty="0" smtClean="0">
                          <a:ln>
                            <a:noFill/>
                          </a:ln>
                          <a:solidFill>
                            <a:srgbClr val="0000CC"/>
                          </a:solidFill>
                          <a:effectLst/>
                          <a:latin typeface="+mn-lt"/>
                          <a:ea typeface="+mn-ea"/>
                        </a:rPr>
                        <a:t>2</a:t>
                      </a:r>
                      <a:r>
                        <a:rPr kumimoji="0" lang="en-US" altLang="zh-CN" sz="2800" b="1" i="0" u="none" strike="noStrike" cap="none" normalizeH="0" baseline="0" dirty="0" smtClean="0">
                          <a:ln>
                            <a:noFill/>
                          </a:ln>
                          <a:solidFill>
                            <a:srgbClr val="0000CC"/>
                          </a:solidFill>
                          <a:effectLst/>
                          <a:latin typeface="+mn-lt"/>
                          <a:ea typeface="+mn-ea"/>
                        </a:rPr>
                        <a:t>sp</a:t>
                      </a:r>
                      <a:r>
                        <a:rPr kumimoji="0" lang="en-US" altLang="zh-CN" sz="2800" b="1" i="0" u="none" strike="noStrike" cap="none" normalizeH="0" baseline="30000" dirty="0" smtClean="0">
                          <a:ln>
                            <a:noFill/>
                          </a:ln>
                          <a:solidFill>
                            <a:srgbClr val="0000CC"/>
                          </a:solidFill>
                          <a:effectLst/>
                          <a:latin typeface="+mn-lt"/>
                          <a:ea typeface="+mn-ea"/>
                        </a:rPr>
                        <a:t>3</a:t>
                      </a:r>
                      <a:endParaRPr kumimoji="0" lang="en-US" altLang="zh-CN" sz="2800" b="0" i="0" u="none" strike="noStrike" cap="none" normalizeH="0" baseline="0" dirty="0" smtClean="0">
                        <a:ln>
                          <a:noFill/>
                        </a:ln>
                        <a:solidFill>
                          <a:srgbClr val="0000CC"/>
                        </a:solidFill>
                        <a:effectLst/>
                        <a:latin typeface="+mn-lt"/>
                        <a:ea typeface="+mn-ea"/>
                      </a:endParaRPr>
                    </a:p>
                  </a:txBody>
                  <a:tcPr marT="45709" marB="4570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114429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mn-lt"/>
                          <a:ea typeface="+mn-ea"/>
                        </a:rPr>
                        <a:t>空间构型</a:t>
                      </a:r>
                      <a:endParaRPr kumimoji="0" lang="zh-CN" altLang="en-US" sz="2800" b="1" i="0" u="none" strike="noStrike" cap="none" normalizeH="0" baseline="0" dirty="0" smtClean="0">
                        <a:ln>
                          <a:noFill/>
                        </a:ln>
                        <a:solidFill>
                          <a:srgbClr val="000000"/>
                        </a:solidFill>
                        <a:effectLst/>
                        <a:latin typeface="+mn-lt"/>
                        <a:ea typeface="+mn-ea"/>
                      </a:endParaRPr>
                    </a:p>
                  </a:txBody>
                  <a:tcPr marT="45709" marB="4570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CC"/>
                          </a:solidFill>
                          <a:effectLst/>
                          <a:latin typeface="+mn-lt"/>
                          <a:ea typeface="+mn-ea"/>
                        </a:rPr>
                        <a:t>直线型</a:t>
                      </a:r>
                      <a:endParaRPr kumimoji="0" lang="zh-CN" altLang="en-US" sz="2800" b="0" i="0" u="none" strike="noStrike" cap="none" normalizeH="0" baseline="0" smtClean="0">
                        <a:ln>
                          <a:noFill/>
                        </a:ln>
                        <a:solidFill>
                          <a:srgbClr val="0000CC"/>
                        </a:solidFill>
                        <a:effectLst/>
                        <a:latin typeface="+mn-lt"/>
                        <a:ea typeface="+mn-ea"/>
                      </a:endParaRPr>
                    </a:p>
                  </a:txBody>
                  <a:tcPr marT="45709" marB="4570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CC"/>
                          </a:solidFill>
                          <a:effectLst/>
                          <a:latin typeface="+mn-lt"/>
                          <a:ea typeface="+mn-ea"/>
                        </a:rPr>
                        <a:t>三角形</a:t>
                      </a:r>
                      <a:endParaRPr kumimoji="0" lang="zh-CN" altLang="en-US" sz="2800" b="0" i="0" u="none" strike="noStrike" cap="none" normalizeH="0" baseline="0" dirty="0" smtClean="0">
                        <a:ln>
                          <a:noFill/>
                        </a:ln>
                        <a:solidFill>
                          <a:srgbClr val="0000CC"/>
                        </a:solidFill>
                        <a:effectLst/>
                        <a:latin typeface="+mn-lt"/>
                        <a:ea typeface="+mn-ea"/>
                      </a:endParaRPr>
                    </a:p>
                  </a:txBody>
                  <a:tcPr marT="45709" marB="4570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CC"/>
                          </a:solidFill>
                          <a:effectLst/>
                          <a:latin typeface="+mn-lt"/>
                          <a:ea typeface="+mn-ea"/>
                        </a:rPr>
                        <a:t>正四面体</a:t>
                      </a:r>
                      <a:endParaRPr kumimoji="0" lang="zh-CN" altLang="en-US" sz="2800" b="0" i="0" u="none" strike="noStrike" cap="none" normalizeH="0" baseline="0" smtClean="0">
                        <a:ln>
                          <a:noFill/>
                        </a:ln>
                        <a:solidFill>
                          <a:srgbClr val="0000CC"/>
                        </a:solidFill>
                        <a:effectLst/>
                        <a:latin typeface="+mn-lt"/>
                        <a:ea typeface="+mn-ea"/>
                      </a:endParaRPr>
                    </a:p>
                  </a:txBody>
                  <a:tcPr marT="45709" marB="4570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CC"/>
                          </a:solidFill>
                          <a:effectLst/>
                          <a:latin typeface="+mn-lt"/>
                          <a:ea typeface="+mn-ea"/>
                        </a:rPr>
                        <a:t>正方形</a:t>
                      </a:r>
                      <a:endParaRPr kumimoji="0" lang="zh-CN" altLang="en-US" sz="2800" b="0" i="0" u="none" strike="noStrike" cap="none" normalizeH="0" baseline="0" dirty="0" smtClean="0">
                        <a:ln>
                          <a:noFill/>
                        </a:ln>
                        <a:solidFill>
                          <a:srgbClr val="0000CC"/>
                        </a:solidFill>
                        <a:effectLst/>
                        <a:latin typeface="+mn-lt"/>
                        <a:ea typeface="+mn-ea"/>
                      </a:endParaRPr>
                    </a:p>
                  </a:txBody>
                  <a:tcPr marT="45709" marB="4570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CC"/>
                          </a:solidFill>
                          <a:effectLst/>
                          <a:latin typeface="+mn-lt"/>
                          <a:ea typeface="+mn-ea"/>
                        </a:rPr>
                        <a:t>三角双锥</a:t>
                      </a:r>
                      <a:endParaRPr kumimoji="0" lang="zh-CN" altLang="en-US" sz="2800" b="0" i="0" u="none" strike="noStrike" cap="none" normalizeH="0" baseline="0" dirty="0" smtClean="0">
                        <a:ln>
                          <a:noFill/>
                        </a:ln>
                        <a:solidFill>
                          <a:srgbClr val="0000CC"/>
                        </a:solidFill>
                        <a:effectLst/>
                        <a:latin typeface="+mn-lt"/>
                        <a:ea typeface="+mn-ea"/>
                      </a:endParaRPr>
                    </a:p>
                  </a:txBody>
                  <a:tcPr marT="45709" marB="4570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CC"/>
                          </a:solidFill>
                          <a:effectLst/>
                          <a:latin typeface="+mn-lt"/>
                          <a:ea typeface="+mn-ea"/>
                        </a:rPr>
                        <a:t>正八面体</a:t>
                      </a:r>
                      <a:endParaRPr kumimoji="0" lang="zh-CN" altLang="en-US" sz="2800" b="0" i="0" u="none" strike="noStrike" cap="none" normalizeH="0" baseline="0" dirty="0" smtClean="0">
                        <a:ln>
                          <a:noFill/>
                        </a:ln>
                        <a:solidFill>
                          <a:srgbClr val="0000CC"/>
                        </a:solidFill>
                        <a:effectLst/>
                        <a:latin typeface="+mn-lt"/>
                        <a:ea typeface="+mn-ea"/>
                      </a:endParaRPr>
                    </a:p>
                  </a:txBody>
                  <a:tcPr marT="45709" marB="45709"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564"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4785BB8F-D280-4C3A-82E5-C5FAC49D637B}"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1436"/>
                                        </p:tgtEl>
                                        <p:attrNameLst>
                                          <p:attrName>style.visibility</p:attrName>
                                        </p:attrNameLst>
                                      </p:cBhvr>
                                      <p:to>
                                        <p:strVal val="visible"/>
                                      </p:to>
                                    </p:set>
                                    <p:animEffect transition="in" filter="wipe(left)">
                                      <p:cBhvr>
                                        <p:cTn id="7" dur="500"/>
                                        <p:tgtEl>
                                          <p:spTgt spid="401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2"/>
          <p:cNvSpPr txBox="1">
            <a:spLocks noChangeArrowheads="1"/>
          </p:cNvSpPr>
          <p:nvPr/>
        </p:nvSpPr>
        <p:spPr bwMode="auto">
          <a:xfrm>
            <a:off x="1089025" y="207963"/>
            <a:ext cx="64357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lnSpc>
                <a:spcPct val="120000"/>
              </a:lnSpc>
              <a:spcBef>
                <a:spcPct val="50000"/>
              </a:spcBef>
            </a:pPr>
            <a:r>
              <a:rPr lang="zh-CN" altLang="en-US">
                <a:solidFill>
                  <a:srgbClr val="0000CC"/>
                </a:solidFill>
                <a:ea typeface="华文楷体" panose="02010600040101010101" pitchFamily="2" charset="-122"/>
              </a:rPr>
              <a:t>由价键理论分析配离子的结构特征</a:t>
            </a:r>
            <a:endParaRPr lang="zh-CN" altLang="en-US" b="0">
              <a:solidFill>
                <a:srgbClr val="0000CC"/>
              </a:solidFill>
              <a:ea typeface="华文楷体" panose="02010600040101010101" pitchFamily="2" charset="-122"/>
            </a:endParaRPr>
          </a:p>
        </p:txBody>
      </p:sp>
      <p:sp>
        <p:nvSpPr>
          <p:cNvPr id="403459" name="Rectangle 3"/>
          <p:cNvSpPr>
            <a:spLocks noChangeArrowheads="1"/>
          </p:cNvSpPr>
          <p:nvPr/>
        </p:nvSpPr>
        <p:spPr bwMode="auto">
          <a:xfrm>
            <a:off x="0" y="2114550"/>
            <a:ext cx="184150" cy="584200"/>
          </a:xfrm>
          <a:prstGeom prst="rect">
            <a:avLst/>
          </a:prstGeom>
          <a:noFill/>
          <a:ln>
            <a:noFill/>
          </a:ln>
          <a:effectLst/>
        </p:spPr>
        <p:txBody>
          <a:bodyPr wrap="none" anchor="ctr">
            <a:spAutoFit/>
          </a:bodyPr>
          <a:lstStyle/>
          <a:p>
            <a:pPr>
              <a:defRPr/>
            </a:pPr>
            <a:endParaRPr lang="zh-CN" altLang="en-US">
              <a:latin typeface="+mn-lt"/>
              <a:ea typeface="+mn-ea"/>
            </a:endParaRPr>
          </a:p>
        </p:txBody>
      </p:sp>
      <p:graphicFrame>
        <p:nvGraphicFramePr>
          <p:cNvPr id="36943" name="Group 79"/>
          <p:cNvGraphicFramePr>
            <a:graphicFrameLocks noGrp="1"/>
          </p:cNvGraphicFramePr>
          <p:nvPr/>
        </p:nvGraphicFramePr>
        <p:xfrm>
          <a:off x="539750" y="1233488"/>
          <a:ext cx="8132763" cy="4697736"/>
        </p:xfrm>
        <a:graphic>
          <a:graphicData uri="http://schemas.openxmlformats.org/drawingml/2006/table">
            <a:tbl>
              <a:tblPr/>
              <a:tblGrid>
                <a:gridCol w="2468563"/>
                <a:gridCol w="987425"/>
                <a:gridCol w="1223962"/>
                <a:gridCol w="1368524"/>
                <a:gridCol w="1007964"/>
                <a:gridCol w="1076325"/>
              </a:tblGrid>
              <a:tr h="1554163">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200" b="0" i="0" u="none" strike="noStrike" cap="none" normalizeH="0" baseline="0" smtClean="0">
                          <a:ln>
                            <a:noFill/>
                          </a:ln>
                          <a:solidFill>
                            <a:srgbClr val="0000CC"/>
                          </a:solidFill>
                          <a:effectLst/>
                          <a:latin typeface="Times New Roman" panose="02020603050405020304" pitchFamily="18" charset="0"/>
                          <a:ea typeface="楷体" panose="02010609060101010101" pitchFamily="49" charset="-122"/>
                        </a:rPr>
                        <a:t>　</a:t>
                      </a:r>
                      <a:r>
                        <a:rPr kumimoji="0" lang="zh-CN" altLang="en-US" sz="3200" b="1" i="0" u="none" strike="noStrike" cap="none" normalizeH="0" baseline="0" smtClean="0">
                          <a:ln>
                            <a:noFill/>
                          </a:ln>
                          <a:solidFill>
                            <a:srgbClr val="0000CC"/>
                          </a:solidFill>
                          <a:effectLst/>
                          <a:latin typeface="Times New Roman" panose="02020603050405020304" pitchFamily="18" charset="0"/>
                          <a:ea typeface="楷体" panose="02010609060101010101" pitchFamily="49" charset="-122"/>
                        </a:rPr>
                        <a:t>配离子</a:t>
                      </a:r>
                      <a:endParaRPr kumimoji="0" lang="zh-CN" altLang="en-US" sz="3200" b="1" i="0" u="none" strike="noStrike" cap="none" normalizeH="0" baseline="0" smtClean="0">
                        <a:ln>
                          <a:noFill/>
                        </a:ln>
                        <a:solidFill>
                          <a:srgbClr val="0000CC"/>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rPr>
                        <a:t>磁矩</a:t>
                      </a:r>
                      <a:r>
                        <a:rPr kumimoji="0" lang="en-US" altLang="zh-CN" sz="3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rPr>
                        <a:t>/BM</a:t>
                      </a:r>
                      <a:endParaRPr kumimoji="0" lang="en-US" altLang="zh-CN" sz="3200" b="0"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rPr>
                        <a:t>杂化轨道类型</a:t>
                      </a:r>
                      <a:endParaRPr kumimoji="0" lang="zh-CN" altLang="en-US" sz="3200" b="0"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rPr>
                        <a:t>空间构型</a:t>
                      </a:r>
                      <a:r>
                        <a:rPr kumimoji="0" lang="zh-CN" altLang="en-US" sz="3200" b="0"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rPr>
                        <a:t> </a:t>
                      </a:r>
                      <a:endParaRPr kumimoji="0" lang="zh-CN" altLang="en-US" sz="3200" b="0"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rPr>
                        <a:t>内或外轨</a:t>
                      </a:r>
                      <a:endParaRPr kumimoji="0" lang="zh-CN" altLang="en-US" sz="3200" b="0"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rPr>
                        <a:t>高或低自旋</a:t>
                      </a:r>
                      <a:endParaRPr kumimoji="0" lang="zh-CN" altLang="en-US" sz="3200" b="0"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628650">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en-US" altLang="zh-CN" sz="3200" b="1" i="0" u="none" strike="noStrike" cap="none" normalizeH="0" baseline="0" smtClean="0">
                          <a:ln>
                            <a:noFill/>
                          </a:ln>
                          <a:solidFill>
                            <a:srgbClr val="0000CC"/>
                          </a:solidFill>
                          <a:effectLst/>
                          <a:latin typeface="Times New Roman" panose="02020603050405020304" pitchFamily="18" charset="0"/>
                          <a:ea typeface="楷体" panose="02010609060101010101" pitchFamily="49" charset="-122"/>
                        </a:rPr>
                        <a:t>[Mn(CN)</a:t>
                      </a:r>
                      <a:r>
                        <a:rPr kumimoji="0" lang="en-US" altLang="zh-CN" sz="3200" b="1" i="0" u="none" strike="noStrike" cap="none" normalizeH="0" baseline="-30000" smtClean="0">
                          <a:ln>
                            <a:noFill/>
                          </a:ln>
                          <a:solidFill>
                            <a:srgbClr val="0000CC"/>
                          </a:solidFill>
                          <a:effectLst/>
                          <a:latin typeface="Times New Roman" panose="02020603050405020304" pitchFamily="18" charset="0"/>
                          <a:ea typeface="楷体" panose="02010609060101010101" pitchFamily="49" charset="-122"/>
                        </a:rPr>
                        <a:t>6</a:t>
                      </a:r>
                      <a:r>
                        <a:rPr kumimoji="0" lang="en-US" altLang="zh-CN" sz="3200" b="1" i="0" u="none" strike="noStrike" cap="none" normalizeH="0" baseline="0" smtClean="0">
                          <a:ln>
                            <a:noFill/>
                          </a:ln>
                          <a:solidFill>
                            <a:srgbClr val="0000CC"/>
                          </a:solidFill>
                          <a:effectLst/>
                          <a:latin typeface="Times New Roman" panose="02020603050405020304" pitchFamily="18" charset="0"/>
                          <a:ea typeface="楷体" panose="02010609060101010101" pitchFamily="49" charset="-122"/>
                        </a:rPr>
                        <a:t>]</a:t>
                      </a:r>
                      <a:r>
                        <a:rPr kumimoji="0" lang="en-US" altLang="zh-CN" sz="3200" b="1" i="0" u="none" strike="noStrike" cap="none" normalizeH="0" baseline="30000" smtClean="0">
                          <a:ln>
                            <a:noFill/>
                          </a:ln>
                          <a:solidFill>
                            <a:srgbClr val="0000CC"/>
                          </a:solidFill>
                          <a:effectLst/>
                          <a:latin typeface="Times New Roman" panose="02020603050405020304" pitchFamily="18" charset="0"/>
                          <a:ea typeface="楷体" panose="02010609060101010101" pitchFamily="49" charset="-122"/>
                        </a:rPr>
                        <a:t>4-</a:t>
                      </a:r>
                      <a:endParaRPr kumimoji="0" lang="en-US" altLang="zh-CN" sz="3200" b="1" i="0" u="none" strike="noStrike" cap="none" normalizeH="0" baseline="0" smtClean="0">
                        <a:ln>
                          <a:noFill/>
                        </a:ln>
                        <a:solidFill>
                          <a:srgbClr val="0000CC"/>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en-US" altLang="zh-CN" sz="3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rPr>
                        <a:t>1.8</a:t>
                      </a:r>
                      <a:endParaRPr kumimoji="0" lang="en-US" altLang="zh-CN" sz="3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rPr>
                        <a:t>　</a:t>
                      </a:r>
                      <a:endParaRPr kumimoji="0" lang="zh-CN" altLang="en-US"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rPr>
                        <a:t>　</a:t>
                      </a:r>
                      <a:endParaRPr kumimoji="0" lang="zh-CN" altLang="en-US"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628650">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en-US" altLang="zh-CN" sz="3200" b="1" i="0" u="none" strike="noStrike" cap="none" normalizeH="0" baseline="0" smtClean="0">
                          <a:ln>
                            <a:noFill/>
                          </a:ln>
                          <a:solidFill>
                            <a:srgbClr val="0000CC"/>
                          </a:solidFill>
                          <a:effectLst/>
                          <a:latin typeface="Times New Roman" panose="02020603050405020304" pitchFamily="18" charset="0"/>
                          <a:ea typeface="楷体" panose="02010609060101010101" pitchFamily="49" charset="-122"/>
                        </a:rPr>
                        <a:t>[Zn(CN)</a:t>
                      </a:r>
                      <a:r>
                        <a:rPr kumimoji="0" lang="en-US" altLang="zh-CN" sz="3200" b="1" i="0" u="none" strike="noStrike" cap="none" normalizeH="0" baseline="-30000" smtClean="0">
                          <a:ln>
                            <a:noFill/>
                          </a:ln>
                          <a:solidFill>
                            <a:srgbClr val="0000CC"/>
                          </a:solidFill>
                          <a:effectLst/>
                          <a:latin typeface="Times New Roman" panose="02020603050405020304" pitchFamily="18" charset="0"/>
                          <a:ea typeface="楷体" panose="02010609060101010101" pitchFamily="49" charset="-122"/>
                        </a:rPr>
                        <a:t>4</a:t>
                      </a:r>
                      <a:r>
                        <a:rPr kumimoji="0" lang="en-US" altLang="zh-CN" sz="3200" b="1" i="0" u="none" strike="noStrike" cap="none" normalizeH="0" baseline="0" smtClean="0">
                          <a:ln>
                            <a:noFill/>
                          </a:ln>
                          <a:solidFill>
                            <a:srgbClr val="0000CC"/>
                          </a:solidFill>
                          <a:effectLst/>
                          <a:latin typeface="Times New Roman" panose="02020603050405020304" pitchFamily="18" charset="0"/>
                          <a:ea typeface="楷体" panose="02010609060101010101" pitchFamily="49" charset="-122"/>
                        </a:rPr>
                        <a:t>]</a:t>
                      </a:r>
                      <a:r>
                        <a:rPr kumimoji="0" lang="en-US" altLang="zh-CN" sz="3200" b="1" i="0" u="none" strike="noStrike" cap="none" normalizeH="0" baseline="30000" smtClean="0">
                          <a:ln>
                            <a:noFill/>
                          </a:ln>
                          <a:solidFill>
                            <a:srgbClr val="0000CC"/>
                          </a:solidFill>
                          <a:effectLst/>
                          <a:latin typeface="Times New Roman" panose="02020603050405020304" pitchFamily="18" charset="0"/>
                          <a:ea typeface="楷体" panose="02010609060101010101" pitchFamily="49" charset="-122"/>
                        </a:rPr>
                        <a:t>2-</a:t>
                      </a:r>
                      <a:endParaRPr kumimoji="0" lang="en-US" altLang="zh-CN" sz="3200" b="1" i="0" u="none" strike="noStrike" cap="none" normalizeH="0" baseline="0" smtClean="0">
                        <a:ln>
                          <a:noFill/>
                        </a:ln>
                        <a:solidFill>
                          <a:srgbClr val="0000CC"/>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en-US" altLang="zh-CN" sz="3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rPr>
                        <a:t>0</a:t>
                      </a:r>
                      <a:endParaRPr kumimoji="0" lang="en-US" altLang="zh-CN" sz="3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rPr>
                        <a:t>　</a:t>
                      </a:r>
                      <a:endParaRPr kumimoji="0" lang="zh-CN" altLang="en-US"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rPr>
                        <a:t>　</a:t>
                      </a:r>
                      <a:endParaRPr kumimoji="0" lang="zh-CN" altLang="en-US"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628650">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en-US" altLang="zh-CN" sz="3200" b="1" i="0" u="none" strike="noStrike" cap="none" normalizeH="0" baseline="0" smtClean="0">
                          <a:ln>
                            <a:noFill/>
                          </a:ln>
                          <a:solidFill>
                            <a:srgbClr val="0000CC"/>
                          </a:solidFill>
                          <a:effectLst/>
                          <a:latin typeface="Times New Roman" panose="02020603050405020304" pitchFamily="18" charset="0"/>
                          <a:ea typeface="楷体" panose="02010609060101010101" pitchFamily="49" charset="-122"/>
                        </a:rPr>
                        <a:t>[Fe(C</a:t>
                      </a:r>
                      <a:r>
                        <a:rPr kumimoji="0" lang="en-US" altLang="zh-CN" sz="3200" b="1" i="0" u="none" strike="noStrike" cap="none" normalizeH="0" baseline="-30000" smtClean="0">
                          <a:ln>
                            <a:noFill/>
                          </a:ln>
                          <a:solidFill>
                            <a:srgbClr val="0000CC"/>
                          </a:solidFill>
                          <a:effectLst/>
                          <a:latin typeface="Times New Roman" panose="02020603050405020304" pitchFamily="18" charset="0"/>
                          <a:ea typeface="楷体" panose="02010609060101010101" pitchFamily="49" charset="-122"/>
                        </a:rPr>
                        <a:t>2</a:t>
                      </a:r>
                      <a:r>
                        <a:rPr kumimoji="0" lang="en-US" altLang="zh-CN" sz="3200" b="1" i="0" u="none" strike="noStrike" cap="none" normalizeH="0" baseline="0" smtClean="0">
                          <a:ln>
                            <a:noFill/>
                          </a:ln>
                          <a:solidFill>
                            <a:srgbClr val="0000CC"/>
                          </a:solidFill>
                          <a:effectLst/>
                          <a:latin typeface="Times New Roman" panose="02020603050405020304" pitchFamily="18" charset="0"/>
                          <a:ea typeface="楷体" panose="02010609060101010101" pitchFamily="49" charset="-122"/>
                        </a:rPr>
                        <a:t>O</a:t>
                      </a:r>
                      <a:r>
                        <a:rPr kumimoji="0" lang="en-US" altLang="zh-CN" sz="3200" b="1" i="0" u="none" strike="noStrike" cap="none" normalizeH="0" baseline="-30000" smtClean="0">
                          <a:ln>
                            <a:noFill/>
                          </a:ln>
                          <a:solidFill>
                            <a:srgbClr val="0000CC"/>
                          </a:solidFill>
                          <a:effectLst/>
                          <a:latin typeface="Times New Roman" panose="02020603050405020304" pitchFamily="18" charset="0"/>
                          <a:ea typeface="楷体" panose="02010609060101010101" pitchFamily="49" charset="-122"/>
                        </a:rPr>
                        <a:t>4</a:t>
                      </a:r>
                      <a:r>
                        <a:rPr kumimoji="0" lang="en-US" altLang="zh-CN" sz="3200" b="1" i="0" u="none" strike="noStrike" cap="none" normalizeH="0" baseline="0" smtClean="0">
                          <a:ln>
                            <a:noFill/>
                          </a:ln>
                          <a:solidFill>
                            <a:srgbClr val="0000CC"/>
                          </a:solidFill>
                          <a:effectLst/>
                          <a:latin typeface="Times New Roman" panose="02020603050405020304" pitchFamily="18" charset="0"/>
                          <a:ea typeface="楷体" panose="02010609060101010101" pitchFamily="49" charset="-122"/>
                        </a:rPr>
                        <a:t>)</a:t>
                      </a:r>
                      <a:r>
                        <a:rPr kumimoji="0" lang="en-US" altLang="zh-CN" sz="3200" b="1" i="0" u="none" strike="noStrike" cap="none" normalizeH="0" baseline="-30000" smtClean="0">
                          <a:ln>
                            <a:noFill/>
                          </a:ln>
                          <a:solidFill>
                            <a:srgbClr val="0000CC"/>
                          </a:solidFill>
                          <a:effectLst/>
                          <a:latin typeface="Times New Roman" panose="02020603050405020304" pitchFamily="18" charset="0"/>
                          <a:ea typeface="楷体" panose="02010609060101010101" pitchFamily="49" charset="-122"/>
                        </a:rPr>
                        <a:t>3</a:t>
                      </a:r>
                      <a:r>
                        <a:rPr kumimoji="0" lang="en-US" altLang="zh-CN" sz="3200" b="1" i="0" u="none" strike="noStrike" cap="none" normalizeH="0" baseline="0" smtClean="0">
                          <a:ln>
                            <a:noFill/>
                          </a:ln>
                          <a:solidFill>
                            <a:srgbClr val="0000CC"/>
                          </a:solidFill>
                          <a:effectLst/>
                          <a:latin typeface="Times New Roman" panose="02020603050405020304" pitchFamily="18" charset="0"/>
                          <a:ea typeface="楷体" panose="02010609060101010101" pitchFamily="49" charset="-122"/>
                        </a:rPr>
                        <a:t>]</a:t>
                      </a:r>
                      <a:r>
                        <a:rPr kumimoji="0" lang="en-US" altLang="zh-CN" sz="3200" b="1" i="0" u="none" strike="noStrike" cap="none" normalizeH="0" baseline="30000" smtClean="0">
                          <a:ln>
                            <a:noFill/>
                          </a:ln>
                          <a:solidFill>
                            <a:srgbClr val="0000CC"/>
                          </a:solidFill>
                          <a:effectLst/>
                          <a:latin typeface="Times New Roman" panose="02020603050405020304" pitchFamily="18" charset="0"/>
                          <a:ea typeface="楷体" panose="02010609060101010101" pitchFamily="49" charset="-122"/>
                        </a:rPr>
                        <a:t>3-</a:t>
                      </a:r>
                      <a:endParaRPr kumimoji="0" lang="en-US" altLang="zh-CN" sz="3200" b="1" i="0" u="none" strike="noStrike" cap="none" normalizeH="0" baseline="0" smtClean="0">
                        <a:ln>
                          <a:noFill/>
                        </a:ln>
                        <a:solidFill>
                          <a:srgbClr val="0000CC"/>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en-US" altLang="zh-CN" sz="3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rPr>
                        <a:t>5.9 </a:t>
                      </a:r>
                      <a:endParaRPr kumimoji="0" lang="en-US" altLang="zh-CN" sz="3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rPr>
                        <a:t>　</a:t>
                      </a:r>
                      <a:endParaRPr kumimoji="0" lang="zh-CN" altLang="en-US"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rPr>
                        <a:t>　</a:t>
                      </a:r>
                      <a:endParaRPr kumimoji="0" lang="zh-CN" altLang="en-US"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628650">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en-US" altLang="zh-CN" sz="3200" b="1" i="0" u="none" strike="noStrike" cap="none" normalizeH="0" baseline="0" smtClean="0">
                          <a:ln>
                            <a:noFill/>
                          </a:ln>
                          <a:solidFill>
                            <a:srgbClr val="0000CC"/>
                          </a:solidFill>
                          <a:effectLst/>
                          <a:latin typeface="Times New Roman" panose="02020603050405020304" pitchFamily="18" charset="0"/>
                          <a:ea typeface="楷体" panose="02010609060101010101" pitchFamily="49" charset="-122"/>
                        </a:rPr>
                        <a:t>Ni(CO)</a:t>
                      </a:r>
                      <a:r>
                        <a:rPr kumimoji="0" lang="en-US" altLang="zh-CN" sz="3200" b="1" i="0" u="none" strike="noStrike" cap="none" normalizeH="0" baseline="-25000" smtClean="0">
                          <a:ln>
                            <a:noFill/>
                          </a:ln>
                          <a:solidFill>
                            <a:srgbClr val="0000CC"/>
                          </a:solidFill>
                          <a:effectLst/>
                          <a:latin typeface="Times New Roman" panose="02020603050405020304" pitchFamily="18" charset="0"/>
                          <a:ea typeface="楷体" panose="02010609060101010101" pitchFamily="49" charset="-122"/>
                        </a:rPr>
                        <a:t>4</a:t>
                      </a:r>
                      <a:endParaRPr kumimoji="0" lang="en-US" altLang="zh-CN" sz="3200" b="1" i="0" u="none" strike="noStrike" cap="none" normalizeH="0" baseline="-25000" smtClean="0">
                        <a:ln>
                          <a:noFill/>
                        </a:ln>
                        <a:solidFill>
                          <a:srgbClr val="0000CC"/>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en-US" altLang="zh-CN" sz="3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rPr>
                        <a:t>0</a:t>
                      </a:r>
                      <a:endParaRPr kumimoji="0" lang="en-US" altLang="zh-CN" sz="3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628650">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en-US" altLang="zh-CN" sz="3200" b="1" i="0" u="none" strike="noStrike" cap="none" normalizeH="0" baseline="0" smtClean="0">
                          <a:ln>
                            <a:noFill/>
                          </a:ln>
                          <a:solidFill>
                            <a:srgbClr val="0000CC"/>
                          </a:solidFill>
                          <a:effectLst/>
                          <a:latin typeface="Times New Roman" panose="02020603050405020304" pitchFamily="18" charset="0"/>
                          <a:ea typeface="楷体" panose="02010609060101010101" pitchFamily="49" charset="-122"/>
                        </a:rPr>
                        <a:t>Fe(CO)</a:t>
                      </a:r>
                      <a:r>
                        <a:rPr kumimoji="0" lang="en-US" altLang="zh-CN" sz="3200" b="1" i="0" u="none" strike="noStrike" cap="none" normalizeH="0" baseline="-30000" smtClean="0">
                          <a:ln>
                            <a:noFill/>
                          </a:ln>
                          <a:solidFill>
                            <a:srgbClr val="0000CC"/>
                          </a:solidFill>
                          <a:effectLst/>
                          <a:latin typeface="Times New Roman" panose="02020603050405020304" pitchFamily="18" charset="0"/>
                          <a:ea typeface="楷体" panose="02010609060101010101" pitchFamily="49" charset="-122"/>
                        </a:rPr>
                        <a:t>5</a:t>
                      </a:r>
                      <a:endParaRPr kumimoji="0" lang="en-US" altLang="zh-CN" sz="3200" b="1" i="0" u="none" strike="noStrike" cap="none" normalizeH="0" baseline="0" smtClean="0">
                        <a:ln>
                          <a:noFill/>
                        </a:ln>
                        <a:solidFill>
                          <a:srgbClr val="0000CC"/>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en-US" altLang="zh-CN" sz="3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rPr>
                        <a:t>0</a:t>
                      </a:r>
                      <a:endParaRPr kumimoji="0" lang="en-US" altLang="zh-CN" sz="3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endParaRPr kumimoji="0" lang="zh-CN" altLang="zh-CN"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zh-CN" altLang="en-US"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rPr>
                        <a:t>　</a:t>
                      </a:r>
                      <a:endParaRPr kumimoji="0" lang="zh-CN" altLang="en-US" sz="3200" b="1" i="0" u="none" strike="noStrike" cap="none" normalizeH="0" baseline="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10000"/>
                        </a:lnSpc>
                        <a:spcBef>
                          <a:spcPct val="0"/>
                        </a:spcBef>
                        <a:spcAft>
                          <a:spcPct val="0"/>
                        </a:spcAft>
                        <a:buClrTx/>
                        <a:buSzTx/>
                        <a:buFontTx/>
                        <a:buNone/>
                      </a:pPr>
                      <a:r>
                        <a:rPr kumimoji="0" lang="zh-CN" altLang="en-US" sz="3200" b="1" i="0" u="none" strike="noStrike" cap="none" normalizeH="0" baseline="0" dirty="0" smtClean="0">
                          <a:ln>
                            <a:noFill/>
                          </a:ln>
                          <a:solidFill>
                            <a:schemeClr val="tx1"/>
                          </a:solidFill>
                          <a:effectLst/>
                          <a:latin typeface="Times New Roman" panose="02020603050405020304" pitchFamily="18" charset="0"/>
                          <a:ea typeface="楷体" panose="02010609060101010101" pitchFamily="49" charset="-122"/>
                        </a:rPr>
                        <a:t>　 </a:t>
                      </a:r>
                      <a:endParaRPr kumimoji="0" lang="zh-CN" altLang="en-US" sz="3200" b="1" i="0" u="none" strike="noStrike" cap="none" normalizeH="0" baseline="0" dirty="0" smtClean="0">
                        <a:ln>
                          <a:noFill/>
                        </a:ln>
                        <a:solidFill>
                          <a:schemeClr val="tx1"/>
                        </a:solidFill>
                        <a:effectLst/>
                        <a:latin typeface="Times New Roman" panose="02020603050405020304" pitchFamily="18" charset="0"/>
                        <a:ea typeface="楷体" panose="02010609060101010101" pitchFamily="49" charset="-122"/>
                      </a:endParaRPr>
                    </a:p>
                  </a:txBody>
                  <a:tcPr marT="45723" marB="45723"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03520" name="Rectangle 64"/>
          <p:cNvSpPr>
            <a:spLocks noChangeArrowheads="1"/>
          </p:cNvSpPr>
          <p:nvPr/>
        </p:nvSpPr>
        <p:spPr bwMode="auto">
          <a:xfrm>
            <a:off x="4067944" y="2708920"/>
            <a:ext cx="1073150" cy="584200"/>
          </a:xfrm>
          <a:prstGeom prst="rect">
            <a:avLst/>
          </a:prstGeom>
          <a:noFill/>
          <a:ln>
            <a:noFill/>
          </a:ln>
          <a:effectLst/>
        </p:spPr>
        <p:txBody>
          <a:bodyPr wrap="none">
            <a:spAutoFit/>
          </a:bodyPr>
          <a:lstStyle/>
          <a:p>
            <a:pPr>
              <a:defRPr/>
            </a:pPr>
            <a:r>
              <a:rPr lang="en-US" altLang="zh-CN" dirty="0">
                <a:solidFill>
                  <a:srgbClr val="FF0000"/>
                </a:solidFill>
                <a:latin typeface="+mn-lt"/>
                <a:ea typeface="+mn-ea"/>
              </a:rPr>
              <a:t>d</a:t>
            </a:r>
            <a:r>
              <a:rPr lang="en-US" altLang="zh-CN" baseline="30000" dirty="0">
                <a:solidFill>
                  <a:srgbClr val="FF0000"/>
                </a:solidFill>
                <a:latin typeface="+mn-lt"/>
                <a:ea typeface="+mn-ea"/>
              </a:rPr>
              <a:t>2</a:t>
            </a:r>
            <a:r>
              <a:rPr lang="en-US" altLang="zh-CN" dirty="0">
                <a:solidFill>
                  <a:srgbClr val="FF0000"/>
                </a:solidFill>
                <a:latin typeface="+mn-lt"/>
                <a:ea typeface="+mn-ea"/>
              </a:rPr>
              <a:t>sp</a:t>
            </a:r>
            <a:r>
              <a:rPr lang="en-US" altLang="zh-CN" baseline="30000" dirty="0">
                <a:solidFill>
                  <a:srgbClr val="FF0000"/>
                </a:solidFill>
                <a:latin typeface="+mn-lt"/>
                <a:ea typeface="+mn-ea"/>
              </a:rPr>
              <a:t>3</a:t>
            </a:r>
            <a:endParaRPr lang="en-US" altLang="zh-CN" baseline="30000" dirty="0">
              <a:solidFill>
                <a:srgbClr val="FF0000"/>
              </a:solidFill>
              <a:latin typeface="+mn-lt"/>
              <a:ea typeface="+mn-ea"/>
            </a:endParaRPr>
          </a:p>
        </p:txBody>
      </p:sp>
      <p:sp>
        <p:nvSpPr>
          <p:cNvPr id="403521" name="Rectangle 65"/>
          <p:cNvSpPr>
            <a:spLocks noChangeArrowheads="1"/>
          </p:cNvSpPr>
          <p:nvPr/>
        </p:nvSpPr>
        <p:spPr bwMode="auto">
          <a:xfrm>
            <a:off x="4148138" y="3357563"/>
            <a:ext cx="709612" cy="584200"/>
          </a:xfrm>
          <a:prstGeom prst="rect">
            <a:avLst/>
          </a:prstGeom>
          <a:noFill/>
          <a:ln>
            <a:noFill/>
          </a:ln>
          <a:effectLst/>
        </p:spPr>
        <p:txBody>
          <a:bodyPr wrap="none">
            <a:spAutoFit/>
          </a:bodyPr>
          <a:lstStyle/>
          <a:p>
            <a:pPr>
              <a:defRPr/>
            </a:pPr>
            <a:r>
              <a:rPr lang="en-US" altLang="zh-CN">
                <a:solidFill>
                  <a:srgbClr val="FF0000"/>
                </a:solidFill>
                <a:latin typeface="+mn-lt"/>
                <a:ea typeface="+mn-ea"/>
              </a:rPr>
              <a:t>sp</a:t>
            </a:r>
            <a:r>
              <a:rPr lang="en-US" altLang="zh-CN" baseline="30000">
                <a:solidFill>
                  <a:srgbClr val="FF0000"/>
                </a:solidFill>
                <a:latin typeface="+mn-lt"/>
                <a:ea typeface="+mn-ea"/>
              </a:rPr>
              <a:t>3</a:t>
            </a:r>
            <a:endParaRPr lang="en-US" altLang="zh-CN" baseline="30000">
              <a:solidFill>
                <a:srgbClr val="FF0000"/>
              </a:solidFill>
              <a:latin typeface="+mn-lt"/>
              <a:ea typeface="+mn-ea"/>
            </a:endParaRPr>
          </a:p>
        </p:txBody>
      </p:sp>
      <p:sp>
        <p:nvSpPr>
          <p:cNvPr id="403522" name="Rectangle 66"/>
          <p:cNvSpPr>
            <a:spLocks noChangeArrowheads="1"/>
          </p:cNvSpPr>
          <p:nvPr/>
        </p:nvSpPr>
        <p:spPr bwMode="auto">
          <a:xfrm>
            <a:off x="4075113" y="4005263"/>
            <a:ext cx="1073150" cy="584200"/>
          </a:xfrm>
          <a:prstGeom prst="rect">
            <a:avLst/>
          </a:prstGeom>
          <a:noFill/>
          <a:ln>
            <a:noFill/>
          </a:ln>
          <a:effectLst/>
        </p:spPr>
        <p:txBody>
          <a:bodyPr wrap="none">
            <a:spAutoFit/>
          </a:bodyPr>
          <a:lstStyle/>
          <a:p>
            <a:pPr>
              <a:defRPr/>
            </a:pPr>
            <a:r>
              <a:rPr lang="en-US" altLang="zh-CN">
                <a:solidFill>
                  <a:srgbClr val="FF0000"/>
                </a:solidFill>
                <a:latin typeface="+mn-lt"/>
                <a:ea typeface="+mn-ea"/>
              </a:rPr>
              <a:t>sp</a:t>
            </a:r>
            <a:r>
              <a:rPr lang="en-US" altLang="zh-CN" baseline="30000">
                <a:solidFill>
                  <a:srgbClr val="FF0000"/>
                </a:solidFill>
                <a:latin typeface="+mn-lt"/>
                <a:ea typeface="+mn-ea"/>
              </a:rPr>
              <a:t>3</a:t>
            </a:r>
            <a:r>
              <a:rPr lang="en-US" altLang="zh-CN">
                <a:solidFill>
                  <a:srgbClr val="FF0000"/>
                </a:solidFill>
                <a:latin typeface="+mn-lt"/>
                <a:ea typeface="+mn-ea"/>
              </a:rPr>
              <a:t>d</a:t>
            </a:r>
            <a:r>
              <a:rPr lang="en-US" altLang="zh-CN" baseline="30000">
                <a:solidFill>
                  <a:srgbClr val="FF0000"/>
                </a:solidFill>
                <a:latin typeface="+mn-lt"/>
                <a:ea typeface="+mn-ea"/>
              </a:rPr>
              <a:t>2</a:t>
            </a:r>
            <a:endParaRPr lang="en-US" altLang="zh-CN" baseline="30000">
              <a:solidFill>
                <a:srgbClr val="FF0000"/>
              </a:solidFill>
              <a:latin typeface="+mn-lt"/>
              <a:ea typeface="+mn-ea"/>
            </a:endParaRPr>
          </a:p>
        </p:txBody>
      </p:sp>
      <p:sp>
        <p:nvSpPr>
          <p:cNvPr id="403523" name="Rectangle 67"/>
          <p:cNvSpPr>
            <a:spLocks noChangeArrowheads="1"/>
          </p:cNvSpPr>
          <p:nvPr/>
        </p:nvSpPr>
        <p:spPr bwMode="auto">
          <a:xfrm>
            <a:off x="4219575" y="4654550"/>
            <a:ext cx="709613" cy="584200"/>
          </a:xfrm>
          <a:prstGeom prst="rect">
            <a:avLst/>
          </a:prstGeom>
          <a:noFill/>
          <a:ln>
            <a:noFill/>
          </a:ln>
          <a:effectLst/>
        </p:spPr>
        <p:txBody>
          <a:bodyPr wrap="none">
            <a:spAutoFit/>
          </a:bodyPr>
          <a:lstStyle/>
          <a:p>
            <a:pPr>
              <a:defRPr/>
            </a:pPr>
            <a:r>
              <a:rPr lang="en-US" altLang="zh-CN">
                <a:solidFill>
                  <a:srgbClr val="FF0000"/>
                </a:solidFill>
                <a:latin typeface="+mn-lt"/>
                <a:ea typeface="+mn-ea"/>
              </a:rPr>
              <a:t>sp</a:t>
            </a:r>
            <a:r>
              <a:rPr lang="en-US" altLang="zh-CN" baseline="30000">
                <a:solidFill>
                  <a:srgbClr val="FF0000"/>
                </a:solidFill>
                <a:latin typeface="+mn-lt"/>
                <a:ea typeface="+mn-ea"/>
              </a:rPr>
              <a:t>3</a:t>
            </a:r>
            <a:endParaRPr lang="en-US" altLang="zh-CN" baseline="30000">
              <a:solidFill>
                <a:srgbClr val="FF0000"/>
              </a:solidFill>
              <a:latin typeface="+mn-lt"/>
              <a:ea typeface="+mn-ea"/>
            </a:endParaRPr>
          </a:p>
        </p:txBody>
      </p:sp>
      <p:sp>
        <p:nvSpPr>
          <p:cNvPr id="403524" name="Rectangle 68"/>
          <p:cNvSpPr>
            <a:spLocks noChangeArrowheads="1"/>
          </p:cNvSpPr>
          <p:nvPr/>
        </p:nvSpPr>
        <p:spPr bwMode="auto">
          <a:xfrm>
            <a:off x="4075113" y="5276850"/>
            <a:ext cx="936625" cy="584200"/>
          </a:xfrm>
          <a:prstGeom prst="rect">
            <a:avLst/>
          </a:prstGeom>
          <a:noFill/>
          <a:ln>
            <a:noFill/>
          </a:ln>
          <a:effectLst/>
        </p:spPr>
        <p:txBody>
          <a:bodyPr wrap="none">
            <a:spAutoFit/>
          </a:bodyPr>
          <a:lstStyle/>
          <a:p>
            <a:pPr>
              <a:defRPr/>
            </a:pPr>
            <a:r>
              <a:rPr lang="en-US" altLang="zh-CN">
                <a:solidFill>
                  <a:srgbClr val="FF0000"/>
                </a:solidFill>
                <a:latin typeface="+mn-lt"/>
                <a:ea typeface="+mn-ea"/>
              </a:rPr>
              <a:t>dsp</a:t>
            </a:r>
            <a:r>
              <a:rPr lang="en-US" altLang="zh-CN" baseline="30000">
                <a:solidFill>
                  <a:srgbClr val="FF0000"/>
                </a:solidFill>
                <a:latin typeface="+mn-lt"/>
                <a:ea typeface="+mn-ea"/>
              </a:rPr>
              <a:t>3</a:t>
            </a:r>
            <a:endParaRPr lang="en-US" altLang="zh-CN" baseline="30000">
              <a:solidFill>
                <a:srgbClr val="FF0000"/>
              </a:solidFill>
              <a:latin typeface="+mn-lt"/>
              <a:ea typeface="+mn-ea"/>
            </a:endParaRPr>
          </a:p>
        </p:txBody>
      </p:sp>
      <p:sp>
        <p:nvSpPr>
          <p:cNvPr id="403525" name="Rectangle 69"/>
          <p:cNvSpPr>
            <a:spLocks noChangeArrowheads="1"/>
          </p:cNvSpPr>
          <p:nvPr/>
        </p:nvSpPr>
        <p:spPr bwMode="auto">
          <a:xfrm>
            <a:off x="5076056" y="2780928"/>
            <a:ext cx="1416050" cy="584200"/>
          </a:xfrm>
          <a:prstGeom prst="rect">
            <a:avLst/>
          </a:prstGeom>
          <a:noFill/>
          <a:ln>
            <a:noFill/>
          </a:ln>
          <a:effectLst/>
        </p:spPr>
        <p:txBody>
          <a:bodyPr wrap="none">
            <a:spAutoFit/>
          </a:bodyPr>
          <a:lstStyle/>
          <a:p>
            <a:pPr>
              <a:defRPr/>
            </a:pPr>
            <a:r>
              <a:rPr lang="zh-CN" altLang="en-US" dirty="0">
                <a:solidFill>
                  <a:srgbClr val="FF0000"/>
                </a:solidFill>
                <a:latin typeface="+mn-lt"/>
                <a:ea typeface="+mn-ea"/>
              </a:rPr>
              <a:t>八面体</a:t>
            </a:r>
            <a:endParaRPr lang="zh-CN" altLang="en-US" dirty="0">
              <a:solidFill>
                <a:srgbClr val="FF0000"/>
              </a:solidFill>
              <a:latin typeface="+mn-lt"/>
              <a:ea typeface="+mn-ea"/>
            </a:endParaRPr>
          </a:p>
        </p:txBody>
      </p:sp>
      <p:sp>
        <p:nvSpPr>
          <p:cNvPr id="403526" name="Rectangle 70"/>
          <p:cNvSpPr>
            <a:spLocks noChangeArrowheads="1"/>
          </p:cNvSpPr>
          <p:nvPr/>
        </p:nvSpPr>
        <p:spPr bwMode="auto">
          <a:xfrm>
            <a:off x="5148064" y="3429000"/>
            <a:ext cx="1416050" cy="584200"/>
          </a:xfrm>
          <a:prstGeom prst="rect">
            <a:avLst/>
          </a:prstGeom>
          <a:noFill/>
          <a:ln>
            <a:noFill/>
          </a:ln>
          <a:effectLst/>
        </p:spPr>
        <p:txBody>
          <a:bodyPr wrap="none">
            <a:spAutoFit/>
          </a:bodyPr>
          <a:lstStyle/>
          <a:p>
            <a:pPr>
              <a:defRPr/>
            </a:pPr>
            <a:r>
              <a:rPr lang="zh-CN" altLang="en-US" dirty="0">
                <a:solidFill>
                  <a:srgbClr val="FF0000"/>
                </a:solidFill>
                <a:latin typeface="+mn-lt"/>
                <a:ea typeface="+mn-ea"/>
              </a:rPr>
              <a:t>四面体</a:t>
            </a:r>
            <a:endParaRPr lang="zh-CN" altLang="en-US" dirty="0">
              <a:solidFill>
                <a:srgbClr val="FF0000"/>
              </a:solidFill>
              <a:latin typeface="+mn-lt"/>
              <a:ea typeface="+mn-ea"/>
            </a:endParaRPr>
          </a:p>
        </p:txBody>
      </p:sp>
      <p:sp>
        <p:nvSpPr>
          <p:cNvPr id="403527" name="Rectangle 71"/>
          <p:cNvSpPr>
            <a:spLocks noChangeArrowheads="1"/>
          </p:cNvSpPr>
          <p:nvPr/>
        </p:nvSpPr>
        <p:spPr bwMode="auto">
          <a:xfrm>
            <a:off x="5148064" y="4077072"/>
            <a:ext cx="1416050" cy="584200"/>
          </a:xfrm>
          <a:prstGeom prst="rect">
            <a:avLst/>
          </a:prstGeom>
          <a:noFill/>
          <a:ln>
            <a:noFill/>
          </a:ln>
          <a:effectLst/>
        </p:spPr>
        <p:txBody>
          <a:bodyPr wrap="none">
            <a:spAutoFit/>
          </a:bodyPr>
          <a:lstStyle/>
          <a:p>
            <a:pPr>
              <a:defRPr/>
            </a:pPr>
            <a:r>
              <a:rPr lang="zh-CN" altLang="en-US" dirty="0">
                <a:solidFill>
                  <a:srgbClr val="FF0000"/>
                </a:solidFill>
                <a:latin typeface="+mn-lt"/>
                <a:ea typeface="+mn-ea"/>
              </a:rPr>
              <a:t>八面体</a:t>
            </a:r>
            <a:endParaRPr lang="zh-CN" altLang="en-US" dirty="0">
              <a:solidFill>
                <a:srgbClr val="FF0000"/>
              </a:solidFill>
              <a:latin typeface="+mn-lt"/>
              <a:ea typeface="+mn-ea"/>
            </a:endParaRPr>
          </a:p>
        </p:txBody>
      </p:sp>
      <p:sp>
        <p:nvSpPr>
          <p:cNvPr id="403528" name="Rectangle 72"/>
          <p:cNvSpPr>
            <a:spLocks noChangeArrowheads="1"/>
          </p:cNvSpPr>
          <p:nvPr/>
        </p:nvSpPr>
        <p:spPr bwMode="auto">
          <a:xfrm>
            <a:off x="5148064" y="4725144"/>
            <a:ext cx="1416050" cy="584200"/>
          </a:xfrm>
          <a:prstGeom prst="rect">
            <a:avLst/>
          </a:prstGeom>
          <a:noFill/>
          <a:ln>
            <a:noFill/>
          </a:ln>
          <a:effectLst/>
        </p:spPr>
        <p:txBody>
          <a:bodyPr wrap="none">
            <a:spAutoFit/>
          </a:bodyPr>
          <a:lstStyle/>
          <a:p>
            <a:pPr>
              <a:defRPr/>
            </a:pPr>
            <a:r>
              <a:rPr lang="zh-CN" altLang="en-US" dirty="0">
                <a:solidFill>
                  <a:srgbClr val="FF0000"/>
                </a:solidFill>
                <a:latin typeface="+mn-lt"/>
                <a:ea typeface="+mn-ea"/>
              </a:rPr>
              <a:t>四面体</a:t>
            </a:r>
            <a:endParaRPr lang="zh-CN" altLang="en-US" dirty="0">
              <a:solidFill>
                <a:srgbClr val="FF0000"/>
              </a:solidFill>
              <a:latin typeface="+mn-lt"/>
              <a:ea typeface="+mn-ea"/>
            </a:endParaRPr>
          </a:p>
        </p:txBody>
      </p:sp>
      <p:sp>
        <p:nvSpPr>
          <p:cNvPr id="403529" name="Rectangle 73"/>
          <p:cNvSpPr>
            <a:spLocks noChangeArrowheads="1"/>
          </p:cNvSpPr>
          <p:nvPr/>
        </p:nvSpPr>
        <p:spPr bwMode="auto">
          <a:xfrm>
            <a:off x="4932363" y="5445125"/>
            <a:ext cx="1825625" cy="584200"/>
          </a:xfrm>
          <a:prstGeom prst="rect">
            <a:avLst/>
          </a:prstGeom>
          <a:noFill/>
          <a:ln>
            <a:noFill/>
          </a:ln>
          <a:effectLst/>
        </p:spPr>
        <p:txBody>
          <a:bodyPr wrap="none">
            <a:spAutoFit/>
          </a:bodyPr>
          <a:lstStyle/>
          <a:p>
            <a:pPr>
              <a:defRPr/>
            </a:pPr>
            <a:r>
              <a:rPr lang="zh-CN" altLang="en-US" dirty="0">
                <a:solidFill>
                  <a:srgbClr val="FF0000"/>
                </a:solidFill>
                <a:latin typeface="+mn-lt"/>
                <a:ea typeface="+mn-ea"/>
              </a:rPr>
              <a:t>三角双锥</a:t>
            </a:r>
            <a:endParaRPr lang="zh-CN" altLang="en-US" dirty="0">
              <a:solidFill>
                <a:srgbClr val="FF0000"/>
              </a:solidFill>
              <a:latin typeface="+mn-lt"/>
              <a:ea typeface="+mn-ea"/>
            </a:endParaRPr>
          </a:p>
        </p:txBody>
      </p:sp>
      <p:sp>
        <p:nvSpPr>
          <p:cNvPr id="403530" name="Rectangle 74"/>
          <p:cNvSpPr>
            <a:spLocks noChangeArrowheads="1"/>
          </p:cNvSpPr>
          <p:nvPr/>
        </p:nvSpPr>
        <p:spPr bwMode="auto">
          <a:xfrm>
            <a:off x="6516688" y="2852738"/>
            <a:ext cx="592137" cy="579437"/>
          </a:xfrm>
          <a:prstGeom prst="rect">
            <a:avLst/>
          </a:prstGeom>
          <a:noFill/>
          <a:ln>
            <a:noFill/>
          </a:ln>
          <a:effectLst/>
        </p:spPr>
        <p:txBody>
          <a:bodyPr wrap="none">
            <a:spAutoFit/>
          </a:bodyPr>
          <a:lstStyle/>
          <a:p>
            <a:pPr>
              <a:defRPr/>
            </a:pPr>
            <a:r>
              <a:rPr lang="zh-CN" altLang="en-US">
                <a:solidFill>
                  <a:srgbClr val="FF0000"/>
                </a:solidFill>
                <a:latin typeface="+mn-lt"/>
                <a:ea typeface="+mn-ea"/>
              </a:rPr>
              <a:t>内</a:t>
            </a:r>
            <a:endParaRPr lang="zh-CN" altLang="en-US">
              <a:solidFill>
                <a:srgbClr val="FF0000"/>
              </a:solidFill>
              <a:latin typeface="+mn-lt"/>
              <a:ea typeface="+mn-ea"/>
            </a:endParaRPr>
          </a:p>
        </p:txBody>
      </p:sp>
      <p:sp>
        <p:nvSpPr>
          <p:cNvPr id="403531" name="Rectangle 75"/>
          <p:cNvSpPr>
            <a:spLocks noChangeArrowheads="1"/>
          </p:cNvSpPr>
          <p:nvPr/>
        </p:nvSpPr>
        <p:spPr bwMode="auto">
          <a:xfrm>
            <a:off x="6516688" y="3502025"/>
            <a:ext cx="592137" cy="579438"/>
          </a:xfrm>
          <a:prstGeom prst="rect">
            <a:avLst/>
          </a:prstGeom>
          <a:noFill/>
          <a:ln>
            <a:noFill/>
          </a:ln>
          <a:effectLst/>
        </p:spPr>
        <p:txBody>
          <a:bodyPr wrap="none">
            <a:spAutoFit/>
          </a:bodyPr>
          <a:lstStyle/>
          <a:p>
            <a:pPr>
              <a:defRPr/>
            </a:pPr>
            <a:r>
              <a:rPr lang="zh-CN" altLang="en-US">
                <a:solidFill>
                  <a:srgbClr val="FF0000"/>
                </a:solidFill>
                <a:latin typeface="+mn-lt"/>
                <a:ea typeface="+mn-ea"/>
              </a:rPr>
              <a:t>外</a:t>
            </a:r>
            <a:endParaRPr lang="zh-CN" altLang="en-US">
              <a:solidFill>
                <a:srgbClr val="FF0000"/>
              </a:solidFill>
              <a:latin typeface="+mn-lt"/>
              <a:ea typeface="+mn-ea"/>
            </a:endParaRPr>
          </a:p>
        </p:txBody>
      </p:sp>
      <p:sp>
        <p:nvSpPr>
          <p:cNvPr id="403532" name="Rectangle 76"/>
          <p:cNvSpPr>
            <a:spLocks noChangeArrowheads="1"/>
          </p:cNvSpPr>
          <p:nvPr/>
        </p:nvSpPr>
        <p:spPr bwMode="auto">
          <a:xfrm>
            <a:off x="6516688" y="4076700"/>
            <a:ext cx="592137" cy="579438"/>
          </a:xfrm>
          <a:prstGeom prst="rect">
            <a:avLst/>
          </a:prstGeom>
          <a:noFill/>
          <a:ln>
            <a:noFill/>
          </a:ln>
          <a:effectLst/>
        </p:spPr>
        <p:txBody>
          <a:bodyPr wrap="none">
            <a:spAutoFit/>
          </a:bodyPr>
          <a:lstStyle/>
          <a:p>
            <a:pPr>
              <a:defRPr/>
            </a:pPr>
            <a:r>
              <a:rPr lang="zh-CN" altLang="en-US">
                <a:solidFill>
                  <a:srgbClr val="FF0000"/>
                </a:solidFill>
                <a:latin typeface="+mn-lt"/>
                <a:ea typeface="+mn-ea"/>
              </a:rPr>
              <a:t>外</a:t>
            </a:r>
            <a:endParaRPr lang="zh-CN" altLang="en-US">
              <a:solidFill>
                <a:srgbClr val="FF0000"/>
              </a:solidFill>
              <a:latin typeface="+mn-lt"/>
              <a:ea typeface="+mn-ea"/>
            </a:endParaRPr>
          </a:p>
        </p:txBody>
      </p:sp>
      <p:sp>
        <p:nvSpPr>
          <p:cNvPr id="403533" name="Rectangle 77"/>
          <p:cNvSpPr>
            <a:spLocks noChangeArrowheads="1"/>
          </p:cNvSpPr>
          <p:nvPr/>
        </p:nvSpPr>
        <p:spPr bwMode="auto">
          <a:xfrm>
            <a:off x="6588125" y="4725988"/>
            <a:ext cx="592138" cy="579437"/>
          </a:xfrm>
          <a:prstGeom prst="rect">
            <a:avLst/>
          </a:prstGeom>
          <a:noFill/>
          <a:ln>
            <a:noFill/>
          </a:ln>
          <a:effectLst/>
        </p:spPr>
        <p:txBody>
          <a:bodyPr wrap="none">
            <a:spAutoFit/>
          </a:bodyPr>
          <a:lstStyle/>
          <a:p>
            <a:pPr>
              <a:defRPr/>
            </a:pPr>
            <a:r>
              <a:rPr lang="zh-CN" altLang="en-US">
                <a:solidFill>
                  <a:srgbClr val="FF0000"/>
                </a:solidFill>
                <a:latin typeface="+mn-lt"/>
                <a:ea typeface="+mn-ea"/>
              </a:rPr>
              <a:t>外</a:t>
            </a:r>
            <a:endParaRPr lang="zh-CN" altLang="en-US">
              <a:solidFill>
                <a:srgbClr val="FF0000"/>
              </a:solidFill>
              <a:latin typeface="+mn-lt"/>
              <a:ea typeface="+mn-ea"/>
            </a:endParaRPr>
          </a:p>
        </p:txBody>
      </p:sp>
      <p:sp>
        <p:nvSpPr>
          <p:cNvPr id="403534" name="Rectangle 78"/>
          <p:cNvSpPr>
            <a:spLocks noChangeArrowheads="1"/>
          </p:cNvSpPr>
          <p:nvPr/>
        </p:nvSpPr>
        <p:spPr bwMode="auto">
          <a:xfrm>
            <a:off x="6588125" y="5302250"/>
            <a:ext cx="592138" cy="579438"/>
          </a:xfrm>
          <a:prstGeom prst="rect">
            <a:avLst/>
          </a:prstGeom>
          <a:noFill/>
          <a:ln>
            <a:noFill/>
          </a:ln>
          <a:effectLst/>
        </p:spPr>
        <p:txBody>
          <a:bodyPr wrap="none">
            <a:spAutoFit/>
          </a:bodyPr>
          <a:lstStyle/>
          <a:p>
            <a:pPr>
              <a:defRPr/>
            </a:pPr>
            <a:r>
              <a:rPr lang="zh-CN" altLang="en-US">
                <a:solidFill>
                  <a:srgbClr val="FF0000"/>
                </a:solidFill>
                <a:latin typeface="+mn-lt"/>
                <a:ea typeface="+mn-ea"/>
              </a:rPr>
              <a:t>内</a:t>
            </a:r>
            <a:endParaRPr lang="zh-CN" altLang="en-US">
              <a:solidFill>
                <a:srgbClr val="FF0000"/>
              </a:solidFill>
              <a:latin typeface="+mn-lt"/>
              <a:ea typeface="+mn-ea"/>
            </a:endParaRPr>
          </a:p>
        </p:txBody>
      </p:sp>
      <p:sp>
        <p:nvSpPr>
          <p:cNvPr id="403535" name="Rectangle 79"/>
          <p:cNvSpPr>
            <a:spLocks noChangeArrowheads="1"/>
          </p:cNvSpPr>
          <p:nvPr/>
        </p:nvSpPr>
        <p:spPr bwMode="auto">
          <a:xfrm>
            <a:off x="7812088" y="2781300"/>
            <a:ext cx="592137" cy="579438"/>
          </a:xfrm>
          <a:prstGeom prst="rect">
            <a:avLst/>
          </a:prstGeom>
          <a:noFill/>
          <a:ln>
            <a:noFill/>
          </a:ln>
          <a:effectLst/>
        </p:spPr>
        <p:txBody>
          <a:bodyPr wrap="none">
            <a:spAutoFit/>
          </a:bodyPr>
          <a:lstStyle/>
          <a:p>
            <a:pPr>
              <a:defRPr/>
            </a:pPr>
            <a:r>
              <a:rPr lang="zh-CN" altLang="en-US" dirty="0">
                <a:solidFill>
                  <a:srgbClr val="FF0000"/>
                </a:solidFill>
                <a:latin typeface="+mn-lt"/>
                <a:ea typeface="+mn-ea"/>
              </a:rPr>
              <a:t>低</a:t>
            </a:r>
            <a:endParaRPr lang="zh-CN" altLang="en-US" dirty="0">
              <a:solidFill>
                <a:srgbClr val="FF0000"/>
              </a:solidFill>
              <a:latin typeface="+mn-lt"/>
              <a:ea typeface="+mn-ea"/>
            </a:endParaRPr>
          </a:p>
        </p:txBody>
      </p:sp>
      <p:sp>
        <p:nvSpPr>
          <p:cNvPr id="403536" name="Rectangle 80"/>
          <p:cNvSpPr>
            <a:spLocks noChangeArrowheads="1"/>
          </p:cNvSpPr>
          <p:nvPr/>
        </p:nvSpPr>
        <p:spPr bwMode="auto">
          <a:xfrm>
            <a:off x="7885113" y="3430588"/>
            <a:ext cx="592137" cy="579437"/>
          </a:xfrm>
          <a:prstGeom prst="rect">
            <a:avLst/>
          </a:prstGeom>
          <a:noFill/>
          <a:ln>
            <a:noFill/>
          </a:ln>
          <a:effectLst/>
        </p:spPr>
        <p:txBody>
          <a:bodyPr wrap="none">
            <a:spAutoFit/>
          </a:bodyPr>
          <a:lstStyle/>
          <a:p>
            <a:pPr>
              <a:defRPr/>
            </a:pPr>
            <a:r>
              <a:rPr lang="zh-CN" altLang="en-US">
                <a:solidFill>
                  <a:srgbClr val="FF0000"/>
                </a:solidFill>
                <a:latin typeface="+mn-lt"/>
                <a:ea typeface="+mn-ea"/>
              </a:rPr>
              <a:t>低</a:t>
            </a:r>
            <a:endParaRPr lang="zh-CN" altLang="en-US">
              <a:solidFill>
                <a:srgbClr val="FF0000"/>
              </a:solidFill>
              <a:latin typeface="+mn-lt"/>
              <a:ea typeface="+mn-ea"/>
            </a:endParaRPr>
          </a:p>
        </p:txBody>
      </p:sp>
      <p:sp>
        <p:nvSpPr>
          <p:cNvPr id="403537" name="Rectangle 81"/>
          <p:cNvSpPr>
            <a:spLocks noChangeArrowheads="1"/>
          </p:cNvSpPr>
          <p:nvPr/>
        </p:nvSpPr>
        <p:spPr bwMode="auto">
          <a:xfrm>
            <a:off x="7885113" y="4654550"/>
            <a:ext cx="592137" cy="579438"/>
          </a:xfrm>
          <a:prstGeom prst="rect">
            <a:avLst/>
          </a:prstGeom>
          <a:noFill/>
          <a:ln>
            <a:noFill/>
          </a:ln>
          <a:effectLst/>
        </p:spPr>
        <p:txBody>
          <a:bodyPr wrap="none">
            <a:spAutoFit/>
          </a:bodyPr>
          <a:lstStyle/>
          <a:p>
            <a:pPr>
              <a:defRPr/>
            </a:pPr>
            <a:r>
              <a:rPr lang="zh-CN" altLang="en-US">
                <a:solidFill>
                  <a:srgbClr val="FF0000"/>
                </a:solidFill>
                <a:latin typeface="+mn-lt"/>
                <a:ea typeface="+mn-ea"/>
              </a:rPr>
              <a:t>低</a:t>
            </a:r>
            <a:endParaRPr lang="zh-CN" altLang="en-US">
              <a:solidFill>
                <a:srgbClr val="FF0000"/>
              </a:solidFill>
              <a:latin typeface="+mn-lt"/>
              <a:ea typeface="+mn-ea"/>
            </a:endParaRPr>
          </a:p>
        </p:txBody>
      </p:sp>
      <p:sp>
        <p:nvSpPr>
          <p:cNvPr id="403538" name="Rectangle 82"/>
          <p:cNvSpPr>
            <a:spLocks noChangeArrowheads="1"/>
          </p:cNvSpPr>
          <p:nvPr/>
        </p:nvSpPr>
        <p:spPr bwMode="auto">
          <a:xfrm>
            <a:off x="7885113" y="5230813"/>
            <a:ext cx="592137" cy="579437"/>
          </a:xfrm>
          <a:prstGeom prst="rect">
            <a:avLst/>
          </a:prstGeom>
          <a:noFill/>
          <a:ln>
            <a:noFill/>
          </a:ln>
          <a:effectLst/>
        </p:spPr>
        <p:txBody>
          <a:bodyPr wrap="none">
            <a:spAutoFit/>
          </a:bodyPr>
          <a:lstStyle/>
          <a:p>
            <a:pPr>
              <a:defRPr/>
            </a:pPr>
            <a:r>
              <a:rPr lang="zh-CN" altLang="en-US">
                <a:solidFill>
                  <a:srgbClr val="FF0000"/>
                </a:solidFill>
                <a:latin typeface="+mn-lt"/>
                <a:ea typeface="+mn-ea"/>
              </a:rPr>
              <a:t>低</a:t>
            </a:r>
            <a:endParaRPr lang="zh-CN" altLang="en-US">
              <a:solidFill>
                <a:srgbClr val="FF0000"/>
              </a:solidFill>
              <a:latin typeface="+mn-lt"/>
              <a:ea typeface="+mn-ea"/>
            </a:endParaRPr>
          </a:p>
        </p:txBody>
      </p:sp>
      <p:sp>
        <p:nvSpPr>
          <p:cNvPr id="403539" name="Rectangle 83"/>
          <p:cNvSpPr>
            <a:spLocks noChangeArrowheads="1"/>
          </p:cNvSpPr>
          <p:nvPr/>
        </p:nvSpPr>
        <p:spPr bwMode="auto">
          <a:xfrm>
            <a:off x="7885113" y="4005263"/>
            <a:ext cx="592137" cy="579437"/>
          </a:xfrm>
          <a:prstGeom prst="rect">
            <a:avLst/>
          </a:prstGeom>
          <a:noFill/>
          <a:ln>
            <a:noFill/>
          </a:ln>
          <a:effectLst/>
        </p:spPr>
        <p:txBody>
          <a:bodyPr wrap="none">
            <a:spAutoFit/>
          </a:bodyPr>
          <a:lstStyle/>
          <a:p>
            <a:pPr>
              <a:defRPr/>
            </a:pPr>
            <a:r>
              <a:rPr lang="zh-CN" altLang="en-US">
                <a:solidFill>
                  <a:srgbClr val="FF0000"/>
                </a:solidFill>
                <a:latin typeface="+mn-lt"/>
                <a:ea typeface="+mn-ea"/>
              </a:rPr>
              <a:t>高</a:t>
            </a:r>
            <a:endParaRPr lang="zh-CN" altLang="en-US">
              <a:solidFill>
                <a:srgbClr val="FF0000"/>
              </a:solidFill>
              <a:latin typeface="+mn-lt"/>
              <a:ea typeface="+mn-ea"/>
            </a:endParaRPr>
          </a:p>
        </p:txBody>
      </p:sp>
      <p:sp>
        <p:nvSpPr>
          <p:cNvPr id="66634"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725CD58D-768E-47E7-834D-77AD34A5C0A6}"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943"/>
                                        </p:tgtEl>
                                        <p:attrNameLst>
                                          <p:attrName>style.visibility</p:attrName>
                                        </p:attrNameLst>
                                      </p:cBhvr>
                                      <p:to>
                                        <p:strVal val="visible"/>
                                      </p:to>
                                    </p:set>
                                    <p:animEffect transition="in" filter="wipe(left)">
                                      <p:cBhvr>
                                        <p:cTn id="7" dur="500"/>
                                        <p:tgtEl>
                                          <p:spTgt spid="369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3520"/>
                                        </p:tgtEl>
                                        <p:attrNameLst>
                                          <p:attrName>style.visibility</p:attrName>
                                        </p:attrNameLst>
                                      </p:cBhvr>
                                      <p:to>
                                        <p:strVal val="visible"/>
                                      </p:to>
                                    </p:set>
                                    <p:animEffect transition="in" filter="wipe(up)">
                                      <p:cBhvr>
                                        <p:cTn id="12" dur="500"/>
                                        <p:tgtEl>
                                          <p:spTgt spid="40352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03521"/>
                                        </p:tgtEl>
                                        <p:attrNameLst>
                                          <p:attrName>style.visibility</p:attrName>
                                        </p:attrNameLst>
                                      </p:cBhvr>
                                      <p:to>
                                        <p:strVal val="visible"/>
                                      </p:to>
                                    </p:set>
                                    <p:animEffect transition="in" filter="wipe(up)">
                                      <p:cBhvr>
                                        <p:cTn id="15" dur="500"/>
                                        <p:tgtEl>
                                          <p:spTgt spid="40352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03522"/>
                                        </p:tgtEl>
                                        <p:attrNameLst>
                                          <p:attrName>style.visibility</p:attrName>
                                        </p:attrNameLst>
                                      </p:cBhvr>
                                      <p:to>
                                        <p:strVal val="visible"/>
                                      </p:to>
                                    </p:set>
                                    <p:animEffect transition="in" filter="wipe(up)">
                                      <p:cBhvr>
                                        <p:cTn id="18" dur="500"/>
                                        <p:tgtEl>
                                          <p:spTgt spid="403522"/>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03523"/>
                                        </p:tgtEl>
                                        <p:attrNameLst>
                                          <p:attrName>style.visibility</p:attrName>
                                        </p:attrNameLst>
                                      </p:cBhvr>
                                      <p:to>
                                        <p:strVal val="visible"/>
                                      </p:to>
                                    </p:set>
                                    <p:animEffect transition="in" filter="wipe(up)">
                                      <p:cBhvr>
                                        <p:cTn id="21" dur="500"/>
                                        <p:tgtEl>
                                          <p:spTgt spid="40352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03524"/>
                                        </p:tgtEl>
                                        <p:attrNameLst>
                                          <p:attrName>style.visibility</p:attrName>
                                        </p:attrNameLst>
                                      </p:cBhvr>
                                      <p:to>
                                        <p:strVal val="visible"/>
                                      </p:to>
                                    </p:set>
                                    <p:animEffect transition="in" filter="wipe(up)">
                                      <p:cBhvr>
                                        <p:cTn id="24" dur="500"/>
                                        <p:tgtEl>
                                          <p:spTgt spid="4035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03525"/>
                                        </p:tgtEl>
                                        <p:attrNameLst>
                                          <p:attrName>style.visibility</p:attrName>
                                        </p:attrNameLst>
                                      </p:cBhvr>
                                      <p:to>
                                        <p:strVal val="visible"/>
                                      </p:to>
                                    </p:set>
                                    <p:animEffect transition="in" filter="wipe(up)">
                                      <p:cBhvr>
                                        <p:cTn id="29" dur="500"/>
                                        <p:tgtEl>
                                          <p:spTgt spid="403525"/>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03526"/>
                                        </p:tgtEl>
                                        <p:attrNameLst>
                                          <p:attrName>style.visibility</p:attrName>
                                        </p:attrNameLst>
                                      </p:cBhvr>
                                      <p:to>
                                        <p:strVal val="visible"/>
                                      </p:to>
                                    </p:set>
                                    <p:animEffect transition="in" filter="wipe(up)">
                                      <p:cBhvr>
                                        <p:cTn id="32" dur="500"/>
                                        <p:tgtEl>
                                          <p:spTgt spid="40352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03527"/>
                                        </p:tgtEl>
                                        <p:attrNameLst>
                                          <p:attrName>style.visibility</p:attrName>
                                        </p:attrNameLst>
                                      </p:cBhvr>
                                      <p:to>
                                        <p:strVal val="visible"/>
                                      </p:to>
                                    </p:set>
                                    <p:animEffect transition="in" filter="wipe(up)">
                                      <p:cBhvr>
                                        <p:cTn id="35" dur="500"/>
                                        <p:tgtEl>
                                          <p:spTgt spid="40352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03528"/>
                                        </p:tgtEl>
                                        <p:attrNameLst>
                                          <p:attrName>style.visibility</p:attrName>
                                        </p:attrNameLst>
                                      </p:cBhvr>
                                      <p:to>
                                        <p:strVal val="visible"/>
                                      </p:to>
                                    </p:set>
                                    <p:animEffect transition="in" filter="wipe(up)">
                                      <p:cBhvr>
                                        <p:cTn id="38" dur="500"/>
                                        <p:tgtEl>
                                          <p:spTgt spid="403528"/>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403529"/>
                                        </p:tgtEl>
                                        <p:attrNameLst>
                                          <p:attrName>style.visibility</p:attrName>
                                        </p:attrNameLst>
                                      </p:cBhvr>
                                      <p:to>
                                        <p:strVal val="visible"/>
                                      </p:to>
                                    </p:set>
                                    <p:animEffect transition="in" filter="wipe(up)">
                                      <p:cBhvr>
                                        <p:cTn id="41" dur="500"/>
                                        <p:tgtEl>
                                          <p:spTgt spid="4035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403534"/>
                                        </p:tgtEl>
                                        <p:attrNameLst>
                                          <p:attrName>style.visibility</p:attrName>
                                        </p:attrNameLst>
                                      </p:cBhvr>
                                      <p:to>
                                        <p:strVal val="visible"/>
                                      </p:to>
                                    </p:set>
                                    <p:animEffect transition="in" filter="wipe(up)">
                                      <p:cBhvr>
                                        <p:cTn id="46" dur="500"/>
                                        <p:tgtEl>
                                          <p:spTgt spid="403534"/>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03533"/>
                                        </p:tgtEl>
                                        <p:attrNameLst>
                                          <p:attrName>style.visibility</p:attrName>
                                        </p:attrNameLst>
                                      </p:cBhvr>
                                      <p:to>
                                        <p:strVal val="visible"/>
                                      </p:to>
                                    </p:set>
                                    <p:animEffect transition="in" filter="wipe(up)">
                                      <p:cBhvr>
                                        <p:cTn id="49" dur="500"/>
                                        <p:tgtEl>
                                          <p:spTgt spid="403533"/>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403532"/>
                                        </p:tgtEl>
                                        <p:attrNameLst>
                                          <p:attrName>style.visibility</p:attrName>
                                        </p:attrNameLst>
                                      </p:cBhvr>
                                      <p:to>
                                        <p:strVal val="visible"/>
                                      </p:to>
                                    </p:set>
                                    <p:animEffect transition="in" filter="wipe(up)">
                                      <p:cBhvr>
                                        <p:cTn id="52" dur="500"/>
                                        <p:tgtEl>
                                          <p:spTgt spid="403532"/>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403531"/>
                                        </p:tgtEl>
                                        <p:attrNameLst>
                                          <p:attrName>style.visibility</p:attrName>
                                        </p:attrNameLst>
                                      </p:cBhvr>
                                      <p:to>
                                        <p:strVal val="visible"/>
                                      </p:to>
                                    </p:set>
                                    <p:animEffect transition="in" filter="wipe(up)">
                                      <p:cBhvr>
                                        <p:cTn id="55" dur="500"/>
                                        <p:tgtEl>
                                          <p:spTgt spid="403531"/>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403530"/>
                                        </p:tgtEl>
                                        <p:attrNameLst>
                                          <p:attrName>style.visibility</p:attrName>
                                        </p:attrNameLst>
                                      </p:cBhvr>
                                      <p:to>
                                        <p:strVal val="visible"/>
                                      </p:to>
                                    </p:set>
                                    <p:animEffect transition="in" filter="wipe(up)">
                                      <p:cBhvr>
                                        <p:cTn id="58" dur="500"/>
                                        <p:tgtEl>
                                          <p:spTgt spid="40353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403538"/>
                                        </p:tgtEl>
                                        <p:attrNameLst>
                                          <p:attrName>style.visibility</p:attrName>
                                        </p:attrNameLst>
                                      </p:cBhvr>
                                      <p:to>
                                        <p:strVal val="visible"/>
                                      </p:to>
                                    </p:set>
                                    <p:animEffect transition="in" filter="wipe(up)">
                                      <p:cBhvr>
                                        <p:cTn id="63" dur="500"/>
                                        <p:tgtEl>
                                          <p:spTgt spid="403538"/>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03537"/>
                                        </p:tgtEl>
                                        <p:attrNameLst>
                                          <p:attrName>style.visibility</p:attrName>
                                        </p:attrNameLst>
                                      </p:cBhvr>
                                      <p:to>
                                        <p:strVal val="visible"/>
                                      </p:to>
                                    </p:set>
                                    <p:animEffect transition="in" filter="wipe(up)">
                                      <p:cBhvr>
                                        <p:cTn id="66" dur="500"/>
                                        <p:tgtEl>
                                          <p:spTgt spid="40353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403536"/>
                                        </p:tgtEl>
                                        <p:attrNameLst>
                                          <p:attrName>style.visibility</p:attrName>
                                        </p:attrNameLst>
                                      </p:cBhvr>
                                      <p:to>
                                        <p:strVal val="visible"/>
                                      </p:to>
                                    </p:set>
                                    <p:animEffect transition="in" filter="wipe(up)">
                                      <p:cBhvr>
                                        <p:cTn id="69" dur="500"/>
                                        <p:tgtEl>
                                          <p:spTgt spid="403536"/>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403539"/>
                                        </p:tgtEl>
                                        <p:attrNameLst>
                                          <p:attrName>style.visibility</p:attrName>
                                        </p:attrNameLst>
                                      </p:cBhvr>
                                      <p:to>
                                        <p:strVal val="visible"/>
                                      </p:to>
                                    </p:set>
                                    <p:animEffect transition="in" filter="wipe(up)">
                                      <p:cBhvr>
                                        <p:cTn id="72" dur="500"/>
                                        <p:tgtEl>
                                          <p:spTgt spid="403539"/>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403535"/>
                                        </p:tgtEl>
                                        <p:attrNameLst>
                                          <p:attrName>style.visibility</p:attrName>
                                        </p:attrNameLst>
                                      </p:cBhvr>
                                      <p:to>
                                        <p:strVal val="visible"/>
                                      </p:to>
                                    </p:set>
                                    <p:animEffect transition="in" filter="wipe(up)">
                                      <p:cBhvr>
                                        <p:cTn id="75" dur="500"/>
                                        <p:tgtEl>
                                          <p:spTgt spid="403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520" grpId="0"/>
      <p:bldP spid="403521" grpId="0"/>
      <p:bldP spid="403522" grpId="0"/>
      <p:bldP spid="403523" grpId="0"/>
      <p:bldP spid="403524" grpId="0"/>
      <p:bldP spid="403525" grpId="0"/>
      <p:bldP spid="403526" grpId="0"/>
      <p:bldP spid="403527" grpId="0"/>
      <p:bldP spid="403528" grpId="0"/>
      <p:bldP spid="403529" grpId="0"/>
      <p:bldP spid="403530" grpId="0"/>
      <p:bldP spid="403531" grpId="0"/>
      <p:bldP spid="403532" grpId="0"/>
      <p:bldP spid="403533" grpId="0"/>
      <p:bldP spid="403534" grpId="0"/>
      <p:bldP spid="403535" grpId="0"/>
      <p:bldP spid="403536" grpId="0"/>
      <p:bldP spid="403537" grpId="0"/>
      <p:bldP spid="403538" grpId="0"/>
      <p:bldP spid="4035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00113" y="227013"/>
            <a:ext cx="6192837" cy="708025"/>
          </a:xfrm>
          <a:prstGeom prst="rect">
            <a:avLst/>
          </a:prstGeom>
          <a:noFill/>
          <a:ln>
            <a:noFill/>
          </a:ln>
          <a:effectLst/>
        </p:spPr>
        <p:txBody>
          <a:bodyPr anchor="ctr">
            <a:spAutoFit/>
          </a:bodyPr>
          <a:lstStyle/>
          <a:p>
            <a:pPr>
              <a:defRPr/>
            </a:pPr>
            <a:r>
              <a:rPr lang="en-US" altLang="zh-CN" sz="4000" dirty="0">
                <a:solidFill>
                  <a:srgbClr val="0000CC"/>
                </a:solidFill>
                <a:latin typeface="+mn-lt"/>
                <a:ea typeface="+mn-ea"/>
              </a:rPr>
              <a:t>10.2.4 </a:t>
            </a:r>
            <a:r>
              <a:rPr lang="zh-CN" altLang="en-US" sz="4000" dirty="0">
                <a:solidFill>
                  <a:srgbClr val="0000CC"/>
                </a:solidFill>
                <a:latin typeface="+mn-lt"/>
                <a:ea typeface="+mn-ea"/>
              </a:rPr>
              <a:t>价键理论的局限性</a:t>
            </a:r>
            <a:endParaRPr lang="zh-CN" altLang="en-US" sz="4000" dirty="0">
              <a:solidFill>
                <a:srgbClr val="0000CC"/>
              </a:solidFill>
              <a:latin typeface="+mn-lt"/>
              <a:ea typeface="+mn-ea"/>
            </a:endParaRPr>
          </a:p>
        </p:txBody>
      </p:sp>
      <p:sp>
        <p:nvSpPr>
          <p:cNvPr id="5" name="TextBox 4"/>
          <p:cNvSpPr txBox="1"/>
          <p:nvPr/>
        </p:nvSpPr>
        <p:spPr>
          <a:xfrm>
            <a:off x="1276350" y="1196975"/>
            <a:ext cx="7416800" cy="4524375"/>
          </a:xfrm>
          <a:prstGeom prst="rect">
            <a:avLst/>
          </a:prstGeom>
          <a:noFill/>
        </p:spPr>
        <p:txBody>
          <a:bodyPr>
            <a:spAutoFit/>
          </a:bodyPr>
          <a:lstStyle/>
          <a:p>
            <a:pPr>
              <a:lnSpc>
                <a:spcPct val="150000"/>
              </a:lnSpc>
              <a:defRPr/>
            </a:pPr>
            <a:r>
              <a:rPr lang="zh-CN" altLang="en-US" dirty="0">
                <a:ea typeface="华文楷体" panose="02010600040101010101" pitchFamily="2" charset="-122"/>
              </a:rPr>
              <a:t>成功之处：</a:t>
            </a:r>
            <a:endParaRPr lang="en-US" altLang="zh-CN" dirty="0">
              <a:ea typeface="华文楷体" panose="02010600040101010101" pitchFamily="2" charset="-122"/>
            </a:endParaRPr>
          </a:p>
          <a:p>
            <a:pPr marL="514350" indent="-514350">
              <a:lnSpc>
                <a:spcPct val="150000"/>
              </a:lnSpc>
              <a:buFontTx/>
              <a:buAutoNum type="arabicParenBoth"/>
              <a:defRPr/>
            </a:pPr>
            <a:r>
              <a:rPr lang="zh-CN" altLang="en-US" dirty="0">
                <a:ea typeface="华文楷体" panose="02010600040101010101" pitchFamily="2" charset="-122"/>
              </a:rPr>
              <a:t>来源于经典的的共价键理论，容易被接受；</a:t>
            </a:r>
            <a:endParaRPr lang="en-US" altLang="zh-CN" dirty="0">
              <a:ea typeface="华文楷体" panose="02010600040101010101" pitchFamily="2" charset="-122"/>
            </a:endParaRPr>
          </a:p>
          <a:p>
            <a:pPr marL="514350" indent="-514350">
              <a:lnSpc>
                <a:spcPct val="150000"/>
              </a:lnSpc>
              <a:buFontTx/>
              <a:buAutoNum type="arabicParenBoth"/>
              <a:defRPr/>
            </a:pPr>
            <a:r>
              <a:rPr lang="en-US" altLang="zh-CN" dirty="0">
                <a:ea typeface="华文楷体" panose="02010600040101010101" pitchFamily="2" charset="-122"/>
              </a:rPr>
              <a:t> </a:t>
            </a:r>
            <a:r>
              <a:rPr lang="zh-CN" altLang="en-US" dirty="0">
                <a:ea typeface="华文楷体" panose="02010600040101010101" pitchFamily="2" charset="-122"/>
              </a:rPr>
              <a:t>解释配合物的空间构型和磁性问题；</a:t>
            </a:r>
            <a:endParaRPr lang="en-US" altLang="zh-CN" dirty="0">
              <a:ea typeface="华文楷体" panose="02010600040101010101" pitchFamily="2" charset="-122"/>
            </a:endParaRPr>
          </a:p>
          <a:p>
            <a:pPr marL="514350" indent="-514350">
              <a:lnSpc>
                <a:spcPct val="150000"/>
              </a:lnSpc>
              <a:buFontTx/>
              <a:buAutoNum type="arabicParenBoth"/>
              <a:defRPr/>
            </a:pPr>
            <a:r>
              <a:rPr lang="en-US" altLang="zh-CN" dirty="0">
                <a:ea typeface="华文楷体" panose="02010600040101010101" pitchFamily="2" charset="-122"/>
              </a:rPr>
              <a:t> </a:t>
            </a:r>
            <a:r>
              <a:rPr lang="zh-CN" altLang="en-US" dirty="0">
                <a:ea typeface="华文楷体" panose="02010600040101010101" pitchFamily="2" charset="-122"/>
              </a:rPr>
              <a:t>解释内轨型和外轨型配合物的相对稳定性问题</a:t>
            </a:r>
            <a:endParaRPr lang="en-US" altLang="zh-CN" dirty="0">
              <a:ea typeface="华文楷体" panose="02010600040101010101" pitchFamily="2" charset="-122"/>
            </a:endParaRPr>
          </a:p>
        </p:txBody>
      </p:sp>
      <p:sp>
        <p:nvSpPr>
          <p:cNvPr id="67587" name="Rectangle 7"/>
          <p:cNvSpPr>
            <a:spLocks noChangeArrowheads="1"/>
          </p:cNvSpPr>
          <p:nvPr/>
        </p:nvSpPr>
        <p:spPr bwMode="auto">
          <a:xfrm>
            <a:off x="8469313"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B05D3E9E-6E2C-4C5D-8496-582DF26FAB39}"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Text Box 3"/>
          <p:cNvSpPr txBox="1">
            <a:spLocks noChangeArrowheads="1"/>
          </p:cNvSpPr>
          <p:nvPr/>
        </p:nvSpPr>
        <p:spPr bwMode="auto">
          <a:xfrm>
            <a:off x="973138" y="333375"/>
            <a:ext cx="7847012"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hangingPunct="0">
              <a:lnSpc>
                <a:spcPct val="120000"/>
              </a:lnSpc>
            </a:pPr>
            <a:r>
              <a:rPr lang="en-US" altLang="zh-CN" dirty="0">
                <a:solidFill>
                  <a:srgbClr val="0000CC"/>
                </a:solidFill>
                <a:ea typeface="华文楷体" panose="02010600040101010101" pitchFamily="2" charset="-122"/>
              </a:rPr>
              <a:t>  </a:t>
            </a:r>
            <a:r>
              <a:rPr lang="zh-CN" altLang="en-US" dirty="0">
                <a:solidFill>
                  <a:srgbClr val="0000CC"/>
                </a:solidFill>
                <a:ea typeface="华文楷体" panose="02010600040101010101" pitchFamily="2" charset="-122"/>
              </a:rPr>
              <a:t>不足之处：</a:t>
            </a:r>
            <a:endParaRPr lang="en-US" altLang="zh-CN" dirty="0">
              <a:solidFill>
                <a:srgbClr val="0000CC"/>
              </a:solidFill>
              <a:ea typeface="华文楷体" panose="02010600040101010101" pitchFamily="2" charset="-122"/>
            </a:endParaRPr>
          </a:p>
          <a:p>
            <a:pPr hangingPunct="0">
              <a:lnSpc>
                <a:spcPct val="120000"/>
              </a:lnSpc>
            </a:pPr>
            <a:r>
              <a:rPr lang="en-US" altLang="zh-CN" dirty="0">
                <a:ea typeface="华文楷体" panose="02010600040101010101" pitchFamily="2" charset="-122"/>
              </a:rPr>
              <a:t>1. </a:t>
            </a:r>
            <a:r>
              <a:rPr lang="zh-CN" altLang="en-US" dirty="0">
                <a:ea typeface="华文楷体" panose="02010600040101010101" pitchFamily="2" charset="-122"/>
              </a:rPr>
              <a:t>不能定量或半定量说明配合物的稳定性。如不能说明第</a:t>
            </a:r>
            <a:r>
              <a:rPr lang="en-US" altLang="zh-CN" dirty="0">
                <a:ea typeface="华文楷体" panose="02010600040101010101" pitchFamily="2" charset="-122"/>
              </a:rPr>
              <a:t>4</a:t>
            </a:r>
            <a:r>
              <a:rPr lang="zh-CN" altLang="en-US" dirty="0">
                <a:ea typeface="华文楷体" panose="02010600040101010101" pitchFamily="2" charset="-122"/>
              </a:rPr>
              <a:t>周期八面体配离子的稳定性：</a:t>
            </a:r>
            <a:r>
              <a:rPr lang="en-US" altLang="zh-CN" dirty="0">
                <a:ea typeface="华文楷体" panose="02010600040101010101" pitchFamily="2" charset="-122"/>
              </a:rPr>
              <a:t>d</a:t>
            </a:r>
            <a:r>
              <a:rPr lang="en-US" altLang="zh-CN" baseline="30000" dirty="0">
                <a:ea typeface="华文楷体" panose="02010600040101010101" pitchFamily="2" charset="-122"/>
              </a:rPr>
              <a:t>0</a:t>
            </a:r>
            <a:r>
              <a:rPr lang="en-US" altLang="zh-CN" dirty="0">
                <a:ea typeface="华文楷体" panose="02010600040101010101" pitchFamily="2" charset="-122"/>
              </a:rPr>
              <a:t>&lt;d</a:t>
            </a:r>
            <a:r>
              <a:rPr lang="en-US" altLang="zh-CN" baseline="30000" dirty="0">
                <a:ea typeface="华文楷体" panose="02010600040101010101" pitchFamily="2" charset="-122"/>
              </a:rPr>
              <a:t>1</a:t>
            </a:r>
            <a:r>
              <a:rPr lang="en-US" altLang="zh-CN" dirty="0">
                <a:ea typeface="华文楷体" panose="02010600040101010101" pitchFamily="2" charset="-122"/>
              </a:rPr>
              <a:t>&lt;d</a:t>
            </a:r>
            <a:r>
              <a:rPr lang="en-US" altLang="zh-CN" baseline="30000" dirty="0">
                <a:ea typeface="华文楷体" panose="02010600040101010101" pitchFamily="2" charset="-122"/>
              </a:rPr>
              <a:t>2</a:t>
            </a:r>
            <a:r>
              <a:rPr lang="en-US" altLang="zh-CN" dirty="0">
                <a:ea typeface="华文楷体" panose="02010600040101010101" pitchFamily="2" charset="-122"/>
              </a:rPr>
              <a:t>&lt;d</a:t>
            </a:r>
            <a:r>
              <a:rPr lang="en-US" altLang="zh-CN" baseline="30000" dirty="0">
                <a:ea typeface="华文楷体" panose="02010600040101010101" pitchFamily="2" charset="-122"/>
              </a:rPr>
              <a:t>3</a:t>
            </a:r>
            <a:r>
              <a:rPr lang="en-US" altLang="zh-CN" dirty="0">
                <a:ea typeface="华文楷体" panose="02010600040101010101" pitchFamily="2" charset="-122"/>
              </a:rPr>
              <a:t>&lt;d</a:t>
            </a:r>
            <a:r>
              <a:rPr lang="en-US" altLang="zh-CN" baseline="30000" dirty="0">
                <a:ea typeface="华文楷体" panose="02010600040101010101" pitchFamily="2" charset="-122"/>
              </a:rPr>
              <a:t>4</a:t>
            </a:r>
            <a:r>
              <a:rPr lang="en-US" altLang="zh-CN" dirty="0">
                <a:ea typeface="华文楷体" panose="02010600040101010101" pitchFamily="2" charset="-122"/>
              </a:rPr>
              <a:t>&gt;d</a:t>
            </a:r>
            <a:r>
              <a:rPr lang="en-US" altLang="zh-CN" baseline="30000" dirty="0">
                <a:ea typeface="华文楷体" panose="02010600040101010101" pitchFamily="2" charset="-122"/>
              </a:rPr>
              <a:t>5</a:t>
            </a:r>
            <a:r>
              <a:rPr lang="en-US" altLang="zh-CN" dirty="0">
                <a:ea typeface="华文楷体" panose="02010600040101010101" pitchFamily="2" charset="-122"/>
              </a:rPr>
              <a:t>&lt;d</a:t>
            </a:r>
            <a:r>
              <a:rPr lang="en-US" altLang="zh-CN" baseline="30000" dirty="0">
                <a:ea typeface="华文楷体" panose="02010600040101010101" pitchFamily="2" charset="-122"/>
              </a:rPr>
              <a:t>6</a:t>
            </a:r>
            <a:r>
              <a:rPr lang="en-US" altLang="zh-CN" dirty="0">
                <a:ea typeface="华文楷体" panose="02010600040101010101" pitchFamily="2" charset="-122"/>
              </a:rPr>
              <a:t>&lt;d</a:t>
            </a:r>
            <a:r>
              <a:rPr lang="en-US" altLang="zh-CN" baseline="30000" dirty="0">
                <a:ea typeface="华文楷体" panose="02010600040101010101" pitchFamily="2" charset="-122"/>
              </a:rPr>
              <a:t>7</a:t>
            </a:r>
            <a:r>
              <a:rPr lang="en-US" altLang="zh-CN" dirty="0">
                <a:ea typeface="华文楷体" panose="02010600040101010101" pitchFamily="2" charset="-122"/>
              </a:rPr>
              <a:t>&lt;d</a:t>
            </a:r>
            <a:r>
              <a:rPr lang="en-US" altLang="zh-CN" baseline="30000" dirty="0">
                <a:ea typeface="华文楷体" panose="02010600040101010101" pitchFamily="2" charset="-122"/>
              </a:rPr>
              <a:t>8</a:t>
            </a:r>
            <a:r>
              <a:rPr lang="en-US" altLang="zh-CN" dirty="0">
                <a:ea typeface="华文楷体" panose="02010600040101010101" pitchFamily="2" charset="-122"/>
              </a:rPr>
              <a:t>&lt;d</a:t>
            </a:r>
            <a:r>
              <a:rPr lang="en-US" altLang="zh-CN" baseline="30000" dirty="0">
                <a:ea typeface="华文楷体" panose="02010600040101010101" pitchFamily="2" charset="-122"/>
              </a:rPr>
              <a:t>9</a:t>
            </a:r>
            <a:r>
              <a:rPr lang="en-US" altLang="zh-CN" dirty="0">
                <a:ea typeface="华文楷体" panose="02010600040101010101" pitchFamily="2" charset="-122"/>
              </a:rPr>
              <a:t>&gt;d</a:t>
            </a:r>
            <a:r>
              <a:rPr lang="en-US" altLang="zh-CN" baseline="30000" dirty="0">
                <a:ea typeface="华文楷体" panose="02010600040101010101" pitchFamily="2" charset="-122"/>
              </a:rPr>
              <a:t>10</a:t>
            </a:r>
            <a:endParaRPr lang="en-US" altLang="zh-CN" dirty="0">
              <a:ea typeface="华文楷体" panose="02010600040101010101" pitchFamily="2" charset="-122"/>
            </a:endParaRPr>
          </a:p>
          <a:p>
            <a:pPr hangingPunct="0">
              <a:lnSpc>
                <a:spcPct val="120000"/>
              </a:lnSpc>
            </a:pPr>
            <a:r>
              <a:rPr lang="en-US" altLang="zh-CN" dirty="0">
                <a:ea typeface="华文楷体" panose="02010600040101010101" pitchFamily="2" charset="-122"/>
              </a:rPr>
              <a:t>2. </a:t>
            </a:r>
            <a:r>
              <a:rPr lang="zh-CN" altLang="en-US" dirty="0">
                <a:solidFill>
                  <a:srgbClr val="FF0000"/>
                </a:solidFill>
                <a:ea typeface="华文楷体" panose="02010600040101010101" pitchFamily="2" charset="-122"/>
              </a:rPr>
              <a:t>配离子</a:t>
            </a:r>
            <a:r>
              <a:rPr lang="en-US" altLang="zh-CN" dirty="0">
                <a:solidFill>
                  <a:srgbClr val="FF0000"/>
                </a:solidFill>
                <a:ea typeface="华文楷体" panose="02010600040101010101" pitchFamily="2" charset="-122"/>
              </a:rPr>
              <a:t>/</a:t>
            </a:r>
            <a:r>
              <a:rPr lang="zh-CN" altLang="en-US" dirty="0">
                <a:solidFill>
                  <a:srgbClr val="FF0000"/>
                </a:solidFill>
                <a:ea typeface="华文楷体" panose="02010600040101010101" pitchFamily="2" charset="-122"/>
              </a:rPr>
              <a:t>配合物的颜色和特征光谱</a:t>
            </a:r>
            <a:endParaRPr lang="en-US" altLang="zh-CN" dirty="0">
              <a:solidFill>
                <a:srgbClr val="FF0000"/>
              </a:solidFill>
              <a:ea typeface="华文楷体" panose="02010600040101010101" pitchFamily="2" charset="-122"/>
            </a:endParaRPr>
          </a:p>
          <a:p>
            <a:pPr hangingPunct="0">
              <a:lnSpc>
                <a:spcPct val="120000"/>
              </a:lnSpc>
            </a:pPr>
            <a:r>
              <a:rPr lang="en-US" altLang="zh-CN" dirty="0">
                <a:solidFill>
                  <a:srgbClr val="0000CC"/>
                </a:solidFill>
                <a:ea typeface="华文楷体" panose="02010600040101010101" pitchFamily="2" charset="-122"/>
              </a:rPr>
              <a:t>3. </a:t>
            </a:r>
            <a:r>
              <a:rPr lang="zh-CN" altLang="en-US" dirty="0">
                <a:solidFill>
                  <a:srgbClr val="0000CC"/>
                </a:solidFill>
                <a:ea typeface="华文楷体" panose="02010600040101010101" pitchFamily="2" charset="-122"/>
              </a:rPr>
              <a:t>特殊构型的配合物的构型与杂化： </a:t>
            </a:r>
            <a:endParaRPr lang="en-US" altLang="zh-CN" dirty="0">
              <a:solidFill>
                <a:srgbClr val="0000CC"/>
              </a:solidFill>
              <a:ea typeface="华文楷体" panose="02010600040101010101" pitchFamily="2" charset="-122"/>
            </a:endParaRPr>
          </a:p>
          <a:p>
            <a:pPr hangingPunct="0">
              <a:lnSpc>
                <a:spcPct val="120000"/>
              </a:lnSpc>
            </a:pPr>
            <a:r>
              <a:rPr lang="en-US" altLang="zh-CN" dirty="0">
                <a:solidFill>
                  <a:srgbClr val="0000CC"/>
                </a:solidFill>
                <a:ea typeface="华文楷体" panose="02010600040101010101" pitchFamily="2" charset="-122"/>
              </a:rPr>
              <a:t>      </a:t>
            </a:r>
            <a:r>
              <a:rPr lang="en-US" altLang="zh-CN" dirty="0">
                <a:ea typeface="华文楷体" panose="02010600040101010101" pitchFamily="2" charset="-122"/>
              </a:rPr>
              <a:t>[Cu(H</a:t>
            </a:r>
            <a:r>
              <a:rPr lang="en-US" altLang="zh-CN" baseline="-25000" dirty="0">
                <a:ea typeface="华文楷体" panose="02010600040101010101" pitchFamily="2" charset="-122"/>
              </a:rPr>
              <a:t>2</a:t>
            </a:r>
            <a:r>
              <a:rPr lang="en-US" altLang="zh-CN" dirty="0">
                <a:ea typeface="华文楷体" panose="02010600040101010101" pitchFamily="2" charset="-122"/>
              </a:rPr>
              <a:t>O)</a:t>
            </a:r>
            <a:r>
              <a:rPr lang="en-US" altLang="zh-CN" baseline="-25000" dirty="0">
                <a:ea typeface="华文楷体" panose="02010600040101010101" pitchFamily="2" charset="-122"/>
              </a:rPr>
              <a:t>4</a:t>
            </a:r>
            <a:r>
              <a:rPr lang="en-US" altLang="zh-CN" dirty="0">
                <a:ea typeface="华文楷体" panose="02010600040101010101" pitchFamily="2" charset="-122"/>
              </a:rPr>
              <a:t>]</a:t>
            </a:r>
            <a:r>
              <a:rPr lang="en-US" altLang="zh-CN" baseline="30000" dirty="0">
                <a:ea typeface="华文楷体" panose="02010600040101010101" pitchFamily="2" charset="-122"/>
              </a:rPr>
              <a:t>2+</a:t>
            </a:r>
            <a:r>
              <a:rPr lang="en-US" altLang="zh-CN" dirty="0">
                <a:ea typeface="华文楷体" panose="02010600040101010101" pitchFamily="2" charset="-122"/>
              </a:rPr>
              <a:t>: </a:t>
            </a:r>
            <a:r>
              <a:rPr lang="zh-CN" altLang="en-US" dirty="0">
                <a:ea typeface="华文楷体" panose="02010600040101010101" pitchFamily="2" charset="-122"/>
              </a:rPr>
              <a:t>无法解释为平面四方形构型</a:t>
            </a:r>
            <a:r>
              <a:rPr lang="en-US" altLang="zh-CN" dirty="0">
                <a:ea typeface="华文楷体" panose="02010600040101010101" pitchFamily="2" charset="-122"/>
              </a:rPr>
              <a:t>;  3d</a:t>
            </a:r>
            <a:r>
              <a:rPr lang="en-US" altLang="zh-CN" baseline="30000" dirty="0">
                <a:ea typeface="华文楷体" panose="02010600040101010101" pitchFamily="2" charset="-122"/>
              </a:rPr>
              <a:t>9</a:t>
            </a:r>
            <a:r>
              <a:rPr lang="zh-CN" altLang="en-US" dirty="0">
                <a:ea typeface="华文楷体" panose="02010600040101010101" pitchFamily="2" charset="-122"/>
              </a:rPr>
              <a:t>组态很难形成</a:t>
            </a:r>
            <a:r>
              <a:rPr lang="en-US" altLang="zh-CN" dirty="0">
                <a:ea typeface="华文楷体" panose="02010600040101010101" pitchFamily="2" charset="-122"/>
              </a:rPr>
              <a:t>dsp</a:t>
            </a:r>
            <a:r>
              <a:rPr lang="en-US" altLang="zh-CN" baseline="30000" dirty="0">
                <a:ea typeface="华文楷体" panose="02010600040101010101" pitchFamily="2" charset="-122"/>
              </a:rPr>
              <a:t>2</a:t>
            </a:r>
            <a:r>
              <a:rPr lang="zh-CN" altLang="en-US" dirty="0">
                <a:ea typeface="华文楷体" panose="02010600040101010101" pitchFamily="2" charset="-122"/>
              </a:rPr>
              <a:t>杂化</a:t>
            </a:r>
            <a:endParaRPr lang="en-US" altLang="zh-CN" dirty="0">
              <a:ea typeface="华文楷体" panose="02010600040101010101" pitchFamily="2" charset="-122"/>
            </a:endParaRPr>
          </a:p>
          <a:p>
            <a:pPr hangingPunct="0">
              <a:lnSpc>
                <a:spcPct val="120000"/>
              </a:lnSpc>
            </a:pPr>
            <a:r>
              <a:rPr lang="en-US" altLang="zh-CN" dirty="0">
                <a:ea typeface="华文楷体" panose="02010600040101010101" pitchFamily="2" charset="-122"/>
              </a:rPr>
              <a:t>     </a:t>
            </a:r>
            <a:r>
              <a:rPr lang="zh-CN" altLang="en-US" dirty="0">
                <a:solidFill>
                  <a:srgbClr val="0000CC"/>
                </a:solidFill>
                <a:ea typeface="华文楷体" panose="02010600040101010101" pitchFamily="2" charset="-122"/>
              </a:rPr>
              <a:t>形成某些非经典配合物</a:t>
            </a:r>
            <a:r>
              <a:rPr lang="zh-CN" altLang="en-US" dirty="0">
                <a:ea typeface="华文楷体" panose="02010600040101010101" pitchFamily="2" charset="-122"/>
              </a:rPr>
              <a:t>，如夹心结构式配合物</a:t>
            </a:r>
            <a:r>
              <a:rPr lang="en-US" altLang="zh-CN" dirty="0">
                <a:ea typeface="华文楷体" panose="02010600040101010101" pitchFamily="2" charset="-122"/>
              </a:rPr>
              <a:t>(</a:t>
            </a:r>
            <a:r>
              <a:rPr lang="zh-CN" altLang="en-US" dirty="0">
                <a:ea typeface="华文楷体" panose="02010600040101010101" pitchFamily="2" charset="-122"/>
              </a:rPr>
              <a:t>二茂铁和二茂铬等</a:t>
            </a:r>
            <a:r>
              <a:rPr lang="en-US" altLang="zh-CN" dirty="0">
                <a:ea typeface="华文楷体" panose="02010600040101010101" pitchFamily="2" charset="-122"/>
              </a:rPr>
              <a:t>)</a:t>
            </a:r>
            <a:endParaRPr lang="zh-CN" altLang="en-US" dirty="0">
              <a:ea typeface="华文楷体" panose="02010600040101010101" pitchFamily="2" charset="-122"/>
            </a:endParaRPr>
          </a:p>
        </p:txBody>
      </p:sp>
      <p:sp>
        <p:nvSpPr>
          <p:cNvPr id="68610" name="Rectangle 7"/>
          <p:cNvSpPr>
            <a:spLocks noChangeArrowheads="1"/>
          </p:cNvSpPr>
          <p:nvPr/>
        </p:nvSpPr>
        <p:spPr bwMode="auto">
          <a:xfrm>
            <a:off x="8469313"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AAA2585D-0F41-4202-BC47-17A5BCC291AB}"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9363">
                                            <p:txEl>
                                              <p:pRg st="0" end="0"/>
                                            </p:txEl>
                                          </p:spTgt>
                                        </p:tgtEl>
                                        <p:attrNameLst>
                                          <p:attrName>style.visibility</p:attrName>
                                        </p:attrNameLst>
                                      </p:cBhvr>
                                      <p:to>
                                        <p:strVal val="visible"/>
                                      </p:to>
                                    </p:set>
                                    <p:animEffect transition="in" filter="wipe(left)">
                                      <p:cBhvr>
                                        <p:cTn id="7" dur="500"/>
                                        <p:tgtEl>
                                          <p:spTgt spid="399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9363">
                                            <p:txEl>
                                              <p:pRg st="1" end="1"/>
                                            </p:txEl>
                                          </p:spTgt>
                                        </p:tgtEl>
                                        <p:attrNameLst>
                                          <p:attrName>style.visibility</p:attrName>
                                        </p:attrNameLst>
                                      </p:cBhvr>
                                      <p:to>
                                        <p:strVal val="visible"/>
                                      </p:to>
                                    </p:set>
                                    <p:animEffect transition="in" filter="wipe(left)">
                                      <p:cBhvr>
                                        <p:cTn id="12" dur="500"/>
                                        <p:tgtEl>
                                          <p:spTgt spid="399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9363">
                                            <p:txEl>
                                              <p:pRg st="2" end="2"/>
                                            </p:txEl>
                                          </p:spTgt>
                                        </p:tgtEl>
                                        <p:attrNameLst>
                                          <p:attrName>style.visibility</p:attrName>
                                        </p:attrNameLst>
                                      </p:cBhvr>
                                      <p:to>
                                        <p:strVal val="visible"/>
                                      </p:to>
                                    </p:set>
                                    <p:animEffect transition="in" filter="wipe(left)">
                                      <p:cBhvr>
                                        <p:cTn id="17" dur="500"/>
                                        <p:tgtEl>
                                          <p:spTgt spid="399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9363">
                                            <p:txEl>
                                              <p:pRg st="3" end="3"/>
                                            </p:txEl>
                                          </p:spTgt>
                                        </p:tgtEl>
                                        <p:attrNameLst>
                                          <p:attrName>style.visibility</p:attrName>
                                        </p:attrNameLst>
                                      </p:cBhvr>
                                      <p:to>
                                        <p:strVal val="visible"/>
                                      </p:to>
                                    </p:set>
                                    <p:animEffect transition="in" filter="wipe(left)">
                                      <p:cBhvr>
                                        <p:cTn id="22" dur="500"/>
                                        <p:tgtEl>
                                          <p:spTgt spid="399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9363">
                                            <p:txEl>
                                              <p:pRg st="4" end="4"/>
                                            </p:txEl>
                                          </p:spTgt>
                                        </p:tgtEl>
                                        <p:attrNameLst>
                                          <p:attrName>style.visibility</p:attrName>
                                        </p:attrNameLst>
                                      </p:cBhvr>
                                      <p:to>
                                        <p:strVal val="visible"/>
                                      </p:to>
                                    </p:set>
                                    <p:animEffect transition="in" filter="wipe(left)">
                                      <p:cBhvr>
                                        <p:cTn id="27" dur="500"/>
                                        <p:tgtEl>
                                          <p:spTgt spid="399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9363">
                                            <p:txEl>
                                              <p:pRg st="5" end="5"/>
                                            </p:txEl>
                                          </p:spTgt>
                                        </p:tgtEl>
                                        <p:attrNameLst>
                                          <p:attrName>style.visibility</p:attrName>
                                        </p:attrNameLst>
                                      </p:cBhvr>
                                      <p:to>
                                        <p:strVal val="visible"/>
                                      </p:to>
                                    </p:set>
                                    <p:animEffect transition="in" filter="wipe(left)">
                                      <p:cBhvr>
                                        <p:cTn id="32" dur="500"/>
                                        <p:tgtEl>
                                          <p:spTgt spid="399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275856" y="980728"/>
            <a:ext cx="2808312" cy="402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565150" y="188913"/>
            <a:ext cx="8229600" cy="1143000"/>
          </a:xfrm>
        </p:spPr>
        <p:txBody>
          <a:bodyPr/>
          <a:lstStyle/>
          <a:p>
            <a:pPr>
              <a:defRPr/>
            </a:pPr>
            <a:r>
              <a:rPr lang="en-US" altLang="zh-CN" sz="4800" b="1" dirty="0">
                <a:solidFill>
                  <a:srgbClr val="000000"/>
                </a:solidFill>
                <a:effectLst/>
                <a:latin typeface="+mn-lt"/>
                <a:ea typeface="+mn-ea"/>
              </a:rPr>
              <a:t>10.3 </a:t>
            </a:r>
            <a:r>
              <a:rPr lang="zh-CN" altLang="en-US" sz="4800" b="1" dirty="0">
                <a:solidFill>
                  <a:srgbClr val="000000"/>
                </a:solidFill>
                <a:effectLst/>
                <a:latin typeface="+mn-lt"/>
                <a:ea typeface="+mn-ea"/>
              </a:rPr>
              <a:t>配合物的晶体场理论 </a:t>
            </a:r>
            <a:endParaRPr lang="zh-CN" altLang="en-US" sz="4800" b="1" dirty="0">
              <a:solidFill>
                <a:srgbClr val="000000"/>
              </a:solidFill>
              <a:effectLst/>
              <a:latin typeface="+mn-lt"/>
              <a:ea typeface="+mn-ea"/>
            </a:endParaRPr>
          </a:p>
        </p:txBody>
      </p:sp>
      <p:sp>
        <p:nvSpPr>
          <p:cNvPr id="349188" name="Rectangle 4">
            <a:hlinkClick r:id="rId1" action="ppaction://hlinksldjump"/>
          </p:cNvPr>
          <p:cNvSpPr>
            <a:spLocks noChangeArrowheads="1"/>
          </p:cNvSpPr>
          <p:nvPr/>
        </p:nvSpPr>
        <p:spPr bwMode="auto">
          <a:xfrm>
            <a:off x="1908175" y="1341438"/>
            <a:ext cx="4032250" cy="641350"/>
          </a:xfrm>
          <a:prstGeom prst="rect">
            <a:avLst/>
          </a:prstGeom>
          <a:noFill/>
          <a:ln>
            <a:noFill/>
          </a:ln>
          <a:effectLst/>
        </p:spPr>
        <p:txBody>
          <a:bodyPr anchor="ctr">
            <a:spAutoFit/>
          </a:bodyPr>
          <a:lstStyle/>
          <a:p>
            <a:pPr>
              <a:defRPr/>
            </a:pPr>
            <a:r>
              <a:rPr lang="en-US" altLang="zh-CN" sz="3600" dirty="0">
                <a:latin typeface="+mn-lt"/>
                <a:ea typeface="+mn-ea"/>
              </a:rPr>
              <a:t>10.3.1 </a:t>
            </a:r>
            <a:r>
              <a:rPr lang="zh-CN" altLang="en-US" sz="3600" dirty="0">
                <a:latin typeface="+mn-lt"/>
                <a:ea typeface="+mn-ea"/>
              </a:rPr>
              <a:t>基本要点 </a:t>
            </a:r>
            <a:endParaRPr lang="zh-CN" altLang="en-US" sz="3600" dirty="0">
              <a:latin typeface="+mn-lt"/>
              <a:ea typeface="+mn-ea"/>
            </a:endParaRPr>
          </a:p>
        </p:txBody>
      </p:sp>
      <p:sp>
        <p:nvSpPr>
          <p:cNvPr id="349189" name="Rectangle 5">
            <a:hlinkClick r:id="rId2" action="ppaction://hlinksldjump"/>
          </p:cNvPr>
          <p:cNvSpPr>
            <a:spLocks noChangeArrowheads="1"/>
          </p:cNvSpPr>
          <p:nvPr/>
        </p:nvSpPr>
        <p:spPr bwMode="auto">
          <a:xfrm>
            <a:off x="1908175" y="2060575"/>
            <a:ext cx="5976938" cy="641350"/>
          </a:xfrm>
          <a:prstGeom prst="rect">
            <a:avLst/>
          </a:prstGeom>
          <a:noFill/>
          <a:ln>
            <a:noFill/>
          </a:ln>
          <a:effectLst/>
        </p:spPr>
        <p:txBody>
          <a:bodyPr anchor="ctr">
            <a:spAutoFit/>
          </a:bodyPr>
          <a:lstStyle/>
          <a:p>
            <a:pPr>
              <a:defRPr/>
            </a:pPr>
            <a:r>
              <a:rPr lang="en-US" altLang="zh-CN" sz="3600">
                <a:latin typeface="+mn-lt"/>
                <a:ea typeface="+mn-ea"/>
              </a:rPr>
              <a:t>10.3.2 </a:t>
            </a:r>
            <a:r>
              <a:rPr lang="zh-CN" altLang="en-US" sz="3600">
                <a:latin typeface="+mn-lt"/>
                <a:ea typeface="+mn-ea"/>
              </a:rPr>
              <a:t>晶体场中的能级分裂 </a:t>
            </a:r>
            <a:endParaRPr lang="zh-CN" altLang="en-US" sz="3600">
              <a:latin typeface="+mn-lt"/>
              <a:ea typeface="+mn-ea"/>
            </a:endParaRPr>
          </a:p>
        </p:txBody>
      </p:sp>
      <p:sp>
        <p:nvSpPr>
          <p:cNvPr id="349190" name="Rectangle 6">
            <a:hlinkClick r:id="rId3" action="ppaction://hlinksldjump"/>
          </p:cNvPr>
          <p:cNvSpPr>
            <a:spLocks noChangeArrowheads="1"/>
          </p:cNvSpPr>
          <p:nvPr/>
        </p:nvSpPr>
        <p:spPr bwMode="auto">
          <a:xfrm>
            <a:off x="1908175" y="2924175"/>
            <a:ext cx="6119813" cy="1190625"/>
          </a:xfrm>
          <a:prstGeom prst="rect">
            <a:avLst/>
          </a:prstGeom>
          <a:noFill/>
          <a:ln>
            <a:noFill/>
          </a:ln>
          <a:effectLst/>
        </p:spPr>
        <p:txBody>
          <a:bodyPr anchor="ctr">
            <a:spAutoFit/>
          </a:bodyPr>
          <a:lstStyle/>
          <a:p>
            <a:pPr>
              <a:defRPr/>
            </a:pPr>
            <a:r>
              <a:rPr lang="en-US" altLang="zh-CN" sz="3600" dirty="0">
                <a:latin typeface="+mn-lt"/>
                <a:ea typeface="+mn-ea"/>
              </a:rPr>
              <a:t>10.3.3 </a:t>
            </a:r>
            <a:r>
              <a:rPr lang="zh-CN" altLang="en-US" sz="3600" dirty="0">
                <a:latin typeface="+mn-lt"/>
                <a:ea typeface="+mn-ea"/>
              </a:rPr>
              <a:t>晶体场中的</a:t>
            </a:r>
            <a:r>
              <a:rPr lang="en-US" altLang="zh-CN" sz="3600" dirty="0">
                <a:latin typeface="+mn-lt"/>
                <a:ea typeface="+mn-ea"/>
              </a:rPr>
              <a:t>d</a:t>
            </a:r>
            <a:r>
              <a:rPr lang="zh-CN" altLang="en-US" sz="3600" dirty="0">
                <a:latin typeface="+mn-lt"/>
                <a:ea typeface="+mn-ea"/>
              </a:rPr>
              <a:t>电子排布</a:t>
            </a:r>
            <a:br>
              <a:rPr lang="zh-CN" altLang="en-US" sz="3600" dirty="0">
                <a:latin typeface="+mn-lt"/>
                <a:ea typeface="+mn-ea"/>
              </a:rPr>
            </a:br>
            <a:r>
              <a:rPr lang="zh-CN" altLang="en-US" sz="3600" dirty="0">
                <a:latin typeface="+mn-lt"/>
                <a:ea typeface="+mn-ea"/>
              </a:rPr>
              <a:t>           </a:t>
            </a:r>
            <a:r>
              <a:rPr lang="en-US" altLang="zh-CN" sz="3600" dirty="0">
                <a:latin typeface="+mn-lt"/>
                <a:ea typeface="+mn-ea"/>
              </a:rPr>
              <a:t>—</a:t>
            </a:r>
            <a:r>
              <a:rPr lang="zh-CN" altLang="en-US" sz="3600" dirty="0">
                <a:latin typeface="+mn-lt"/>
                <a:ea typeface="+mn-ea"/>
              </a:rPr>
              <a:t>高自旋与低自旋 </a:t>
            </a:r>
            <a:endParaRPr lang="zh-CN" altLang="en-US" sz="3600" dirty="0">
              <a:latin typeface="+mn-lt"/>
              <a:ea typeface="+mn-ea"/>
            </a:endParaRPr>
          </a:p>
        </p:txBody>
      </p:sp>
      <p:sp>
        <p:nvSpPr>
          <p:cNvPr id="349191" name="Rectangle 7">
            <a:hlinkClick r:id="rId4" action="ppaction://hlinksldjump"/>
          </p:cNvPr>
          <p:cNvSpPr>
            <a:spLocks noChangeArrowheads="1"/>
          </p:cNvSpPr>
          <p:nvPr/>
        </p:nvSpPr>
        <p:spPr bwMode="auto">
          <a:xfrm>
            <a:off x="1908175" y="4437063"/>
            <a:ext cx="5543550" cy="641350"/>
          </a:xfrm>
          <a:prstGeom prst="rect">
            <a:avLst/>
          </a:prstGeom>
          <a:noFill/>
          <a:ln>
            <a:noFill/>
          </a:ln>
          <a:effectLst/>
        </p:spPr>
        <p:txBody>
          <a:bodyPr anchor="ctr">
            <a:spAutoFit/>
          </a:bodyPr>
          <a:lstStyle/>
          <a:p>
            <a:pPr>
              <a:defRPr/>
            </a:pPr>
            <a:r>
              <a:rPr lang="en-US" altLang="zh-CN" sz="3600">
                <a:latin typeface="+mn-lt"/>
                <a:ea typeface="+mn-ea"/>
              </a:rPr>
              <a:t>10.3.4 </a:t>
            </a:r>
            <a:r>
              <a:rPr lang="zh-CN" altLang="en-US" sz="3600">
                <a:latin typeface="+mn-lt"/>
                <a:ea typeface="+mn-ea"/>
              </a:rPr>
              <a:t>晶体场稳定化能 </a:t>
            </a:r>
            <a:endParaRPr lang="zh-CN" altLang="en-US" sz="3600">
              <a:latin typeface="+mn-lt"/>
              <a:ea typeface="+mn-ea"/>
            </a:endParaRPr>
          </a:p>
        </p:txBody>
      </p:sp>
      <p:sp>
        <p:nvSpPr>
          <p:cNvPr id="349192" name="Rectangle 8">
            <a:hlinkClick r:id="rId5" action="ppaction://hlinksldjump"/>
          </p:cNvPr>
          <p:cNvSpPr>
            <a:spLocks noChangeArrowheads="1"/>
          </p:cNvSpPr>
          <p:nvPr/>
        </p:nvSpPr>
        <p:spPr bwMode="auto">
          <a:xfrm>
            <a:off x="1908175" y="5300663"/>
            <a:ext cx="5689600" cy="641350"/>
          </a:xfrm>
          <a:prstGeom prst="rect">
            <a:avLst/>
          </a:prstGeom>
          <a:noFill/>
          <a:ln>
            <a:noFill/>
          </a:ln>
          <a:effectLst/>
        </p:spPr>
        <p:txBody>
          <a:bodyPr anchor="ctr">
            <a:spAutoFit/>
          </a:bodyPr>
          <a:lstStyle/>
          <a:p>
            <a:pPr>
              <a:defRPr/>
            </a:pPr>
            <a:r>
              <a:rPr lang="en-US" altLang="zh-CN" sz="3600">
                <a:latin typeface="+mn-lt"/>
                <a:ea typeface="+mn-ea"/>
              </a:rPr>
              <a:t>10.3.5 </a:t>
            </a:r>
            <a:r>
              <a:rPr lang="zh-CN" altLang="en-US" sz="3600">
                <a:latin typeface="+mn-lt"/>
                <a:ea typeface="+mn-ea"/>
              </a:rPr>
              <a:t>晶体场理论的应用 </a:t>
            </a:r>
            <a:endParaRPr lang="zh-CN" altLang="en-US" sz="3600">
              <a:latin typeface="+mn-lt"/>
              <a:ea typeface="+mn-ea"/>
            </a:endParaRPr>
          </a:p>
        </p:txBody>
      </p:sp>
      <p:pic>
        <p:nvPicPr>
          <p:cNvPr id="105479" name="Picture 9" descr="_16889762220338502556[1]">
            <a:hlinkClick r:id="rId1" action="ppaction://hlinksldjump"/>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350" y="15573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0" name="Picture 10" descr="_16889762220338502556[1]">
            <a:hlinkClick r:id="rId2" action="ppaction://hlinksldjump"/>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350" y="220345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1" name="Picture 11" descr="_16889762220338502556[1]">
            <a:hlinkClick r:id="rId3" action="ppaction://hlinksldjump"/>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350" y="33353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2" name="Picture 12" descr="_16889762220338502556[1]">
            <a:hlinkClick r:id="rId4" action="ppaction://hlinksldjump"/>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350" y="463232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3" name="Picture 13" descr="_16889762220338502556[1]">
            <a:hlinkClick r:id="rId5" action="ppaction://hlinksldjump"/>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350" y="54975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4"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2F8CCBA7-A616-4317-87E9-2D28E34C596D}"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9" name="Text Box 5"/>
          <p:cNvSpPr txBox="1">
            <a:spLocks noChangeArrowheads="1"/>
          </p:cNvSpPr>
          <p:nvPr/>
        </p:nvSpPr>
        <p:spPr bwMode="auto">
          <a:xfrm>
            <a:off x="827088" y="692150"/>
            <a:ext cx="7850187" cy="1570038"/>
          </a:xfrm>
          <a:prstGeom prst="rect">
            <a:avLst/>
          </a:prstGeom>
          <a:noFill/>
          <a:ln>
            <a:noFill/>
          </a:ln>
          <a:effectLst/>
        </p:spPr>
        <p:txBody>
          <a:bodyPr>
            <a:spAutoFit/>
          </a:bodyPr>
          <a:lstStyle/>
          <a:p>
            <a:pPr>
              <a:lnSpc>
                <a:spcPct val="150000"/>
              </a:lnSpc>
              <a:spcBef>
                <a:spcPts val="0"/>
              </a:spcBef>
              <a:defRPr/>
            </a:pPr>
            <a:r>
              <a:rPr kumimoji="1" lang="en-US" altLang="zh-CN" dirty="0">
                <a:latin typeface="+mn-lt"/>
                <a:ea typeface="+mn-ea"/>
              </a:rPr>
              <a:t>(1) </a:t>
            </a:r>
            <a:r>
              <a:rPr kumimoji="1" lang="zh-CN" altLang="en-US" dirty="0">
                <a:latin typeface="+mn-lt"/>
                <a:ea typeface="+mn-ea"/>
              </a:rPr>
              <a:t>将配体看成点电荷；中心离子与配体之间为</a:t>
            </a:r>
            <a:r>
              <a:rPr kumimoji="1" lang="zh-CN" altLang="en-US" dirty="0">
                <a:solidFill>
                  <a:srgbClr val="FF0000"/>
                </a:solidFill>
                <a:latin typeface="+mn-lt"/>
                <a:ea typeface="+mn-ea"/>
              </a:rPr>
              <a:t>典型静电作用力</a:t>
            </a:r>
            <a:r>
              <a:rPr kumimoji="1" lang="zh-CN" altLang="en-US" dirty="0">
                <a:latin typeface="+mn-lt"/>
                <a:ea typeface="+mn-ea"/>
              </a:rPr>
              <a:t>；</a:t>
            </a:r>
            <a:endParaRPr kumimoji="1" lang="zh-CN" altLang="en-US" dirty="0">
              <a:latin typeface="+mn-lt"/>
              <a:ea typeface="+mn-ea"/>
            </a:endParaRPr>
          </a:p>
        </p:txBody>
      </p:sp>
      <p:sp>
        <p:nvSpPr>
          <p:cNvPr id="410630" name="Text Box 6"/>
          <p:cNvSpPr txBox="1">
            <a:spLocks noChangeArrowheads="1"/>
          </p:cNvSpPr>
          <p:nvPr/>
        </p:nvSpPr>
        <p:spPr bwMode="auto">
          <a:xfrm>
            <a:off x="898525" y="2038350"/>
            <a:ext cx="7777163"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50000"/>
              </a:lnSpc>
            </a:pPr>
            <a:r>
              <a:rPr kumimoji="1" lang="en-US" altLang="zh-CN" dirty="0">
                <a:ea typeface="华文楷体" panose="02010600040101010101" pitchFamily="2" charset="-122"/>
              </a:rPr>
              <a:t>(2) </a:t>
            </a:r>
            <a:r>
              <a:rPr kumimoji="1" lang="zh-CN" altLang="en-US" dirty="0">
                <a:ea typeface="华文楷体" panose="02010600040101010101" pitchFamily="2" charset="-122"/>
              </a:rPr>
              <a:t>晶体场是指配体对中心离子产生的静电场。在晶体场作用下，中心离子简并的</a:t>
            </a:r>
            <a:r>
              <a:rPr kumimoji="1" lang="en-US" altLang="zh-CN" dirty="0">
                <a:ea typeface="华文楷体" panose="02010600040101010101" pitchFamily="2" charset="-122"/>
              </a:rPr>
              <a:t>5</a:t>
            </a:r>
            <a:r>
              <a:rPr kumimoji="1" lang="zh-CN" altLang="en-US" dirty="0">
                <a:ea typeface="华文楷体" panose="02010600040101010101" pitchFamily="2" charset="-122"/>
              </a:rPr>
              <a:t>条</a:t>
            </a:r>
            <a:r>
              <a:rPr kumimoji="1" lang="en-US" altLang="zh-CN" dirty="0">
                <a:ea typeface="华文楷体" panose="02010600040101010101" pitchFamily="2" charset="-122"/>
              </a:rPr>
              <a:t>d</a:t>
            </a:r>
            <a:r>
              <a:rPr kumimoji="1" lang="zh-CN" altLang="en-US" dirty="0">
                <a:ea typeface="华文楷体" panose="02010600040101010101" pitchFamily="2" charset="-122"/>
              </a:rPr>
              <a:t>轨道分裂为</a:t>
            </a:r>
            <a:r>
              <a:rPr kumimoji="1" lang="en-US" altLang="zh-CN" dirty="0">
                <a:ea typeface="华文楷体" panose="02010600040101010101" pitchFamily="2" charset="-122"/>
              </a:rPr>
              <a:t>2</a:t>
            </a:r>
            <a:r>
              <a:rPr kumimoji="1" lang="zh-CN" altLang="en-US" dirty="0">
                <a:ea typeface="华文楷体" panose="02010600040101010101" pitchFamily="2" charset="-122"/>
              </a:rPr>
              <a:t>组或</a:t>
            </a:r>
            <a:r>
              <a:rPr kumimoji="1" lang="en-US" altLang="zh-CN" dirty="0">
                <a:ea typeface="华文楷体" panose="02010600040101010101" pitchFamily="2" charset="-122"/>
              </a:rPr>
              <a:t>2</a:t>
            </a:r>
            <a:r>
              <a:rPr kumimoji="1" lang="zh-CN" altLang="en-US" dirty="0">
                <a:ea typeface="华文楷体" panose="02010600040101010101" pitchFamily="2" charset="-122"/>
              </a:rPr>
              <a:t>组以上能级不同的新轨道 </a:t>
            </a:r>
            <a:r>
              <a:rPr kumimoji="1" lang="en-US" altLang="zh-CN" dirty="0">
                <a:ea typeface="华文楷体" panose="02010600040101010101" pitchFamily="2" charset="-122"/>
                <a:sym typeface="Wingdings" panose="05000000000000000000" pitchFamily="2" charset="2"/>
              </a:rPr>
              <a:t> </a:t>
            </a:r>
            <a:r>
              <a:rPr kumimoji="1" lang="zh-CN" altLang="en-US" dirty="0">
                <a:ea typeface="华文楷体" panose="02010600040101010101" pitchFamily="2" charset="-122"/>
              </a:rPr>
              <a:t>晶体场分裂能</a:t>
            </a:r>
            <a:r>
              <a:rPr kumimoji="1" lang="en-US" altLang="zh-CN" dirty="0">
                <a:ea typeface="华文楷体" panose="02010600040101010101" pitchFamily="2" charset="-122"/>
              </a:rPr>
              <a:t>(</a:t>
            </a:r>
            <a:r>
              <a:rPr kumimoji="1" lang="en-US" altLang="zh-CN" dirty="0">
                <a:ea typeface="华文楷体" panose="02010600040101010101" pitchFamily="2" charset="-122"/>
                <a:sym typeface="Symbol" panose="05050102010706020507" pitchFamily="18" charset="2"/>
              </a:rPr>
              <a:t></a:t>
            </a:r>
            <a:r>
              <a:rPr kumimoji="1" lang="en-US" altLang="zh-CN" dirty="0">
                <a:ea typeface="华文楷体" panose="02010600040101010101" pitchFamily="2" charset="-122"/>
              </a:rPr>
              <a:t>)</a:t>
            </a:r>
            <a:r>
              <a:rPr kumimoji="1" lang="zh-CN" altLang="en-US" dirty="0">
                <a:ea typeface="华文楷体" panose="02010600040101010101" pitchFamily="2" charset="-122"/>
              </a:rPr>
              <a:t>；</a:t>
            </a:r>
            <a:endParaRPr kumimoji="1" lang="zh-CN" altLang="en-US" dirty="0">
              <a:ea typeface="华文楷体" panose="02010600040101010101" pitchFamily="2" charset="-122"/>
            </a:endParaRPr>
          </a:p>
        </p:txBody>
      </p:sp>
      <p:sp>
        <p:nvSpPr>
          <p:cNvPr id="410631" name="Text Box 7"/>
          <p:cNvSpPr txBox="1">
            <a:spLocks noChangeArrowheads="1"/>
          </p:cNvSpPr>
          <p:nvPr/>
        </p:nvSpPr>
        <p:spPr bwMode="auto">
          <a:xfrm>
            <a:off x="1041400" y="4883150"/>
            <a:ext cx="770731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50000"/>
              </a:lnSpc>
            </a:pPr>
            <a:r>
              <a:rPr kumimoji="1" lang="en-US" altLang="zh-CN" dirty="0">
                <a:ea typeface="华文楷体" panose="02010600040101010101" pitchFamily="2" charset="-122"/>
              </a:rPr>
              <a:t>(3) d</a:t>
            </a:r>
            <a:r>
              <a:rPr kumimoji="1" lang="zh-CN" altLang="en-US" dirty="0">
                <a:ea typeface="华文楷体" panose="02010600040101010101" pitchFamily="2" charset="-122"/>
              </a:rPr>
              <a:t>电子在新的轨道和能级上重新排布，产生晶体场稳定化能</a:t>
            </a:r>
            <a:r>
              <a:rPr kumimoji="1" lang="en-US" altLang="zh-CN" dirty="0">
                <a:ea typeface="华文楷体" panose="02010600040101010101" pitchFamily="2" charset="-122"/>
              </a:rPr>
              <a:t>(CFSE)</a:t>
            </a:r>
            <a:r>
              <a:rPr kumimoji="1" lang="zh-CN" altLang="en-US" dirty="0">
                <a:ea typeface="华文楷体" panose="02010600040101010101" pitchFamily="2" charset="-122"/>
              </a:rPr>
              <a:t>。</a:t>
            </a:r>
            <a:endParaRPr kumimoji="1" lang="zh-CN" altLang="en-US" dirty="0">
              <a:ea typeface="华文楷体" panose="02010600040101010101" pitchFamily="2" charset="-122"/>
            </a:endParaRPr>
          </a:p>
        </p:txBody>
      </p:sp>
      <p:sp>
        <p:nvSpPr>
          <p:cNvPr id="7" name="Rectangle 2"/>
          <p:cNvSpPr>
            <a:spLocks noChangeArrowheads="1"/>
          </p:cNvSpPr>
          <p:nvPr/>
        </p:nvSpPr>
        <p:spPr bwMode="auto">
          <a:xfrm>
            <a:off x="900113" y="115888"/>
            <a:ext cx="3743325" cy="708025"/>
          </a:xfrm>
          <a:prstGeom prst="rect">
            <a:avLst/>
          </a:prstGeom>
          <a:noFill/>
          <a:ln>
            <a:noFill/>
          </a:ln>
          <a:effectLst/>
        </p:spPr>
        <p:txBody>
          <a:bodyPr anchor="ctr">
            <a:spAutoFit/>
          </a:bodyPr>
          <a:lstStyle/>
          <a:p>
            <a:pPr>
              <a:defRPr/>
            </a:pPr>
            <a:r>
              <a:rPr lang="en-US" altLang="zh-CN" sz="4000" dirty="0">
                <a:solidFill>
                  <a:srgbClr val="0000CC"/>
                </a:solidFill>
                <a:latin typeface="+mn-lt"/>
                <a:ea typeface="+mn-ea"/>
              </a:rPr>
              <a:t>10.3.1 </a:t>
            </a:r>
            <a:r>
              <a:rPr lang="zh-CN" altLang="en-US" sz="4000" dirty="0">
                <a:solidFill>
                  <a:srgbClr val="0000CC"/>
                </a:solidFill>
                <a:latin typeface="+mn-lt"/>
                <a:ea typeface="+mn-ea"/>
              </a:rPr>
              <a:t>基本要点</a:t>
            </a:r>
            <a:endParaRPr lang="zh-CN" altLang="en-US" sz="4000" dirty="0">
              <a:solidFill>
                <a:srgbClr val="0000CC"/>
              </a:solidFill>
              <a:latin typeface="+mn-lt"/>
              <a:ea typeface="+mn-ea"/>
            </a:endParaRPr>
          </a:p>
        </p:txBody>
      </p:sp>
      <p:sp>
        <p:nvSpPr>
          <p:cNvPr id="71685"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ED2486C4-08F4-4760-AA99-91B48863751D}"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629"/>
                                        </p:tgtEl>
                                        <p:attrNameLst>
                                          <p:attrName>style.visibility</p:attrName>
                                        </p:attrNameLst>
                                      </p:cBhvr>
                                      <p:to>
                                        <p:strVal val="visible"/>
                                      </p:to>
                                    </p:set>
                                    <p:animEffect transition="in" filter="wipe(left)">
                                      <p:cBhvr>
                                        <p:cTn id="7" dur="500"/>
                                        <p:tgtEl>
                                          <p:spTgt spid="4106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630"/>
                                        </p:tgtEl>
                                        <p:attrNameLst>
                                          <p:attrName>style.visibility</p:attrName>
                                        </p:attrNameLst>
                                      </p:cBhvr>
                                      <p:to>
                                        <p:strVal val="visible"/>
                                      </p:to>
                                    </p:set>
                                    <p:animEffect transition="in" filter="wipe(left)">
                                      <p:cBhvr>
                                        <p:cTn id="12" dur="500"/>
                                        <p:tgtEl>
                                          <p:spTgt spid="4106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0631"/>
                                        </p:tgtEl>
                                        <p:attrNameLst>
                                          <p:attrName>style.visibility</p:attrName>
                                        </p:attrNameLst>
                                      </p:cBhvr>
                                      <p:to>
                                        <p:strVal val="visible"/>
                                      </p:to>
                                    </p:set>
                                    <p:animEffect transition="in" filter="wipe(left)">
                                      <p:cBhvr>
                                        <p:cTn id="17" dur="500"/>
                                        <p:tgtEl>
                                          <p:spTgt spid="410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9" grpId="0"/>
      <p:bldP spid="410630" grpId="0"/>
      <p:bldP spid="4106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66" name="Rectangle 34"/>
          <p:cNvSpPr>
            <a:spLocks noChangeArrowheads="1"/>
          </p:cNvSpPr>
          <p:nvPr/>
        </p:nvSpPr>
        <p:spPr bwMode="auto">
          <a:xfrm>
            <a:off x="900113" y="260350"/>
            <a:ext cx="5099050" cy="641350"/>
          </a:xfrm>
          <a:prstGeom prst="rect">
            <a:avLst/>
          </a:prstGeom>
          <a:noFill/>
          <a:ln>
            <a:noFill/>
          </a:ln>
          <a:effectLst/>
        </p:spPr>
        <p:txBody>
          <a:bodyPr wrap="none" anchor="ctr">
            <a:spAutoFit/>
          </a:bodyPr>
          <a:lstStyle/>
          <a:p>
            <a:pPr>
              <a:defRPr/>
            </a:pPr>
            <a:r>
              <a:rPr lang="en-US" altLang="zh-CN" sz="3600" dirty="0">
                <a:latin typeface="+mn-lt"/>
                <a:ea typeface="+mn-ea"/>
              </a:rPr>
              <a:t>10.1.1 </a:t>
            </a:r>
            <a:r>
              <a:rPr lang="zh-CN" altLang="en-US" sz="3600" dirty="0">
                <a:latin typeface="+mn-lt"/>
                <a:ea typeface="+mn-ea"/>
              </a:rPr>
              <a:t>配合物的空间构型</a:t>
            </a:r>
            <a:endParaRPr lang="zh-CN" altLang="en-US" sz="3600" dirty="0">
              <a:latin typeface="+mn-lt"/>
              <a:ea typeface="+mn-ea"/>
            </a:endParaRPr>
          </a:p>
        </p:txBody>
      </p:sp>
      <p:sp>
        <p:nvSpPr>
          <p:cNvPr id="376880" name="Text Box 48"/>
          <p:cNvSpPr txBox="1">
            <a:spLocks noChangeArrowheads="1"/>
          </p:cNvSpPr>
          <p:nvPr/>
        </p:nvSpPr>
        <p:spPr bwMode="auto">
          <a:xfrm>
            <a:off x="973138" y="1136650"/>
            <a:ext cx="7705725" cy="6001643"/>
          </a:xfrm>
          <a:prstGeom prst="rect">
            <a:avLst/>
          </a:prstGeom>
          <a:noFill/>
          <a:ln>
            <a:noFill/>
          </a:ln>
          <a:effectLst/>
        </p:spPr>
        <p:txBody>
          <a:bodyPr>
            <a:spAutoFit/>
          </a:bodyPr>
          <a:lstStyle>
            <a:lvl1pPr defTabSz="762000">
              <a:defRPr>
                <a:solidFill>
                  <a:schemeClr val="tx1"/>
                </a:solidFill>
                <a:latin typeface="Arial" panose="020B0604020202020204" pitchFamily="34" charset="0"/>
                <a:ea typeface="宋体" panose="02010600030101010101" pitchFamily="2" charset="-122"/>
              </a:defRPr>
            </a:lvl1pPr>
            <a:lvl2pPr marL="571500" defTabSz="762000">
              <a:defRPr>
                <a:solidFill>
                  <a:schemeClr val="tx1"/>
                </a:solidFill>
                <a:latin typeface="Arial" panose="020B0604020202020204" pitchFamily="34" charset="0"/>
                <a:ea typeface="宋体" panose="02010600030101010101" pitchFamily="2" charset="-122"/>
              </a:defRPr>
            </a:lvl2pPr>
            <a:lvl3pPr marL="1143000" defTabSz="762000">
              <a:defRPr>
                <a:solidFill>
                  <a:schemeClr val="tx1"/>
                </a:solidFill>
                <a:latin typeface="Arial" panose="020B0604020202020204" pitchFamily="34" charset="0"/>
                <a:ea typeface="宋体" panose="02010600030101010101" pitchFamily="2" charset="-122"/>
              </a:defRPr>
            </a:lvl3pPr>
            <a:lvl4pPr marL="1714500" defTabSz="762000">
              <a:defRPr>
                <a:solidFill>
                  <a:schemeClr val="tx1"/>
                </a:solidFill>
                <a:latin typeface="Arial" panose="020B0604020202020204" pitchFamily="34" charset="0"/>
                <a:ea typeface="宋体" panose="02010600030101010101" pitchFamily="2" charset="-122"/>
              </a:defRPr>
            </a:lvl4pPr>
            <a:lvl5pPr marL="2286000" defTabSz="762000">
              <a:defRPr>
                <a:solidFill>
                  <a:schemeClr val="tx1"/>
                </a:solidFill>
                <a:latin typeface="Arial" panose="020B0604020202020204" pitchFamily="34" charset="0"/>
                <a:ea typeface="宋体" panose="02010600030101010101" pitchFamily="2" charset="-122"/>
              </a:defRPr>
            </a:lvl5pPr>
            <a:lvl6pPr marL="2743200" defTabSz="7620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00400" defTabSz="7620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657600" defTabSz="7620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14800" defTabSz="7620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Clr>
                <a:schemeClr val="hlink"/>
              </a:buClr>
              <a:defRPr/>
            </a:pPr>
            <a:r>
              <a:rPr kumimoji="1" lang="zh-CN" altLang="en-US" dirty="0" smtClean="0">
                <a:solidFill>
                  <a:srgbClr val="0000FF"/>
                </a:solidFill>
                <a:latin typeface="+mn-lt"/>
                <a:ea typeface="+mn-ea"/>
              </a:rPr>
              <a:t>   配合</a:t>
            </a:r>
            <a:r>
              <a:rPr kumimoji="1" lang="zh-CN" altLang="en-US" dirty="0">
                <a:solidFill>
                  <a:srgbClr val="0000FF"/>
                </a:solidFill>
                <a:latin typeface="+mn-lt"/>
                <a:ea typeface="+mn-ea"/>
              </a:rPr>
              <a:t>物的空间</a:t>
            </a:r>
            <a:r>
              <a:rPr kumimoji="1" lang="zh-CN" altLang="en-US" dirty="0" smtClean="0">
                <a:solidFill>
                  <a:srgbClr val="0000FF"/>
                </a:solidFill>
                <a:latin typeface="+mn-lt"/>
                <a:ea typeface="+mn-ea"/>
              </a:rPr>
              <a:t>构型</a:t>
            </a:r>
            <a:r>
              <a:rPr kumimoji="1" lang="en-US" altLang="zh-CN" dirty="0" smtClean="0">
                <a:solidFill>
                  <a:srgbClr val="000000"/>
                </a:solidFill>
                <a:latin typeface="+mn-lt"/>
                <a:ea typeface="+mn-ea"/>
              </a:rPr>
              <a:t>(</a:t>
            </a:r>
            <a:r>
              <a:rPr kumimoji="1" lang="zh-CN" altLang="en-US" dirty="0" smtClean="0">
                <a:solidFill>
                  <a:srgbClr val="000000"/>
                </a:solidFill>
                <a:latin typeface="+mn-lt"/>
                <a:ea typeface="+mn-ea"/>
              </a:rPr>
              <a:t>即</a:t>
            </a:r>
            <a:r>
              <a:rPr kumimoji="1" lang="zh-CN" altLang="en-US" dirty="0" smtClean="0">
                <a:solidFill>
                  <a:srgbClr val="FF0000"/>
                </a:solidFill>
                <a:latin typeface="+mn-lt"/>
                <a:ea typeface="+mn-ea"/>
              </a:rPr>
              <a:t>配位多面体</a:t>
            </a:r>
            <a:r>
              <a:rPr kumimoji="1" lang="zh-CN" altLang="en-US" dirty="0" smtClean="0">
                <a:solidFill>
                  <a:srgbClr val="000000"/>
                </a:solidFill>
                <a:latin typeface="+mn-lt"/>
                <a:ea typeface="+mn-ea"/>
              </a:rPr>
              <a:t>的构型</a:t>
            </a:r>
            <a:r>
              <a:rPr kumimoji="1" lang="en-US" altLang="zh-CN" dirty="0" smtClean="0">
                <a:solidFill>
                  <a:srgbClr val="000000"/>
                </a:solidFill>
                <a:latin typeface="+mn-lt"/>
                <a:ea typeface="+mn-ea"/>
              </a:rPr>
              <a:t>)</a:t>
            </a:r>
            <a:r>
              <a:rPr kumimoji="1" lang="zh-CN" altLang="en-US" dirty="0" smtClean="0">
                <a:solidFill>
                  <a:srgbClr val="000000"/>
                </a:solidFill>
                <a:latin typeface="+mn-lt"/>
                <a:ea typeface="+mn-ea"/>
              </a:rPr>
              <a:t>：</a:t>
            </a:r>
            <a:endParaRPr kumimoji="1" lang="en-US" altLang="zh-CN" dirty="0" smtClean="0">
              <a:solidFill>
                <a:srgbClr val="000000"/>
              </a:solidFill>
              <a:latin typeface="+mn-lt"/>
              <a:ea typeface="+mn-ea"/>
            </a:endParaRPr>
          </a:p>
          <a:p>
            <a:pPr>
              <a:lnSpc>
                <a:spcPct val="150000"/>
              </a:lnSpc>
              <a:buClr>
                <a:schemeClr val="hlink"/>
              </a:buClr>
              <a:defRPr/>
            </a:pPr>
            <a:r>
              <a:rPr kumimoji="1" lang="en-US" altLang="zh-CN" dirty="0">
                <a:solidFill>
                  <a:srgbClr val="000000"/>
                </a:solidFill>
                <a:latin typeface="+mn-lt"/>
                <a:ea typeface="+mn-ea"/>
              </a:rPr>
              <a:t> </a:t>
            </a:r>
            <a:r>
              <a:rPr kumimoji="1" lang="en-US" altLang="zh-CN" dirty="0" smtClean="0">
                <a:solidFill>
                  <a:srgbClr val="000000"/>
                </a:solidFill>
                <a:latin typeface="+mn-lt"/>
                <a:ea typeface="+mn-ea"/>
              </a:rPr>
              <a:t>   </a:t>
            </a:r>
            <a:r>
              <a:rPr kumimoji="1" lang="zh-CN" altLang="en-US" dirty="0" smtClean="0">
                <a:solidFill>
                  <a:srgbClr val="000000"/>
                </a:solidFill>
                <a:latin typeface="+mn-lt"/>
                <a:ea typeface="+mn-ea"/>
              </a:rPr>
              <a:t>中心离子</a:t>
            </a:r>
            <a:r>
              <a:rPr kumimoji="1" lang="en-US" altLang="zh-CN" dirty="0" smtClean="0">
                <a:solidFill>
                  <a:srgbClr val="000000"/>
                </a:solidFill>
                <a:latin typeface="+mn-lt"/>
                <a:ea typeface="+mn-ea"/>
              </a:rPr>
              <a:t>+</a:t>
            </a:r>
            <a:r>
              <a:rPr kumimoji="1" lang="zh-CN" altLang="en-US" dirty="0" smtClean="0">
                <a:solidFill>
                  <a:srgbClr val="000000"/>
                </a:solidFill>
                <a:latin typeface="+mn-lt"/>
                <a:ea typeface="+mn-ea"/>
              </a:rPr>
              <a:t>配位原子，将配位原子</a:t>
            </a:r>
            <a:r>
              <a:rPr kumimoji="1" lang="zh-CN" altLang="en-US" dirty="0">
                <a:solidFill>
                  <a:srgbClr val="000000"/>
                </a:solidFill>
                <a:latin typeface="+mn-lt"/>
                <a:ea typeface="+mn-ea"/>
              </a:rPr>
              <a:t>看作点</a:t>
            </a:r>
            <a:r>
              <a:rPr kumimoji="1" lang="zh-CN" altLang="en-US" dirty="0" smtClean="0">
                <a:solidFill>
                  <a:srgbClr val="000000"/>
                </a:solidFill>
                <a:latin typeface="+mn-lt"/>
                <a:ea typeface="+mn-ea"/>
              </a:rPr>
              <a:t>，以线连接</a:t>
            </a:r>
            <a:r>
              <a:rPr kumimoji="1" lang="zh-CN" altLang="en-US" dirty="0">
                <a:solidFill>
                  <a:srgbClr val="000000"/>
                </a:solidFill>
                <a:latin typeface="+mn-lt"/>
                <a:ea typeface="+mn-ea"/>
              </a:rPr>
              <a:t>各点</a:t>
            </a:r>
            <a:r>
              <a:rPr kumimoji="1" lang="zh-CN" altLang="en-US" dirty="0" smtClean="0">
                <a:solidFill>
                  <a:srgbClr val="000000"/>
                </a:solidFill>
                <a:latin typeface="+mn-lt"/>
                <a:ea typeface="+mn-ea"/>
              </a:rPr>
              <a:t>，形成配位多面体。</a:t>
            </a:r>
            <a:r>
              <a:rPr kumimoji="1" lang="zh-CN" altLang="en-US" b="0" dirty="0" smtClean="0">
                <a:solidFill>
                  <a:srgbClr val="000000"/>
                </a:solidFill>
                <a:latin typeface="+mn-lt"/>
                <a:ea typeface="+mn-ea"/>
              </a:rPr>
              <a:t> </a:t>
            </a:r>
            <a:r>
              <a:rPr kumimoji="1" lang="zh-CN" altLang="en-US" dirty="0" smtClean="0">
                <a:solidFill>
                  <a:srgbClr val="000000"/>
                </a:solidFill>
                <a:latin typeface="+mn-lt"/>
                <a:ea typeface="+mn-ea"/>
              </a:rPr>
              <a:t> </a:t>
            </a:r>
            <a:endParaRPr kumimoji="1" lang="en-US" altLang="zh-CN" dirty="0" smtClean="0">
              <a:solidFill>
                <a:srgbClr val="000000"/>
              </a:solidFill>
              <a:latin typeface="+mn-lt"/>
              <a:ea typeface="+mn-ea"/>
            </a:endParaRPr>
          </a:p>
          <a:p>
            <a:pPr>
              <a:lnSpc>
                <a:spcPct val="150000"/>
              </a:lnSpc>
              <a:buClr>
                <a:schemeClr val="hlink"/>
              </a:buClr>
              <a:defRPr/>
            </a:pPr>
            <a:r>
              <a:rPr lang="en-US" altLang="zh-CN" dirty="0" smtClean="0">
                <a:solidFill>
                  <a:srgbClr val="000000"/>
                </a:solidFill>
                <a:latin typeface="华文楷体" panose="02010600040101010101" pitchFamily="2" charset="-122"/>
                <a:ea typeface="华文楷体" panose="02010600040101010101" pitchFamily="2" charset="-122"/>
              </a:rPr>
              <a:t>     </a:t>
            </a:r>
            <a:r>
              <a:rPr lang="zh-CN" altLang="en-US" dirty="0" smtClean="0">
                <a:solidFill>
                  <a:srgbClr val="000000"/>
                </a:solidFill>
                <a:latin typeface="华文楷体" panose="02010600040101010101" pitchFamily="2" charset="-122"/>
                <a:ea typeface="华文楷体" panose="02010600040101010101" pitchFamily="2" charset="-122"/>
              </a:rPr>
              <a:t>不同配合物具有不同的空间构型</a:t>
            </a:r>
            <a:r>
              <a:rPr lang="en-US" altLang="zh-CN" dirty="0" smtClean="0">
                <a:solidFill>
                  <a:srgbClr val="000000"/>
                </a:solidFill>
                <a:latin typeface="华文楷体" panose="02010600040101010101" pitchFamily="2" charset="-122"/>
                <a:ea typeface="华文楷体" panose="02010600040101010101" pitchFamily="2" charset="-122"/>
              </a:rPr>
              <a:t>.</a:t>
            </a:r>
            <a:r>
              <a:rPr lang="zh-CN" altLang="en-US" dirty="0" smtClean="0">
                <a:solidFill>
                  <a:srgbClr val="000000"/>
                </a:solidFill>
                <a:latin typeface="华文楷体" panose="02010600040101010101" pitchFamily="2" charset="-122"/>
                <a:ea typeface="华文楷体" panose="02010600040101010101" pitchFamily="2" charset="-122"/>
              </a:rPr>
              <a:t>而</a:t>
            </a:r>
            <a:r>
              <a:rPr lang="zh-CN" altLang="en-US" dirty="0" smtClean="0">
                <a:solidFill>
                  <a:srgbClr val="FF0000"/>
                </a:solidFill>
                <a:latin typeface="华文楷体" panose="02010600040101010101" pitchFamily="2" charset="-122"/>
                <a:ea typeface="华文楷体" panose="02010600040101010101" pitchFamily="2" charset="-122"/>
              </a:rPr>
              <a:t>空间构型不仅与配位数有关</a:t>
            </a:r>
            <a:r>
              <a:rPr lang="en-US" altLang="zh-CN" dirty="0" smtClean="0">
                <a:solidFill>
                  <a:srgbClr val="FF0000"/>
                </a:solidFill>
                <a:latin typeface="华文楷体" panose="02010600040101010101" pitchFamily="2" charset="-122"/>
                <a:ea typeface="华文楷体" panose="02010600040101010101" pitchFamily="2" charset="-122"/>
              </a:rPr>
              <a:t>,</a:t>
            </a:r>
            <a:r>
              <a:rPr lang="zh-CN" altLang="en-US" dirty="0" smtClean="0">
                <a:solidFill>
                  <a:srgbClr val="FF0000"/>
                </a:solidFill>
                <a:latin typeface="华文楷体" panose="02010600040101010101" pitchFamily="2" charset="-122"/>
                <a:ea typeface="华文楷体" panose="02010600040101010101" pitchFamily="2" charset="-122"/>
              </a:rPr>
              <a:t>还与配体的种类</a:t>
            </a:r>
            <a:r>
              <a:rPr lang="en-US" altLang="zh-CN" dirty="0" smtClean="0">
                <a:solidFill>
                  <a:srgbClr val="FF0000"/>
                </a:solidFill>
                <a:latin typeface="华文楷体" panose="02010600040101010101" pitchFamily="2" charset="-122"/>
                <a:ea typeface="华文楷体" panose="02010600040101010101" pitchFamily="2" charset="-122"/>
              </a:rPr>
              <a:t>,</a:t>
            </a:r>
            <a:r>
              <a:rPr lang="zh-CN" altLang="en-US" dirty="0" smtClean="0">
                <a:solidFill>
                  <a:srgbClr val="FF0000"/>
                </a:solidFill>
                <a:latin typeface="华文楷体" panose="02010600040101010101" pitchFamily="2" charset="-122"/>
                <a:ea typeface="华文楷体" panose="02010600040101010101" pitchFamily="2" charset="-122"/>
              </a:rPr>
              <a:t>中心离子及其氧化态等因素有关</a:t>
            </a:r>
            <a:r>
              <a:rPr lang="en-US" altLang="zh-CN" dirty="0" smtClean="0">
                <a:solidFill>
                  <a:srgbClr val="FF0000"/>
                </a:solidFill>
                <a:latin typeface="华文楷体" panose="02010600040101010101" pitchFamily="2" charset="-122"/>
                <a:ea typeface="华文楷体" panose="02010600040101010101" pitchFamily="2" charset="-122"/>
              </a:rPr>
              <a:t>.</a:t>
            </a:r>
            <a:endParaRPr kumimoji="1" lang="zh-CN" altLang="en-US" dirty="0">
              <a:solidFill>
                <a:srgbClr val="000000"/>
              </a:solidFill>
              <a:latin typeface="+mn-lt"/>
              <a:ea typeface="+mn-ea"/>
            </a:endParaRPr>
          </a:p>
          <a:p>
            <a:pPr>
              <a:lnSpc>
                <a:spcPct val="150000"/>
              </a:lnSpc>
              <a:buClr>
                <a:schemeClr val="hlink"/>
              </a:buClr>
              <a:defRPr/>
            </a:pPr>
            <a:r>
              <a:rPr kumimoji="1" lang="zh-CN" altLang="en-US" dirty="0">
                <a:solidFill>
                  <a:srgbClr val="000000"/>
                </a:solidFill>
                <a:latin typeface="+mn-lt"/>
                <a:ea typeface="+mn-ea"/>
              </a:rPr>
              <a:t>    </a:t>
            </a:r>
            <a:r>
              <a:rPr kumimoji="1" lang="zh-CN" altLang="en-US" dirty="0" smtClean="0">
                <a:solidFill>
                  <a:srgbClr val="000000"/>
                </a:solidFill>
                <a:latin typeface="+mn-lt"/>
                <a:ea typeface="+mn-ea"/>
              </a:rPr>
              <a:t>  </a:t>
            </a:r>
            <a:endParaRPr kumimoji="1" lang="en-US" altLang="zh-CN" dirty="0" smtClean="0">
              <a:solidFill>
                <a:srgbClr val="000000"/>
              </a:solidFill>
              <a:latin typeface="+mn-lt"/>
              <a:ea typeface="+mn-ea"/>
            </a:endParaRPr>
          </a:p>
          <a:p>
            <a:pPr>
              <a:lnSpc>
                <a:spcPct val="150000"/>
              </a:lnSpc>
              <a:buClr>
                <a:schemeClr val="hlink"/>
              </a:buClr>
              <a:defRPr/>
            </a:pPr>
            <a:r>
              <a:rPr kumimoji="1" lang="en-US" altLang="zh-CN" dirty="0">
                <a:solidFill>
                  <a:srgbClr val="000000"/>
                </a:solidFill>
                <a:latin typeface="+mn-lt"/>
                <a:ea typeface="+mn-ea"/>
              </a:rPr>
              <a:t> </a:t>
            </a:r>
            <a:r>
              <a:rPr kumimoji="1" lang="en-US" altLang="zh-CN" dirty="0" smtClean="0">
                <a:solidFill>
                  <a:srgbClr val="000000"/>
                </a:solidFill>
                <a:latin typeface="+mn-lt"/>
                <a:ea typeface="+mn-ea"/>
              </a:rPr>
              <a:t>     </a:t>
            </a:r>
            <a:endParaRPr kumimoji="1" lang="zh-CN" altLang="en-US" dirty="0">
              <a:solidFill>
                <a:srgbClr val="000000"/>
              </a:solidFill>
              <a:latin typeface="+mn-lt"/>
              <a:ea typeface="+mn-ea"/>
            </a:endParaRPr>
          </a:p>
        </p:txBody>
      </p:sp>
      <p:sp>
        <p:nvSpPr>
          <p:cNvPr id="35843"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14EF163E-DB9A-4ADD-AC65-8E3839CE19BF}"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6880">
                                            <p:txEl>
                                              <p:pRg st="0" end="0"/>
                                            </p:txEl>
                                          </p:spTgt>
                                        </p:tgtEl>
                                        <p:attrNameLst>
                                          <p:attrName>style.visibility</p:attrName>
                                        </p:attrNameLst>
                                      </p:cBhvr>
                                      <p:to>
                                        <p:strVal val="visible"/>
                                      </p:to>
                                    </p:set>
                                    <p:animEffect transition="in" filter="wipe(left)">
                                      <p:cBhvr>
                                        <p:cTn id="7" dur="500"/>
                                        <p:tgtEl>
                                          <p:spTgt spid="3768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6880">
                                            <p:txEl>
                                              <p:pRg st="1" end="1"/>
                                            </p:txEl>
                                          </p:spTgt>
                                        </p:tgtEl>
                                        <p:attrNameLst>
                                          <p:attrName>style.visibility</p:attrName>
                                        </p:attrNameLst>
                                      </p:cBhvr>
                                      <p:to>
                                        <p:strVal val="visible"/>
                                      </p:to>
                                    </p:set>
                                    <p:animEffect transition="in" filter="wipe(left)">
                                      <p:cBhvr>
                                        <p:cTn id="12" dur="500"/>
                                        <p:tgtEl>
                                          <p:spTgt spid="3768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6880">
                                            <p:txEl>
                                              <p:pRg st="2" end="2"/>
                                            </p:txEl>
                                          </p:spTgt>
                                        </p:tgtEl>
                                        <p:attrNameLst>
                                          <p:attrName>style.visibility</p:attrName>
                                        </p:attrNameLst>
                                      </p:cBhvr>
                                      <p:to>
                                        <p:strVal val="visible"/>
                                      </p:to>
                                    </p:set>
                                    <p:animEffect transition="in" filter="wipe(left)">
                                      <p:cBhvr>
                                        <p:cTn id="17" dur="500"/>
                                        <p:tgtEl>
                                          <p:spTgt spid="3768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6880">
                                            <p:txEl>
                                              <p:pRg st="3" end="3"/>
                                            </p:txEl>
                                          </p:spTgt>
                                        </p:tgtEl>
                                        <p:attrNameLst>
                                          <p:attrName>style.visibility</p:attrName>
                                        </p:attrNameLst>
                                      </p:cBhvr>
                                      <p:to>
                                        <p:strVal val="visible"/>
                                      </p:to>
                                    </p:set>
                                    <p:animEffect transition="in" filter="wipe(left)">
                                      <p:cBhvr>
                                        <p:cTn id="22" dur="500"/>
                                        <p:tgtEl>
                                          <p:spTgt spid="3768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6880">
                                            <p:txEl>
                                              <p:pRg st="4" end="4"/>
                                            </p:txEl>
                                          </p:spTgt>
                                        </p:tgtEl>
                                        <p:attrNameLst>
                                          <p:attrName>style.visibility</p:attrName>
                                        </p:attrNameLst>
                                      </p:cBhvr>
                                      <p:to>
                                        <p:strVal val="visible"/>
                                      </p:to>
                                    </p:set>
                                    <p:animEffect transition="in" filter="wipe(left)">
                                      <p:cBhvr>
                                        <p:cTn id="27" dur="500"/>
                                        <p:tgtEl>
                                          <p:spTgt spid="3768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80" grpId="0" autoUpdateAnimBg="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9" name="Rectangle 3"/>
          <p:cNvSpPr>
            <a:spLocks noChangeArrowheads="1"/>
          </p:cNvSpPr>
          <p:nvPr/>
        </p:nvSpPr>
        <p:spPr bwMode="auto">
          <a:xfrm>
            <a:off x="1050925" y="2520950"/>
            <a:ext cx="77692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50000"/>
              </a:lnSpc>
              <a:spcBef>
                <a:spcPct val="50000"/>
              </a:spcBef>
              <a:buClr>
                <a:schemeClr val="hlink"/>
              </a:buClr>
            </a:pPr>
            <a:r>
              <a:rPr lang="en-US" altLang="zh-CN">
                <a:ea typeface="华文楷体" panose="02010600040101010101" pitchFamily="2" charset="-122"/>
              </a:rPr>
              <a:t>    </a:t>
            </a:r>
            <a:r>
              <a:rPr lang="zh-CN" altLang="en-US">
                <a:ea typeface="华文楷体" panose="02010600040101010101" pitchFamily="2" charset="-122"/>
              </a:rPr>
              <a:t>在八面体配合物中，</a:t>
            </a:r>
            <a:r>
              <a:rPr lang="en-US" altLang="zh-CN">
                <a:ea typeface="华文楷体" panose="02010600040101010101" pitchFamily="2" charset="-122"/>
              </a:rPr>
              <a:t>6</a:t>
            </a:r>
            <a:r>
              <a:rPr lang="zh-CN" altLang="en-US">
                <a:ea typeface="华文楷体" panose="02010600040101010101" pitchFamily="2" charset="-122"/>
              </a:rPr>
              <a:t>个配位体分别占据</a:t>
            </a:r>
            <a:r>
              <a:rPr lang="en-US" altLang="zh-CN">
                <a:ea typeface="华文楷体" panose="02010600040101010101" pitchFamily="2" charset="-122"/>
              </a:rPr>
              <a:t>6</a:t>
            </a:r>
            <a:r>
              <a:rPr lang="zh-CN" altLang="en-US">
                <a:ea typeface="华文楷体" panose="02010600040101010101" pitchFamily="2" charset="-122"/>
              </a:rPr>
              <a:t>个顶点  </a:t>
            </a:r>
            <a:r>
              <a:rPr lang="en-US" altLang="zh-CN">
                <a:ea typeface="华文楷体" panose="02010600040101010101" pitchFamily="2" charset="-122"/>
                <a:sym typeface="Wingdings" panose="05000000000000000000" pitchFamily="2" charset="2"/>
              </a:rPr>
              <a:t> </a:t>
            </a:r>
            <a:r>
              <a:rPr lang="zh-CN" altLang="en-US">
                <a:ea typeface="华文楷体" panose="02010600040101010101" pitchFamily="2" charset="-122"/>
                <a:sym typeface="Wingdings" panose="05000000000000000000" pitchFamily="2" charset="2"/>
              </a:rPr>
              <a:t>形成</a:t>
            </a:r>
            <a:r>
              <a:rPr lang="zh-CN" altLang="en-US">
                <a:solidFill>
                  <a:srgbClr val="FF0000"/>
                </a:solidFill>
                <a:ea typeface="华文楷体" panose="02010600040101010101" pitchFamily="2" charset="-122"/>
              </a:rPr>
              <a:t>八面体场</a:t>
            </a:r>
            <a:r>
              <a:rPr lang="zh-CN" altLang="en-US">
                <a:ea typeface="华文楷体" panose="02010600040101010101" pitchFamily="2" charset="-122"/>
              </a:rPr>
              <a:t>。</a:t>
            </a:r>
            <a:endParaRPr kumimoji="1" lang="zh-CN" altLang="en-US">
              <a:ea typeface="华文楷体" panose="02010600040101010101" pitchFamily="2" charset="-122"/>
            </a:endParaRPr>
          </a:p>
        </p:txBody>
      </p:sp>
      <p:sp>
        <p:nvSpPr>
          <p:cNvPr id="5" name="Rectangle 2"/>
          <p:cNvSpPr>
            <a:spLocks noChangeArrowheads="1"/>
          </p:cNvSpPr>
          <p:nvPr/>
        </p:nvSpPr>
        <p:spPr bwMode="auto">
          <a:xfrm>
            <a:off x="947738" y="304800"/>
            <a:ext cx="6692900" cy="708025"/>
          </a:xfrm>
          <a:prstGeom prst="rect">
            <a:avLst/>
          </a:prstGeom>
          <a:noFill/>
          <a:ln>
            <a:noFill/>
          </a:ln>
          <a:effectLst/>
        </p:spPr>
        <p:txBody>
          <a:bodyPr anchor="ctr">
            <a:spAutoFit/>
          </a:bodyPr>
          <a:lstStyle/>
          <a:p>
            <a:pPr>
              <a:defRPr/>
            </a:pPr>
            <a:r>
              <a:rPr lang="en-US" altLang="zh-CN" sz="4000" dirty="0">
                <a:solidFill>
                  <a:srgbClr val="0000CC"/>
                </a:solidFill>
                <a:latin typeface="+mn-lt"/>
                <a:ea typeface="+mn-ea"/>
              </a:rPr>
              <a:t>10.3.2 </a:t>
            </a:r>
            <a:r>
              <a:rPr lang="zh-CN" altLang="en-US" sz="4000" dirty="0">
                <a:solidFill>
                  <a:srgbClr val="0000CC"/>
                </a:solidFill>
                <a:latin typeface="+mn-lt"/>
                <a:ea typeface="+mn-ea"/>
              </a:rPr>
              <a:t>晶体场中的能级分裂</a:t>
            </a:r>
            <a:endParaRPr lang="zh-CN" altLang="en-US" sz="4000" dirty="0">
              <a:solidFill>
                <a:srgbClr val="0000CC"/>
              </a:solidFill>
              <a:latin typeface="+mn-lt"/>
              <a:ea typeface="+mn-ea"/>
            </a:endParaRPr>
          </a:p>
        </p:txBody>
      </p:sp>
      <p:sp>
        <p:nvSpPr>
          <p:cNvPr id="6" name="Rectangle 2"/>
          <p:cNvSpPr>
            <a:spLocks noChangeArrowheads="1"/>
          </p:cNvSpPr>
          <p:nvPr/>
        </p:nvSpPr>
        <p:spPr bwMode="auto">
          <a:xfrm>
            <a:off x="1096963" y="1341438"/>
            <a:ext cx="7146925" cy="706437"/>
          </a:xfrm>
          <a:prstGeom prst="rect">
            <a:avLst/>
          </a:prstGeom>
          <a:noFill/>
          <a:ln>
            <a:noFill/>
          </a:ln>
          <a:effectLst/>
        </p:spPr>
        <p:txBody>
          <a:bodyPr anchor="ctr">
            <a:spAutoFit/>
          </a:bodyPr>
          <a:lstStyle/>
          <a:p>
            <a:pPr marL="742950" indent="-742950">
              <a:buFontTx/>
              <a:buAutoNum type="arabicPeriod"/>
              <a:defRPr/>
            </a:pPr>
            <a:r>
              <a:rPr lang="en-US" altLang="zh-CN" sz="4000" dirty="0">
                <a:latin typeface="+mn-lt"/>
                <a:ea typeface="+mn-ea"/>
              </a:rPr>
              <a:t>d</a:t>
            </a:r>
            <a:r>
              <a:rPr lang="zh-CN" altLang="en-US" sz="4000" dirty="0">
                <a:latin typeface="+mn-lt"/>
                <a:ea typeface="+mn-ea"/>
              </a:rPr>
              <a:t>轨道在八面体场中的分裂</a:t>
            </a:r>
            <a:endParaRPr lang="zh-CN" altLang="en-US" sz="4000" dirty="0">
              <a:latin typeface="+mn-lt"/>
              <a:ea typeface="+mn-ea"/>
            </a:endParaRPr>
          </a:p>
        </p:txBody>
      </p:sp>
      <p:sp>
        <p:nvSpPr>
          <p:cNvPr id="73732"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28FA74A3-5EB9-4368-96A8-6F484B0D8919}"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1939"/>
                                        </p:tgtEl>
                                        <p:attrNameLst>
                                          <p:attrName>style.visibility</p:attrName>
                                        </p:attrNameLst>
                                      </p:cBhvr>
                                      <p:to>
                                        <p:strVal val="visible"/>
                                      </p:to>
                                    </p:set>
                                    <p:animEffect transition="in" filter="wipe(left)">
                                      <p:cBhvr>
                                        <p:cTn id="7" dur="500"/>
                                        <p:tgtEl>
                                          <p:spTgt spid="551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9" name="Rectangle 7"/>
          <p:cNvSpPr>
            <a:spLocks noChangeArrowheads="1"/>
          </p:cNvSpPr>
          <p:nvPr/>
        </p:nvSpPr>
        <p:spPr bwMode="auto">
          <a:xfrm>
            <a:off x="1042988" y="239713"/>
            <a:ext cx="5689600" cy="646112"/>
          </a:xfrm>
          <a:prstGeom prst="rect">
            <a:avLst/>
          </a:prstGeom>
          <a:noFill/>
          <a:ln>
            <a:noFill/>
          </a:ln>
          <a:effectLst/>
        </p:spPr>
        <p:txBody>
          <a:bodyPr>
            <a:spAutoFit/>
          </a:bodyPr>
          <a:lstStyle/>
          <a:p>
            <a:pPr>
              <a:spcBef>
                <a:spcPct val="20000"/>
              </a:spcBef>
              <a:defRPr/>
            </a:pPr>
            <a:r>
              <a:rPr lang="en-US" altLang="zh-CN" sz="3600" dirty="0">
                <a:solidFill>
                  <a:srgbClr val="FF0000"/>
                </a:solidFill>
                <a:latin typeface="+mn-lt"/>
                <a:ea typeface="+mn-ea"/>
              </a:rPr>
              <a:t>d</a:t>
            </a:r>
            <a:r>
              <a:rPr lang="zh-CN" altLang="en-US" sz="3600" dirty="0">
                <a:solidFill>
                  <a:srgbClr val="FF0000"/>
                </a:solidFill>
                <a:latin typeface="+mn-lt"/>
                <a:ea typeface="+mn-ea"/>
              </a:rPr>
              <a:t>轨道在八面体场中的分裂</a:t>
            </a:r>
            <a:endParaRPr lang="zh-CN" altLang="en-US" sz="3600" dirty="0">
              <a:solidFill>
                <a:srgbClr val="FF0000"/>
              </a:solidFill>
              <a:latin typeface="+mn-lt"/>
              <a:ea typeface="+mn-ea"/>
            </a:endParaRPr>
          </a:p>
        </p:txBody>
      </p:sp>
      <p:sp>
        <p:nvSpPr>
          <p:cNvPr id="74754"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79CD1690-5E46-48D4-8E42-FA97D75CE1B5}"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pic>
        <p:nvPicPr>
          <p:cNvPr id="74755" name="Picture 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98525" y="909638"/>
            <a:ext cx="7345363"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7" name="Rectangle 5"/>
          <p:cNvSpPr>
            <a:spLocks noChangeArrowheads="1"/>
          </p:cNvSpPr>
          <p:nvPr/>
        </p:nvSpPr>
        <p:spPr bwMode="auto">
          <a:xfrm>
            <a:off x="2578100" y="3529013"/>
            <a:ext cx="4540250" cy="579437"/>
          </a:xfrm>
          <a:prstGeom prst="rect">
            <a:avLst/>
          </a:prstGeom>
          <a:noFill/>
          <a:ln>
            <a:noFill/>
          </a:ln>
          <a:effectLst/>
        </p:spPr>
        <p:txBody>
          <a:bodyPr anchor="ctr">
            <a:spAutoFit/>
          </a:bodyPr>
          <a:lstStyle/>
          <a:p>
            <a:pPr algn="ctr">
              <a:tabLst>
                <a:tab pos="381000" algn="l"/>
              </a:tabLst>
              <a:defRPr/>
            </a:pPr>
            <a:r>
              <a:rPr lang="zh-CN" altLang="en-US" dirty="0">
                <a:solidFill>
                  <a:srgbClr val="FF0000"/>
                </a:solidFill>
                <a:latin typeface="+mn-lt"/>
                <a:ea typeface="+mn-ea"/>
                <a:sym typeface="Symbol" panose="05050102010706020507" pitchFamily="18" charset="2"/>
              </a:rPr>
              <a:t>八面体场中的</a:t>
            </a:r>
            <a:r>
              <a:rPr lang="en-US" altLang="zh-CN" dirty="0">
                <a:solidFill>
                  <a:srgbClr val="FF0000"/>
                </a:solidFill>
                <a:latin typeface="+mn-lt"/>
                <a:ea typeface="+mn-ea"/>
                <a:sym typeface="Symbol" panose="05050102010706020507" pitchFamily="18" charset="2"/>
              </a:rPr>
              <a:t>d</a:t>
            </a:r>
            <a:r>
              <a:rPr lang="zh-CN" altLang="en-US" dirty="0">
                <a:solidFill>
                  <a:srgbClr val="FF0000"/>
                </a:solidFill>
                <a:latin typeface="+mn-lt"/>
                <a:ea typeface="+mn-ea"/>
                <a:sym typeface="Symbol" panose="05050102010706020507" pitchFamily="18" charset="2"/>
              </a:rPr>
              <a:t>轨道分裂</a:t>
            </a:r>
            <a:endParaRPr lang="zh-CN" altLang="en-US" dirty="0">
              <a:solidFill>
                <a:srgbClr val="FF0000"/>
              </a:solidFill>
              <a:latin typeface="+mn-lt"/>
              <a:ea typeface="+mn-ea"/>
              <a:sym typeface="Symbol" panose="05050102010706020507" pitchFamily="18" charset="2"/>
            </a:endParaRPr>
          </a:p>
        </p:txBody>
      </p:sp>
      <p:pic>
        <p:nvPicPr>
          <p:cNvPr id="75778" name="Picture 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71550" y="188913"/>
            <a:ext cx="74168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80" name="Rectangle 8"/>
          <p:cNvSpPr>
            <a:spLocks noChangeArrowheads="1"/>
          </p:cNvSpPr>
          <p:nvPr/>
        </p:nvSpPr>
        <p:spPr bwMode="auto">
          <a:xfrm>
            <a:off x="971550" y="4005263"/>
            <a:ext cx="81724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kumimoji="1" lang="zh-CN" altLang="en-US">
                <a:solidFill>
                  <a:srgbClr val="FF0000"/>
                </a:solidFill>
                <a:ea typeface="华文楷体" panose="02010600040101010101" pitchFamily="2" charset="-122"/>
              </a:rPr>
              <a:t>分裂能</a:t>
            </a:r>
            <a:r>
              <a:rPr kumimoji="1" lang="en-US" altLang="zh-CN">
                <a:solidFill>
                  <a:srgbClr val="FF0000"/>
                </a:solidFill>
                <a:ea typeface="华文楷体" panose="02010600040101010101" pitchFamily="2" charset="-122"/>
              </a:rPr>
              <a:t>(</a:t>
            </a:r>
            <a:r>
              <a:rPr kumimoji="1" lang="zh-CN" altLang="en-US">
                <a:solidFill>
                  <a:srgbClr val="FF0000"/>
                </a:solidFill>
                <a:ea typeface="华文楷体" panose="02010600040101010101" pitchFamily="2" charset="-122"/>
                <a:sym typeface="Symbol" panose="05050102010706020507" pitchFamily="18" charset="2"/>
              </a:rPr>
              <a:t></a:t>
            </a:r>
            <a:r>
              <a:rPr kumimoji="1" lang="en-US" altLang="zh-CN">
                <a:solidFill>
                  <a:srgbClr val="FF0000"/>
                </a:solidFill>
                <a:ea typeface="华文楷体" panose="02010600040101010101" pitchFamily="2" charset="-122"/>
                <a:sym typeface="Symbol" panose="05050102010706020507" pitchFamily="18" charset="2"/>
              </a:rPr>
              <a:t>)</a:t>
            </a:r>
            <a:r>
              <a:rPr kumimoji="1" lang="zh-CN" altLang="en-US">
                <a:solidFill>
                  <a:srgbClr val="FF0000"/>
                </a:solidFill>
                <a:ea typeface="华文楷体" panose="02010600040101010101" pitchFamily="2" charset="-122"/>
                <a:sym typeface="Symbol" panose="05050102010706020507" pitchFamily="18" charset="2"/>
              </a:rPr>
              <a:t>：</a:t>
            </a:r>
            <a:r>
              <a:rPr kumimoji="1" lang="zh-CN" altLang="en-US">
                <a:ea typeface="华文楷体" panose="02010600040101010101" pitchFamily="2" charset="-122"/>
                <a:sym typeface="Symbol" panose="05050102010706020507" pitchFamily="18" charset="2"/>
              </a:rPr>
              <a:t>指中心离子</a:t>
            </a:r>
            <a:r>
              <a:rPr kumimoji="1" lang="zh-CN" altLang="en-US">
                <a:ea typeface="华文楷体" panose="02010600040101010101" pitchFamily="2" charset="-122"/>
              </a:rPr>
              <a:t> 的</a:t>
            </a:r>
            <a:r>
              <a:rPr kumimoji="1" lang="en-US" altLang="zh-CN">
                <a:ea typeface="华文楷体" panose="02010600040101010101" pitchFamily="2" charset="-122"/>
              </a:rPr>
              <a:t>d</a:t>
            </a:r>
            <a:r>
              <a:rPr kumimoji="1" lang="zh-CN" altLang="en-US">
                <a:ea typeface="华文楷体" panose="02010600040101010101" pitchFamily="2" charset="-122"/>
              </a:rPr>
              <a:t>轨道发生分裂后，最高</a:t>
            </a:r>
            <a:r>
              <a:rPr kumimoji="1" lang="en-US" altLang="zh-CN">
                <a:ea typeface="华文楷体" panose="02010600040101010101" pitchFamily="2" charset="-122"/>
              </a:rPr>
              <a:t>d</a:t>
            </a:r>
            <a:r>
              <a:rPr kumimoji="1" lang="zh-CN" altLang="en-US">
                <a:ea typeface="华文楷体" panose="02010600040101010101" pitchFamily="2" charset="-122"/>
              </a:rPr>
              <a:t>轨道的能量与最低</a:t>
            </a:r>
            <a:r>
              <a:rPr kumimoji="1" lang="en-US" altLang="zh-CN">
                <a:ea typeface="华文楷体" panose="02010600040101010101" pitchFamily="2" charset="-122"/>
              </a:rPr>
              <a:t>d</a:t>
            </a:r>
            <a:r>
              <a:rPr kumimoji="1" lang="zh-CN" altLang="en-US">
                <a:ea typeface="华文楷体" panose="02010600040101010101" pitchFamily="2" charset="-122"/>
              </a:rPr>
              <a:t>轨道的能量差</a:t>
            </a:r>
            <a:r>
              <a:rPr kumimoji="1" lang="zh-CN" altLang="en-US">
                <a:ea typeface="华文楷体" panose="02010600040101010101" pitchFamily="2" charset="-122"/>
                <a:sym typeface="Symbol" panose="05050102010706020507" pitchFamily="18" charset="2"/>
              </a:rPr>
              <a:t>。</a:t>
            </a:r>
            <a:r>
              <a:rPr kumimoji="1" lang="zh-CN" altLang="en-US">
                <a:ea typeface="华文楷体" panose="02010600040101010101" pitchFamily="2" charset="-122"/>
              </a:rPr>
              <a:t>令</a:t>
            </a:r>
            <a:r>
              <a:rPr kumimoji="1" lang="zh-CN" altLang="en-US">
                <a:ea typeface="华文楷体" panose="02010600040101010101" pitchFamily="2" charset="-122"/>
                <a:sym typeface="Symbol" panose="05050102010706020507" pitchFamily="18" charset="2"/>
              </a:rPr>
              <a:t></a:t>
            </a:r>
            <a:r>
              <a:rPr kumimoji="1" lang="en-US" altLang="zh-CN" baseline="-25000">
                <a:ea typeface="华文楷体" panose="02010600040101010101" pitchFamily="2" charset="-122"/>
              </a:rPr>
              <a:t>O</a:t>
            </a:r>
            <a:r>
              <a:rPr kumimoji="1" lang="en-US" altLang="zh-CN">
                <a:ea typeface="华文楷体" panose="02010600040101010101" pitchFamily="2" charset="-122"/>
              </a:rPr>
              <a:t>=10 Dq</a:t>
            </a:r>
            <a:r>
              <a:rPr kumimoji="1" lang="zh-CN" altLang="en-US">
                <a:ea typeface="华文楷体" panose="02010600040101010101" pitchFamily="2" charset="-122"/>
              </a:rPr>
              <a:t>，</a:t>
            </a:r>
            <a:r>
              <a:rPr kumimoji="1" lang="en-US" altLang="zh-CN">
                <a:ea typeface="华文楷体" panose="02010600040101010101" pitchFamily="2" charset="-122"/>
              </a:rPr>
              <a:t>3</a:t>
            </a:r>
            <a:r>
              <a:rPr kumimoji="1" lang="zh-CN" altLang="en-US">
                <a:ea typeface="华文楷体" panose="02010600040101010101" pitchFamily="2" charset="-122"/>
              </a:rPr>
              <a:t>个</a:t>
            </a:r>
            <a:r>
              <a:rPr kumimoji="1" lang="en-US" altLang="zh-CN">
                <a:ea typeface="华文楷体" panose="02010600040101010101" pitchFamily="2" charset="-122"/>
              </a:rPr>
              <a:t>t</a:t>
            </a:r>
            <a:r>
              <a:rPr kumimoji="1" lang="en-US" altLang="zh-CN" baseline="-25000">
                <a:ea typeface="华文楷体" panose="02010600040101010101" pitchFamily="2" charset="-122"/>
              </a:rPr>
              <a:t>2g</a:t>
            </a:r>
            <a:r>
              <a:rPr kumimoji="1" lang="zh-CN" altLang="en-US">
                <a:ea typeface="华文楷体" panose="02010600040101010101" pitchFamily="2" charset="-122"/>
              </a:rPr>
              <a:t>轨道能量降低</a:t>
            </a:r>
            <a:r>
              <a:rPr kumimoji="1" lang="en-US" altLang="zh-CN">
                <a:ea typeface="华文楷体" panose="02010600040101010101" pitchFamily="2" charset="-122"/>
              </a:rPr>
              <a:t>4 Dq</a:t>
            </a:r>
            <a:r>
              <a:rPr kumimoji="1" lang="zh-CN" altLang="en-US">
                <a:ea typeface="华文楷体" panose="02010600040101010101" pitchFamily="2" charset="-122"/>
              </a:rPr>
              <a:t>，而</a:t>
            </a:r>
            <a:r>
              <a:rPr kumimoji="1" lang="en-US" altLang="zh-CN">
                <a:ea typeface="华文楷体" panose="02010600040101010101" pitchFamily="2" charset="-122"/>
              </a:rPr>
              <a:t>2</a:t>
            </a:r>
            <a:r>
              <a:rPr kumimoji="1" lang="zh-CN" altLang="en-US">
                <a:ea typeface="华文楷体" panose="02010600040101010101" pitchFamily="2" charset="-122"/>
              </a:rPr>
              <a:t>个</a:t>
            </a:r>
            <a:r>
              <a:rPr kumimoji="1" lang="en-US" altLang="zh-CN">
                <a:ea typeface="华文楷体" panose="02010600040101010101" pitchFamily="2" charset="-122"/>
              </a:rPr>
              <a:t>e</a:t>
            </a:r>
            <a:r>
              <a:rPr kumimoji="1" lang="en-US" altLang="zh-CN" baseline="-25000">
                <a:ea typeface="华文楷体" panose="02010600040101010101" pitchFamily="2" charset="-122"/>
              </a:rPr>
              <a:t>g</a:t>
            </a:r>
            <a:r>
              <a:rPr kumimoji="1" lang="zh-CN" altLang="en-US">
                <a:ea typeface="华文楷体" panose="02010600040101010101" pitchFamily="2" charset="-122"/>
              </a:rPr>
              <a:t>轨道上升</a:t>
            </a:r>
            <a:r>
              <a:rPr kumimoji="1" lang="en-US" altLang="zh-CN">
                <a:ea typeface="华文楷体" panose="02010600040101010101" pitchFamily="2" charset="-122"/>
              </a:rPr>
              <a:t>6 Dq</a:t>
            </a:r>
            <a:r>
              <a:rPr kumimoji="1" lang="zh-CN" altLang="en-US">
                <a:ea typeface="华文楷体" panose="02010600040101010101" pitchFamily="2" charset="-122"/>
              </a:rPr>
              <a:t>。</a:t>
            </a:r>
            <a:r>
              <a:rPr kumimoji="1" lang="en-US" altLang="zh-CN">
                <a:ea typeface="华文楷体" panose="02010600040101010101" pitchFamily="2" charset="-122"/>
              </a:rPr>
              <a:t>(</a:t>
            </a:r>
            <a:r>
              <a:rPr kumimoji="1" lang="zh-CN" altLang="en-US">
                <a:ea typeface="华文楷体" panose="02010600040101010101" pitchFamily="2" charset="-122"/>
              </a:rPr>
              <a:t>能量守恒定律</a:t>
            </a:r>
            <a:r>
              <a:rPr kumimoji="1" lang="en-US" altLang="zh-CN">
                <a:ea typeface="华文楷体" panose="02010600040101010101" pitchFamily="2" charset="-122"/>
              </a:rPr>
              <a:t>)</a:t>
            </a:r>
            <a:endParaRPr kumimoji="1" lang="zh-CN" altLang="en-US">
              <a:ea typeface="华文楷体" panose="02010600040101010101" pitchFamily="2" charset="-122"/>
              <a:sym typeface="Symbol" panose="05050102010706020507" pitchFamily="18" charset="2"/>
            </a:endParaRPr>
          </a:p>
        </p:txBody>
      </p:sp>
      <p:sp>
        <p:nvSpPr>
          <p:cNvPr id="75780"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231C80B3-E39C-4CAE-A5F7-B645FAAFC7BF}"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2680"/>
                                        </p:tgtEl>
                                        <p:attrNameLst>
                                          <p:attrName>style.visibility</p:attrName>
                                        </p:attrNameLst>
                                      </p:cBhvr>
                                      <p:to>
                                        <p:strVal val="visible"/>
                                      </p:to>
                                    </p:set>
                                    <p:animEffect transition="in" filter="wipe(left)">
                                      <p:cBhvr>
                                        <p:cTn id="7" dur="500"/>
                                        <p:tgtEl>
                                          <p:spTgt spid="412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02" name="Text Box 6"/>
          <p:cNvSpPr txBox="1">
            <a:spLocks noChangeArrowheads="1"/>
          </p:cNvSpPr>
          <p:nvPr/>
        </p:nvSpPr>
        <p:spPr bwMode="auto">
          <a:xfrm>
            <a:off x="1042988" y="2884488"/>
            <a:ext cx="77073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50000"/>
              </a:spcBef>
            </a:pPr>
            <a:r>
              <a:rPr kumimoji="1" lang="en-US" altLang="zh-CN">
                <a:solidFill>
                  <a:srgbClr val="0000CC"/>
                </a:solidFill>
                <a:ea typeface="华文楷体" panose="02010600040101010101" pitchFamily="2" charset="-122"/>
              </a:rPr>
              <a:t>(2) </a:t>
            </a:r>
            <a:r>
              <a:rPr kumimoji="1" lang="zh-CN" altLang="en-US">
                <a:solidFill>
                  <a:srgbClr val="0000CC"/>
                </a:solidFill>
                <a:ea typeface="华文楷体" panose="02010600040101010101" pitchFamily="2" charset="-122"/>
              </a:rPr>
              <a:t>周期表中位置：</a:t>
            </a:r>
            <a:r>
              <a:rPr kumimoji="1" lang="zh-CN" altLang="en-US">
                <a:ea typeface="华文楷体" panose="02010600040101010101" pitchFamily="2" charset="-122"/>
              </a:rPr>
              <a:t>中心离子的</a:t>
            </a:r>
            <a:r>
              <a:rPr kumimoji="1" lang="zh-CN" altLang="en-US">
                <a:solidFill>
                  <a:srgbClr val="0000CC"/>
                </a:solidFill>
                <a:ea typeface="华文楷体" panose="02010600040101010101" pitchFamily="2" charset="-122"/>
              </a:rPr>
              <a:t>周期数越大</a:t>
            </a:r>
            <a:r>
              <a:rPr kumimoji="1" lang="zh-CN" altLang="en-US">
                <a:ea typeface="华文楷体" panose="02010600040101010101" pitchFamily="2" charset="-122"/>
              </a:rPr>
              <a:t>，晶体场分裂能越大；</a:t>
            </a:r>
            <a:r>
              <a:rPr kumimoji="1" lang="en-US" altLang="zh-CN">
                <a:solidFill>
                  <a:srgbClr val="0000CC"/>
                </a:solidFill>
                <a:ea typeface="华文楷体" panose="02010600040101010101" pitchFamily="2" charset="-122"/>
              </a:rPr>
              <a:t>Co</a:t>
            </a:r>
            <a:r>
              <a:rPr kumimoji="1" lang="en-US" altLang="zh-CN" baseline="30000">
                <a:solidFill>
                  <a:srgbClr val="0000CC"/>
                </a:solidFill>
                <a:ea typeface="华文楷体" panose="02010600040101010101" pitchFamily="2" charset="-122"/>
              </a:rPr>
              <a:t>3+ </a:t>
            </a:r>
            <a:r>
              <a:rPr kumimoji="1" lang="en-US" altLang="zh-CN">
                <a:solidFill>
                  <a:srgbClr val="0000CC"/>
                </a:solidFill>
                <a:ea typeface="华文楷体" panose="02010600040101010101" pitchFamily="2" charset="-122"/>
              </a:rPr>
              <a:t>&lt; Rh</a:t>
            </a:r>
            <a:r>
              <a:rPr kumimoji="1" lang="en-US" altLang="zh-CN" baseline="30000">
                <a:solidFill>
                  <a:srgbClr val="0000CC"/>
                </a:solidFill>
                <a:ea typeface="华文楷体" panose="02010600040101010101" pitchFamily="2" charset="-122"/>
              </a:rPr>
              <a:t>3+</a:t>
            </a:r>
            <a:r>
              <a:rPr kumimoji="1" lang="en-US" altLang="zh-CN">
                <a:solidFill>
                  <a:srgbClr val="0000CC"/>
                </a:solidFill>
                <a:ea typeface="华文楷体" panose="02010600040101010101" pitchFamily="2" charset="-122"/>
              </a:rPr>
              <a:t> &lt; Ir</a:t>
            </a:r>
            <a:r>
              <a:rPr kumimoji="1" lang="en-US" altLang="zh-CN" baseline="30000">
                <a:solidFill>
                  <a:srgbClr val="0000CC"/>
                </a:solidFill>
                <a:ea typeface="华文楷体" panose="02010600040101010101" pitchFamily="2" charset="-122"/>
              </a:rPr>
              <a:t>3+</a:t>
            </a:r>
            <a:endParaRPr kumimoji="1" lang="zh-CN" altLang="en-US" baseline="30000">
              <a:solidFill>
                <a:srgbClr val="0000CC"/>
              </a:solidFill>
              <a:ea typeface="华文楷体" panose="02010600040101010101" pitchFamily="2" charset="-122"/>
            </a:endParaRPr>
          </a:p>
        </p:txBody>
      </p:sp>
      <p:sp>
        <p:nvSpPr>
          <p:cNvPr id="413703" name="Text Box 7"/>
          <p:cNvSpPr txBox="1">
            <a:spLocks noChangeArrowheads="1"/>
          </p:cNvSpPr>
          <p:nvPr/>
        </p:nvSpPr>
        <p:spPr bwMode="auto">
          <a:xfrm>
            <a:off x="1116013" y="4292600"/>
            <a:ext cx="75596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50000"/>
              </a:spcBef>
            </a:pPr>
            <a:r>
              <a:rPr kumimoji="1" lang="en-US" altLang="zh-CN">
                <a:solidFill>
                  <a:srgbClr val="0000CC"/>
                </a:solidFill>
                <a:ea typeface="华文楷体" panose="02010600040101010101" pitchFamily="2" charset="-122"/>
              </a:rPr>
              <a:t>(3) </a:t>
            </a:r>
            <a:r>
              <a:rPr kumimoji="1" lang="zh-CN" altLang="en-US">
                <a:solidFill>
                  <a:srgbClr val="0000CC"/>
                </a:solidFill>
                <a:ea typeface="华文楷体" panose="02010600040101010101" pitchFamily="2" charset="-122"/>
              </a:rPr>
              <a:t>配位体：</a:t>
            </a:r>
            <a:r>
              <a:rPr kumimoji="1" lang="zh-CN" altLang="en-US">
                <a:ea typeface="华文楷体" panose="02010600040101010101" pitchFamily="2" charset="-122"/>
              </a:rPr>
              <a:t>对相同中心离子、相同构型时，分裂能的大小与配体密切有关； </a:t>
            </a:r>
            <a:endParaRPr kumimoji="1" lang="en-US" altLang="zh-CN">
              <a:ea typeface="华文楷体" panose="02010600040101010101" pitchFamily="2" charset="-122"/>
            </a:endParaRPr>
          </a:p>
          <a:p>
            <a:pPr>
              <a:lnSpc>
                <a:spcPct val="120000"/>
              </a:lnSpc>
              <a:spcBef>
                <a:spcPct val="50000"/>
              </a:spcBef>
            </a:pPr>
            <a:r>
              <a:rPr kumimoji="1" lang="en-US" altLang="zh-CN">
                <a:ea typeface="华文楷体" panose="02010600040101010101" pitchFamily="2" charset="-122"/>
              </a:rPr>
              <a:t>  —— </a:t>
            </a:r>
            <a:r>
              <a:rPr kumimoji="1" lang="zh-CN" altLang="en-US">
                <a:ea typeface="华文楷体" panose="02010600040101010101" pitchFamily="2" charset="-122"/>
              </a:rPr>
              <a:t>光谱化学序列</a:t>
            </a:r>
            <a:endParaRPr kumimoji="1" lang="zh-CN" altLang="en-US">
              <a:ea typeface="华文楷体" panose="02010600040101010101" pitchFamily="2" charset="-122"/>
            </a:endParaRPr>
          </a:p>
        </p:txBody>
      </p:sp>
      <p:sp>
        <p:nvSpPr>
          <p:cNvPr id="413707" name="Rectangle 11"/>
          <p:cNvSpPr>
            <a:spLocks noChangeArrowheads="1"/>
          </p:cNvSpPr>
          <p:nvPr/>
        </p:nvSpPr>
        <p:spPr bwMode="auto">
          <a:xfrm>
            <a:off x="1044575" y="115888"/>
            <a:ext cx="4606925" cy="579437"/>
          </a:xfrm>
          <a:prstGeom prst="rect">
            <a:avLst/>
          </a:prstGeom>
          <a:noFill/>
          <a:ln>
            <a:noFill/>
          </a:ln>
          <a:effectLst/>
        </p:spPr>
        <p:txBody>
          <a:bodyPr>
            <a:spAutoFit/>
          </a:bodyPr>
          <a:lstStyle/>
          <a:p>
            <a:pPr>
              <a:defRPr/>
            </a:pPr>
            <a:r>
              <a:rPr lang="en-US" altLang="zh-CN" dirty="0">
                <a:solidFill>
                  <a:srgbClr val="0000CC"/>
                </a:solidFill>
                <a:latin typeface="+mn-lt"/>
                <a:ea typeface="+mn-ea"/>
              </a:rPr>
              <a:t>2.</a:t>
            </a:r>
            <a:r>
              <a:rPr lang="zh-CN" altLang="en-US" dirty="0">
                <a:solidFill>
                  <a:srgbClr val="0000CC"/>
                </a:solidFill>
                <a:latin typeface="+mn-lt"/>
                <a:ea typeface="+mn-ea"/>
              </a:rPr>
              <a:t>影响分裂能大小的因素</a:t>
            </a:r>
            <a:endParaRPr lang="zh-CN" altLang="en-US" dirty="0">
              <a:solidFill>
                <a:srgbClr val="0000CC"/>
              </a:solidFill>
              <a:latin typeface="+mn-lt"/>
              <a:ea typeface="+mn-ea"/>
            </a:endParaRPr>
          </a:p>
        </p:txBody>
      </p:sp>
      <p:sp>
        <p:nvSpPr>
          <p:cNvPr id="413708" name="Text Box 12"/>
          <p:cNvSpPr txBox="1">
            <a:spLocks noChangeArrowheads="1"/>
          </p:cNvSpPr>
          <p:nvPr/>
        </p:nvSpPr>
        <p:spPr bwMode="auto">
          <a:xfrm>
            <a:off x="1149350" y="1592263"/>
            <a:ext cx="721836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50000"/>
              </a:spcBef>
            </a:pPr>
            <a:r>
              <a:rPr kumimoji="1" lang="en-US" altLang="zh-CN" dirty="0">
                <a:ea typeface="华文楷体" panose="02010600040101010101" pitchFamily="2" charset="-122"/>
              </a:rPr>
              <a:t>(1) </a:t>
            </a:r>
            <a:r>
              <a:rPr kumimoji="1" lang="zh-CN" altLang="en-US" dirty="0">
                <a:solidFill>
                  <a:srgbClr val="0000CC"/>
                </a:solidFill>
                <a:ea typeface="华文楷体" panose="02010600040101010101" pitchFamily="2" charset="-122"/>
              </a:rPr>
              <a:t>氧化态：</a:t>
            </a:r>
            <a:r>
              <a:rPr kumimoji="1" lang="zh-CN" altLang="en-US" dirty="0">
                <a:ea typeface="华文楷体" panose="02010600040101010101" pitchFamily="2" charset="-122"/>
              </a:rPr>
              <a:t>中心离子的氧化态越高，晶体场分裂能越大；  </a:t>
            </a:r>
            <a:r>
              <a:rPr kumimoji="1" lang="en-US" altLang="zh-CN" dirty="0">
                <a:ea typeface="华文楷体" panose="02010600040101010101" pitchFamily="2" charset="-122"/>
              </a:rPr>
              <a:t>Fe</a:t>
            </a:r>
            <a:r>
              <a:rPr kumimoji="1" lang="en-US" altLang="zh-CN" baseline="30000" dirty="0">
                <a:ea typeface="华文楷体" panose="02010600040101010101" pitchFamily="2" charset="-122"/>
              </a:rPr>
              <a:t>2+</a:t>
            </a:r>
            <a:r>
              <a:rPr kumimoji="1" lang="en-US" altLang="zh-CN" dirty="0">
                <a:ea typeface="华文楷体" panose="02010600040101010101" pitchFamily="2" charset="-122"/>
              </a:rPr>
              <a:t> &lt; Fe</a:t>
            </a:r>
            <a:r>
              <a:rPr kumimoji="1" lang="en-US" altLang="zh-CN" baseline="30000" dirty="0">
                <a:ea typeface="华文楷体" panose="02010600040101010101" pitchFamily="2" charset="-122"/>
              </a:rPr>
              <a:t>3+</a:t>
            </a:r>
            <a:endParaRPr kumimoji="1" lang="zh-CN" altLang="en-US" baseline="30000" dirty="0">
              <a:ea typeface="华文楷体" panose="02010600040101010101" pitchFamily="2" charset="-122"/>
            </a:endParaRPr>
          </a:p>
        </p:txBody>
      </p:sp>
      <p:sp>
        <p:nvSpPr>
          <p:cNvPr id="413709" name="Rectangle 13"/>
          <p:cNvSpPr>
            <a:spLocks noChangeArrowheads="1"/>
          </p:cNvSpPr>
          <p:nvPr/>
        </p:nvSpPr>
        <p:spPr bwMode="auto">
          <a:xfrm>
            <a:off x="1169988" y="836613"/>
            <a:ext cx="6408737" cy="725487"/>
          </a:xfrm>
          <a:prstGeom prst="rect">
            <a:avLst/>
          </a:prstGeom>
          <a:noFill/>
          <a:ln>
            <a:noFill/>
          </a:ln>
          <a:effectLst/>
        </p:spPr>
        <p:txBody>
          <a:bodyPr>
            <a:spAutoFit/>
          </a:bodyPr>
          <a:lstStyle/>
          <a:p>
            <a:pPr>
              <a:lnSpc>
                <a:spcPct val="130000"/>
              </a:lnSpc>
              <a:spcBef>
                <a:spcPct val="20000"/>
              </a:spcBef>
              <a:defRPr/>
            </a:pPr>
            <a:r>
              <a:rPr lang="zh-CN" altLang="en-US" dirty="0">
                <a:solidFill>
                  <a:srgbClr val="FF0000"/>
                </a:solidFill>
                <a:latin typeface="+mn-lt"/>
                <a:ea typeface="+mn-ea"/>
              </a:rPr>
              <a:t>中心离子、配位体、晶体场类型</a:t>
            </a:r>
            <a:endParaRPr lang="zh-CN" altLang="en-US" dirty="0">
              <a:solidFill>
                <a:srgbClr val="FF0000"/>
              </a:solidFill>
              <a:latin typeface="+mn-lt"/>
              <a:ea typeface="+mn-ea"/>
            </a:endParaRPr>
          </a:p>
        </p:txBody>
      </p:sp>
      <p:sp>
        <p:nvSpPr>
          <p:cNvPr id="76806"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61C0E540-0FF5-4CC5-94AB-9E11F101BFD3}"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3707"/>
                                        </p:tgtEl>
                                        <p:attrNameLst>
                                          <p:attrName>style.visibility</p:attrName>
                                        </p:attrNameLst>
                                      </p:cBhvr>
                                      <p:to>
                                        <p:strVal val="visible"/>
                                      </p:to>
                                    </p:set>
                                    <p:animEffect transition="in" filter="wipe(left)">
                                      <p:cBhvr>
                                        <p:cTn id="7" dur="500"/>
                                        <p:tgtEl>
                                          <p:spTgt spid="4137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3709"/>
                                        </p:tgtEl>
                                        <p:attrNameLst>
                                          <p:attrName>style.visibility</p:attrName>
                                        </p:attrNameLst>
                                      </p:cBhvr>
                                      <p:to>
                                        <p:strVal val="visible"/>
                                      </p:to>
                                    </p:set>
                                    <p:animEffect transition="in" filter="wipe(left)">
                                      <p:cBhvr>
                                        <p:cTn id="12" dur="500"/>
                                        <p:tgtEl>
                                          <p:spTgt spid="4137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3708"/>
                                        </p:tgtEl>
                                        <p:attrNameLst>
                                          <p:attrName>style.visibility</p:attrName>
                                        </p:attrNameLst>
                                      </p:cBhvr>
                                      <p:to>
                                        <p:strVal val="visible"/>
                                      </p:to>
                                    </p:set>
                                    <p:animEffect transition="in" filter="wipe(left)">
                                      <p:cBhvr>
                                        <p:cTn id="17" dur="500"/>
                                        <p:tgtEl>
                                          <p:spTgt spid="4137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3702"/>
                                        </p:tgtEl>
                                        <p:attrNameLst>
                                          <p:attrName>style.visibility</p:attrName>
                                        </p:attrNameLst>
                                      </p:cBhvr>
                                      <p:to>
                                        <p:strVal val="visible"/>
                                      </p:to>
                                    </p:set>
                                    <p:animEffect transition="in" filter="wipe(left)">
                                      <p:cBhvr>
                                        <p:cTn id="22" dur="500"/>
                                        <p:tgtEl>
                                          <p:spTgt spid="41370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3703"/>
                                        </p:tgtEl>
                                        <p:attrNameLst>
                                          <p:attrName>style.visibility</p:attrName>
                                        </p:attrNameLst>
                                      </p:cBhvr>
                                      <p:to>
                                        <p:strVal val="visible"/>
                                      </p:to>
                                    </p:set>
                                    <p:animEffect transition="in" filter="wipe(left)">
                                      <p:cBhvr>
                                        <p:cTn id="27" dur="500"/>
                                        <p:tgtEl>
                                          <p:spTgt spid="413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2" grpId="0"/>
      <p:bldP spid="413703" grpId="0"/>
      <p:bldP spid="413707" grpId="0"/>
      <p:bldP spid="413708" grpId="0"/>
      <p:bldP spid="41370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4" name="Text Box 4"/>
          <p:cNvSpPr txBox="1">
            <a:spLocks noChangeArrowheads="1"/>
          </p:cNvSpPr>
          <p:nvPr/>
        </p:nvSpPr>
        <p:spPr bwMode="auto">
          <a:xfrm>
            <a:off x="922338" y="1133475"/>
            <a:ext cx="7826375" cy="1701800"/>
          </a:xfrm>
          <a:prstGeom prst="rect">
            <a:avLst/>
          </a:prstGeom>
          <a:noFill/>
          <a:ln>
            <a:noFill/>
          </a:ln>
          <a:effectLst/>
        </p:spPr>
        <p:txBody>
          <a:bodyPr>
            <a:spAutoFit/>
          </a:bodyPr>
          <a:lstStyle/>
          <a:p>
            <a:pPr>
              <a:lnSpc>
                <a:spcPct val="110000"/>
              </a:lnSpc>
              <a:spcBef>
                <a:spcPct val="50000"/>
              </a:spcBef>
              <a:defRPr/>
            </a:pPr>
            <a:r>
              <a:rPr kumimoji="1" lang="en-US" altLang="zh-CN" dirty="0">
                <a:latin typeface="+mn-lt"/>
                <a:ea typeface="+mn-ea"/>
              </a:rPr>
              <a:t>I</a:t>
            </a:r>
            <a:r>
              <a:rPr kumimoji="1" lang="en-US" altLang="zh-CN" baseline="30000" dirty="0">
                <a:latin typeface="+mn-lt"/>
                <a:ea typeface="+mn-ea"/>
              </a:rPr>
              <a:t>−</a:t>
            </a:r>
            <a:r>
              <a:rPr kumimoji="1" lang="en-US" altLang="zh-CN" dirty="0">
                <a:latin typeface="+mn-lt"/>
                <a:ea typeface="+mn-ea"/>
              </a:rPr>
              <a:t>&lt;Br</a:t>
            </a:r>
            <a:r>
              <a:rPr kumimoji="1" lang="en-US" altLang="zh-CN" baseline="30000" dirty="0">
                <a:latin typeface="+mn-lt"/>
                <a:ea typeface="+mn-ea"/>
              </a:rPr>
              <a:t>−</a:t>
            </a:r>
            <a:r>
              <a:rPr kumimoji="1" lang="en-US" altLang="zh-CN" dirty="0">
                <a:latin typeface="+mn-lt"/>
                <a:ea typeface="+mn-ea"/>
              </a:rPr>
              <a:t>&lt;S</a:t>
            </a:r>
            <a:r>
              <a:rPr kumimoji="1" lang="en-US" altLang="zh-CN" baseline="30000" dirty="0">
                <a:latin typeface="+mn-lt"/>
                <a:ea typeface="+mn-ea"/>
              </a:rPr>
              <a:t>2−</a:t>
            </a:r>
            <a:r>
              <a:rPr kumimoji="1" lang="en-US" altLang="zh-CN" dirty="0">
                <a:latin typeface="+mn-lt"/>
                <a:ea typeface="+mn-ea"/>
              </a:rPr>
              <a:t>&lt;</a:t>
            </a:r>
            <a:r>
              <a:rPr kumimoji="1" lang="en-US" altLang="zh-CN" u="sng" dirty="0">
                <a:latin typeface="+mn-lt"/>
                <a:ea typeface="+mn-ea"/>
              </a:rPr>
              <a:t>S</a:t>
            </a:r>
            <a:r>
              <a:rPr kumimoji="1" lang="en-US" altLang="zh-CN" dirty="0">
                <a:latin typeface="+mn-lt"/>
                <a:ea typeface="+mn-ea"/>
              </a:rPr>
              <a:t>CN</a:t>
            </a:r>
            <a:r>
              <a:rPr kumimoji="1" lang="en-US" altLang="zh-CN" baseline="30000" dirty="0">
                <a:latin typeface="+mn-lt"/>
                <a:ea typeface="+mn-ea"/>
              </a:rPr>
              <a:t>−</a:t>
            </a:r>
            <a:r>
              <a:rPr kumimoji="1" lang="en-US" altLang="zh-CN" dirty="0">
                <a:latin typeface="+mn-lt"/>
                <a:ea typeface="+mn-ea"/>
              </a:rPr>
              <a:t>≈</a:t>
            </a:r>
            <a:r>
              <a:rPr kumimoji="1" lang="en-US" altLang="zh-CN" dirty="0" err="1">
                <a:latin typeface="+mn-lt"/>
                <a:ea typeface="+mn-ea"/>
              </a:rPr>
              <a:t>Cl</a:t>
            </a:r>
            <a:r>
              <a:rPr kumimoji="1" lang="en-US" altLang="zh-CN" baseline="30000" dirty="0">
                <a:latin typeface="+mn-lt"/>
                <a:ea typeface="+mn-ea"/>
              </a:rPr>
              <a:t>−</a:t>
            </a:r>
            <a:r>
              <a:rPr kumimoji="1" lang="en-US" altLang="zh-CN" dirty="0">
                <a:latin typeface="+mn-lt"/>
                <a:ea typeface="+mn-ea"/>
              </a:rPr>
              <a:t>&lt;N</a:t>
            </a:r>
            <a:r>
              <a:rPr kumimoji="1" lang="en-US" altLang="zh-CN" baseline="-25000" dirty="0">
                <a:latin typeface="+mn-lt"/>
                <a:ea typeface="+mn-ea"/>
              </a:rPr>
              <a:t>3</a:t>
            </a:r>
            <a:r>
              <a:rPr kumimoji="1" lang="en-US" altLang="zh-CN" baseline="30000" dirty="0">
                <a:latin typeface="+mn-lt"/>
                <a:ea typeface="+mn-ea"/>
              </a:rPr>
              <a:t>−</a:t>
            </a:r>
            <a:r>
              <a:rPr kumimoji="1" lang="en-US" altLang="zh-CN" dirty="0">
                <a:latin typeface="+mn-lt"/>
                <a:ea typeface="+mn-ea"/>
              </a:rPr>
              <a:t>≈F</a:t>
            </a:r>
            <a:r>
              <a:rPr kumimoji="1" lang="en-US" altLang="zh-CN" baseline="30000" dirty="0">
                <a:latin typeface="+mn-lt"/>
                <a:ea typeface="+mn-ea"/>
              </a:rPr>
              <a:t>−</a:t>
            </a:r>
            <a:r>
              <a:rPr kumimoji="1" lang="en-US" altLang="zh-CN" dirty="0">
                <a:latin typeface="+mn-lt"/>
                <a:ea typeface="+mn-ea"/>
              </a:rPr>
              <a:t>&lt;OH</a:t>
            </a:r>
            <a:r>
              <a:rPr kumimoji="1" lang="en-US" altLang="zh-CN" baseline="30000" dirty="0">
                <a:latin typeface="+mn-lt"/>
                <a:ea typeface="+mn-ea"/>
              </a:rPr>
              <a:t>−</a:t>
            </a:r>
            <a:r>
              <a:rPr kumimoji="1" lang="en-US" altLang="zh-CN" dirty="0">
                <a:latin typeface="+mn-lt"/>
                <a:ea typeface="+mn-ea"/>
              </a:rPr>
              <a:t>≈</a:t>
            </a:r>
            <a:r>
              <a:rPr kumimoji="1" lang="en-US" altLang="zh-CN" u="sng" dirty="0">
                <a:latin typeface="+mn-lt"/>
                <a:ea typeface="+mn-ea"/>
              </a:rPr>
              <a:t>O</a:t>
            </a:r>
            <a:r>
              <a:rPr kumimoji="1" lang="en-US" altLang="zh-CN" dirty="0">
                <a:latin typeface="+mn-lt"/>
                <a:ea typeface="+mn-ea"/>
              </a:rPr>
              <a:t>NO</a:t>
            </a:r>
            <a:r>
              <a:rPr kumimoji="1" lang="en-US" altLang="zh-CN" baseline="30000" dirty="0">
                <a:latin typeface="+mn-lt"/>
                <a:ea typeface="+mn-ea"/>
              </a:rPr>
              <a:t>−</a:t>
            </a:r>
            <a:r>
              <a:rPr kumimoji="1" lang="en-US" altLang="zh-CN" dirty="0">
                <a:latin typeface="+mn-lt"/>
                <a:ea typeface="+mn-ea"/>
              </a:rPr>
              <a:t>&lt;C</a:t>
            </a:r>
            <a:r>
              <a:rPr kumimoji="1" lang="en-US" altLang="zh-CN" baseline="-25000" dirty="0">
                <a:latin typeface="+mn-lt"/>
                <a:ea typeface="+mn-ea"/>
              </a:rPr>
              <a:t>2</a:t>
            </a:r>
            <a:r>
              <a:rPr kumimoji="1" lang="en-US" altLang="zh-CN" dirty="0">
                <a:latin typeface="+mn-lt"/>
                <a:ea typeface="+mn-ea"/>
              </a:rPr>
              <a:t>O</a:t>
            </a:r>
            <a:r>
              <a:rPr kumimoji="1" lang="en-US" altLang="zh-CN" baseline="-25000" dirty="0">
                <a:latin typeface="+mn-lt"/>
                <a:ea typeface="+mn-ea"/>
              </a:rPr>
              <a:t>4</a:t>
            </a:r>
            <a:r>
              <a:rPr kumimoji="1" lang="en-US" altLang="zh-CN" baseline="30000" dirty="0">
                <a:latin typeface="+mn-lt"/>
                <a:ea typeface="+mn-ea"/>
              </a:rPr>
              <a:t>2−</a:t>
            </a:r>
            <a:r>
              <a:rPr kumimoji="1" lang="en-US" altLang="zh-CN" dirty="0">
                <a:latin typeface="+mn-lt"/>
                <a:ea typeface="+mn-ea"/>
              </a:rPr>
              <a:t>&lt;H</a:t>
            </a:r>
            <a:r>
              <a:rPr kumimoji="1" lang="en-US" altLang="zh-CN" baseline="-25000" dirty="0">
                <a:latin typeface="+mn-lt"/>
                <a:ea typeface="+mn-ea"/>
              </a:rPr>
              <a:t>2</a:t>
            </a:r>
            <a:r>
              <a:rPr kumimoji="1" lang="en-US" altLang="zh-CN" dirty="0">
                <a:latin typeface="+mn-lt"/>
                <a:ea typeface="+mn-ea"/>
              </a:rPr>
              <a:t>O&lt;</a:t>
            </a:r>
            <a:r>
              <a:rPr kumimoji="1" lang="en-US" altLang="zh-CN" u="sng" dirty="0">
                <a:latin typeface="+mn-lt"/>
                <a:ea typeface="+mn-ea"/>
              </a:rPr>
              <a:t>N</a:t>
            </a:r>
            <a:r>
              <a:rPr kumimoji="1" lang="en-US" altLang="zh-CN" dirty="0">
                <a:latin typeface="+mn-lt"/>
                <a:ea typeface="+mn-ea"/>
              </a:rPr>
              <a:t>CS</a:t>
            </a:r>
            <a:r>
              <a:rPr kumimoji="1" lang="en-US" altLang="zh-CN" baseline="30000" dirty="0">
                <a:latin typeface="+mn-lt"/>
                <a:ea typeface="+mn-ea"/>
              </a:rPr>
              <a:t>−</a:t>
            </a:r>
            <a:r>
              <a:rPr kumimoji="1" lang="en-US" altLang="zh-CN" dirty="0">
                <a:latin typeface="+mn-lt"/>
                <a:ea typeface="+mn-ea"/>
              </a:rPr>
              <a:t>&lt;edta</a:t>
            </a:r>
            <a:r>
              <a:rPr kumimoji="1" lang="en-US" altLang="zh-CN" baseline="30000" dirty="0">
                <a:latin typeface="+mn-lt"/>
                <a:ea typeface="+mn-ea"/>
              </a:rPr>
              <a:t>4−</a:t>
            </a:r>
            <a:r>
              <a:rPr kumimoji="1" lang="en-US" altLang="zh-CN" dirty="0">
                <a:latin typeface="+mn-lt"/>
                <a:ea typeface="+mn-ea"/>
              </a:rPr>
              <a:t>&lt;py≈</a:t>
            </a:r>
            <a:r>
              <a:rPr kumimoji="1" lang="en-US" altLang="zh-CN" dirty="0">
                <a:solidFill>
                  <a:srgbClr val="FF0000"/>
                </a:solidFill>
                <a:latin typeface="+mn-lt"/>
                <a:ea typeface="+mn-ea"/>
              </a:rPr>
              <a:t>NH</a:t>
            </a:r>
            <a:r>
              <a:rPr kumimoji="1" lang="en-US" altLang="zh-CN" baseline="-25000" dirty="0">
                <a:solidFill>
                  <a:srgbClr val="FF0000"/>
                </a:solidFill>
                <a:latin typeface="+mn-lt"/>
                <a:ea typeface="+mn-ea"/>
              </a:rPr>
              <a:t>3 </a:t>
            </a:r>
            <a:r>
              <a:rPr kumimoji="1" lang="en-US" altLang="zh-CN" dirty="0">
                <a:latin typeface="+mn-lt"/>
                <a:ea typeface="+mn-ea"/>
              </a:rPr>
              <a:t>&lt;en&lt; </a:t>
            </a:r>
            <a:r>
              <a:rPr kumimoji="1" lang="en-US" altLang="zh-CN" dirty="0" err="1">
                <a:latin typeface="+mn-lt"/>
                <a:ea typeface="+mn-ea"/>
              </a:rPr>
              <a:t>bpy</a:t>
            </a:r>
            <a:r>
              <a:rPr kumimoji="1" lang="en-US" altLang="zh-CN" dirty="0">
                <a:latin typeface="+mn-lt"/>
                <a:ea typeface="+mn-ea"/>
              </a:rPr>
              <a:t>&lt;</a:t>
            </a:r>
            <a:r>
              <a:rPr kumimoji="1" lang="en-US" altLang="zh-CN" dirty="0" err="1">
                <a:latin typeface="+mn-lt"/>
                <a:ea typeface="+mn-ea"/>
              </a:rPr>
              <a:t>phen</a:t>
            </a:r>
            <a:r>
              <a:rPr kumimoji="1" lang="en-US" altLang="zh-CN" dirty="0">
                <a:latin typeface="+mn-lt"/>
                <a:ea typeface="+mn-ea"/>
              </a:rPr>
              <a:t>&lt;</a:t>
            </a:r>
            <a:r>
              <a:rPr kumimoji="1" lang="en-US" altLang="zh-CN" u="sng" dirty="0">
                <a:latin typeface="+mn-lt"/>
                <a:ea typeface="+mn-ea"/>
              </a:rPr>
              <a:t>N</a:t>
            </a:r>
            <a:r>
              <a:rPr kumimoji="1" lang="en-US" altLang="zh-CN" dirty="0">
                <a:latin typeface="+mn-lt"/>
                <a:ea typeface="+mn-ea"/>
              </a:rPr>
              <a:t>O</a:t>
            </a:r>
            <a:r>
              <a:rPr kumimoji="1" lang="en-US" altLang="zh-CN" baseline="-25000" dirty="0">
                <a:latin typeface="+mn-lt"/>
                <a:ea typeface="+mn-ea"/>
              </a:rPr>
              <a:t>2</a:t>
            </a:r>
            <a:r>
              <a:rPr kumimoji="1" lang="en-US" altLang="zh-CN" baseline="30000" dirty="0">
                <a:latin typeface="+mn-lt"/>
                <a:ea typeface="+mn-ea"/>
              </a:rPr>
              <a:t>−</a:t>
            </a:r>
            <a:r>
              <a:rPr kumimoji="1" lang="en-US" altLang="zh-CN" dirty="0">
                <a:latin typeface="+mn-lt"/>
                <a:ea typeface="+mn-ea"/>
              </a:rPr>
              <a:t>&lt;CN</a:t>
            </a:r>
            <a:r>
              <a:rPr kumimoji="1" lang="en-US" altLang="zh-CN" baseline="30000" dirty="0">
                <a:latin typeface="+mn-lt"/>
                <a:ea typeface="+mn-ea"/>
              </a:rPr>
              <a:t>−</a:t>
            </a:r>
            <a:r>
              <a:rPr kumimoji="1" lang="en-US" altLang="zh-CN" dirty="0">
                <a:latin typeface="+mn-lt"/>
                <a:ea typeface="+mn-ea"/>
              </a:rPr>
              <a:t>≈CO </a:t>
            </a:r>
            <a:endParaRPr kumimoji="1" lang="en-US" altLang="zh-CN" dirty="0">
              <a:latin typeface="+mn-lt"/>
              <a:ea typeface="+mn-ea"/>
            </a:endParaRPr>
          </a:p>
        </p:txBody>
      </p:sp>
      <p:sp>
        <p:nvSpPr>
          <p:cNvPr id="414726" name="Text Box 6"/>
          <p:cNvSpPr txBox="1">
            <a:spLocks noChangeArrowheads="1"/>
          </p:cNvSpPr>
          <p:nvPr/>
        </p:nvSpPr>
        <p:spPr bwMode="auto">
          <a:xfrm>
            <a:off x="971550" y="2997200"/>
            <a:ext cx="78486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50000"/>
              </a:spcBef>
            </a:pPr>
            <a:r>
              <a:rPr kumimoji="1" lang="en-US" altLang="zh-CN" dirty="0">
                <a:ea typeface="华文楷体" panose="02010600040101010101" pitchFamily="2" charset="-122"/>
              </a:rPr>
              <a:t>(4)</a:t>
            </a:r>
            <a:r>
              <a:rPr kumimoji="1" lang="zh-CN" altLang="en-US" dirty="0">
                <a:solidFill>
                  <a:srgbClr val="FF0000"/>
                </a:solidFill>
                <a:ea typeface="华文楷体" panose="02010600040101010101" pitchFamily="2" charset="-122"/>
              </a:rPr>
              <a:t>晶体场：</a:t>
            </a:r>
            <a:r>
              <a:rPr kumimoji="1" lang="zh-CN" altLang="en-US" dirty="0">
                <a:ea typeface="华文楷体" panose="02010600040101010101" pitchFamily="2" charset="-122"/>
              </a:rPr>
              <a:t>对于中心离子和配体都相同，但空间构型不同的配合物，由于所受配体的斥力会有差异，分裂后各</a:t>
            </a:r>
            <a:r>
              <a:rPr kumimoji="1" lang="en-US" altLang="zh-CN" dirty="0">
                <a:ea typeface="华文楷体" panose="02010600040101010101" pitchFamily="2" charset="-122"/>
              </a:rPr>
              <a:t>d</a:t>
            </a:r>
            <a:r>
              <a:rPr kumimoji="1" lang="zh-CN" altLang="en-US" dirty="0">
                <a:ea typeface="华文楷体" panose="02010600040101010101" pitchFamily="2" charset="-122"/>
              </a:rPr>
              <a:t>轨道的能级分布和晶体场分裂能也会不同。</a:t>
            </a:r>
            <a:endParaRPr kumimoji="1" lang="en-US" altLang="zh-CN" dirty="0">
              <a:ea typeface="华文楷体" panose="02010600040101010101" pitchFamily="2" charset="-122"/>
            </a:endParaRPr>
          </a:p>
          <a:p>
            <a:pPr>
              <a:lnSpc>
                <a:spcPct val="120000"/>
              </a:lnSpc>
              <a:spcBef>
                <a:spcPct val="50000"/>
              </a:spcBef>
            </a:pPr>
            <a:r>
              <a:rPr kumimoji="1" lang="en-US" altLang="zh-CN" dirty="0">
                <a:ea typeface="华文楷体" panose="02010600040101010101" pitchFamily="2" charset="-122"/>
              </a:rPr>
              <a:t>       </a:t>
            </a:r>
            <a:r>
              <a:rPr kumimoji="1" lang="zh-CN" altLang="en-US" dirty="0">
                <a:solidFill>
                  <a:srgbClr val="0000CC"/>
                </a:solidFill>
                <a:ea typeface="华文楷体" panose="02010600040101010101" pitchFamily="2" charset="-122"/>
              </a:rPr>
              <a:t>四面体场和八面体场</a:t>
            </a:r>
            <a:endParaRPr kumimoji="1" lang="zh-CN" altLang="en-US" dirty="0">
              <a:solidFill>
                <a:srgbClr val="0000CC"/>
              </a:solidFill>
              <a:ea typeface="华文楷体" panose="02010600040101010101" pitchFamily="2" charset="-122"/>
            </a:endParaRPr>
          </a:p>
        </p:txBody>
      </p:sp>
      <p:sp>
        <p:nvSpPr>
          <p:cNvPr id="414727" name="Text Box 7"/>
          <p:cNvSpPr txBox="1">
            <a:spLocks noChangeArrowheads="1"/>
          </p:cNvSpPr>
          <p:nvPr/>
        </p:nvSpPr>
        <p:spPr bwMode="auto">
          <a:xfrm>
            <a:off x="958850" y="333375"/>
            <a:ext cx="6985000" cy="584200"/>
          </a:xfrm>
          <a:prstGeom prst="rect">
            <a:avLst/>
          </a:prstGeom>
          <a:noFill/>
          <a:ln>
            <a:noFill/>
          </a:ln>
          <a:effectLst/>
        </p:spPr>
        <p:txBody>
          <a:bodyPr>
            <a:spAutoFit/>
          </a:bodyPr>
          <a:lstStyle/>
          <a:p>
            <a:pPr>
              <a:spcBef>
                <a:spcPct val="50000"/>
              </a:spcBef>
              <a:defRPr/>
            </a:pPr>
            <a:r>
              <a:rPr kumimoji="1" lang="zh-CN" altLang="en-US" dirty="0">
                <a:solidFill>
                  <a:srgbClr val="FF0000"/>
                </a:solidFill>
                <a:latin typeface="+mn-lt"/>
                <a:ea typeface="+mn-ea"/>
              </a:rPr>
              <a:t>光谱化学序列</a:t>
            </a:r>
            <a:r>
              <a:rPr kumimoji="1" lang="zh-CN" altLang="en-US" dirty="0">
                <a:latin typeface="+mn-lt"/>
                <a:ea typeface="+mn-ea"/>
              </a:rPr>
              <a:t>：配体从弱到强的顺序</a:t>
            </a:r>
            <a:endParaRPr kumimoji="1" lang="zh-CN" altLang="en-US" dirty="0">
              <a:latin typeface="+mn-lt"/>
              <a:ea typeface="+mn-ea"/>
            </a:endParaRPr>
          </a:p>
        </p:txBody>
      </p:sp>
      <p:sp>
        <p:nvSpPr>
          <p:cNvPr id="77828"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9026C5E1-C6DD-4FC7-AB56-4930000BB731}"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4724"/>
                                        </p:tgtEl>
                                        <p:attrNameLst>
                                          <p:attrName>style.visibility</p:attrName>
                                        </p:attrNameLst>
                                      </p:cBhvr>
                                      <p:to>
                                        <p:strVal val="visible"/>
                                      </p:to>
                                    </p:set>
                                    <p:animEffect transition="in" filter="wipe(left)">
                                      <p:cBhvr>
                                        <p:cTn id="7" dur="500"/>
                                        <p:tgtEl>
                                          <p:spTgt spid="4147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4726"/>
                                        </p:tgtEl>
                                        <p:attrNameLst>
                                          <p:attrName>style.visibility</p:attrName>
                                        </p:attrNameLst>
                                      </p:cBhvr>
                                      <p:to>
                                        <p:strVal val="visible"/>
                                      </p:to>
                                    </p:set>
                                    <p:animEffect transition="in" filter="wipe(left)">
                                      <p:cBhvr>
                                        <p:cTn id="12" dur="500"/>
                                        <p:tgtEl>
                                          <p:spTgt spid="414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4" grpId="0"/>
      <p:bldP spid="4147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9" name="Line 5"/>
          <p:cNvSpPr>
            <a:spLocks noChangeShapeType="1"/>
          </p:cNvSpPr>
          <p:nvPr/>
        </p:nvSpPr>
        <p:spPr bwMode="auto">
          <a:xfrm flipV="1">
            <a:off x="1304925" y="501650"/>
            <a:ext cx="0" cy="4572000"/>
          </a:xfrm>
          <a:prstGeom prst="line">
            <a:avLst/>
          </a:prstGeom>
          <a:noFill/>
          <a:ln w="34925">
            <a:solidFill>
              <a:srgbClr val="FF0000"/>
            </a:solidFill>
            <a:round/>
            <a:tailEnd type="triangle" w="med" len="med"/>
          </a:ln>
          <a:effectLst/>
        </p:spPr>
        <p:txBody>
          <a:bodyPr/>
          <a:lstStyle/>
          <a:p>
            <a:pPr>
              <a:defRPr/>
            </a:pPr>
            <a:endParaRPr lang="zh-CN" altLang="en-US">
              <a:latin typeface="+mn-lt"/>
              <a:ea typeface="+mn-ea"/>
            </a:endParaRPr>
          </a:p>
        </p:txBody>
      </p:sp>
      <p:sp>
        <p:nvSpPr>
          <p:cNvPr id="553990" name="Text Box 6"/>
          <p:cNvSpPr txBox="1">
            <a:spLocks noChangeArrowheads="1"/>
          </p:cNvSpPr>
          <p:nvPr/>
        </p:nvSpPr>
        <p:spPr bwMode="auto">
          <a:xfrm>
            <a:off x="839788" y="1984375"/>
            <a:ext cx="492125" cy="874713"/>
          </a:xfrm>
          <a:prstGeom prst="rect">
            <a:avLst/>
          </a:prstGeom>
          <a:noFill/>
          <a:ln>
            <a:noFill/>
          </a:ln>
          <a:effectLst/>
        </p:spPr>
        <p:txBody>
          <a:bodyPr vert="eaVert" wrap="none">
            <a:spAutoFit/>
          </a:bodyPr>
          <a:lstStyle/>
          <a:p>
            <a:pPr>
              <a:defRPr/>
            </a:pPr>
            <a:r>
              <a:rPr kumimoji="1" lang="zh-CN" altLang="en-US" sz="2000" dirty="0">
                <a:latin typeface="+mn-lt"/>
                <a:ea typeface="+mn-ea"/>
              </a:rPr>
              <a:t>能  量</a:t>
            </a:r>
            <a:endParaRPr kumimoji="1" lang="zh-CN" altLang="en-US" sz="2000" dirty="0">
              <a:latin typeface="+mn-lt"/>
              <a:ea typeface="+mn-ea"/>
            </a:endParaRPr>
          </a:p>
        </p:txBody>
      </p:sp>
      <p:sp>
        <p:nvSpPr>
          <p:cNvPr id="553991" name="Line 7"/>
          <p:cNvSpPr>
            <a:spLocks noChangeShapeType="1"/>
          </p:cNvSpPr>
          <p:nvPr/>
        </p:nvSpPr>
        <p:spPr bwMode="auto">
          <a:xfrm>
            <a:off x="6107113" y="2406650"/>
            <a:ext cx="838200" cy="0"/>
          </a:xfrm>
          <a:prstGeom prst="line">
            <a:avLst/>
          </a:prstGeom>
          <a:noFill/>
          <a:ln w="34925">
            <a:solidFill>
              <a:srgbClr val="FF0000"/>
            </a:solidFill>
            <a:round/>
          </a:ln>
          <a:effectLst/>
        </p:spPr>
        <p:txBody>
          <a:bodyPr/>
          <a:lstStyle/>
          <a:p>
            <a:pPr>
              <a:defRPr/>
            </a:pPr>
            <a:endParaRPr lang="zh-CN" altLang="en-US">
              <a:latin typeface="+mn-lt"/>
              <a:ea typeface="+mn-ea"/>
            </a:endParaRPr>
          </a:p>
        </p:txBody>
      </p:sp>
      <p:sp>
        <p:nvSpPr>
          <p:cNvPr id="553992" name="Line 8"/>
          <p:cNvSpPr>
            <a:spLocks noChangeShapeType="1"/>
          </p:cNvSpPr>
          <p:nvPr/>
        </p:nvSpPr>
        <p:spPr bwMode="auto">
          <a:xfrm>
            <a:off x="1763713" y="2940050"/>
            <a:ext cx="0" cy="304800"/>
          </a:xfrm>
          <a:prstGeom prst="line">
            <a:avLst/>
          </a:prstGeom>
          <a:noFill/>
          <a:ln w="22225">
            <a:solidFill>
              <a:srgbClr val="FF0000"/>
            </a:solidFill>
            <a:round/>
            <a:tailEnd type="triangle" w="sm" len="med"/>
          </a:ln>
          <a:effectLst/>
        </p:spPr>
        <p:txBody>
          <a:bodyPr/>
          <a:lstStyle/>
          <a:p>
            <a:pPr>
              <a:defRPr/>
            </a:pPr>
            <a:endParaRPr lang="zh-CN" altLang="en-US">
              <a:latin typeface="+mn-lt"/>
              <a:ea typeface="+mn-ea"/>
            </a:endParaRPr>
          </a:p>
        </p:txBody>
      </p:sp>
      <p:sp>
        <p:nvSpPr>
          <p:cNvPr id="553993" name="Line 9"/>
          <p:cNvSpPr>
            <a:spLocks noChangeShapeType="1"/>
          </p:cNvSpPr>
          <p:nvPr/>
        </p:nvSpPr>
        <p:spPr bwMode="auto">
          <a:xfrm flipV="1">
            <a:off x="1763713" y="2295525"/>
            <a:ext cx="0" cy="304800"/>
          </a:xfrm>
          <a:prstGeom prst="line">
            <a:avLst/>
          </a:prstGeom>
          <a:noFill/>
          <a:ln w="22225">
            <a:solidFill>
              <a:srgbClr val="FF0000"/>
            </a:solidFill>
            <a:round/>
            <a:tailEnd type="triangle" w="sm" len="med"/>
          </a:ln>
          <a:effectLst/>
        </p:spPr>
        <p:txBody>
          <a:bodyPr/>
          <a:lstStyle/>
          <a:p>
            <a:pPr>
              <a:defRPr/>
            </a:pPr>
            <a:endParaRPr lang="zh-CN" altLang="en-US">
              <a:latin typeface="+mn-lt"/>
              <a:ea typeface="+mn-ea"/>
            </a:endParaRPr>
          </a:p>
        </p:txBody>
      </p:sp>
      <p:sp>
        <p:nvSpPr>
          <p:cNvPr id="553994" name="Text Box 10"/>
          <p:cNvSpPr txBox="1">
            <a:spLocks noChangeArrowheads="1"/>
          </p:cNvSpPr>
          <p:nvPr/>
        </p:nvSpPr>
        <p:spPr bwMode="auto">
          <a:xfrm>
            <a:off x="1458913" y="2635250"/>
            <a:ext cx="1317625" cy="366713"/>
          </a:xfrm>
          <a:prstGeom prst="rect">
            <a:avLst/>
          </a:prstGeom>
          <a:noFill/>
          <a:ln>
            <a:noFill/>
          </a:ln>
          <a:effectLst/>
        </p:spPr>
        <p:txBody>
          <a:bodyPr wrap="none">
            <a:spAutoFit/>
          </a:bodyPr>
          <a:lstStyle/>
          <a:p>
            <a:pPr>
              <a:defRPr/>
            </a:pPr>
            <a:r>
              <a:rPr kumimoji="1" lang="en-US" altLang="zh-CN" sz="1800">
                <a:latin typeface="+mn-lt"/>
                <a:ea typeface="+mn-ea"/>
                <a:sym typeface="Symbol" panose="05050102010706020507" pitchFamily="18" charset="2"/>
              </a:rPr>
              <a:t> = 4.45 </a:t>
            </a:r>
            <a:r>
              <a:rPr kumimoji="1" lang="en-US" altLang="zh-CN" sz="1800" i="1">
                <a:latin typeface="+mn-lt"/>
                <a:ea typeface="+mn-ea"/>
                <a:sym typeface="Symbol" panose="05050102010706020507" pitchFamily="18" charset="2"/>
              </a:rPr>
              <a:t>D</a:t>
            </a:r>
            <a:r>
              <a:rPr kumimoji="1" lang="en-US" altLang="zh-CN" sz="1800">
                <a:latin typeface="+mn-lt"/>
                <a:ea typeface="+mn-ea"/>
                <a:sym typeface="Symbol" panose="05050102010706020507" pitchFamily="18" charset="2"/>
              </a:rPr>
              <a:t>q</a:t>
            </a:r>
            <a:endParaRPr kumimoji="1" lang="en-US" altLang="zh-CN" sz="1800">
              <a:latin typeface="+mn-lt"/>
              <a:ea typeface="+mn-ea"/>
            </a:endParaRPr>
          </a:p>
        </p:txBody>
      </p:sp>
      <p:sp>
        <p:nvSpPr>
          <p:cNvPr id="553995" name="Text Box 11"/>
          <p:cNvSpPr txBox="1">
            <a:spLocks noChangeArrowheads="1"/>
          </p:cNvSpPr>
          <p:nvPr/>
        </p:nvSpPr>
        <p:spPr bwMode="auto">
          <a:xfrm>
            <a:off x="1317625" y="3249613"/>
            <a:ext cx="1406525" cy="366712"/>
          </a:xfrm>
          <a:prstGeom prst="rect">
            <a:avLst/>
          </a:prstGeom>
          <a:noFill/>
          <a:ln>
            <a:noFill/>
          </a:ln>
          <a:effectLst/>
        </p:spPr>
        <p:txBody>
          <a:bodyPr wrap="none">
            <a:spAutoFit/>
          </a:bodyPr>
          <a:lstStyle/>
          <a:p>
            <a:pPr>
              <a:defRPr/>
            </a:pPr>
            <a:r>
              <a:rPr kumimoji="1" lang="en-US" altLang="zh-CN" sz="1800" i="1">
                <a:latin typeface="+mn-lt"/>
                <a:ea typeface="+mn-ea"/>
                <a:sym typeface="Symbol" panose="05050102010706020507" pitchFamily="18" charset="2"/>
              </a:rPr>
              <a:t>E</a:t>
            </a:r>
            <a:r>
              <a:rPr kumimoji="1" lang="en-US" altLang="zh-CN" sz="1800">
                <a:latin typeface="+mn-lt"/>
                <a:ea typeface="+mn-ea"/>
                <a:sym typeface="Symbol" panose="05050102010706020507" pitchFamily="18" charset="2"/>
              </a:rPr>
              <a:t> = -2.67 </a:t>
            </a:r>
            <a:r>
              <a:rPr kumimoji="1" lang="en-US" altLang="zh-CN" sz="1800" i="1">
                <a:latin typeface="+mn-lt"/>
                <a:ea typeface="+mn-ea"/>
                <a:sym typeface="Symbol" panose="05050102010706020507" pitchFamily="18" charset="2"/>
              </a:rPr>
              <a:t>D</a:t>
            </a:r>
            <a:r>
              <a:rPr kumimoji="1" lang="en-US" altLang="zh-CN" sz="1800">
                <a:latin typeface="+mn-lt"/>
                <a:ea typeface="+mn-ea"/>
                <a:sym typeface="Symbol" panose="05050102010706020507" pitchFamily="18" charset="2"/>
              </a:rPr>
              <a:t>q</a:t>
            </a:r>
            <a:endParaRPr kumimoji="1" lang="en-US" altLang="zh-CN" sz="1800">
              <a:latin typeface="+mn-lt"/>
              <a:ea typeface="+mn-ea"/>
            </a:endParaRPr>
          </a:p>
        </p:txBody>
      </p:sp>
      <p:sp>
        <p:nvSpPr>
          <p:cNvPr id="553996" name="Text Box 12"/>
          <p:cNvSpPr txBox="1">
            <a:spLocks noChangeArrowheads="1"/>
          </p:cNvSpPr>
          <p:nvPr/>
        </p:nvSpPr>
        <p:spPr bwMode="auto">
          <a:xfrm>
            <a:off x="1458913" y="1811338"/>
            <a:ext cx="1330325" cy="366712"/>
          </a:xfrm>
          <a:prstGeom prst="rect">
            <a:avLst/>
          </a:prstGeom>
          <a:noFill/>
          <a:ln>
            <a:noFill/>
          </a:ln>
          <a:effectLst/>
        </p:spPr>
        <p:txBody>
          <a:bodyPr wrap="none">
            <a:spAutoFit/>
          </a:bodyPr>
          <a:lstStyle/>
          <a:p>
            <a:pPr>
              <a:defRPr/>
            </a:pPr>
            <a:r>
              <a:rPr kumimoji="1" lang="en-US" altLang="zh-CN" sz="1800" i="1">
                <a:latin typeface="+mn-lt"/>
                <a:ea typeface="+mn-ea"/>
                <a:sym typeface="Symbol" panose="05050102010706020507" pitchFamily="18" charset="2"/>
              </a:rPr>
              <a:t>E</a:t>
            </a:r>
            <a:r>
              <a:rPr kumimoji="1" lang="en-US" altLang="zh-CN" sz="1800">
                <a:latin typeface="+mn-lt"/>
                <a:ea typeface="+mn-ea"/>
                <a:sym typeface="Symbol" panose="05050102010706020507" pitchFamily="18" charset="2"/>
              </a:rPr>
              <a:t> = 1.78 </a:t>
            </a:r>
            <a:r>
              <a:rPr kumimoji="1" lang="en-US" altLang="zh-CN" sz="1800" i="1">
                <a:latin typeface="+mn-lt"/>
                <a:ea typeface="+mn-ea"/>
                <a:sym typeface="Symbol" panose="05050102010706020507" pitchFamily="18" charset="2"/>
              </a:rPr>
              <a:t>D</a:t>
            </a:r>
            <a:r>
              <a:rPr kumimoji="1" lang="en-US" altLang="zh-CN" sz="1800">
                <a:latin typeface="+mn-lt"/>
                <a:ea typeface="+mn-ea"/>
                <a:sym typeface="Symbol" panose="05050102010706020507" pitchFamily="18" charset="2"/>
              </a:rPr>
              <a:t>q</a:t>
            </a:r>
            <a:endParaRPr kumimoji="1" lang="en-US" altLang="zh-CN" sz="1800">
              <a:latin typeface="+mn-lt"/>
              <a:ea typeface="+mn-ea"/>
            </a:endParaRPr>
          </a:p>
        </p:txBody>
      </p:sp>
      <p:sp>
        <p:nvSpPr>
          <p:cNvPr id="553997" name="Line 13"/>
          <p:cNvSpPr>
            <a:spLocks noChangeShapeType="1"/>
          </p:cNvSpPr>
          <p:nvPr/>
        </p:nvSpPr>
        <p:spPr bwMode="auto">
          <a:xfrm>
            <a:off x="2373313" y="2330450"/>
            <a:ext cx="609600" cy="381000"/>
          </a:xfrm>
          <a:prstGeom prst="line">
            <a:avLst/>
          </a:prstGeom>
          <a:noFill/>
          <a:ln w="28575">
            <a:solidFill>
              <a:srgbClr val="0000CC"/>
            </a:solidFill>
            <a:prstDash val="sysDot"/>
            <a:round/>
          </a:ln>
          <a:effectLst/>
        </p:spPr>
        <p:txBody>
          <a:bodyPr/>
          <a:lstStyle/>
          <a:p>
            <a:pPr>
              <a:defRPr/>
            </a:pPr>
            <a:endParaRPr lang="zh-CN" altLang="en-US">
              <a:latin typeface="+mn-lt"/>
              <a:ea typeface="+mn-ea"/>
            </a:endParaRPr>
          </a:p>
        </p:txBody>
      </p:sp>
      <p:sp>
        <p:nvSpPr>
          <p:cNvPr id="553998" name="Line 14"/>
          <p:cNvSpPr>
            <a:spLocks noChangeShapeType="1"/>
          </p:cNvSpPr>
          <p:nvPr/>
        </p:nvSpPr>
        <p:spPr bwMode="auto">
          <a:xfrm flipV="1">
            <a:off x="2373313" y="2787650"/>
            <a:ext cx="609600" cy="381000"/>
          </a:xfrm>
          <a:prstGeom prst="line">
            <a:avLst/>
          </a:prstGeom>
          <a:noFill/>
          <a:ln w="28575">
            <a:solidFill>
              <a:srgbClr val="0000CC"/>
            </a:solidFill>
            <a:prstDash val="sysDot"/>
            <a:round/>
          </a:ln>
          <a:effectLst/>
        </p:spPr>
        <p:txBody>
          <a:bodyPr/>
          <a:lstStyle/>
          <a:p>
            <a:pPr>
              <a:defRPr/>
            </a:pPr>
            <a:endParaRPr lang="zh-CN" altLang="en-US">
              <a:latin typeface="+mn-lt"/>
              <a:ea typeface="+mn-ea"/>
            </a:endParaRPr>
          </a:p>
        </p:txBody>
      </p:sp>
      <p:sp>
        <p:nvSpPr>
          <p:cNvPr id="553999" name="Text Box 15"/>
          <p:cNvSpPr txBox="1">
            <a:spLocks noChangeArrowheads="1"/>
          </p:cNvSpPr>
          <p:nvPr/>
        </p:nvSpPr>
        <p:spPr bwMode="auto">
          <a:xfrm>
            <a:off x="2906713" y="2254250"/>
            <a:ext cx="1065212" cy="369888"/>
          </a:xfrm>
          <a:prstGeom prst="rect">
            <a:avLst/>
          </a:prstGeom>
          <a:noFill/>
          <a:ln>
            <a:noFill/>
          </a:ln>
          <a:effectLst/>
        </p:spPr>
        <p:txBody>
          <a:bodyPr wrap="none">
            <a:spAutoFit/>
          </a:bodyPr>
          <a:lstStyle/>
          <a:p>
            <a:pPr>
              <a:defRPr/>
            </a:pPr>
            <a:r>
              <a:rPr kumimoji="1" lang="en-US" altLang="zh-CN" sz="1800" i="1">
                <a:latin typeface="+mn-lt"/>
                <a:ea typeface="+mn-ea"/>
                <a:sym typeface="Symbol" panose="05050102010706020507" pitchFamily="18" charset="2"/>
              </a:rPr>
              <a:t>E</a:t>
            </a:r>
            <a:r>
              <a:rPr kumimoji="1" lang="en-US" altLang="zh-CN" sz="1800">
                <a:latin typeface="+mn-lt"/>
                <a:ea typeface="+mn-ea"/>
                <a:sym typeface="Symbol" panose="05050102010706020507" pitchFamily="18" charset="2"/>
              </a:rPr>
              <a:t> = 0 </a:t>
            </a:r>
            <a:r>
              <a:rPr kumimoji="1" lang="en-US" altLang="zh-CN" sz="1800" i="1">
                <a:latin typeface="+mn-lt"/>
                <a:ea typeface="+mn-ea"/>
                <a:sym typeface="Symbol" panose="05050102010706020507" pitchFamily="18" charset="2"/>
              </a:rPr>
              <a:t>D</a:t>
            </a:r>
            <a:r>
              <a:rPr kumimoji="1" lang="en-US" altLang="zh-CN" sz="1800">
                <a:latin typeface="+mn-lt"/>
                <a:ea typeface="+mn-ea"/>
                <a:sym typeface="Symbol" panose="05050102010706020507" pitchFamily="18" charset="2"/>
              </a:rPr>
              <a:t>q</a:t>
            </a:r>
            <a:endParaRPr kumimoji="1" lang="en-US" altLang="zh-CN" sz="1800">
              <a:latin typeface="+mn-lt"/>
              <a:ea typeface="+mn-ea"/>
            </a:endParaRPr>
          </a:p>
        </p:txBody>
      </p:sp>
      <p:sp>
        <p:nvSpPr>
          <p:cNvPr id="554000" name="Line 16"/>
          <p:cNvSpPr>
            <a:spLocks noChangeShapeType="1"/>
          </p:cNvSpPr>
          <p:nvPr/>
        </p:nvSpPr>
        <p:spPr bwMode="auto">
          <a:xfrm flipV="1">
            <a:off x="3821113" y="1797050"/>
            <a:ext cx="609600" cy="914400"/>
          </a:xfrm>
          <a:prstGeom prst="line">
            <a:avLst/>
          </a:prstGeom>
          <a:noFill/>
          <a:ln w="28575">
            <a:solidFill>
              <a:srgbClr val="0000CC"/>
            </a:solidFill>
            <a:prstDash val="sysDot"/>
            <a:round/>
          </a:ln>
          <a:effectLst/>
        </p:spPr>
        <p:txBody>
          <a:bodyPr/>
          <a:lstStyle/>
          <a:p>
            <a:pPr>
              <a:defRPr/>
            </a:pPr>
            <a:endParaRPr lang="zh-CN" altLang="en-US">
              <a:latin typeface="+mn-lt"/>
              <a:ea typeface="+mn-ea"/>
            </a:endParaRPr>
          </a:p>
        </p:txBody>
      </p:sp>
      <p:sp>
        <p:nvSpPr>
          <p:cNvPr id="554001" name="Line 17"/>
          <p:cNvSpPr>
            <a:spLocks noChangeShapeType="1"/>
          </p:cNvSpPr>
          <p:nvPr/>
        </p:nvSpPr>
        <p:spPr bwMode="auto">
          <a:xfrm>
            <a:off x="3821113" y="2711450"/>
            <a:ext cx="609600" cy="990600"/>
          </a:xfrm>
          <a:prstGeom prst="line">
            <a:avLst/>
          </a:prstGeom>
          <a:noFill/>
          <a:ln w="28575">
            <a:solidFill>
              <a:srgbClr val="0000CC"/>
            </a:solidFill>
            <a:prstDash val="sysDot"/>
            <a:round/>
          </a:ln>
          <a:effectLst/>
        </p:spPr>
        <p:txBody>
          <a:bodyPr/>
          <a:lstStyle/>
          <a:p>
            <a:pPr>
              <a:defRPr/>
            </a:pPr>
            <a:endParaRPr lang="zh-CN" altLang="en-US">
              <a:latin typeface="+mn-lt"/>
              <a:ea typeface="+mn-ea"/>
            </a:endParaRPr>
          </a:p>
        </p:txBody>
      </p:sp>
      <p:sp>
        <p:nvSpPr>
          <p:cNvPr id="554002" name="Text Box 18"/>
          <p:cNvSpPr txBox="1">
            <a:spLocks noChangeArrowheads="1"/>
          </p:cNvSpPr>
          <p:nvPr/>
        </p:nvSpPr>
        <p:spPr bwMode="auto">
          <a:xfrm>
            <a:off x="4346575" y="3259138"/>
            <a:ext cx="1136650" cy="369887"/>
          </a:xfrm>
          <a:prstGeom prst="rect">
            <a:avLst/>
          </a:prstGeom>
          <a:noFill/>
          <a:ln>
            <a:noFill/>
          </a:ln>
          <a:effectLst/>
        </p:spPr>
        <p:txBody>
          <a:bodyPr wrap="none">
            <a:spAutoFit/>
          </a:bodyPr>
          <a:lstStyle/>
          <a:p>
            <a:pPr>
              <a:defRPr/>
            </a:pPr>
            <a:r>
              <a:rPr kumimoji="1" lang="en-US" altLang="zh-CN" sz="1800" i="1">
                <a:latin typeface="+mn-lt"/>
                <a:ea typeface="+mn-ea"/>
                <a:sym typeface="Symbol" panose="05050102010706020507" pitchFamily="18" charset="2"/>
              </a:rPr>
              <a:t>E</a:t>
            </a:r>
            <a:r>
              <a:rPr kumimoji="1" lang="en-US" altLang="zh-CN" sz="1800">
                <a:latin typeface="+mn-lt"/>
                <a:ea typeface="+mn-ea"/>
                <a:sym typeface="Symbol" panose="05050102010706020507" pitchFamily="18" charset="2"/>
              </a:rPr>
              <a:t> = -4 </a:t>
            </a:r>
            <a:r>
              <a:rPr kumimoji="1" lang="en-US" altLang="zh-CN" sz="1800" i="1">
                <a:latin typeface="+mn-lt"/>
                <a:ea typeface="+mn-ea"/>
                <a:sym typeface="Symbol" panose="05050102010706020507" pitchFamily="18" charset="2"/>
              </a:rPr>
              <a:t>D</a:t>
            </a:r>
            <a:r>
              <a:rPr kumimoji="1" lang="en-US" altLang="zh-CN" sz="1800">
                <a:latin typeface="+mn-lt"/>
                <a:ea typeface="+mn-ea"/>
                <a:sym typeface="Symbol" panose="05050102010706020507" pitchFamily="18" charset="2"/>
              </a:rPr>
              <a:t>q</a:t>
            </a:r>
            <a:endParaRPr kumimoji="1" lang="en-US" altLang="zh-CN" sz="1800">
              <a:latin typeface="+mn-lt"/>
              <a:ea typeface="+mn-ea"/>
            </a:endParaRPr>
          </a:p>
        </p:txBody>
      </p:sp>
      <p:sp>
        <p:nvSpPr>
          <p:cNvPr id="554003" name="Text Box 19"/>
          <p:cNvSpPr txBox="1">
            <a:spLocks noChangeArrowheads="1"/>
          </p:cNvSpPr>
          <p:nvPr/>
        </p:nvSpPr>
        <p:spPr bwMode="auto">
          <a:xfrm>
            <a:off x="4346575" y="1506538"/>
            <a:ext cx="1065213" cy="369887"/>
          </a:xfrm>
          <a:prstGeom prst="rect">
            <a:avLst/>
          </a:prstGeom>
          <a:noFill/>
          <a:ln>
            <a:noFill/>
          </a:ln>
          <a:effectLst/>
        </p:spPr>
        <p:txBody>
          <a:bodyPr wrap="none">
            <a:spAutoFit/>
          </a:bodyPr>
          <a:lstStyle/>
          <a:p>
            <a:pPr>
              <a:defRPr/>
            </a:pPr>
            <a:r>
              <a:rPr kumimoji="1" lang="en-US" altLang="zh-CN" sz="1800" i="1">
                <a:latin typeface="+mn-lt"/>
                <a:ea typeface="+mn-ea"/>
                <a:sym typeface="Symbol" panose="05050102010706020507" pitchFamily="18" charset="2"/>
              </a:rPr>
              <a:t>E</a:t>
            </a:r>
            <a:r>
              <a:rPr kumimoji="1" lang="en-US" altLang="zh-CN" sz="1800">
                <a:latin typeface="+mn-lt"/>
                <a:ea typeface="+mn-ea"/>
                <a:sym typeface="Symbol" panose="05050102010706020507" pitchFamily="18" charset="2"/>
              </a:rPr>
              <a:t> = 6 </a:t>
            </a:r>
            <a:r>
              <a:rPr kumimoji="1" lang="en-US" altLang="zh-CN" sz="1800" i="1">
                <a:latin typeface="+mn-lt"/>
                <a:ea typeface="+mn-ea"/>
                <a:sym typeface="Symbol" panose="05050102010706020507" pitchFamily="18" charset="2"/>
              </a:rPr>
              <a:t>D</a:t>
            </a:r>
            <a:r>
              <a:rPr kumimoji="1" lang="en-US" altLang="zh-CN" sz="1800">
                <a:latin typeface="+mn-lt"/>
                <a:ea typeface="+mn-ea"/>
                <a:sym typeface="Symbol" panose="05050102010706020507" pitchFamily="18" charset="2"/>
              </a:rPr>
              <a:t>q</a:t>
            </a:r>
            <a:endParaRPr kumimoji="1" lang="en-US" altLang="zh-CN" sz="1800">
              <a:latin typeface="+mn-lt"/>
              <a:ea typeface="+mn-ea"/>
            </a:endParaRPr>
          </a:p>
        </p:txBody>
      </p:sp>
      <p:sp>
        <p:nvSpPr>
          <p:cNvPr id="554004" name="Text Box 20"/>
          <p:cNvSpPr txBox="1">
            <a:spLocks noChangeArrowheads="1"/>
          </p:cNvSpPr>
          <p:nvPr/>
        </p:nvSpPr>
        <p:spPr bwMode="auto">
          <a:xfrm>
            <a:off x="4141788" y="2649538"/>
            <a:ext cx="1162050" cy="369887"/>
          </a:xfrm>
          <a:prstGeom prst="rect">
            <a:avLst/>
          </a:prstGeom>
          <a:noFill/>
          <a:ln>
            <a:noFill/>
          </a:ln>
          <a:effectLst/>
        </p:spPr>
        <p:txBody>
          <a:bodyPr wrap="none">
            <a:spAutoFit/>
          </a:bodyPr>
          <a:lstStyle/>
          <a:p>
            <a:pPr>
              <a:defRPr/>
            </a:pPr>
            <a:r>
              <a:rPr kumimoji="1" lang="en-US" altLang="zh-CN" sz="1800">
                <a:latin typeface="+mn-lt"/>
                <a:ea typeface="+mn-ea"/>
                <a:sym typeface="Symbol" panose="05050102010706020507" pitchFamily="18" charset="2"/>
              </a:rPr>
              <a:t> = 10 </a:t>
            </a:r>
            <a:r>
              <a:rPr kumimoji="1" lang="en-US" altLang="zh-CN" sz="1800" i="1">
                <a:latin typeface="+mn-lt"/>
                <a:ea typeface="+mn-ea"/>
                <a:sym typeface="Symbol" panose="05050102010706020507" pitchFamily="18" charset="2"/>
              </a:rPr>
              <a:t>D</a:t>
            </a:r>
            <a:r>
              <a:rPr kumimoji="1" lang="en-US" altLang="zh-CN" sz="1800">
                <a:latin typeface="+mn-lt"/>
                <a:ea typeface="+mn-ea"/>
                <a:sym typeface="Symbol" panose="05050102010706020507" pitchFamily="18" charset="2"/>
              </a:rPr>
              <a:t>q</a:t>
            </a:r>
            <a:endParaRPr kumimoji="1" lang="en-US" altLang="zh-CN" sz="1800">
              <a:latin typeface="+mn-lt"/>
              <a:ea typeface="+mn-ea"/>
            </a:endParaRPr>
          </a:p>
        </p:txBody>
      </p:sp>
      <p:sp>
        <p:nvSpPr>
          <p:cNvPr id="554005" name="Line 21"/>
          <p:cNvSpPr>
            <a:spLocks noChangeShapeType="1"/>
          </p:cNvSpPr>
          <p:nvPr/>
        </p:nvSpPr>
        <p:spPr bwMode="auto">
          <a:xfrm flipV="1">
            <a:off x="4430713" y="1949450"/>
            <a:ext cx="0" cy="762000"/>
          </a:xfrm>
          <a:prstGeom prst="line">
            <a:avLst/>
          </a:prstGeom>
          <a:noFill/>
          <a:ln w="22225">
            <a:solidFill>
              <a:srgbClr val="FF0000"/>
            </a:solidFill>
            <a:round/>
            <a:tailEnd type="triangle" w="med" len="med"/>
          </a:ln>
          <a:effectLst/>
        </p:spPr>
        <p:txBody>
          <a:bodyPr/>
          <a:lstStyle/>
          <a:p>
            <a:pPr>
              <a:defRPr/>
            </a:pPr>
            <a:endParaRPr lang="zh-CN" altLang="en-US">
              <a:latin typeface="+mn-lt"/>
              <a:ea typeface="+mn-ea"/>
            </a:endParaRPr>
          </a:p>
        </p:txBody>
      </p:sp>
      <p:sp>
        <p:nvSpPr>
          <p:cNvPr id="554006" name="Line 22"/>
          <p:cNvSpPr>
            <a:spLocks noChangeShapeType="1"/>
          </p:cNvSpPr>
          <p:nvPr/>
        </p:nvSpPr>
        <p:spPr bwMode="auto">
          <a:xfrm>
            <a:off x="4430713" y="2940050"/>
            <a:ext cx="0" cy="609600"/>
          </a:xfrm>
          <a:prstGeom prst="line">
            <a:avLst/>
          </a:prstGeom>
          <a:noFill/>
          <a:ln w="22225">
            <a:solidFill>
              <a:srgbClr val="FF0000"/>
            </a:solidFill>
            <a:round/>
            <a:tailEnd type="triangle" w="med" len="med"/>
          </a:ln>
          <a:effectLst/>
        </p:spPr>
        <p:txBody>
          <a:bodyPr/>
          <a:lstStyle/>
          <a:p>
            <a:pPr>
              <a:defRPr/>
            </a:pPr>
            <a:endParaRPr lang="zh-CN" altLang="en-US">
              <a:latin typeface="+mn-lt"/>
              <a:ea typeface="+mn-ea"/>
            </a:endParaRPr>
          </a:p>
        </p:txBody>
      </p:sp>
      <p:sp>
        <p:nvSpPr>
          <p:cNvPr id="554007" name="Line 23"/>
          <p:cNvSpPr>
            <a:spLocks noChangeShapeType="1"/>
          </p:cNvSpPr>
          <p:nvPr/>
        </p:nvSpPr>
        <p:spPr bwMode="auto">
          <a:xfrm>
            <a:off x="1687513" y="2330450"/>
            <a:ext cx="838200" cy="0"/>
          </a:xfrm>
          <a:prstGeom prst="line">
            <a:avLst/>
          </a:prstGeom>
          <a:noFill/>
          <a:ln w="34925">
            <a:solidFill>
              <a:srgbClr val="FF0000"/>
            </a:solidFill>
            <a:round/>
          </a:ln>
          <a:effectLst/>
        </p:spPr>
        <p:txBody>
          <a:bodyPr/>
          <a:lstStyle/>
          <a:p>
            <a:pPr>
              <a:defRPr/>
            </a:pPr>
            <a:endParaRPr lang="zh-CN" altLang="en-US">
              <a:latin typeface="+mn-lt"/>
              <a:ea typeface="+mn-ea"/>
            </a:endParaRPr>
          </a:p>
        </p:txBody>
      </p:sp>
      <p:sp>
        <p:nvSpPr>
          <p:cNvPr id="554008" name="Line 24"/>
          <p:cNvSpPr>
            <a:spLocks noChangeShapeType="1"/>
          </p:cNvSpPr>
          <p:nvPr/>
        </p:nvSpPr>
        <p:spPr bwMode="auto">
          <a:xfrm>
            <a:off x="1687513" y="2146300"/>
            <a:ext cx="838200" cy="0"/>
          </a:xfrm>
          <a:prstGeom prst="line">
            <a:avLst/>
          </a:prstGeom>
          <a:noFill/>
          <a:ln w="34925">
            <a:solidFill>
              <a:srgbClr val="FF0000"/>
            </a:solidFill>
            <a:round/>
          </a:ln>
          <a:effectLst/>
        </p:spPr>
        <p:txBody>
          <a:bodyPr/>
          <a:lstStyle/>
          <a:p>
            <a:pPr>
              <a:defRPr/>
            </a:pPr>
            <a:endParaRPr lang="zh-CN" altLang="en-US">
              <a:latin typeface="+mn-lt"/>
              <a:ea typeface="+mn-ea"/>
            </a:endParaRPr>
          </a:p>
        </p:txBody>
      </p:sp>
      <p:sp>
        <p:nvSpPr>
          <p:cNvPr id="554009" name="Line 25"/>
          <p:cNvSpPr>
            <a:spLocks noChangeShapeType="1"/>
          </p:cNvSpPr>
          <p:nvPr/>
        </p:nvSpPr>
        <p:spPr bwMode="auto">
          <a:xfrm>
            <a:off x="1687513" y="2232025"/>
            <a:ext cx="838200" cy="0"/>
          </a:xfrm>
          <a:prstGeom prst="line">
            <a:avLst/>
          </a:prstGeom>
          <a:noFill/>
          <a:ln w="34925">
            <a:solidFill>
              <a:srgbClr val="FF0000"/>
            </a:solidFill>
            <a:round/>
          </a:ln>
          <a:effectLst/>
        </p:spPr>
        <p:txBody>
          <a:bodyPr/>
          <a:lstStyle/>
          <a:p>
            <a:pPr>
              <a:defRPr/>
            </a:pPr>
            <a:endParaRPr lang="zh-CN" altLang="en-US">
              <a:latin typeface="+mn-lt"/>
              <a:ea typeface="+mn-ea"/>
            </a:endParaRPr>
          </a:p>
        </p:txBody>
      </p:sp>
      <p:sp>
        <p:nvSpPr>
          <p:cNvPr id="554010" name="Line 26"/>
          <p:cNvSpPr>
            <a:spLocks noChangeShapeType="1"/>
          </p:cNvSpPr>
          <p:nvPr/>
        </p:nvSpPr>
        <p:spPr bwMode="auto">
          <a:xfrm>
            <a:off x="1687513" y="3244850"/>
            <a:ext cx="838200" cy="0"/>
          </a:xfrm>
          <a:prstGeom prst="line">
            <a:avLst/>
          </a:prstGeom>
          <a:noFill/>
          <a:ln w="34925">
            <a:solidFill>
              <a:srgbClr val="FF0000"/>
            </a:solidFill>
            <a:round/>
          </a:ln>
          <a:effectLst/>
        </p:spPr>
        <p:txBody>
          <a:bodyPr/>
          <a:lstStyle/>
          <a:p>
            <a:pPr>
              <a:defRPr/>
            </a:pPr>
            <a:endParaRPr lang="zh-CN" altLang="en-US">
              <a:latin typeface="+mn-lt"/>
              <a:ea typeface="+mn-ea"/>
            </a:endParaRPr>
          </a:p>
        </p:txBody>
      </p:sp>
      <p:sp>
        <p:nvSpPr>
          <p:cNvPr id="554011" name="Line 27"/>
          <p:cNvSpPr>
            <a:spLocks noChangeShapeType="1"/>
          </p:cNvSpPr>
          <p:nvPr/>
        </p:nvSpPr>
        <p:spPr bwMode="auto">
          <a:xfrm>
            <a:off x="1687513" y="3321050"/>
            <a:ext cx="838200" cy="0"/>
          </a:xfrm>
          <a:prstGeom prst="line">
            <a:avLst/>
          </a:prstGeom>
          <a:noFill/>
          <a:ln w="34925">
            <a:solidFill>
              <a:srgbClr val="FF0000"/>
            </a:solidFill>
            <a:round/>
          </a:ln>
          <a:effectLst/>
        </p:spPr>
        <p:txBody>
          <a:bodyPr/>
          <a:lstStyle/>
          <a:p>
            <a:pPr>
              <a:defRPr/>
            </a:pPr>
            <a:endParaRPr lang="zh-CN" altLang="en-US">
              <a:latin typeface="+mn-lt"/>
              <a:ea typeface="+mn-ea"/>
            </a:endParaRPr>
          </a:p>
        </p:txBody>
      </p:sp>
      <p:sp>
        <p:nvSpPr>
          <p:cNvPr id="554012" name="Line 28"/>
          <p:cNvSpPr>
            <a:spLocks noChangeShapeType="1"/>
          </p:cNvSpPr>
          <p:nvPr/>
        </p:nvSpPr>
        <p:spPr bwMode="auto">
          <a:xfrm>
            <a:off x="2982913" y="2765425"/>
            <a:ext cx="838200" cy="0"/>
          </a:xfrm>
          <a:prstGeom prst="line">
            <a:avLst/>
          </a:prstGeom>
          <a:noFill/>
          <a:ln w="44450">
            <a:solidFill>
              <a:srgbClr val="FF0000"/>
            </a:solidFill>
            <a:round/>
          </a:ln>
          <a:effectLst/>
        </p:spPr>
        <p:txBody>
          <a:bodyPr/>
          <a:lstStyle/>
          <a:p>
            <a:pPr>
              <a:defRPr/>
            </a:pPr>
            <a:endParaRPr lang="zh-CN" altLang="en-US">
              <a:latin typeface="+mn-lt"/>
              <a:ea typeface="+mn-ea"/>
            </a:endParaRPr>
          </a:p>
        </p:txBody>
      </p:sp>
      <p:sp>
        <p:nvSpPr>
          <p:cNvPr id="554013" name="Line 29"/>
          <p:cNvSpPr>
            <a:spLocks noChangeShapeType="1"/>
          </p:cNvSpPr>
          <p:nvPr/>
        </p:nvSpPr>
        <p:spPr bwMode="auto">
          <a:xfrm>
            <a:off x="4430713" y="3625850"/>
            <a:ext cx="838200" cy="0"/>
          </a:xfrm>
          <a:prstGeom prst="line">
            <a:avLst/>
          </a:prstGeom>
          <a:noFill/>
          <a:ln w="34925">
            <a:solidFill>
              <a:srgbClr val="FF0000"/>
            </a:solidFill>
            <a:round/>
          </a:ln>
          <a:effectLst/>
        </p:spPr>
        <p:txBody>
          <a:bodyPr/>
          <a:lstStyle/>
          <a:p>
            <a:pPr>
              <a:defRPr/>
            </a:pPr>
            <a:endParaRPr lang="zh-CN" altLang="en-US">
              <a:latin typeface="+mn-lt"/>
              <a:ea typeface="+mn-ea"/>
            </a:endParaRPr>
          </a:p>
        </p:txBody>
      </p:sp>
      <p:sp>
        <p:nvSpPr>
          <p:cNvPr id="554014" name="Line 30"/>
          <p:cNvSpPr>
            <a:spLocks noChangeShapeType="1"/>
          </p:cNvSpPr>
          <p:nvPr/>
        </p:nvSpPr>
        <p:spPr bwMode="auto">
          <a:xfrm>
            <a:off x="4430713" y="3702050"/>
            <a:ext cx="838200" cy="0"/>
          </a:xfrm>
          <a:prstGeom prst="line">
            <a:avLst/>
          </a:prstGeom>
          <a:noFill/>
          <a:ln w="34925">
            <a:solidFill>
              <a:srgbClr val="FF0000"/>
            </a:solidFill>
            <a:round/>
          </a:ln>
          <a:effectLst/>
        </p:spPr>
        <p:txBody>
          <a:bodyPr/>
          <a:lstStyle/>
          <a:p>
            <a:pPr>
              <a:defRPr/>
            </a:pPr>
            <a:endParaRPr lang="zh-CN" altLang="en-US">
              <a:latin typeface="+mn-lt"/>
              <a:ea typeface="+mn-ea"/>
            </a:endParaRPr>
          </a:p>
        </p:txBody>
      </p:sp>
      <p:sp>
        <p:nvSpPr>
          <p:cNvPr id="554015" name="Line 31"/>
          <p:cNvSpPr>
            <a:spLocks noChangeShapeType="1"/>
          </p:cNvSpPr>
          <p:nvPr/>
        </p:nvSpPr>
        <p:spPr bwMode="auto">
          <a:xfrm>
            <a:off x="4430713" y="3778250"/>
            <a:ext cx="838200" cy="0"/>
          </a:xfrm>
          <a:prstGeom prst="line">
            <a:avLst/>
          </a:prstGeom>
          <a:noFill/>
          <a:ln w="34925">
            <a:solidFill>
              <a:srgbClr val="FF0000"/>
            </a:solidFill>
            <a:round/>
          </a:ln>
          <a:effectLst/>
        </p:spPr>
        <p:txBody>
          <a:bodyPr/>
          <a:lstStyle/>
          <a:p>
            <a:pPr>
              <a:defRPr/>
            </a:pPr>
            <a:endParaRPr lang="zh-CN" altLang="en-US">
              <a:latin typeface="+mn-lt"/>
              <a:ea typeface="+mn-ea"/>
            </a:endParaRPr>
          </a:p>
        </p:txBody>
      </p:sp>
      <p:sp>
        <p:nvSpPr>
          <p:cNvPr id="554016" name="Line 32"/>
          <p:cNvSpPr>
            <a:spLocks noChangeShapeType="1"/>
          </p:cNvSpPr>
          <p:nvPr/>
        </p:nvSpPr>
        <p:spPr bwMode="auto">
          <a:xfrm>
            <a:off x="4430713" y="1873250"/>
            <a:ext cx="838200" cy="0"/>
          </a:xfrm>
          <a:prstGeom prst="line">
            <a:avLst/>
          </a:prstGeom>
          <a:noFill/>
          <a:ln w="34925">
            <a:solidFill>
              <a:srgbClr val="FF0000"/>
            </a:solidFill>
            <a:round/>
          </a:ln>
          <a:effectLst/>
        </p:spPr>
        <p:txBody>
          <a:bodyPr/>
          <a:lstStyle/>
          <a:p>
            <a:pPr>
              <a:defRPr/>
            </a:pPr>
            <a:endParaRPr lang="zh-CN" altLang="en-US">
              <a:latin typeface="+mn-lt"/>
              <a:ea typeface="+mn-ea"/>
            </a:endParaRPr>
          </a:p>
        </p:txBody>
      </p:sp>
      <p:sp>
        <p:nvSpPr>
          <p:cNvPr id="554017" name="Line 33"/>
          <p:cNvSpPr>
            <a:spLocks noChangeShapeType="1"/>
          </p:cNvSpPr>
          <p:nvPr/>
        </p:nvSpPr>
        <p:spPr bwMode="auto">
          <a:xfrm>
            <a:off x="4430713" y="1949450"/>
            <a:ext cx="838200" cy="0"/>
          </a:xfrm>
          <a:prstGeom prst="line">
            <a:avLst/>
          </a:prstGeom>
          <a:noFill/>
          <a:ln w="34925">
            <a:solidFill>
              <a:srgbClr val="FF0000"/>
            </a:solidFill>
            <a:round/>
          </a:ln>
          <a:effectLst/>
        </p:spPr>
        <p:txBody>
          <a:bodyPr/>
          <a:lstStyle/>
          <a:p>
            <a:pPr>
              <a:defRPr/>
            </a:pPr>
            <a:endParaRPr lang="zh-CN" altLang="en-US">
              <a:latin typeface="+mn-lt"/>
              <a:ea typeface="+mn-ea"/>
            </a:endParaRPr>
          </a:p>
        </p:txBody>
      </p:sp>
      <p:sp>
        <p:nvSpPr>
          <p:cNvPr id="554018" name="Line 34"/>
          <p:cNvSpPr>
            <a:spLocks noChangeShapeType="1"/>
          </p:cNvSpPr>
          <p:nvPr/>
        </p:nvSpPr>
        <p:spPr bwMode="auto">
          <a:xfrm>
            <a:off x="6107113" y="882650"/>
            <a:ext cx="838200" cy="0"/>
          </a:xfrm>
          <a:prstGeom prst="line">
            <a:avLst/>
          </a:prstGeom>
          <a:noFill/>
          <a:ln w="34925">
            <a:solidFill>
              <a:srgbClr val="FF0000"/>
            </a:solidFill>
            <a:round/>
          </a:ln>
          <a:effectLst/>
        </p:spPr>
        <p:txBody>
          <a:bodyPr/>
          <a:lstStyle/>
          <a:p>
            <a:pPr>
              <a:defRPr/>
            </a:pPr>
            <a:endParaRPr lang="zh-CN" altLang="en-US">
              <a:latin typeface="+mn-lt"/>
              <a:ea typeface="+mn-ea"/>
            </a:endParaRPr>
          </a:p>
        </p:txBody>
      </p:sp>
      <p:sp>
        <p:nvSpPr>
          <p:cNvPr id="554019" name="Line 35"/>
          <p:cNvSpPr>
            <a:spLocks noChangeShapeType="1"/>
          </p:cNvSpPr>
          <p:nvPr/>
        </p:nvSpPr>
        <p:spPr bwMode="auto">
          <a:xfrm>
            <a:off x="6107113" y="4006850"/>
            <a:ext cx="838200" cy="0"/>
          </a:xfrm>
          <a:prstGeom prst="line">
            <a:avLst/>
          </a:prstGeom>
          <a:noFill/>
          <a:ln w="34925">
            <a:solidFill>
              <a:srgbClr val="FF0000"/>
            </a:solidFill>
            <a:round/>
          </a:ln>
          <a:effectLst/>
        </p:spPr>
        <p:txBody>
          <a:bodyPr/>
          <a:lstStyle/>
          <a:p>
            <a:pPr>
              <a:defRPr/>
            </a:pPr>
            <a:endParaRPr lang="zh-CN" altLang="en-US">
              <a:latin typeface="+mn-lt"/>
              <a:ea typeface="+mn-ea"/>
            </a:endParaRPr>
          </a:p>
        </p:txBody>
      </p:sp>
      <p:sp>
        <p:nvSpPr>
          <p:cNvPr id="554020" name="Line 36"/>
          <p:cNvSpPr>
            <a:spLocks noChangeShapeType="1"/>
          </p:cNvSpPr>
          <p:nvPr/>
        </p:nvSpPr>
        <p:spPr bwMode="auto">
          <a:xfrm>
            <a:off x="6107113" y="4845050"/>
            <a:ext cx="838200" cy="0"/>
          </a:xfrm>
          <a:prstGeom prst="line">
            <a:avLst/>
          </a:prstGeom>
          <a:noFill/>
          <a:ln w="34925">
            <a:solidFill>
              <a:srgbClr val="FF0000"/>
            </a:solidFill>
            <a:round/>
          </a:ln>
          <a:effectLst/>
        </p:spPr>
        <p:txBody>
          <a:bodyPr/>
          <a:lstStyle/>
          <a:p>
            <a:pPr>
              <a:defRPr/>
            </a:pPr>
            <a:endParaRPr lang="zh-CN" altLang="en-US">
              <a:latin typeface="+mn-lt"/>
              <a:ea typeface="+mn-ea"/>
            </a:endParaRPr>
          </a:p>
        </p:txBody>
      </p:sp>
      <p:sp>
        <p:nvSpPr>
          <p:cNvPr id="554021" name="Line 37"/>
          <p:cNvSpPr>
            <a:spLocks noChangeShapeType="1"/>
          </p:cNvSpPr>
          <p:nvPr/>
        </p:nvSpPr>
        <p:spPr bwMode="auto">
          <a:xfrm>
            <a:off x="6107113" y="4930775"/>
            <a:ext cx="838200" cy="0"/>
          </a:xfrm>
          <a:prstGeom prst="line">
            <a:avLst/>
          </a:prstGeom>
          <a:noFill/>
          <a:ln w="34925">
            <a:solidFill>
              <a:srgbClr val="FF0000"/>
            </a:solidFill>
            <a:round/>
          </a:ln>
          <a:effectLst/>
        </p:spPr>
        <p:txBody>
          <a:bodyPr/>
          <a:lstStyle/>
          <a:p>
            <a:pPr>
              <a:defRPr/>
            </a:pPr>
            <a:endParaRPr lang="zh-CN" altLang="en-US">
              <a:latin typeface="+mn-lt"/>
              <a:ea typeface="+mn-ea"/>
            </a:endParaRPr>
          </a:p>
        </p:txBody>
      </p:sp>
      <p:sp>
        <p:nvSpPr>
          <p:cNvPr id="554022" name="Line 38"/>
          <p:cNvSpPr>
            <a:spLocks noChangeShapeType="1"/>
          </p:cNvSpPr>
          <p:nvPr/>
        </p:nvSpPr>
        <p:spPr bwMode="auto">
          <a:xfrm flipV="1">
            <a:off x="5268913" y="882650"/>
            <a:ext cx="838200" cy="990600"/>
          </a:xfrm>
          <a:prstGeom prst="line">
            <a:avLst/>
          </a:prstGeom>
          <a:noFill/>
          <a:ln w="28575">
            <a:solidFill>
              <a:srgbClr val="0000CC"/>
            </a:solidFill>
            <a:prstDash val="sysDot"/>
            <a:round/>
          </a:ln>
          <a:effectLst/>
        </p:spPr>
        <p:txBody>
          <a:bodyPr/>
          <a:lstStyle/>
          <a:p>
            <a:pPr>
              <a:defRPr/>
            </a:pPr>
            <a:endParaRPr lang="zh-CN" altLang="en-US">
              <a:latin typeface="+mn-lt"/>
              <a:ea typeface="+mn-ea"/>
            </a:endParaRPr>
          </a:p>
        </p:txBody>
      </p:sp>
      <p:sp>
        <p:nvSpPr>
          <p:cNvPr id="554023" name="Line 39"/>
          <p:cNvSpPr>
            <a:spLocks noChangeShapeType="1"/>
          </p:cNvSpPr>
          <p:nvPr/>
        </p:nvSpPr>
        <p:spPr bwMode="auto">
          <a:xfrm>
            <a:off x="5268913" y="1873250"/>
            <a:ext cx="838200" cy="2057400"/>
          </a:xfrm>
          <a:prstGeom prst="line">
            <a:avLst/>
          </a:prstGeom>
          <a:noFill/>
          <a:ln w="25400">
            <a:solidFill>
              <a:srgbClr val="0000CC"/>
            </a:solidFill>
            <a:prstDash val="sysDot"/>
            <a:round/>
          </a:ln>
          <a:effectLst/>
        </p:spPr>
        <p:txBody>
          <a:bodyPr/>
          <a:lstStyle/>
          <a:p>
            <a:pPr>
              <a:defRPr/>
            </a:pPr>
            <a:endParaRPr lang="zh-CN" altLang="en-US">
              <a:latin typeface="+mn-lt"/>
              <a:ea typeface="+mn-ea"/>
            </a:endParaRPr>
          </a:p>
        </p:txBody>
      </p:sp>
      <p:sp>
        <p:nvSpPr>
          <p:cNvPr id="554024" name="Line 40"/>
          <p:cNvSpPr>
            <a:spLocks noChangeShapeType="1"/>
          </p:cNvSpPr>
          <p:nvPr/>
        </p:nvSpPr>
        <p:spPr bwMode="auto">
          <a:xfrm flipV="1">
            <a:off x="5268913" y="2482850"/>
            <a:ext cx="838200" cy="1219200"/>
          </a:xfrm>
          <a:prstGeom prst="line">
            <a:avLst/>
          </a:prstGeom>
          <a:noFill/>
          <a:ln w="28575">
            <a:solidFill>
              <a:srgbClr val="0000CC"/>
            </a:solidFill>
            <a:prstDash val="sysDot"/>
            <a:round/>
          </a:ln>
          <a:effectLst/>
        </p:spPr>
        <p:txBody>
          <a:bodyPr/>
          <a:lstStyle/>
          <a:p>
            <a:pPr>
              <a:defRPr/>
            </a:pPr>
            <a:endParaRPr lang="zh-CN" altLang="en-US">
              <a:latin typeface="+mn-lt"/>
              <a:ea typeface="+mn-ea"/>
            </a:endParaRPr>
          </a:p>
        </p:txBody>
      </p:sp>
      <p:sp>
        <p:nvSpPr>
          <p:cNvPr id="554025" name="Line 41"/>
          <p:cNvSpPr>
            <a:spLocks noChangeShapeType="1"/>
          </p:cNvSpPr>
          <p:nvPr/>
        </p:nvSpPr>
        <p:spPr bwMode="auto">
          <a:xfrm>
            <a:off x="5268913" y="3778250"/>
            <a:ext cx="838200" cy="1143000"/>
          </a:xfrm>
          <a:prstGeom prst="line">
            <a:avLst/>
          </a:prstGeom>
          <a:noFill/>
          <a:ln w="28575">
            <a:solidFill>
              <a:srgbClr val="0000CC"/>
            </a:solidFill>
            <a:prstDash val="sysDot"/>
            <a:round/>
          </a:ln>
          <a:effectLst/>
        </p:spPr>
        <p:txBody>
          <a:bodyPr/>
          <a:lstStyle/>
          <a:p>
            <a:pPr>
              <a:defRPr/>
            </a:pPr>
            <a:endParaRPr lang="zh-CN" altLang="en-US">
              <a:latin typeface="+mn-lt"/>
              <a:ea typeface="+mn-ea"/>
            </a:endParaRPr>
          </a:p>
        </p:txBody>
      </p:sp>
      <p:sp>
        <p:nvSpPr>
          <p:cNvPr id="554026" name="Text Box 42"/>
          <p:cNvSpPr txBox="1">
            <a:spLocks noChangeArrowheads="1"/>
          </p:cNvSpPr>
          <p:nvPr/>
        </p:nvSpPr>
        <p:spPr bwMode="auto">
          <a:xfrm>
            <a:off x="5954713" y="515938"/>
            <a:ext cx="1444625" cy="366712"/>
          </a:xfrm>
          <a:prstGeom prst="rect">
            <a:avLst/>
          </a:prstGeom>
          <a:noFill/>
          <a:ln>
            <a:noFill/>
          </a:ln>
          <a:effectLst/>
        </p:spPr>
        <p:txBody>
          <a:bodyPr wrap="none">
            <a:spAutoFit/>
          </a:bodyPr>
          <a:lstStyle/>
          <a:p>
            <a:pPr>
              <a:defRPr/>
            </a:pPr>
            <a:r>
              <a:rPr kumimoji="1" lang="en-US" altLang="zh-CN" sz="1800" i="1">
                <a:latin typeface="+mn-lt"/>
                <a:ea typeface="+mn-ea"/>
                <a:sym typeface="Symbol" panose="05050102010706020507" pitchFamily="18" charset="2"/>
              </a:rPr>
              <a:t>E</a:t>
            </a:r>
            <a:r>
              <a:rPr kumimoji="1" lang="en-US" altLang="zh-CN" sz="1800">
                <a:latin typeface="+mn-lt"/>
                <a:ea typeface="+mn-ea"/>
                <a:sym typeface="Symbol" panose="05050102010706020507" pitchFamily="18" charset="2"/>
              </a:rPr>
              <a:t> = 12.28 </a:t>
            </a:r>
            <a:r>
              <a:rPr kumimoji="1" lang="en-US" altLang="zh-CN" sz="1800" i="1">
                <a:latin typeface="+mn-lt"/>
                <a:ea typeface="+mn-ea"/>
                <a:sym typeface="Symbol" panose="05050102010706020507" pitchFamily="18" charset="2"/>
              </a:rPr>
              <a:t>D</a:t>
            </a:r>
            <a:r>
              <a:rPr kumimoji="1" lang="en-US" altLang="zh-CN" sz="1800">
                <a:latin typeface="+mn-lt"/>
                <a:ea typeface="+mn-ea"/>
                <a:sym typeface="Symbol" panose="05050102010706020507" pitchFamily="18" charset="2"/>
              </a:rPr>
              <a:t>q</a:t>
            </a:r>
            <a:endParaRPr kumimoji="1" lang="en-US" altLang="zh-CN" sz="1800">
              <a:latin typeface="+mn-lt"/>
              <a:ea typeface="+mn-ea"/>
            </a:endParaRPr>
          </a:p>
        </p:txBody>
      </p:sp>
      <p:sp>
        <p:nvSpPr>
          <p:cNvPr id="554027" name="Text Box 43"/>
          <p:cNvSpPr txBox="1">
            <a:spLocks noChangeArrowheads="1"/>
          </p:cNvSpPr>
          <p:nvPr/>
        </p:nvSpPr>
        <p:spPr bwMode="auto">
          <a:xfrm>
            <a:off x="5954713" y="2025650"/>
            <a:ext cx="1330325" cy="366713"/>
          </a:xfrm>
          <a:prstGeom prst="rect">
            <a:avLst/>
          </a:prstGeom>
          <a:noFill/>
          <a:ln>
            <a:noFill/>
          </a:ln>
          <a:effectLst/>
        </p:spPr>
        <p:txBody>
          <a:bodyPr wrap="none">
            <a:spAutoFit/>
          </a:bodyPr>
          <a:lstStyle/>
          <a:p>
            <a:pPr>
              <a:defRPr/>
            </a:pPr>
            <a:r>
              <a:rPr kumimoji="1" lang="en-US" altLang="zh-CN" sz="1800" i="1">
                <a:latin typeface="+mn-lt"/>
                <a:ea typeface="+mn-ea"/>
                <a:sym typeface="Symbol" panose="05050102010706020507" pitchFamily="18" charset="2"/>
              </a:rPr>
              <a:t>E</a:t>
            </a:r>
            <a:r>
              <a:rPr kumimoji="1" lang="en-US" altLang="zh-CN" sz="1800">
                <a:latin typeface="+mn-lt"/>
                <a:ea typeface="+mn-ea"/>
                <a:sym typeface="Symbol" panose="05050102010706020507" pitchFamily="18" charset="2"/>
              </a:rPr>
              <a:t> = 2.28 </a:t>
            </a:r>
            <a:r>
              <a:rPr kumimoji="1" lang="en-US" altLang="zh-CN" sz="1800" i="1">
                <a:latin typeface="+mn-lt"/>
                <a:ea typeface="+mn-ea"/>
                <a:sym typeface="Symbol" panose="05050102010706020507" pitchFamily="18" charset="2"/>
              </a:rPr>
              <a:t>D</a:t>
            </a:r>
            <a:r>
              <a:rPr kumimoji="1" lang="en-US" altLang="zh-CN" sz="1800">
                <a:latin typeface="+mn-lt"/>
                <a:ea typeface="+mn-ea"/>
                <a:sym typeface="Symbol" panose="05050102010706020507" pitchFamily="18" charset="2"/>
              </a:rPr>
              <a:t>q</a:t>
            </a:r>
            <a:endParaRPr kumimoji="1" lang="en-US" altLang="zh-CN" sz="1800">
              <a:latin typeface="+mn-lt"/>
              <a:ea typeface="+mn-ea"/>
            </a:endParaRPr>
          </a:p>
        </p:txBody>
      </p:sp>
      <p:sp>
        <p:nvSpPr>
          <p:cNvPr id="554028" name="Text Box 44"/>
          <p:cNvSpPr txBox="1">
            <a:spLocks noChangeArrowheads="1"/>
          </p:cNvSpPr>
          <p:nvPr/>
        </p:nvSpPr>
        <p:spPr bwMode="auto">
          <a:xfrm>
            <a:off x="5954713" y="3640138"/>
            <a:ext cx="1463675" cy="366712"/>
          </a:xfrm>
          <a:prstGeom prst="rect">
            <a:avLst/>
          </a:prstGeom>
          <a:noFill/>
          <a:ln>
            <a:noFill/>
          </a:ln>
          <a:effectLst/>
        </p:spPr>
        <p:txBody>
          <a:bodyPr wrap="none">
            <a:spAutoFit/>
          </a:bodyPr>
          <a:lstStyle/>
          <a:p>
            <a:pPr>
              <a:defRPr/>
            </a:pPr>
            <a:r>
              <a:rPr kumimoji="1" lang="en-US" altLang="zh-CN" sz="1800" i="1">
                <a:latin typeface="+mn-lt"/>
                <a:ea typeface="+mn-ea"/>
                <a:sym typeface="Symbol" panose="05050102010706020507" pitchFamily="18" charset="2"/>
              </a:rPr>
              <a:t>E</a:t>
            </a:r>
            <a:r>
              <a:rPr kumimoji="1" lang="en-US" altLang="zh-CN" sz="1800">
                <a:latin typeface="+mn-lt"/>
                <a:ea typeface="+mn-ea"/>
                <a:sym typeface="Symbol" panose="05050102010706020507" pitchFamily="18" charset="2"/>
              </a:rPr>
              <a:t> = -4..28 </a:t>
            </a:r>
            <a:r>
              <a:rPr kumimoji="1" lang="en-US" altLang="zh-CN" sz="1800" i="1">
                <a:latin typeface="+mn-lt"/>
                <a:ea typeface="+mn-ea"/>
                <a:sym typeface="Symbol" panose="05050102010706020507" pitchFamily="18" charset="2"/>
              </a:rPr>
              <a:t>D</a:t>
            </a:r>
            <a:r>
              <a:rPr kumimoji="1" lang="en-US" altLang="zh-CN" sz="1800">
                <a:latin typeface="+mn-lt"/>
                <a:ea typeface="+mn-ea"/>
                <a:sym typeface="Symbol" panose="05050102010706020507" pitchFamily="18" charset="2"/>
              </a:rPr>
              <a:t>q</a:t>
            </a:r>
            <a:endParaRPr kumimoji="1" lang="en-US" altLang="zh-CN" sz="1800">
              <a:latin typeface="+mn-lt"/>
              <a:ea typeface="+mn-ea"/>
            </a:endParaRPr>
          </a:p>
        </p:txBody>
      </p:sp>
      <p:sp>
        <p:nvSpPr>
          <p:cNvPr id="554029" name="Text Box 45"/>
          <p:cNvSpPr txBox="1">
            <a:spLocks noChangeArrowheads="1"/>
          </p:cNvSpPr>
          <p:nvPr/>
        </p:nvSpPr>
        <p:spPr bwMode="auto">
          <a:xfrm>
            <a:off x="5954713" y="4478338"/>
            <a:ext cx="1463675" cy="366712"/>
          </a:xfrm>
          <a:prstGeom prst="rect">
            <a:avLst/>
          </a:prstGeom>
          <a:noFill/>
          <a:ln>
            <a:noFill/>
          </a:ln>
          <a:effectLst/>
        </p:spPr>
        <p:txBody>
          <a:bodyPr wrap="none">
            <a:spAutoFit/>
          </a:bodyPr>
          <a:lstStyle/>
          <a:p>
            <a:pPr>
              <a:defRPr/>
            </a:pPr>
            <a:r>
              <a:rPr kumimoji="1" lang="en-US" altLang="zh-CN" sz="1800" i="1">
                <a:latin typeface="+mn-lt"/>
                <a:ea typeface="+mn-ea"/>
                <a:sym typeface="Symbol" panose="05050102010706020507" pitchFamily="18" charset="2"/>
              </a:rPr>
              <a:t>E</a:t>
            </a:r>
            <a:r>
              <a:rPr kumimoji="1" lang="en-US" altLang="zh-CN" sz="1800">
                <a:latin typeface="+mn-lt"/>
                <a:ea typeface="+mn-ea"/>
                <a:sym typeface="Symbol" panose="05050102010706020507" pitchFamily="18" charset="2"/>
              </a:rPr>
              <a:t> =  -5.14 Dq</a:t>
            </a:r>
            <a:endParaRPr kumimoji="1" lang="en-US" altLang="zh-CN" sz="1800">
              <a:latin typeface="+mn-lt"/>
              <a:ea typeface="+mn-ea"/>
            </a:endParaRPr>
          </a:p>
        </p:txBody>
      </p:sp>
      <p:graphicFrame>
        <p:nvGraphicFramePr>
          <p:cNvPr id="47210" name="Object 106"/>
          <p:cNvGraphicFramePr>
            <a:graphicFrameLocks noChangeAspect="1"/>
          </p:cNvGraphicFramePr>
          <p:nvPr/>
        </p:nvGraphicFramePr>
        <p:xfrm>
          <a:off x="4678363" y="2527300"/>
          <a:ext cx="114300" cy="215900"/>
        </p:xfrm>
        <a:graphic>
          <a:graphicData uri="http://schemas.openxmlformats.org/presentationml/2006/ole">
            <mc:AlternateContent xmlns:mc="http://schemas.openxmlformats.org/markup-compatibility/2006">
              <mc:Choice xmlns:v="urn:schemas-microsoft-com:vml" Requires="v">
                <p:oleObj spid="_x0000_s2078" name="Equation" r:id="rId1" imgW="2743200" imgH="5181600" progId="Equation.3">
                  <p:embed/>
                </p:oleObj>
              </mc:Choice>
              <mc:Fallback>
                <p:oleObj name="Equation" r:id="rId1" imgW="2743200" imgH="5181600" progId="Equation.3">
                  <p:embed/>
                  <p:pic>
                    <p:nvPicPr>
                      <p:cNvPr id="0" name="图片 2048"/>
                      <p:cNvPicPr>
                        <a:picLocks noChangeAspect="1"/>
                      </p:cNvPicPr>
                      <p:nvPr/>
                    </p:nvPicPr>
                    <p:blipFill>
                      <a:blip r:embed="rId2"/>
                      <a:stretch>
                        <a:fillRect/>
                      </a:stretch>
                    </p:blipFill>
                    <p:spPr>
                      <a:xfrm>
                        <a:off x="4678363" y="2527300"/>
                        <a:ext cx="114300" cy="215900"/>
                      </a:xfrm>
                      <a:prstGeom prst="rect">
                        <a:avLst/>
                      </a:prstGeom>
                      <a:noFill/>
                      <a:ln w="9525">
                        <a:noFill/>
                      </a:ln>
                    </p:spPr>
                  </p:pic>
                </p:oleObj>
              </mc:Fallback>
            </mc:AlternateContent>
          </a:graphicData>
        </a:graphic>
      </p:graphicFrame>
      <p:graphicFrame>
        <p:nvGraphicFramePr>
          <p:cNvPr id="47211" name="Object 107"/>
          <p:cNvGraphicFramePr>
            <a:graphicFrameLocks noChangeAspect="1"/>
          </p:cNvGraphicFramePr>
          <p:nvPr/>
        </p:nvGraphicFramePr>
        <p:xfrm>
          <a:off x="6335713" y="4013200"/>
          <a:ext cx="381000" cy="381000"/>
        </p:xfrm>
        <a:graphic>
          <a:graphicData uri="http://schemas.openxmlformats.org/presentationml/2006/ole">
            <mc:AlternateContent xmlns:mc="http://schemas.openxmlformats.org/markup-compatibility/2006">
              <mc:Choice xmlns:v="urn:schemas-microsoft-com:vml" Requires="v">
                <p:oleObj spid="_x0000_s2079" name="Equation" r:id="rId3" imgW="6400800" imgH="6400800" progId="Equation.3">
                  <p:embed/>
                </p:oleObj>
              </mc:Choice>
              <mc:Fallback>
                <p:oleObj name="Equation" r:id="rId3" imgW="6400800" imgH="6400800" progId="Equation.3">
                  <p:embed/>
                  <p:pic>
                    <p:nvPicPr>
                      <p:cNvPr id="0" name="图片 2049"/>
                      <p:cNvPicPr>
                        <a:picLocks noChangeAspect="1"/>
                      </p:cNvPicPr>
                      <p:nvPr/>
                    </p:nvPicPr>
                    <p:blipFill>
                      <a:blip r:embed="rId4"/>
                      <a:stretch>
                        <a:fillRect/>
                      </a:stretch>
                    </p:blipFill>
                    <p:spPr>
                      <a:xfrm>
                        <a:off x="6335713" y="4013200"/>
                        <a:ext cx="381000" cy="381000"/>
                      </a:xfrm>
                      <a:prstGeom prst="rect">
                        <a:avLst/>
                      </a:prstGeom>
                      <a:noFill/>
                      <a:ln w="9525">
                        <a:noFill/>
                      </a:ln>
                    </p:spPr>
                  </p:pic>
                </p:oleObj>
              </mc:Fallback>
            </mc:AlternateContent>
          </a:graphicData>
        </a:graphic>
      </p:graphicFrame>
      <p:graphicFrame>
        <p:nvGraphicFramePr>
          <p:cNvPr id="47212" name="Object 108"/>
          <p:cNvGraphicFramePr>
            <a:graphicFrameLocks noChangeAspect="1"/>
          </p:cNvGraphicFramePr>
          <p:nvPr/>
        </p:nvGraphicFramePr>
        <p:xfrm>
          <a:off x="6351588" y="866775"/>
          <a:ext cx="501650" cy="361950"/>
        </p:xfrm>
        <a:graphic>
          <a:graphicData uri="http://schemas.openxmlformats.org/presentationml/2006/ole">
            <mc:AlternateContent xmlns:mc="http://schemas.openxmlformats.org/markup-compatibility/2006">
              <mc:Choice xmlns:v="urn:schemas-microsoft-com:vml" Requires="v">
                <p:oleObj spid="_x0000_s2080" name="Equation" r:id="rId5" imgW="9753600" imgH="7010400" progId="Equation.3">
                  <p:embed/>
                </p:oleObj>
              </mc:Choice>
              <mc:Fallback>
                <p:oleObj name="Equation" r:id="rId5" imgW="9753600" imgH="7010400" progId="Equation.3">
                  <p:embed/>
                  <p:pic>
                    <p:nvPicPr>
                      <p:cNvPr id="0" name="图片 2050"/>
                      <p:cNvPicPr>
                        <a:picLocks noChangeAspect="1"/>
                      </p:cNvPicPr>
                      <p:nvPr/>
                    </p:nvPicPr>
                    <p:blipFill>
                      <a:blip r:embed="rId6"/>
                      <a:stretch>
                        <a:fillRect/>
                      </a:stretch>
                    </p:blipFill>
                    <p:spPr>
                      <a:xfrm>
                        <a:off x="6351588" y="866775"/>
                        <a:ext cx="501650" cy="361950"/>
                      </a:xfrm>
                      <a:prstGeom prst="rect">
                        <a:avLst/>
                      </a:prstGeom>
                      <a:noFill/>
                      <a:ln w="9525">
                        <a:noFill/>
                      </a:ln>
                    </p:spPr>
                  </p:pic>
                </p:oleObj>
              </mc:Fallback>
            </mc:AlternateContent>
          </a:graphicData>
        </a:graphic>
      </p:graphicFrame>
      <p:graphicFrame>
        <p:nvGraphicFramePr>
          <p:cNvPr id="47213" name="Object 109"/>
          <p:cNvGraphicFramePr>
            <a:graphicFrameLocks noChangeAspect="1"/>
          </p:cNvGraphicFramePr>
          <p:nvPr/>
        </p:nvGraphicFramePr>
        <p:xfrm>
          <a:off x="6335713" y="2390775"/>
          <a:ext cx="344487" cy="365125"/>
        </p:xfrm>
        <a:graphic>
          <a:graphicData uri="http://schemas.openxmlformats.org/presentationml/2006/ole">
            <mc:AlternateContent xmlns:mc="http://schemas.openxmlformats.org/markup-compatibility/2006">
              <mc:Choice xmlns:v="urn:schemas-microsoft-com:vml" Requires="v">
                <p:oleObj spid="_x0000_s2081" name="Equation" r:id="rId7" imgW="5486400" imgH="5791200" progId="Equation.3">
                  <p:embed/>
                </p:oleObj>
              </mc:Choice>
              <mc:Fallback>
                <p:oleObj name="Equation" r:id="rId7" imgW="5486400" imgH="5791200" progId="Equation.3">
                  <p:embed/>
                  <p:pic>
                    <p:nvPicPr>
                      <p:cNvPr id="0" name="图片 2051"/>
                      <p:cNvPicPr>
                        <a:picLocks noChangeAspect="1"/>
                      </p:cNvPicPr>
                      <p:nvPr/>
                    </p:nvPicPr>
                    <p:blipFill>
                      <a:blip r:embed="rId8"/>
                      <a:stretch>
                        <a:fillRect/>
                      </a:stretch>
                    </p:blipFill>
                    <p:spPr>
                      <a:xfrm>
                        <a:off x="6335713" y="2390775"/>
                        <a:ext cx="344487" cy="365125"/>
                      </a:xfrm>
                      <a:prstGeom prst="rect">
                        <a:avLst/>
                      </a:prstGeom>
                      <a:noFill/>
                      <a:ln w="9525">
                        <a:noFill/>
                      </a:ln>
                    </p:spPr>
                  </p:pic>
                </p:oleObj>
              </mc:Fallback>
            </mc:AlternateContent>
          </a:graphicData>
        </a:graphic>
      </p:graphicFrame>
      <p:graphicFrame>
        <p:nvGraphicFramePr>
          <p:cNvPr id="47214" name="Object 110"/>
          <p:cNvGraphicFramePr>
            <a:graphicFrameLocks noChangeAspect="1"/>
          </p:cNvGraphicFramePr>
          <p:nvPr/>
        </p:nvGraphicFramePr>
        <p:xfrm>
          <a:off x="6183313" y="4997450"/>
          <a:ext cx="727075" cy="336550"/>
        </p:xfrm>
        <a:graphic>
          <a:graphicData uri="http://schemas.openxmlformats.org/presentationml/2006/ole">
            <mc:AlternateContent xmlns:mc="http://schemas.openxmlformats.org/markup-compatibility/2006">
              <mc:Choice xmlns:v="urn:schemas-microsoft-com:vml" Requires="v">
                <p:oleObj spid="_x0000_s2082" name="Equation" r:id="rId9" imgW="12496800" imgH="5791200" progId="Equation.3">
                  <p:embed/>
                </p:oleObj>
              </mc:Choice>
              <mc:Fallback>
                <p:oleObj name="Equation" r:id="rId9" imgW="12496800" imgH="5791200" progId="Equation.3">
                  <p:embed/>
                  <p:pic>
                    <p:nvPicPr>
                      <p:cNvPr id="0" name="图片 2052"/>
                      <p:cNvPicPr>
                        <a:picLocks noChangeAspect="1"/>
                      </p:cNvPicPr>
                      <p:nvPr/>
                    </p:nvPicPr>
                    <p:blipFill>
                      <a:blip r:embed="rId10"/>
                      <a:stretch>
                        <a:fillRect/>
                      </a:stretch>
                    </p:blipFill>
                    <p:spPr>
                      <a:xfrm>
                        <a:off x="6183313" y="4997450"/>
                        <a:ext cx="727075" cy="336550"/>
                      </a:xfrm>
                      <a:prstGeom prst="rect">
                        <a:avLst/>
                      </a:prstGeom>
                      <a:noFill/>
                      <a:ln w="9525">
                        <a:noFill/>
                      </a:ln>
                    </p:spPr>
                  </p:pic>
                </p:oleObj>
              </mc:Fallback>
            </mc:AlternateContent>
          </a:graphicData>
        </a:graphic>
      </p:graphicFrame>
      <p:sp>
        <p:nvSpPr>
          <p:cNvPr id="554035" name="Line 51"/>
          <p:cNvSpPr>
            <a:spLocks noChangeShapeType="1"/>
          </p:cNvSpPr>
          <p:nvPr/>
        </p:nvSpPr>
        <p:spPr bwMode="auto">
          <a:xfrm flipV="1">
            <a:off x="7707313" y="577850"/>
            <a:ext cx="0" cy="2286000"/>
          </a:xfrm>
          <a:prstGeom prst="line">
            <a:avLst/>
          </a:prstGeom>
          <a:noFill/>
          <a:ln w="22225">
            <a:solidFill>
              <a:srgbClr val="0000CC"/>
            </a:solidFill>
            <a:round/>
            <a:tailEnd type="triangle" w="med" len="med"/>
          </a:ln>
          <a:effectLst/>
        </p:spPr>
        <p:txBody>
          <a:bodyPr/>
          <a:lstStyle/>
          <a:p>
            <a:pPr>
              <a:defRPr/>
            </a:pPr>
            <a:endParaRPr lang="zh-CN" altLang="en-US">
              <a:latin typeface="+mn-lt"/>
              <a:ea typeface="+mn-ea"/>
            </a:endParaRPr>
          </a:p>
        </p:txBody>
      </p:sp>
      <p:sp>
        <p:nvSpPr>
          <p:cNvPr id="554036" name="Line 52"/>
          <p:cNvSpPr>
            <a:spLocks noChangeShapeType="1"/>
          </p:cNvSpPr>
          <p:nvPr/>
        </p:nvSpPr>
        <p:spPr bwMode="auto">
          <a:xfrm>
            <a:off x="7707313" y="3244850"/>
            <a:ext cx="0" cy="1524000"/>
          </a:xfrm>
          <a:prstGeom prst="line">
            <a:avLst/>
          </a:prstGeom>
          <a:noFill/>
          <a:ln w="22225">
            <a:solidFill>
              <a:srgbClr val="0000CC"/>
            </a:solidFill>
            <a:round/>
            <a:tailEnd type="triangle" w="med" len="med"/>
          </a:ln>
          <a:effectLst/>
        </p:spPr>
        <p:txBody>
          <a:bodyPr/>
          <a:lstStyle/>
          <a:p>
            <a:pPr>
              <a:defRPr/>
            </a:pPr>
            <a:endParaRPr lang="zh-CN" altLang="en-US">
              <a:latin typeface="+mn-lt"/>
              <a:ea typeface="+mn-ea"/>
            </a:endParaRPr>
          </a:p>
        </p:txBody>
      </p:sp>
      <p:sp>
        <p:nvSpPr>
          <p:cNvPr id="554037" name="Text Box 53"/>
          <p:cNvSpPr txBox="1">
            <a:spLocks noChangeArrowheads="1"/>
          </p:cNvSpPr>
          <p:nvPr/>
        </p:nvSpPr>
        <p:spPr bwMode="auto">
          <a:xfrm>
            <a:off x="7250113" y="2863850"/>
            <a:ext cx="1433512" cy="366713"/>
          </a:xfrm>
          <a:prstGeom prst="rect">
            <a:avLst/>
          </a:prstGeom>
          <a:noFill/>
          <a:ln>
            <a:noFill/>
          </a:ln>
          <a:effectLst/>
        </p:spPr>
        <p:txBody>
          <a:bodyPr wrap="none">
            <a:spAutoFit/>
          </a:bodyPr>
          <a:lstStyle/>
          <a:p>
            <a:pPr>
              <a:defRPr/>
            </a:pPr>
            <a:r>
              <a:rPr kumimoji="1" lang="en-US" altLang="zh-CN" sz="1800">
                <a:latin typeface="+mn-lt"/>
                <a:ea typeface="+mn-ea"/>
                <a:sym typeface="Symbol" panose="05050102010706020507" pitchFamily="18" charset="2"/>
              </a:rPr>
              <a:t></a:t>
            </a:r>
            <a:r>
              <a:rPr kumimoji="1" lang="en-US" altLang="zh-CN" sz="1800" baseline="-25000">
                <a:latin typeface="+mn-lt"/>
                <a:ea typeface="+mn-ea"/>
                <a:sym typeface="Symbol" panose="05050102010706020507" pitchFamily="18" charset="2"/>
              </a:rPr>
              <a:t>s</a:t>
            </a:r>
            <a:r>
              <a:rPr kumimoji="1" lang="en-US" altLang="zh-CN" sz="1800">
                <a:latin typeface="+mn-lt"/>
                <a:ea typeface="+mn-ea"/>
                <a:sym typeface="Symbol" panose="05050102010706020507" pitchFamily="18" charset="2"/>
              </a:rPr>
              <a:t> = 17.42</a:t>
            </a:r>
            <a:r>
              <a:rPr kumimoji="1" lang="en-US" altLang="zh-CN" sz="1800" i="1">
                <a:latin typeface="+mn-lt"/>
                <a:ea typeface="+mn-ea"/>
                <a:sym typeface="Symbol" panose="05050102010706020507" pitchFamily="18" charset="2"/>
              </a:rPr>
              <a:t>D</a:t>
            </a:r>
            <a:r>
              <a:rPr kumimoji="1" lang="en-US" altLang="zh-CN" sz="1800">
                <a:latin typeface="+mn-lt"/>
                <a:ea typeface="+mn-ea"/>
                <a:sym typeface="Symbol" panose="05050102010706020507" pitchFamily="18" charset="2"/>
              </a:rPr>
              <a:t>q</a:t>
            </a:r>
            <a:endParaRPr kumimoji="1" lang="en-US" altLang="zh-CN" sz="1800">
              <a:latin typeface="+mn-lt"/>
              <a:ea typeface="+mn-ea"/>
            </a:endParaRPr>
          </a:p>
        </p:txBody>
      </p:sp>
      <p:sp>
        <p:nvSpPr>
          <p:cNvPr id="554038" name="Text Box 54"/>
          <p:cNvSpPr txBox="1">
            <a:spLocks noChangeArrowheads="1"/>
          </p:cNvSpPr>
          <p:nvPr/>
        </p:nvSpPr>
        <p:spPr bwMode="auto">
          <a:xfrm>
            <a:off x="1458913" y="3762375"/>
            <a:ext cx="1206500" cy="396875"/>
          </a:xfrm>
          <a:prstGeom prst="rect">
            <a:avLst/>
          </a:prstGeom>
          <a:noFill/>
          <a:ln>
            <a:noFill/>
          </a:ln>
          <a:effectLst/>
        </p:spPr>
        <p:txBody>
          <a:bodyPr wrap="none">
            <a:spAutoFit/>
          </a:bodyPr>
          <a:lstStyle/>
          <a:p>
            <a:pPr>
              <a:defRPr/>
            </a:pPr>
            <a:r>
              <a:rPr kumimoji="1" lang="zh-CN" altLang="en-US" sz="2000">
                <a:latin typeface="+mn-lt"/>
                <a:ea typeface="+mn-ea"/>
              </a:rPr>
              <a:t>四面体场</a:t>
            </a:r>
            <a:endParaRPr kumimoji="1" lang="zh-CN" altLang="en-US" sz="2000">
              <a:latin typeface="+mn-lt"/>
              <a:ea typeface="+mn-ea"/>
            </a:endParaRPr>
          </a:p>
        </p:txBody>
      </p:sp>
      <p:sp>
        <p:nvSpPr>
          <p:cNvPr id="554039" name="Text Box 55"/>
          <p:cNvSpPr txBox="1">
            <a:spLocks noChangeArrowheads="1"/>
          </p:cNvSpPr>
          <p:nvPr/>
        </p:nvSpPr>
        <p:spPr bwMode="auto">
          <a:xfrm>
            <a:off x="4278313" y="3930650"/>
            <a:ext cx="1206500" cy="396875"/>
          </a:xfrm>
          <a:prstGeom prst="rect">
            <a:avLst/>
          </a:prstGeom>
          <a:noFill/>
          <a:ln>
            <a:noFill/>
          </a:ln>
          <a:effectLst/>
        </p:spPr>
        <p:txBody>
          <a:bodyPr wrap="none">
            <a:spAutoFit/>
          </a:bodyPr>
          <a:lstStyle/>
          <a:p>
            <a:pPr>
              <a:defRPr/>
            </a:pPr>
            <a:r>
              <a:rPr kumimoji="1" lang="zh-CN" altLang="en-US" sz="2000">
                <a:latin typeface="+mn-lt"/>
                <a:ea typeface="+mn-ea"/>
              </a:rPr>
              <a:t>八面体场</a:t>
            </a:r>
            <a:endParaRPr kumimoji="1" lang="zh-CN" altLang="en-US" sz="2000">
              <a:latin typeface="+mn-lt"/>
              <a:ea typeface="+mn-ea"/>
            </a:endParaRPr>
          </a:p>
        </p:txBody>
      </p:sp>
      <p:sp>
        <p:nvSpPr>
          <p:cNvPr id="554040" name="Text Box 56"/>
          <p:cNvSpPr txBox="1">
            <a:spLocks noChangeArrowheads="1"/>
          </p:cNvSpPr>
          <p:nvPr/>
        </p:nvSpPr>
        <p:spPr bwMode="auto">
          <a:xfrm>
            <a:off x="5954713" y="5378450"/>
            <a:ext cx="1206500" cy="396875"/>
          </a:xfrm>
          <a:prstGeom prst="rect">
            <a:avLst/>
          </a:prstGeom>
          <a:noFill/>
          <a:ln>
            <a:noFill/>
          </a:ln>
          <a:effectLst/>
        </p:spPr>
        <p:txBody>
          <a:bodyPr wrap="none">
            <a:spAutoFit/>
          </a:bodyPr>
          <a:lstStyle/>
          <a:p>
            <a:pPr>
              <a:defRPr/>
            </a:pPr>
            <a:r>
              <a:rPr kumimoji="1" lang="zh-CN" altLang="en-US" sz="2000">
                <a:latin typeface="+mn-lt"/>
                <a:ea typeface="+mn-ea"/>
              </a:rPr>
              <a:t>正方形场</a:t>
            </a:r>
            <a:endParaRPr kumimoji="1" lang="zh-CN" altLang="en-US" sz="2000">
              <a:latin typeface="+mn-lt"/>
              <a:ea typeface="+mn-ea"/>
            </a:endParaRPr>
          </a:p>
        </p:txBody>
      </p:sp>
      <p:sp>
        <p:nvSpPr>
          <p:cNvPr id="554041" name="Text Box 57"/>
          <p:cNvSpPr txBox="1">
            <a:spLocks noChangeArrowheads="1"/>
          </p:cNvSpPr>
          <p:nvPr/>
        </p:nvSpPr>
        <p:spPr bwMode="auto">
          <a:xfrm>
            <a:off x="1651000" y="5851525"/>
            <a:ext cx="5770563" cy="585788"/>
          </a:xfrm>
          <a:prstGeom prst="rect">
            <a:avLst/>
          </a:prstGeom>
          <a:noFill/>
          <a:ln>
            <a:noFill/>
          </a:ln>
          <a:effectLst/>
        </p:spPr>
        <p:txBody>
          <a:bodyPr wrap="none">
            <a:spAutoFit/>
          </a:bodyPr>
          <a:lstStyle/>
          <a:p>
            <a:pPr>
              <a:defRPr/>
            </a:pPr>
            <a:r>
              <a:rPr kumimoji="1" lang="zh-CN" altLang="en-US" dirty="0">
                <a:solidFill>
                  <a:srgbClr val="FF0000"/>
                </a:solidFill>
                <a:latin typeface="+mn-lt"/>
                <a:ea typeface="+mn-ea"/>
              </a:rPr>
              <a:t>不同晶体场中</a:t>
            </a:r>
            <a:r>
              <a:rPr kumimoji="1" lang="zh-CN" altLang="en-US" i="1" dirty="0">
                <a:solidFill>
                  <a:srgbClr val="FF0000"/>
                </a:solidFill>
                <a:latin typeface="+mn-lt"/>
                <a:ea typeface="+mn-ea"/>
                <a:sym typeface="Symbol" panose="05050102010706020507" pitchFamily="18" charset="2"/>
              </a:rPr>
              <a:t></a:t>
            </a:r>
            <a:r>
              <a:rPr kumimoji="1" lang="zh-CN" altLang="en-US" dirty="0">
                <a:solidFill>
                  <a:srgbClr val="FF0000"/>
                </a:solidFill>
                <a:latin typeface="+mn-lt"/>
                <a:ea typeface="+mn-ea"/>
              </a:rPr>
              <a:t>相对大小示意图</a:t>
            </a:r>
            <a:endParaRPr kumimoji="1" lang="zh-CN" altLang="en-US" dirty="0">
              <a:solidFill>
                <a:srgbClr val="FF0000"/>
              </a:solidFill>
              <a:latin typeface="+mn-lt"/>
              <a:ea typeface="+mn-ea"/>
            </a:endParaRPr>
          </a:p>
        </p:txBody>
      </p:sp>
      <p:sp>
        <p:nvSpPr>
          <p:cNvPr id="554042" name="Text Box 58"/>
          <p:cNvSpPr txBox="1">
            <a:spLocks noChangeArrowheads="1"/>
          </p:cNvSpPr>
          <p:nvPr/>
        </p:nvSpPr>
        <p:spPr bwMode="auto">
          <a:xfrm>
            <a:off x="1398588" y="2124075"/>
            <a:ext cx="365125" cy="366713"/>
          </a:xfrm>
          <a:prstGeom prst="rect">
            <a:avLst/>
          </a:prstGeom>
          <a:noFill/>
          <a:ln>
            <a:noFill/>
          </a:ln>
          <a:effectLst/>
        </p:spPr>
        <p:txBody>
          <a:bodyPr wrap="none">
            <a:spAutoFit/>
          </a:bodyPr>
          <a:lstStyle/>
          <a:p>
            <a:pPr eaLnBrk="0" hangingPunct="0">
              <a:defRPr/>
            </a:pPr>
            <a:r>
              <a:rPr lang="en-US" altLang="zh-CN" sz="1800" i="1">
                <a:latin typeface="+mn-lt"/>
                <a:ea typeface="+mn-ea"/>
              </a:rPr>
              <a:t>d</a:t>
            </a:r>
            <a:r>
              <a:rPr lang="en-US" altLang="zh-CN" sz="1800" baseline="-25000">
                <a:latin typeface="+mn-lt"/>
                <a:ea typeface="+mn-ea"/>
                <a:sym typeface="Symbol" panose="05050102010706020507" pitchFamily="18" charset="2"/>
              </a:rPr>
              <a:t></a:t>
            </a:r>
            <a:endParaRPr lang="en-US" altLang="zh-CN" sz="1800" baseline="-25000">
              <a:latin typeface="+mn-lt"/>
              <a:ea typeface="+mn-ea"/>
            </a:endParaRPr>
          </a:p>
        </p:txBody>
      </p:sp>
      <p:sp>
        <p:nvSpPr>
          <p:cNvPr id="554043" name="Text Box 59"/>
          <p:cNvSpPr txBox="1">
            <a:spLocks noChangeArrowheads="1"/>
          </p:cNvSpPr>
          <p:nvPr/>
        </p:nvSpPr>
        <p:spPr bwMode="auto">
          <a:xfrm>
            <a:off x="1403350" y="2889250"/>
            <a:ext cx="363538" cy="369888"/>
          </a:xfrm>
          <a:prstGeom prst="rect">
            <a:avLst/>
          </a:prstGeom>
          <a:noFill/>
          <a:ln>
            <a:noFill/>
          </a:ln>
          <a:effectLst/>
        </p:spPr>
        <p:txBody>
          <a:bodyPr wrap="none">
            <a:spAutoFit/>
          </a:bodyPr>
          <a:lstStyle/>
          <a:p>
            <a:pPr eaLnBrk="0" hangingPunct="0">
              <a:defRPr/>
            </a:pPr>
            <a:r>
              <a:rPr lang="en-US" altLang="zh-CN" sz="1800" i="1">
                <a:latin typeface="+mn-lt"/>
                <a:ea typeface="+mn-ea"/>
              </a:rPr>
              <a:t>d</a:t>
            </a:r>
            <a:r>
              <a:rPr lang="en-US" altLang="zh-CN" sz="1800" baseline="-25000">
                <a:latin typeface="+mn-lt"/>
                <a:ea typeface="+mn-ea"/>
                <a:sym typeface="Symbol" panose="05050102010706020507" pitchFamily="18" charset="2"/>
              </a:rPr>
              <a:t></a:t>
            </a:r>
            <a:endParaRPr lang="en-US" altLang="zh-CN" sz="1800" baseline="-25000">
              <a:latin typeface="+mn-lt"/>
              <a:ea typeface="+mn-ea"/>
            </a:endParaRPr>
          </a:p>
        </p:txBody>
      </p:sp>
      <p:sp>
        <p:nvSpPr>
          <p:cNvPr id="554044" name="Text Box 60"/>
          <p:cNvSpPr txBox="1">
            <a:spLocks noChangeArrowheads="1"/>
          </p:cNvSpPr>
          <p:nvPr/>
        </p:nvSpPr>
        <p:spPr bwMode="auto">
          <a:xfrm>
            <a:off x="4049713" y="3533775"/>
            <a:ext cx="365125" cy="366713"/>
          </a:xfrm>
          <a:prstGeom prst="rect">
            <a:avLst/>
          </a:prstGeom>
          <a:noFill/>
          <a:ln>
            <a:noFill/>
          </a:ln>
          <a:effectLst/>
        </p:spPr>
        <p:txBody>
          <a:bodyPr wrap="none">
            <a:spAutoFit/>
          </a:bodyPr>
          <a:lstStyle/>
          <a:p>
            <a:pPr eaLnBrk="0" hangingPunct="0">
              <a:defRPr/>
            </a:pPr>
            <a:r>
              <a:rPr lang="en-US" altLang="zh-CN" sz="1800" i="1">
                <a:latin typeface="+mn-lt"/>
                <a:ea typeface="+mn-ea"/>
              </a:rPr>
              <a:t>d</a:t>
            </a:r>
            <a:r>
              <a:rPr lang="en-US" altLang="zh-CN" sz="1800" baseline="-25000">
                <a:latin typeface="+mn-lt"/>
                <a:ea typeface="+mn-ea"/>
                <a:sym typeface="Symbol" panose="05050102010706020507" pitchFamily="18" charset="2"/>
              </a:rPr>
              <a:t></a:t>
            </a:r>
            <a:endParaRPr lang="en-US" altLang="zh-CN" sz="1800" baseline="-25000">
              <a:latin typeface="+mn-lt"/>
              <a:ea typeface="+mn-ea"/>
            </a:endParaRPr>
          </a:p>
        </p:txBody>
      </p:sp>
      <p:sp>
        <p:nvSpPr>
          <p:cNvPr id="554045" name="Text Box 61"/>
          <p:cNvSpPr txBox="1">
            <a:spLocks noChangeArrowheads="1"/>
          </p:cNvSpPr>
          <p:nvPr/>
        </p:nvSpPr>
        <p:spPr bwMode="auto">
          <a:xfrm>
            <a:off x="4049713" y="1552575"/>
            <a:ext cx="363537" cy="369888"/>
          </a:xfrm>
          <a:prstGeom prst="rect">
            <a:avLst/>
          </a:prstGeom>
          <a:noFill/>
          <a:ln>
            <a:noFill/>
          </a:ln>
          <a:effectLst/>
        </p:spPr>
        <p:txBody>
          <a:bodyPr wrap="none">
            <a:spAutoFit/>
          </a:bodyPr>
          <a:lstStyle/>
          <a:p>
            <a:pPr eaLnBrk="0" hangingPunct="0">
              <a:defRPr/>
            </a:pPr>
            <a:r>
              <a:rPr lang="en-US" altLang="zh-CN" sz="1800" i="1">
                <a:latin typeface="+mn-lt"/>
                <a:ea typeface="+mn-ea"/>
              </a:rPr>
              <a:t>d</a:t>
            </a:r>
            <a:r>
              <a:rPr lang="en-US" altLang="zh-CN" sz="1800" baseline="-25000">
                <a:latin typeface="+mn-lt"/>
                <a:ea typeface="+mn-ea"/>
                <a:sym typeface="Symbol" panose="05050102010706020507" pitchFamily="18" charset="2"/>
              </a:rPr>
              <a:t></a:t>
            </a:r>
            <a:endParaRPr lang="en-US" altLang="zh-CN" sz="1800" baseline="-25000">
              <a:latin typeface="+mn-lt"/>
              <a:ea typeface="+mn-ea"/>
            </a:endParaRPr>
          </a:p>
        </p:txBody>
      </p:sp>
      <p:sp>
        <p:nvSpPr>
          <p:cNvPr id="47267"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D354192C-F1D0-4D3F-81D8-4197FD5F89D1}"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10" name="Rectangle 2"/>
          <p:cNvSpPr>
            <a:spLocks noChangeArrowheads="1"/>
          </p:cNvSpPr>
          <p:nvPr/>
        </p:nvSpPr>
        <p:spPr bwMode="auto">
          <a:xfrm>
            <a:off x="0" y="981075"/>
            <a:ext cx="8893175" cy="1419225"/>
          </a:xfrm>
          <a:prstGeom prst="rect">
            <a:avLst/>
          </a:prstGeom>
          <a:noFill/>
          <a:ln>
            <a:noFill/>
          </a:ln>
        </p:spPr>
        <p:txBody>
          <a:bodyPr/>
          <a:lstStyle/>
          <a:p>
            <a:pPr marL="342900" indent="-342900">
              <a:lnSpc>
                <a:spcPct val="130000"/>
              </a:lnSpc>
              <a:spcBef>
                <a:spcPct val="10000"/>
              </a:spcBef>
              <a:defRPr/>
            </a:pPr>
            <a:r>
              <a:rPr lang="en-US" altLang="zh-CN" sz="2000" dirty="0">
                <a:solidFill>
                  <a:schemeClr val="bg1"/>
                </a:solidFill>
                <a:latin typeface="+mn-lt"/>
                <a:ea typeface="+mn-ea"/>
              </a:rPr>
              <a:t>              </a:t>
            </a:r>
            <a:r>
              <a:rPr lang="en-US" altLang="zh-CN" sz="3000" dirty="0">
                <a:solidFill>
                  <a:srgbClr val="0000CC"/>
                </a:solidFill>
                <a:latin typeface="+mn-lt"/>
                <a:ea typeface="+mn-ea"/>
              </a:rPr>
              <a:t>[Cr(H</a:t>
            </a:r>
            <a:r>
              <a:rPr lang="en-US" altLang="zh-CN" sz="3000" baseline="-25000" dirty="0">
                <a:solidFill>
                  <a:srgbClr val="0000CC"/>
                </a:solidFill>
                <a:latin typeface="+mn-lt"/>
                <a:ea typeface="+mn-ea"/>
              </a:rPr>
              <a:t>2</a:t>
            </a:r>
            <a:r>
              <a:rPr lang="en-US" altLang="zh-CN" sz="3000" dirty="0">
                <a:solidFill>
                  <a:srgbClr val="0000CC"/>
                </a:solidFill>
                <a:latin typeface="+mn-lt"/>
                <a:ea typeface="+mn-ea"/>
              </a:rPr>
              <a:t>O)</a:t>
            </a:r>
            <a:r>
              <a:rPr lang="en-US" altLang="zh-CN" sz="3000" baseline="-25000" dirty="0">
                <a:solidFill>
                  <a:srgbClr val="0000CC"/>
                </a:solidFill>
                <a:latin typeface="+mn-lt"/>
                <a:ea typeface="+mn-ea"/>
              </a:rPr>
              <a:t>6</a:t>
            </a:r>
            <a:r>
              <a:rPr lang="en-US" altLang="zh-CN" sz="3000" dirty="0">
                <a:solidFill>
                  <a:srgbClr val="0000CC"/>
                </a:solidFill>
                <a:latin typeface="+mn-lt"/>
                <a:ea typeface="+mn-ea"/>
              </a:rPr>
              <a:t>]</a:t>
            </a:r>
            <a:r>
              <a:rPr lang="en-US" altLang="zh-CN" sz="3000" baseline="30000" dirty="0">
                <a:solidFill>
                  <a:srgbClr val="0000CC"/>
                </a:solidFill>
                <a:latin typeface="+mn-lt"/>
                <a:ea typeface="+mn-ea"/>
              </a:rPr>
              <a:t>3+  </a:t>
            </a:r>
            <a:r>
              <a:rPr lang="en-US" altLang="zh-CN" sz="3000" dirty="0">
                <a:solidFill>
                  <a:srgbClr val="0000CC"/>
                </a:solidFill>
                <a:latin typeface="+mn-lt"/>
                <a:ea typeface="+mn-ea"/>
              </a:rPr>
              <a:t>[Cr(H</a:t>
            </a:r>
            <a:r>
              <a:rPr lang="en-US" altLang="zh-CN" sz="3000" baseline="-25000" dirty="0">
                <a:solidFill>
                  <a:srgbClr val="0000CC"/>
                </a:solidFill>
                <a:latin typeface="+mn-lt"/>
                <a:ea typeface="+mn-ea"/>
              </a:rPr>
              <a:t>2</a:t>
            </a:r>
            <a:r>
              <a:rPr lang="en-US" altLang="zh-CN" sz="3000" dirty="0">
                <a:solidFill>
                  <a:srgbClr val="0000CC"/>
                </a:solidFill>
                <a:latin typeface="+mn-lt"/>
                <a:ea typeface="+mn-ea"/>
              </a:rPr>
              <a:t>O)</a:t>
            </a:r>
            <a:r>
              <a:rPr lang="en-US" altLang="zh-CN" sz="3000" baseline="-25000" dirty="0">
                <a:solidFill>
                  <a:srgbClr val="0000CC"/>
                </a:solidFill>
                <a:latin typeface="+mn-lt"/>
                <a:ea typeface="+mn-ea"/>
              </a:rPr>
              <a:t>6</a:t>
            </a:r>
            <a:r>
              <a:rPr lang="en-US" altLang="zh-CN" sz="3000" dirty="0">
                <a:solidFill>
                  <a:srgbClr val="0000CC"/>
                </a:solidFill>
                <a:latin typeface="+mn-lt"/>
                <a:ea typeface="+mn-ea"/>
              </a:rPr>
              <a:t>]</a:t>
            </a:r>
            <a:r>
              <a:rPr lang="en-US" altLang="zh-CN" sz="3000" baseline="38000" dirty="0">
                <a:solidFill>
                  <a:srgbClr val="0000CC"/>
                </a:solidFill>
                <a:latin typeface="+mn-lt"/>
                <a:ea typeface="+mn-ea"/>
              </a:rPr>
              <a:t>2+   </a:t>
            </a:r>
            <a:r>
              <a:rPr lang="en-US" altLang="zh-CN" sz="3000" dirty="0">
                <a:solidFill>
                  <a:srgbClr val="0000CC"/>
                </a:solidFill>
                <a:latin typeface="+mn-lt"/>
                <a:ea typeface="+mn-ea"/>
              </a:rPr>
              <a:t>[CrCl</a:t>
            </a:r>
            <a:r>
              <a:rPr lang="en-US" altLang="zh-CN" sz="3000" baseline="-25000" dirty="0">
                <a:solidFill>
                  <a:srgbClr val="0000CC"/>
                </a:solidFill>
                <a:latin typeface="+mn-lt"/>
                <a:ea typeface="+mn-ea"/>
              </a:rPr>
              <a:t>6</a:t>
            </a:r>
            <a:r>
              <a:rPr lang="en-US" altLang="zh-CN" sz="3000" dirty="0">
                <a:solidFill>
                  <a:srgbClr val="0000CC"/>
                </a:solidFill>
                <a:latin typeface="+mn-lt"/>
                <a:ea typeface="+mn-ea"/>
              </a:rPr>
              <a:t>]</a:t>
            </a:r>
            <a:r>
              <a:rPr lang="en-US" altLang="zh-CN" sz="3000" baseline="30000" dirty="0">
                <a:solidFill>
                  <a:srgbClr val="0000CC"/>
                </a:solidFill>
                <a:latin typeface="+mn-lt"/>
                <a:ea typeface="+mn-ea"/>
              </a:rPr>
              <a:t>3-    </a:t>
            </a:r>
            <a:r>
              <a:rPr lang="en-US" altLang="zh-CN" sz="3000" dirty="0">
                <a:latin typeface="+mn-lt"/>
                <a:ea typeface="+mn-ea"/>
              </a:rPr>
              <a:t>[</a:t>
            </a:r>
            <a:r>
              <a:rPr lang="en-US" altLang="zh-CN" sz="3000" dirty="0">
                <a:solidFill>
                  <a:srgbClr val="FF0000"/>
                </a:solidFill>
                <a:latin typeface="+mn-lt"/>
                <a:ea typeface="+mn-ea"/>
              </a:rPr>
              <a:t>Mo</a:t>
            </a:r>
            <a:r>
              <a:rPr lang="en-US" altLang="zh-CN" sz="3000" dirty="0">
                <a:latin typeface="+mn-lt"/>
                <a:ea typeface="+mn-ea"/>
              </a:rPr>
              <a:t>Cl</a:t>
            </a:r>
            <a:r>
              <a:rPr lang="en-US" altLang="zh-CN" sz="3000" baseline="-25000" dirty="0">
                <a:latin typeface="+mn-lt"/>
                <a:ea typeface="+mn-ea"/>
              </a:rPr>
              <a:t>6</a:t>
            </a:r>
            <a:r>
              <a:rPr lang="en-US" altLang="zh-CN" sz="3000" dirty="0">
                <a:latin typeface="+mn-lt"/>
                <a:ea typeface="+mn-ea"/>
              </a:rPr>
              <a:t>]</a:t>
            </a:r>
            <a:r>
              <a:rPr lang="en-US" altLang="zh-CN" sz="3000" baseline="30000" dirty="0">
                <a:latin typeface="+mn-lt"/>
                <a:ea typeface="+mn-ea"/>
              </a:rPr>
              <a:t>3-</a:t>
            </a:r>
            <a:endParaRPr lang="en-US" altLang="zh-CN" sz="3000" baseline="30000" dirty="0">
              <a:latin typeface="+mn-lt"/>
              <a:ea typeface="+mn-ea"/>
            </a:endParaRPr>
          </a:p>
          <a:p>
            <a:pPr marL="342900" indent="-342900">
              <a:lnSpc>
                <a:spcPct val="130000"/>
              </a:lnSpc>
              <a:spcBef>
                <a:spcPct val="10000"/>
              </a:spcBef>
              <a:defRPr/>
            </a:pPr>
            <a:r>
              <a:rPr lang="en-US" altLang="zh-CN" sz="3000" i="1" dirty="0">
                <a:latin typeface="+mn-lt"/>
                <a:ea typeface="+mn-ea"/>
                <a:sym typeface="Symbol" panose="05050102010706020507" pitchFamily="18" charset="2"/>
              </a:rPr>
              <a:t>  </a:t>
            </a:r>
            <a:r>
              <a:rPr lang="en-US" altLang="zh-CN" sz="3000" dirty="0">
                <a:latin typeface="+mn-lt"/>
                <a:ea typeface="+mn-ea"/>
                <a:sym typeface="Symbol" panose="05050102010706020507" pitchFamily="18" charset="2"/>
              </a:rPr>
              <a:t></a:t>
            </a:r>
            <a:r>
              <a:rPr lang="en-US" altLang="zh-CN" sz="3000" baseline="-18000" dirty="0">
                <a:latin typeface="+mn-lt"/>
                <a:ea typeface="+mn-ea"/>
                <a:sym typeface="Symbol" panose="05050102010706020507" pitchFamily="18" charset="2"/>
              </a:rPr>
              <a:t>o</a:t>
            </a:r>
            <a:r>
              <a:rPr lang="en-US" altLang="zh-CN" sz="3000" dirty="0">
                <a:latin typeface="+mn-lt"/>
                <a:ea typeface="+mn-ea"/>
                <a:sym typeface="Symbol" panose="05050102010706020507" pitchFamily="18" charset="2"/>
              </a:rPr>
              <a:t>/cm</a:t>
            </a:r>
            <a:r>
              <a:rPr lang="en-US" altLang="zh-CN" sz="3000" baseline="30000" dirty="0">
                <a:latin typeface="+mn-lt"/>
                <a:ea typeface="+mn-ea"/>
                <a:sym typeface="Symbol" panose="05050102010706020507" pitchFamily="18" charset="2"/>
              </a:rPr>
              <a:t>-1</a:t>
            </a:r>
            <a:r>
              <a:rPr lang="en-US" altLang="zh-CN" sz="3000" dirty="0">
                <a:latin typeface="+mn-lt"/>
                <a:ea typeface="+mn-ea"/>
                <a:sym typeface="Symbol" panose="05050102010706020507" pitchFamily="18" charset="2"/>
              </a:rPr>
              <a:t>     </a:t>
            </a:r>
            <a:r>
              <a:rPr lang="en-US" altLang="zh-CN" sz="3000" dirty="0">
                <a:solidFill>
                  <a:srgbClr val="0000CC"/>
                </a:solidFill>
                <a:latin typeface="+mn-lt"/>
                <a:ea typeface="+mn-ea"/>
                <a:sym typeface="Symbol" panose="05050102010706020507" pitchFamily="18" charset="2"/>
              </a:rPr>
              <a:t>17600</a:t>
            </a:r>
            <a:r>
              <a:rPr lang="en-US" altLang="zh-CN" sz="3000" dirty="0">
                <a:latin typeface="+mn-lt"/>
                <a:ea typeface="+mn-ea"/>
                <a:sym typeface="Symbol" panose="05050102010706020507" pitchFamily="18" charset="2"/>
              </a:rPr>
              <a:t>           14000          13600       </a:t>
            </a:r>
            <a:r>
              <a:rPr lang="en-US" altLang="zh-CN" sz="3000" dirty="0">
                <a:solidFill>
                  <a:srgbClr val="0000CC"/>
                </a:solidFill>
                <a:latin typeface="+mn-lt"/>
                <a:ea typeface="+mn-ea"/>
                <a:sym typeface="Symbol" panose="05050102010706020507" pitchFamily="18" charset="2"/>
              </a:rPr>
              <a:t>19200</a:t>
            </a:r>
            <a:endParaRPr lang="en-US" altLang="zh-CN" sz="3000" dirty="0">
              <a:solidFill>
                <a:srgbClr val="0000CC"/>
              </a:solidFill>
              <a:latin typeface="+mn-lt"/>
              <a:ea typeface="+mn-ea"/>
            </a:endParaRPr>
          </a:p>
        </p:txBody>
      </p:sp>
      <p:sp>
        <p:nvSpPr>
          <p:cNvPr id="555011" name="Rectangle 3"/>
          <p:cNvSpPr>
            <a:spLocks noChangeArrowheads="1"/>
          </p:cNvSpPr>
          <p:nvPr/>
        </p:nvSpPr>
        <p:spPr bwMode="auto">
          <a:xfrm>
            <a:off x="301625" y="2347913"/>
            <a:ext cx="8569325" cy="1512887"/>
          </a:xfrm>
          <a:prstGeom prst="rect">
            <a:avLst/>
          </a:prstGeom>
          <a:noFill/>
          <a:ln>
            <a:noFill/>
          </a:ln>
          <a:effectLst/>
        </p:spPr>
        <p:txBody>
          <a:bodyPr lIns="92075" tIns="46038" rIns="92075" bIns="46038"/>
          <a:lstStyle/>
          <a:p>
            <a:pPr marL="342900" indent="-342900">
              <a:lnSpc>
                <a:spcPct val="140000"/>
              </a:lnSpc>
              <a:spcBef>
                <a:spcPct val="20000"/>
              </a:spcBef>
              <a:buClr>
                <a:schemeClr val="accent1"/>
              </a:buClr>
              <a:buSzPct val="90000"/>
              <a:buFont typeface="Monotype Sorts" pitchFamily="2" charset="2"/>
              <a:buNone/>
              <a:defRPr/>
            </a:pPr>
            <a:r>
              <a:rPr kumimoji="1" lang="en-US" altLang="zh-CN" sz="2000" dirty="0">
                <a:latin typeface="+mn-lt"/>
                <a:ea typeface="+mn-ea"/>
              </a:rPr>
              <a:t>             </a:t>
            </a:r>
            <a:r>
              <a:rPr kumimoji="1" lang="en-US" altLang="zh-CN" sz="2800" dirty="0">
                <a:latin typeface="+mn-lt"/>
                <a:ea typeface="+mn-ea"/>
              </a:rPr>
              <a:t>[Co(H</a:t>
            </a:r>
            <a:r>
              <a:rPr kumimoji="1" lang="en-US" altLang="zh-CN" sz="2800" baseline="-25000" dirty="0">
                <a:latin typeface="+mn-lt"/>
                <a:ea typeface="+mn-ea"/>
              </a:rPr>
              <a:t>2</a:t>
            </a:r>
            <a:r>
              <a:rPr kumimoji="1" lang="en-US" altLang="zh-CN" sz="2800" dirty="0">
                <a:latin typeface="+mn-lt"/>
                <a:ea typeface="+mn-ea"/>
              </a:rPr>
              <a:t>O)</a:t>
            </a:r>
            <a:r>
              <a:rPr kumimoji="1" lang="en-US" altLang="zh-CN" sz="2800" baseline="-25000" dirty="0">
                <a:latin typeface="+mn-lt"/>
                <a:ea typeface="+mn-ea"/>
              </a:rPr>
              <a:t>6</a:t>
            </a:r>
            <a:r>
              <a:rPr kumimoji="1" lang="en-US" altLang="zh-CN" sz="2800" dirty="0">
                <a:latin typeface="+mn-lt"/>
                <a:ea typeface="+mn-ea"/>
              </a:rPr>
              <a:t>]</a:t>
            </a:r>
            <a:r>
              <a:rPr kumimoji="1" lang="en-US" altLang="zh-CN" sz="2800" baseline="30000" dirty="0">
                <a:latin typeface="+mn-lt"/>
                <a:ea typeface="+mn-ea"/>
              </a:rPr>
              <a:t>3+ </a:t>
            </a:r>
            <a:r>
              <a:rPr kumimoji="1" lang="en-US" altLang="zh-CN" sz="2800" dirty="0">
                <a:latin typeface="+mn-lt"/>
                <a:ea typeface="+mn-ea"/>
              </a:rPr>
              <a:t>  [CoF</a:t>
            </a:r>
            <a:r>
              <a:rPr kumimoji="1" lang="en-US" altLang="zh-CN" sz="2800" baseline="-25000" dirty="0">
                <a:latin typeface="+mn-lt"/>
                <a:ea typeface="+mn-ea"/>
              </a:rPr>
              <a:t>6</a:t>
            </a:r>
            <a:r>
              <a:rPr kumimoji="1" lang="en-US" altLang="zh-CN" sz="2800" dirty="0">
                <a:latin typeface="+mn-lt"/>
                <a:ea typeface="+mn-ea"/>
              </a:rPr>
              <a:t>]</a:t>
            </a:r>
            <a:r>
              <a:rPr kumimoji="1" lang="en-US" altLang="zh-CN" sz="2800" baseline="30000" dirty="0">
                <a:latin typeface="+mn-lt"/>
                <a:ea typeface="+mn-ea"/>
              </a:rPr>
              <a:t>3-    </a:t>
            </a:r>
            <a:r>
              <a:rPr kumimoji="1" lang="en-US" altLang="zh-CN" sz="2800" dirty="0">
                <a:latin typeface="+mn-lt"/>
                <a:ea typeface="+mn-ea"/>
              </a:rPr>
              <a:t>[Co(NH</a:t>
            </a:r>
            <a:r>
              <a:rPr kumimoji="1" lang="en-US" altLang="zh-CN" sz="2800" baseline="-25000" dirty="0">
                <a:latin typeface="+mn-lt"/>
                <a:ea typeface="+mn-ea"/>
              </a:rPr>
              <a:t>3</a:t>
            </a:r>
            <a:r>
              <a:rPr kumimoji="1" lang="en-US" altLang="zh-CN" sz="2800" dirty="0">
                <a:latin typeface="+mn-lt"/>
                <a:ea typeface="+mn-ea"/>
              </a:rPr>
              <a:t>)</a:t>
            </a:r>
            <a:r>
              <a:rPr kumimoji="1" lang="en-US" altLang="zh-CN" sz="2800" baseline="-25000" dirty="0">
                <a:latin typeface="+mn-lt"/>
                <a:ea typeface="+mn-ea"/>
              </a:rPr>
              <a:t>6</a:t>
            </a:r>
            <a:r>
              <a:rPr kumimoji="1" lang="en-US" altLang="zh-CN" sz="2800" dirty="0">
                <a:latin typeface="+mn-lt"/>
                <a:ea typeface="+mn-ea"/>
              </a:rPr>
              <a:t>]</a:t>
            </a:r>
            <a:r>
              <a:rPr kumimoji="1" lang="en-US" altLang="zh-CN" sz="2800" baseline="30000" dirty="0">
                <a:latin typeface="+mn-lt"/>
                <a:ea typeface="+mn-ea"/>
              </a:rPr>
              <a:t>3+   </a:t>
            </a:r>
            <a:r>
              <a:rPr kumimoji="1" lang="en-US" altLang="zh-CN" sz="2800" dirty="0">
                <a:solidFill>
                  <a:srgbClr val="0000CC"/>
                </a:solidFill>
                <a:latin typeface="+mn-lt"/>
                <a:ea typeface="+mn-ea"/>
              </a:rPr>
              <a:t>[Co(CN)</a:t>
            </a:r>
            <a:r>
              <a:rPr kumimoji="1" lang="en-US" altLang="zh-CN" sz="2800" baseline="-25000" dirty="0">
                <a:solidFill>
                  <a:srgbClr val="0000CC"/>
                </a:solidFill>
                <a:latin typeface="+mn-lt"/>
                <a:ea typeface="+mn-ea"/>
              </a:rPr>
              <a:t>6</a:t>
            </a:r>
            <a:r>
              <a:rPr kumimoji="1" lang="en-US" altLang="zh-CN" sz="2800" dirty="0">
                <a:solidFill>
                  <a:srgbClr val="0000CC"/>
                </a:solidFill>
                <a:latin typeface="+mn-lt"/>
                <a:ea typeface="+mn-ea"/>
              </a:rPr>
              <a:t>]</a:t>
            </a:r>
            <a:r>
              <a:rPr kumimoji="1" lang="en-US" altLang="zh-CN" sz="2800" baseline="30000" dirty="0">
                <a:solidFill>
                  <a:srgbClr val="0000CC"/>
                </a:solidFill>
                <a:latin typeface="+mn-lt"/>
                <a:ea typeface="+mn-ea"/>
              </a:rPr>
              <a:t>3-</a:t>
            </a:r>
            <a:endParaRPr kumimoji="1" lang="en-US" altLang="zh-CN" sz="2800" baseline="30000" dirty="0">
              <a:solidFill>
                <a:srgbClr val="0000CC"/>
              </a:solidFill>
              <a:latin typeface="+mn-lt"/>
              <a:ea typeface="+mn-ea"/>
            </a:endParaRPr>
          </a:p>
          <a:p>
            <a:pPr marL="342900" indent="-342900">
              <a:lnSpc>
                <a:spcPct val="120000"/>
              </a:lnSpc>
              <a:buClr>
                <a:schemeClr val="accent1"/>
              </a:buClr>
              <a:buSzPct val="90000"/>
              <a:buFont typeface="Monotype Sorts" pitchFamily="2" charset="2"/>
              <a:buNone/>
              <a:defRPr/>
            </a:pPr>
            <a:r>
              <a:rPr kumimoji="1" lang="en-US" altLang="zh-CN" sz="2800" dirty="0">
                <a:latin typeface="+mn-lt"/>
                <a:ea typeface="+mn-ea"/>
                <a:sym typeface="Symbol" panose="05050102010706020507" pitchFamily="18" charset="2"/>
              </a:rPr>
              <a:t></a:t>
            </a:r>
            <a:r>
              <a:rPr kumimoji="1" lang="en-US" altLang="zh-CN" sz="2800" baseline="-18000" dirty="0">
                <a:latin typeface="+mn-lt"/>
                <a:ea typeface="+mn-ea"/>
                <a:sym typeface="Symbol" panose="05050102010706020507" pitchFamily="18" charset="2"/>
              </a:rPr>
              <a:t>o</a:t>
            </a:r>
            <a:r>
              <a:rPr kumimoji="1" lang="en-US" altLang="zh-CN" sz="2800" dirty="0">
                <a:latin typeface="+mn-lt"/>
                <a:ea typeface="+mn-ea"/>
                <a:sym typeface="Symbol" panose="05050102010706020507" pitchFamily="18" charset="2"/>
              </a:rPr>
              <a:t>/cm</a:t>
            </a:r>
            <a:r>
              <a:rPr kumimoji="1" lang="en-US" altLang="zh-CN" sz="2800" baseline="30000" dirty="0">
                <a:latin typeface="+mn-lt"/>
                <a:ea typeface="+mn-ea"/>
                <a:sym typeface="Symbol" panose="05050102010706020507" pitchFamily="18" charset="2"/>
              </a:rPr>
              <a:t>-1</a:t>
            </a:r>
            <a:r>
              <a:rPr kumimoji="1" lang="en-US" altLang="zh-CN" sz="2800" dirty="0">
                <a:latin typeface="+mn-lt"/>
                <a:ea typeface="+mn-ea"/>
                <a:sym typeface="Symbol" panose="05050102010706020507" pitchFamily="18" charset="2"/>
              </a:rPr>
              <a:t>   13000         18600        22900                 </a:t>
            </a:r>
            <a:r>
              <a:rPr kumimoji="1" lang="en-US" altLang="zh-CN" sz="2800" dirty="0">
                <a:solidFill>
                  <a:srgbClr val="FF0000"/>
                </a:solidFill>
                <a:latin typeface="+mn-lt"/>
                <a:ea typeface="+mn-ea"/>
                <a:sym typeface="Symbol" panose="05050102010706020507" pitchFamily="18" charset="2"/>
              </a:rPr>
              <a:t>34000</a:t>
            </a:r>
            <a:r>
              <a:rPr kumimoji="1" lang="en-US" altLang="zh-CN" sz="2800" dirty="0">
                <a:latin typeface="+mn-lt"/>
                <a:ea typeface="+mn-ea"/>
                <a:sym typeface="Symbol" panose="05050102010706020507" pitchFamily="18" charset="2"/>
              </a:rPr>
              <a:t>   </a:t>
            </a:r>
            <a:r>
              <a:rPr kumimoji="1" lang="en-US" altLang="zh-CN" sz="2800" dirty="0">
                <a:latin typeface="+mn-lt"/>
                <a:ea typeface="+mn-ea"/>
              </a:rPr>
              <a:t>      </a:t>
            </a:r>
            <a:endParaRPr kumimoji="1" lang="en-US" altLang="zh-CN" sz="2800" baseline="40000" dirty="0">
              <a:latin typeface="+mn-lt"/>
              <a:ea typeface="+mn-ea"/>
            </a:endParaRPr>
          </a:p>
        </p:txBody>
      </p:sp>
      <p:grpSp>
        <p:nvGrpSpPr>
          <p:cNvPr id="555013" name="Group 5"/>
          <p:cNvGrpSpPr/>
          <p:nvPr/>
        </p:nvGrpSpPr>
        <p:grpSpPr bwMode="auto">
          <a:xfrm>
            <a:off x="1154113" y="3789363"/>
            <a:ext cx="7378700" cy="2016125"/>
            <a:chOff x="638" y="1327"/>
            <a:chExt cx="2931" cy="1056"/>
          </a:xfrm>
        </p:grpSpPr>
        <p:sp>
          <p:nvSpPr>
            <p:cNvPr id="555015" name="Rectangle 7"/>
            <p:cNvSpPr>
              <a:spLocks noChangeArrowheads="1"/>
            </p:cNvSpPr>
            <p:nvPr/>
          </p:nvSpPr>
          <p:spPr bwMode="auto">
            <a:xfrm>
              <a:off x="2168" y="1362"/>
              <a:ext cx="286" cy="229"/>
            </a:xfrm>
            <a:prstGeom prst="rect">
              <a:avLst/>
            </a:prstGeom>
            <a:noFill/>
            <a:ln>
              <a:noFill/>
            </a:ln>
            <a:effectLst/>
          </p:spPr>
          <p:txBody>
            <a:bodyPr>
              <a:spAutoFit/>
            </a:bodyPr>
            <a:lstStyle/>
            <a:p>
              <a:pPr eaLnBrk="0" hangingPunct="0">
                <a:lnSpc>
                  <a:spcPct val="120000"/>
                </a:lnSpc>
                <a:defRPr/>
              </a:pPr>
              <a:r>
                <a:rPr kumimoji="1" lang="en-US" altLang="zh-CN" sz="2800" baseline="30000" dirty="0">
                  <a:solidFill>
                    <a:srgbClr val="0000CC"/>
                  </a:solidFill>
                  <a:latin typeface="+mn-lt"/>
                  <a:ea typeface="+mn-ea"/>
                </a:rPr>
                <a:t>2-</a:t>
              </a:r>
              <a:endParaRPr kumimoji="1" lang="en-US" altLang="zh-CN" sz="2800" baseline="30000" dirty="0">
                <a:solidFill>
                  <a:srgbClr val="0000CC"/>
                </a:solidFill>
                <a:latin typeface="+mn-lt"/>
                <a:ea typeface="+mn-ea"/>
              </a:endParaRPr>
            </a:p>
          </p:txBody>
        </p:sp>
        <p:sp>
          <p:nvSpPr>
            <p:cNvPr id="555016" name="Rectangle 8"/>
            <p:cNvSpPr>
              <a:spLocks noChangeArrowheads="1"/>
            </p:cNvSpPr>
            <p:nvPr/>
          </p:nvSpPr>
          <p:spPr bwMode="auto">
            <a:xfrm>
              <a:off x="2368" y="2006"/>
              <a:ext cx="286" cy="213"/>
            </a:xfrm>
            <a:prstGeom prst="rect">
              <a:avLst/>
            </a:prstGeom>
            <a:noFill/>
            <a:ln>
              <a:noFill/>
            </a:ln>
            <a:effectLst/>
          </p:spPr>
          <p:txBody>
            <a:bodyPr>
              <a:spAutoFit/>
            </a:bodyPr>
            <a:lstStyle/>
            <a:p>
              <a:pPr eaLnBrk="0" hangingPunct="0">
                <a:lnSpc>
                  <a:spcPct val="120000"/>
                </a:lnSpc>
                <a:defRPr/>
              </a:pPr>
              <a:r>
                <a:rPr kumimoji="1" lang="en-US" altLang="zh-CN" sz="2800" baseline="30000" dirty="0">
                  <a:solidFill>
                    <a:srgbClr val="0000CC"/>
                  </a:solidFill>
                  <a:latin typeface="+mn-lt"/>
                  <a:ea typeface="+mn-ea"/>
                </a:rPr>
                <a:t>2-</a:t>
              </a:r>
              <a:endParaRPr kumimoji="1" lang="en-US" altLang="zh-CN" sz="2800" baseline="30000" dirty="0">
                <a:solidFill>
                  <a:srgbClr val="0000CC"/>
                </a:solidFill>
                <a:latin typeface="+mn-lt"/>
                <a:ea typeface="+mn-ea"/>
              </a:endParaRPr>
            </a:p>
          </p:txBody>
        </p:sp>
        <p:sp>
          <p:nvSpPr>
            <p:cNvPr id="555017" name="Rectangle 9"/>
            <p:cNvSpPr>
              <a:spLocks noChangeArrowheads="1"/>
            </p:cNvSpPr>
            <p:nvPr/>
          </p:nvSpPr>
          <p:spPr bwMode="auto">
            <a:xfrm>
              <a:off x="2196" y="1701"/>
              <a:ext cx="286" cy="213"/>
            </a:xfrm>
            <a:prstGeom prst="rect">
              <a:avLst/>
            </a:prstGeom>
            <a:noFill/>
            <a:ln>
              <a:noFill/>
            </a:ln>
            <a:effectLst/>
          </p:spPr>
          <p:txBody>
            <a:bodyPr>
              <a:spAutoFit/>
            </a:bodyPr>
            <a:lstStyle/>
            <a:p>
              <a:pPr eaLnBrk="0" hangingPunct="0">
                <a:lnSpc>
                  <a:spcPct val="120000"/>
                </a:lnSpc>
                <a:defRPr/>
              </a:pPr>
              <a:r>
                <a:rPr kumimoji="1" lang="en-US" altLang="zh-CN" sz="2800" baseline="30000" dirty="0">
                  <a:solidFill>
                    <a:srgbClr val="0000CC"/>
                  </a:solidFill>
                  <a:latin typeface="+mn-lt"/>
                  <a:ea typeface="+mn-ea"/>
                </a:rPr>
                <a:t>4-</a:t>
              </a:r>
              <a:endParaRPr kumimoji="1" lang="en-US" altLang="zh-CN" sz="2800" baseline="30000" dirty="0">
                <a:solidFill>
                  <a:srgbClr val="0000CC"/>
                </a:solidFill>
                <a:latin typeface="+mn-lt"/>
                <a:ea typeface="+mn-ea"/>
              </a:endParaRPr>
            </a:p>
          </p:txBody>
        </p:sp>
      </p:grpSp>
      <p:sp>
        <p:nvSpPr>
          <p:cNvPr id="555018" name="Rectangle 10"/>
          <p:cNvSpPr>
            <a:spLocks noChangeArrowheads="1"/>
          </p:cNvSpPr>
          <p:nvPr/>
        </p:nvSpPr>
        <p:spPr bwMode="auto">
          <a:xfrm>
            <a:off x="985838" y="293688"/>
            <a:ext cx="1000125" cy="579437"/>
          </a:xfrm>
          <a:prstGeom prst="rect">
            <a:avLst/>
          </a:prstGeom>
          <a:noFill/>
          <a:ln>
            <a:noFill/>
          </a:ln>
          <a:effectLst/>
        </p:spPr>
        <p:txBody>
          <a:bodyPr wrap="none">
            <a:spAutoFit/>
          </a:bodyPr>
          <a:lstStyle/>
          <a:p>
            <a:pPr>
              <a:defRPr/>
            </a:pPr>
            <a:r>
              <a:rPr lang="zh-CN" altLang="en-US" dirty="0">
                <a:solidFill>
                  <a:srgbClr val="FF0000"/>
                </a:solidFill>
                <a:latin typeface="+mn-lt"/>
                <a:ea typeface="+mn-ea"/>
              </a:rPr>
              <a:t>例：</a:t>
            </a:r>
            <a:endParaRPr lang="zh-CN" altLang="en-US" dirty="0">
              <a:solidFill>
                <a:srgbClr val="FF0000"/>
              </a:solidFill>
              <a:latin typeface="+mn-lt"/>
              <a:ea typeface="+mn-ea"/>
            </a:endParaRPr>
          </a:p>
        </p:txBody>
      </p:sp>
      <p:sp>
        <p:nvSpPr>
          <p:cNvPr id="80901"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D2AED3D2-F9D4-424C-AC06-7738E28568C2}"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
        <p:nvSpPr>
          <p:cNvPr id="48136" name="Rectangle 6"/>
          <p:cNvSpPr>
            <a:spLocks noGrp="1" noChangeArrowheads="1"/>
          </p:cNvSpPr>
          <p:nvPr/>
        </p:nvSpPr>
        <p:spPr bwMode="auto">
          <a:xfrm>
            <a:off x="1187450" y="3762375"/>
            <a:ext cx="7519988"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5000"/>
              </a:lnSpc>
              <a:spcBef>
                <a:spcPct val="20000"/>
              </a:spcBef>
            </a:pPr>
            <a:r>
              <a:rPr lang="zh-CN" altLang="en-US" sz="2800">
                <a:ea typeface="华文楷体" panose="02010600040101010101" pitchFamily="2" charset="-122"/>
              </a:rPr>
              <a:t>四面体场  </a:t>
            </a:r>
            <a:r>
              <a:rPr lang="en-US" altLang="zh-CN" sz="2800">
                <a:ea typeface="华文楷体" panose="02010600040101010101" pitchFamily="2" charset="-122"/>
              </a:rPr>
              <a:t>4.45 Dq   CoCl</a:t>
            </a:r>
            <a:r>
              <a:rPr lang="en-US" altLang="zh-CN" sz="2800" baseline="-25000">
                <a:ea typeface="华文楷体" panose="02010600040101010101" pitchFamily="2" charset="-122"/>
              </a:rPr>
              <a:t>4</a:t>
            </a:r>
            <a:r>
              <a:rPr lang="en-US" altLang="zh-CN" sz="2800">
                <a:ea typeface="华文楷体" panose="02010600040101010101" pitchFamily="2" charset="-122"/>
              </a:rPr>
              <a:t>  </a:t>
            </a:r>
            <a:r>
              <a:rPr lang="zh-CN" altLang="en-US" sz="2800">
                <a:ea typeface="华文楷体" panose="02010600040101010101" pitchFamily="2" charset="-122"/>
              </a:rPr>
              <a:t>的 </a:t>
            </a:r>
            <a:r>
              <a:rPr kumimoji="1" lang="zh-CN" altLang="en-US" sz="2800">
                <a:ea typeface="华文楷体" panose="02010600040101010101" pitchFamily="2" charset="-122"/>
                <a:sym typeface="Symbol" panose="05050102010706020507" pitchFamily="18" charset="2"/>
              </a:rPr>
              <a:t></a:t>
            </a:r>
            <a:r>
              <a:rPr kumimoji="1" lang="en-US" altLang="zh-CN" sz="2800" baseline="-25000">
                <a:ea typeface="华文楷体" panose="02010600040101010101" pitchFamily="2" charset="-122"/>
                <a:sym typeface="Symbol" panose="05050102010706020507" pitchFamily="18" charset="2"/>
              </a:rPr>
              <a:t>t</a:t>
            </a:r>
            <a:r>
              <a:rPr lang="en-US" altLang="zh-CN" sz="2800" b="0">
                <a:ea typeface="华文楷体" panose="02010600040101010101" pitchFamily="2" charset="-122"/>
              </a:rPr>
              <a:t> </a:t>
            </a:r>
            <a:r>
              <a:rPr lang="en-US" altLang="zh-CN" sz="2800">
                <a:ea typeface="华文楷体" panose="02010600040101010101" pitchFamily="2" charset="-122"/>
              </a:rPr>
              <a:t>= 3100 cm</a:t>
            </a:r>
            <a:r>
              <a:rPr lang="en-US" altLang="zh-CN" sz="2800" baseline="30000">
                <a:ea typeface="华文楷体" panose="02010600040101010101" pitchFamily="2" charset="-122"/>
              </a:rPr>
              <a:t>-1</a:t>
            </a:r>
            <a:endParaRPr lang="en-US" altLang="zh-CN" sz="2800" baseline="30000">
              <a:ea typeface="华文楷体" panose="02010600040101010101" pitchFamily="2" charset="-122"/>
            </a:endParaRPr>
          </a:p>
          <a:p>
            <a:pPr>
              <a:lnSpc>
                <a:spcPct val="125000"/>
              </a:lnSpc>
              <a:spcBef>
                <a:spcPct val="20000"/>
              </a:spcBef>
            </a:pPr>
            <a:r>
              <a:rPr lang="zh-CN" altLang="en-US" sz="2800">
                <a:ea typeface="华文楷体" panose="02010600040101010101" pitchFamily="2" charset="-122"/>
              </a:rPr>
              <a:t>八面体场  </a:t>
            </a:r>
            <a:r>
              <a:rPr lang="en-US" altLang="zh-CN" sz="2800">
                <a:ea typeface="华文楷体" panose="02010600040101010101" pitchFamily="2" charset="-122"/>
              </a:rPr>
              <a:t>10 Dq   Fe(CN)</a:t>
            </a:r>
            <a:r>
              <a:rPr lang="en-US" altLang="zh-CN" sz="2800" baseline="-25000">
                <a:ea typeface="华文楷体" panose="02010600040101010101" pitchFamily="2" charset="-122"/>
              </a:rPr>
              <a:t>6</a:t>
            </a:r>
            <a:r>
              <a:rPr lang="en-US" altLang="zh-CN" sz="2800">
                <a:ea typeface="华文楷体" panose="02010600040101010101" pitchFamily="2" charset="-122"/>
              </a:rPr>
              <a:t>  </a:t>
            </a:r>
            <a:r>
              <a:rPr lang="zh-CN" altLang="en-US" sz="2800">
                <a:ea typeface="华文楷体" panose="02010600040101010101" pitchFamily="2" charset="-122"/>
              </a:rPr>
              <a:t>的 </a:t>
            </a:r>
            <a:r>
              <a:rPr kumimoji="1" lang="zh-CN" altLang="en-US" sz="2800">
                <a:ea typeface="华文楷体" panose="02010600040101010101" pitchFamily="2" charset="-122"/>
                <a:sym typeface="Symbol" panose="05050102010706020507" pitchFamily="18" charset="2"/>
              </a:rPr>
              <a:t></a:t>
            </a:r>
            <a:r>
              <a:rPr kumimoji="1" lang="en-US" altLang="zh-CN" sz="2800" baseline="-25000">
                <a:ea typeface="华文楷体" panose="02010600040101010101" pitchFamily="2" charset="-122"/>
                <a:sym typeface="Symbol" panose="05050102010706020507" pitchFamily="18" charset="2"/>
              </a:rPr>
              <a:t>o</a:t>
            </a:r>
            <a:r>
              <a:rPr lang="en-US" altLang="zh-CN" sz="2800" b="0">
                <a:ea typeface="华文楷体" panose="02010600040101010101" pitchFamily="2" charset="-122"/>
              </a:rPr>
              <a:t> </a:t>
            </a:r>
            <a:r>
              <a:rPr lang="en-US" altLang="zh-CN" sz="2800">
                <a:ea typeface="华文楷体" panose="02010600040101010101" pitchFamily="2" charset="-122"/>
              </a:rPr>
              <a:t>= 33800 cm</a:t>
            </a:r>
            <a:r>
              <a:rPr lang="en-US" altLang="zh-CN" sz="2800" baseline="30000">
                <a:ea typeface="华文楷体" panose="02010600040101010101" pitchFamily="2" charset="-122"/>
              </a:rPr>
              <a:t>-1</a:t>
            </a:r>
            <a:endParaRPr lang="en-US" altLang="zh-CN" sz="2800">
              <a:ea typeface="华文楷体" panose="02010600040101010101" pitchFamily="2" charset="-122"/>
            </a:endParaRPr>
          </a:p>
          <a:p>
            <a:pPr>
              <a:lnSpc>
                <a:spcPct val="125000"/>
              </a:lnSpc>
              <a:spcBef>
                <a:spcPct val="20000"/>
              </a:spcBef>
            </a:pPr>
            <a:r>
              <a:rPr lang="zh-CN" altLang="en-US" sz="2800">
                <a:ea typeface="华文楷体" panose="02010600040101010101" pitchFamily="2" charset="-122"/>
              </a:rPr>
              <a:t>正方形场  </a:t>
            </a:r>
            <a:r>
              <a:rPr lang="en-US" altLang="zh-CN" sz="2800">
                <a:ea typeface="华文楷体" panose="02010600040101010101" pitchFamily="2" charset="-122"/>
              </a:rPr>
              <a:t>17.42 Dq   Ni(CN)</a:t>
            </a:r>
            <a:r>
              <a:rPr lang="en-US" altLang="zh-CN" sz="2800" baseline="-25000">
                <a:ea typeface="华文楷体" panose="02010600040101010101" pitchFamily="2" charset="-122"/>
              </a:rPr>
              <a:t>4</a:t>
            </a:r>
            <a:r>
              <a:rPr lang="en-US" altLang="zh-CN" sz="2800">
                <a:ea typeface="华文楷体" panose="02010600040101010101" pitchFamily="2" charset="-122"/>
              </a:rPr>
              <a:t> </a:t>
            </a:r>
            <a:r>
              <a:rPr lang="zh-CN" altLang="en-US" sz="2800">
                <a:ea typeface="华文楷体" panose="02010600040101010101" pitchFamily="2" charset="-122"/>
              </a:rPr>
              <a:t>的</a:t>
            </a:r>
            <a:r>
              <a:rPr kumimoji="1" lang="zh-CN" altLang="en-US" sz="2800">
                <a:ea typeface="华文楷体" panose="02010600040101010101" pitchFamily="2" charset="-122"/>
                <a:sym typeface="Symbol" panose="05050102010706020507" pitchFamily="18" charset="2"/>
              </a:rPr>
              <a:t></a:t>
            </a:r>
            <a:r>
              <a:rPr lang="zh-CN" altLang="en-US" sz="2800">
                <a:ea typeface="华文楷体" panose="02010600040101010101" pitchFamily="2" charset="-122"/>
              </a:rPr>
              <a:t> </a:t>
            </a:r>
            <a:r>
              <a:rPr lang="en-US" altLang="zh-CN" sz="2800">
                <a:ea typeface="华文楷体" panose="02010600040101010101" pitchFamily="2" charset="-122"/>
              </a:rPr>
              <a:t>= 35500 cm</a:t>
            </a:r>
            <a:r>
              <a:rPr lang="en-US" altLang="zh-CN" sz="2800" baseline="30000">
                <a:ea typeface="华文楷体" panose="02010600040101010101" pitchFamily="2" charset="-122"/>
              </a:rPr>
              <a:t>-1</a:t>
            </a:r>
            <a:endParaRPr lang="en-US" altLang="zh-CN" sz="2800" baseline="30000">
              <a:ea typeface="华文楷体" panose="02010600040101010101" pitchFamily="2"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5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55013"/>
                                        </p:tgtEl>
                                        <p:attrNameLst>
                                          <p:attrName>style.visibility</p:attrName>
                                        </p:attrNameLst>
                                      </p:cBhvr>
                                      <p:to>
                                        <p:strVal val="visible"/>
                                      </p:to>
                                    </p:set>
                                    <p:anim calcmode="lin" valueType="num">
                                      <p:cBhvr additive="base">
                                        <p:cTn id="11" dur="500" fill="hold"/>
                                        <p:tgtEl>
                                          <p:spTgt spid="555013"/>
                                        </p:tgtEl>
                                        <p:attrNameLst>
                                          <p:attrName>ppt_x</p:attrName>
                                        </p:attrNameLst>
                                      </p:cBhvr>
                                      <p:tavLst>
                                        <p:tav tm="0">
                                          <p:val>
                                            <p:strVal val="#ppt_x"/>
                                          </p:val>
                                        </p:tav>
                                        <p:tav tm="100000">
                                          <p:val>
                                            <p:strVal val="#ppt_x"/>
                                          </p:val>
                                        </p:tav>
                                      </p:tavLst>
                                    </p:anim>
                                    <p:anim calcmode="lin" valueType="num">
                                      <p:cBhvr additive="base">
                                        <p:cTn id="12" dur="500" fill="hold"/>
                                        <p:tgtEl>
                                          <p:spTgt spid="5550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136"/>
                                        </p:tgtEl>
                                        <p:attrNameLst>
                                          <p:attrName>style.visibility</p:attrName>
                                        </p:attrNameLst>
                                      </p:cBhvr>
                                      <p:to>
                                        <p:strVal val="visible"/>
                                      </p:to>
                                    </p:set>
                                    <p:anim calcmode="lin" valueType="num">
                                      <p:cBhvr additive="base">
                                        <p:cTn id="15" dur="500" fill="hold"/>
                                        <p:tgtEl>
                                          <p:spTgt spid="48136"/>
                                        </p:tgtEl>
                                        <p:attrNameLst>
                                          <p:attrName>ppt_x</p:attrName>
                                        </p:attrNameLst>
                                      </p:cBhvr>
                                      <p:tavLst>
                                        <p:tav tm="0">
                                          <p:val>
                                            <p:strVal val="#ppt_x"/>
                                          </p:val>
                                        </p:tav>
                                        <p:tav tm="100000">
                                          <p:val>
                                            <p:strVal val="#ppt_x"/>
                                          </p:val>
                                        </p:tav>
                                      </p:tavLst>
                                    </p:anim>
                                    <p:anim calcmode="lin" valueType="num">
                                      <p:cBhvr additive="base">
                                        <p:cTn id="16" dur="500" fill="hold"/>
                                        <p:tgtEl>
                                          <p:spTgt spid="48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1" grpId="0"/>
      <p:bldP spid="4813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3" name="Text Box 5"/>
          <p:cNvSpPr txBox="1">
            <a:spLocks noChangeArrowheads="1"/>
          </p:cNvSpPr>
          <p:nvPr/>
        </p:nvSpPr>
        <p:spPr bwMode="auto">
          <a:xfrm>
            <a:off x="960438" y="1930400"/>
            <a:ext cx="6564312" cy="628650"/>
          </a:xfrm>
          <a:prstGeom prst="rect">
            <a:avLst/>
          </a:prstGeom>
          <a:noFill/>
          <a:ln>
            <a:noFill/>
          </a:ln>
          <a:effectLst/>
        </p:spPr>
        <p:txBody>
          <a:bodyPr>
            <a:spAutoFit/>
          </a:bodyPr>
          <a:lstStyle/>
          <a:p>
            <a:pPr>
              <a:lnSpc>
                <a:spcPct val="110000"/>
              </a:lnSpc>
              <a:spcBef>
                <a:spcPct val="50000"/>
              </a:spcBef>
              <a:defRPr/>
            </a:pPr>
            <a:r>
              <a:rPr kumimoji="1" lang="zh-CN" altLang="en-US" dirty="0">
                <a:latin typeface="+mn-lt"/>
                <a:ea typeface="+mn-ea"/>
              </a:rPr>
              <a:t>电子在分裂后</a:t>
            </a:r>
            <a:r>
              <a:rPr kumimoji="1" lang="en-US" altLang="zh-CN" dirty="0">
                <a:latin typeface="+mn-lt"/>
                <a:ea typeface="+mn-ea"/>
              </a:rPr>
              <a:t>d</a:t>
            </a:r>
            <a:r>
              <a:rPr kumimoji="1" lang="zh-CN" altLang="en-US" dirty="0">
                <a:latin typeface="+mn-lt"/>
                <a:ea typeface="+mn-ea"/>
              </a:rPr>
              <a:t>轨道中的排布原则：</a:t>
            </a:r>
            <a:endParaRPr kumimoji="1" lang="zh-CN" altLang="en-US" dirty="0">
              <a:latin typeface="+mn-lt"/>
              <a:ea typeface="+mn-ea"/>
            </a:endParaRPr>
          </a:p>
        </p:txBody>
      </p:sp>
      <p:sp>
        <p:nvSpPr>
          <p:cNvPr id="508937" name="Rectangle 9"/>
          <p:cNvSpPr>
            <a:spLocks noChangeArrowheads="1"/>
          </p:cNvSpPr>
          <p:nvPr/>
        </p:nvSpPr>
        <p:spPr bwMode="auto">
          <a:xfrm>
            <a:off x="1662113" y="2565400"/>
            <a:ext cx="65817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30000"/>
              </a:lnSpc>
            </a:pPr>
            <a:r>
              <a:rPr lang="zh-CN" altLang="en-US">
                <a:ea typeface="华文楷体" panose="02010600040101010101" pitchFamily="2" charset="-122"/>
              </a:rPr>
              <a:t>①能量最低原理  ②泡利不相容原理</a:t>
            </a:r>
            <a:endParaRPr lang="zh-CN" altLang="en-US">
              <a:ea typeface="华文楷体" panose="02010600040101010101" pitchFamily="2" charset="-122"/>
            </a:endParaRPr>
          </a:p>
          <a:p>
            <a:pPr>
              <a:lnSpc>
                <a:spcPct val="130000"/>
              </a:lnSpc>
            </a:pPr>
            <a:r>
              <a:rPr lang="zh-CN" altLang="en-US">
                <a:ea typeface="华文楷体" panose="02010600040101010101" pitchFamily="2" charset="-122"/>
              </a:rPr>
              <a:t>③洪特规则</a:t>
            </a:r>
            <a:endParaRPr lang="zh-CN" altLang="en-US">
              <a:ea typeface="华文楷体" panose="02010600040101010101" pitchFamily="2" charset="-122"/>
            </a:endParaRPr>
          </a:p>
        </p:txBody>
      </p:sp>
      <p:sp>
        <p:nvSpPr>
          <p:cNvPr id="508938" name="Rectangle 10"/>
          <p:cNvSpPr>
            <a:spLocks noChangeArrowheads="1"/>
          </p:cNvSpPr>
          <p:nvPr/>
        </p:nvSpPr>
        <p:spPr bwMode="auto">
          <a:xfrm>
            <a:off x="971550" y="4076700"/>
            <a:ext cx="7632700" cy="1939925"/>
          </a:xfrm>
          <a:prstGeom prst="rect">
            <a:avLst/>
          </a:prstGeom>
          <a:noFill/>
          <a:ln>
            <a:noFill/>
          </a:ln>
          <a:effectLst/>
        </p:spPr>
        <p:txBody>
          <a:bodyPr>
            <a:spAutoFit/>
          </a:bodyPr>
          <a:lstStyle/>
          <a:p>
            <a:pPr marL="342900" indent="-342900" fontAlgn="ctr">
              <a:lnSpc>
                <a:spcPct val="125000"/>
              </a:lnSpc>
              <a:defRPr/>
            </a:pPr>
            <a:r>
              <a:rPr lang="zh-CN" altLang="en-US" dirty="0">
                <a:solidFill>
                  <a:srgbClr val="FF0000"/>
                </a:solidFill>
                <a:latin typeface="+mn-lt"/>
                <a:ea typeface="+mn-ea"/>
              </a:rPr>
              <a:t>电子成对能</a:t>
            </a:r>
            <a:r>
              <a:rPr lang="en-US" altLang="zh-CN" dirty="0">
                <a:solidFill>
                  <a:srgbClr val="FF0000"/>
                </a:solidFill>
                <a:latin typeface="+mn-lt"/>
                <a:ea typeface="+mn-ea"/>
              </a:rPr>
              <a:t>(</a:t>
            </a:r>
            <a:r>
              <a:rPr lang="en-US" altLang="zh-CN" i="1" dirty="0">
                <a:solidFill>
                  <a:srgbClr val="FF0000"/>
                </a:solidFill>
                <a:latin typeface="+mn-lt"/>
                <a:ea typeface="+mn-ea"/>
              </a:rPr>
              <a:t>P</a:t>
            </a:r>
            <a:r>
              <a:rPr lang="en-US" altLang="zh-CN" dirty="0">
                <a:solidFill>
                  <a:srgbClr val="FF0000"/>
                </a:solidFill>
                <a:latin typeface="+mn-lt"/>
                <a:ea typeface="+mn-ea"/>
              </a:rPr>
              <a:t>)</a:t>
            </a:r>
            <a:r>
              <a:rPr lang="zh-CN" altLang="en-US" dirty="0">
                <a:latin typeface="+mn-lt"/>
                <a:ea typeface="+mn-ea"/>
              </a:rPr>
              <a:t>：两个电子进入同一轨道时需要消耗的能量。</a:t>
            </a:r>
            <a:endParaRPr lang="zh-CN" altLang="en-US" dirty="0">
              <a:latin typeface="+mn-lt"/>
              <a:ea typeface="+mn-ea"/>
            </a:endParaRPr>
          </a:p>
          <a:p>
            <a:pPr marL="342900" indent="-342900" fontAlgn="ctr">
              <a:lnSpc>
                <a:spcPct val="125000"/>
              </a:lnSpc>
              <a:defRPr/>
            </a:pPr>
            <a:r>
              <a:rPr lang="zh-CN" altLang="en-US" dirty="0">
                <a:latin typeface="+mn-lt"/>
                <a:ea typeface="+mn-ea"/>
              </a:rPr>
              <a:t>      强场：</a:t>
            </a:r>
            <a:r>
              <a:rPr lang="zh-CN" altLang="en-US" dirty="0">
                <a:latin typeface="+mn-lt"/>
                <a:ea typeface="+mn-ea"/>
                <a:sym typeface="Symbol" panose="05050102010706020507" pitchFamily="18" charset="2"/>
              </a:rPr>
              <a:t></a:t>
            </a:r>
            <a:r>
              <a:rPr lang="en-US" altLang="zh-CN" baseline="-25000" dirty="0">
                <a:latin typeface="+mn-lt"/>
                <a:ea typeface="+mn-ea"/>
                <a:sym typeface="Symbol" panose="05050102010706020507" pitchFamily="18" charset="2"/>
              </a:rPr>
              <a:t>o</a:t>
            </a:r>
            <a:r>
              <a:rPr lang="en-US" altLang="zh-CN" dirty="0">
                <a:latin typeface="+mn-lt"/>
                <a:ea typeface="+mn-ea"/>
              </a:rPr>
              <a:t> &gt;</a:t>
            </a:r>
            <a:r>
              <a:rPr lang="en-US" altLang="zh-CN" i="1" dirty="0">
                <a:latin typeface="+mn-lt"/>
                <a:ea typeface="+mn-ea"/>
              </a:rPr>
              <a:t> P</a:t>
            </a:r>
            <a:r>
              <a:rPr lang="en-US" altLang="zh-CN" dirty="0">
                <a:latin typeface="+mn-lt"/>
                <a:ea typeface="+mn-ea"/>
              </a:rPr>
              <a:t>      </a:t>
            </a:r>
            <a:r>
              <a:rPr lang="zh-CN" altLang="en-US" dirty="0">
                <a:latin typeface="+mn-lt"/>
                <a:ea typeface="+mn-ea"/>
              </a:rPr>
              <a:t>弱场：</a:t>
            </a:r>
            <a:r>
              <a:rPr lang="zh-CN" altLang="en-US" dirty="0">
                <a:latin typeface="+mn-lt"/>
                <a:ea typeface="+mn-ea"/>
                <a:sym typeface="Symbol" panose="05050102010706020507" pitchFamily="18" charset="2"/>
              </a:rPr>
              <a:t></a:t>
            </a:r>
            <a:r>
              <a:rPr lang="en-US" altLang="zh-CN" baseline="-25000" dirty="0">
                <a:latin typeface="+mn-lt"/>
                <a:ea typeface="+mn-ea"/>
                <a:sym typeface="Symbol" panose="05050102010706020507" pitchFamily="18" charset="2"/>
              </a:rPr>
              <a:t>o</a:t>
            </a:r>
            <a:r>
              <a:rPr lang="en-US" altLang="zh-CN" dirty="0">
                <a:latin typeface="+mn-lt"/>
                <a:ea typeface="+mn-ea"/>
              </a:rPr>
              <a:t> &lt;</a:t>
            </a:r>
            <a:r>
              <a:rPr lang="en-US" altLang="zh-CN" i="1" dirty="0">
                <a:latin typeface="+mn-lt"/>
                <a:ea typeface="+mn-ea"/>
              </a:rPr>
              <a:t> P</a:t>
            </a:r>
            <a:endParaRPr lang="en-US" altLang="zh-CN" i="1" dirty="0">
              <a:latin typeface="+mn-lt"/>
              <a:ea typeface="+mn-ea"/>
            </a:endParaRPr>
          </a:p>
        </p:txBody>
      </p:sp>
      <p:sp>
        <p:nvSpPr>
          <p:cNvPr id="7" name="Rectangle 2"/>
          <p:cNvSpPr>
            <a:spLocks noChangeArrowheads="1"/>
          </p:cNvSpPr>
          <p:nvPr/>
        </p:nvSpPr>
        <p:spPr bwMode="auto">
          <a:xfrm>
            <a:off x="900113" y="115888"/>
            <a:ext cx="6048375" cy="708025"/>
          </a:xfrm>
          <a:prstGeom prst="rect">
            <a:avLst/>
          </a:prstGeom>
          <a:noFill/>
          <a:ln>
            <a:noFill/>
          </a:ln>
          <a:effectLst/>
        </p:spPr>
        <p:txBody>
          <a:bodyPr anchor="ctr">
            <a:spAutoFit/>
          </a:bodyPr>
          <a:lstStyle/>
          <a:p>
            <a:pPr>
              <a:defRPr/>
            </a:pPr>
            <a:r>
              <a:rPr lang="en-US" altLang="zh-CN" sz="4000" dirty="0">
                <a:solidFill>
                  <a:srgbClr val="0000CC"/>
                </a:solidFill>
                <a:latin typeface="+mn-lt"/>
                <a:ea typeface="+mn-ea"/>
              </a:rPr>
              <a:t>10.3.3 </a:t>
            </a:r>
            <a:r>
              <a:rPr lang="zh-CN" altLang="en-US" sz="4000" dirty="0">
                <a:solidFill>
                  <a:srgbClr val="0000CC"/>
                </a:solidFill>
                <a:latin typeface="+mn-lt"/>
                <a:ea typeface="+mn-ea"/>
              </a:rPr>
              <a:t>晶体场中</a:t>
            </a:r>
            <a:r>
              <a:rPr lang="en-US" altLang="zh-CN" sz="4000" dirty="0">
                <a:solidFill>
                  <a:srgbClr val="0000CC"/>
                </a:solidFill>
                <a:latin typeface="+mn-lt"/>
                <a:ea typeface="+mn-ea"/>
              </a:rPr>
              <a:t>d</a:t>
            </a:r>
            <a:r>
              <a:rPr lang="zh-CN" altLang="en-US" sz="4000" dirty="0">
                <a:solidFill>
                  <a:srgbClr val="0000CC"/>
                </a:solidFill>
                <a:latin typeface="+mn-lt"/>
                <a:ea typeface="+mn-ea"/>
              </a:rPr>
              <a:t>电子排布</a:t>
            </a:r>
            <a:endParaRPr lang="zh-CN" altLang="en-US" sz="4000" dirty="0">
              <a:solidFill>
                <a:srgbClr val="0000CC"/>
              </a:solidFill>
              <a:latin typeface="+mn-lt"/>
              <a:ea typeface="+mn-ea"/>
            </a:endParaRPr>
          </a:p>
        </p:txBody>
      </p:sp>
      <p:sp>
        <p:nvSpPr>
          <p:cNvPr id="8" name="Rectangle 2"/>
          <p:cNvSpPr>
            <a:spLocks noChangeArrowheads="1"/>
          </p:cNvSpPr>
          <p:nvPr/>
        </p:nvSpPr>
        <p:spPr bwMode="auto">
          <a:xfrm>
            <a:off x="1619250" y="823913"/>
            <a:ext cx="5329238" cy="708025"/>
          </a:xfrm>
          <a:prstGeom prst="rect">
            <a:avLst/>
          </a:prstGeom>
          <a:noFill/>
          <a:ln>
            <a:noFill/>
          </a:ln>
          <a:effectLst/>
        </p:spPr>
        <p:txBody>
          <a:bodyPr anchor="ctr">
            <a:spAutoFit/>
          </a:bodyPr>
          <a:lstStyle/>
          <a:p>
            <a:pPr>
              <a:defRPr/>
            </a:pPr>
            <a:r>
              <a:rPr lang="en-US" altLang="zh-CN" sz="4000" dirty="0">
                <a:solidFill>
                  <a:srgbClr val="0000CC"/>
                </a:solidFill>
                <a:latin typeface="+mn-lt"/>
                <a:ea typeface="+mn-ea"/>
              </a:rPr>
              <a:t>——</a:t>
            </a:r>
            <a:r>
              <a:rPr lang="zh-CN" altLang="en-US" sz="4000" dirty="0">
                <a:solidFill>
                  <a:srgbClr val="0000CC"/>
                </a:solidFill>
                <a:latin typeface="+mn-lt"/>
                <a:ea typeface="+mn-ea"/>
              </a:rPr>
              <a:t>高自旋和低自旋</a:t>
            </a:r>
            <a:endParaRPr lang="zh-CN" altLang="en-US" sz="4000" dirty="0">
              <a:solidFill>
                <a:srgbClr val="0000CC"/>
              </a:solidFill>
              <a:latin typeface="+mn-lt"/>
              <a:ea typeface="+mn-ea"/>
            </a:endParaRPr>
          </a:p>
        </p:txBody>
      </p:sp>
      <p:sp>
        <p:nvSpPr>
          <p:cNvPr id="82950"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4C01EDB6-C201-4AD2-9F48-D6B9C7D1355A}"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8933"/>
                                        </p:tgtEl>
                                        <p:attrNameLst>
                                          <p:attrName>style.visibility</p:attrName>
                                        </p:attrNameLst>
                                      </p:cBhvr>
                                      <p:to>
                                        <p:strVal val="visible"/>
                                      </p:to>
                                    </p:set>
                                    <p:animEffect transition="in" filter="wipe(left)">
                                      <p:cBhvr>
                                        <p:cTn id="7" dur="500"/>
                                        <p:tgtEl>
                                          <p:spTgt spid="5089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8937">
                                            <p:txEl>
                                              <p:pRg st="0" end="0"/>
                                            </p:txEl>
                                          </p:spTgt>
                                        </p:tgtEl>
                                        <p:attrNameLst>
                                          <p:attrName>style.visibility</p:attrName>
                                        </p:attrNameLst>
                                      </p:cBhvr>
                                      <p:to>
                                        <p:strVal val="visible"/>
                                      </p:to>
                                    </p:set>
                                    <p:animEffect transition="in" filter="wipe(left)">
                                      <p:cBhvr>
                                        <p:cTn id="12" dur="500"/>
                                        <p:tgtEl>
                                          <p:spTgt spid="5089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8937">
                                            <p:txEl>
                                              <p:pRg st="1" end="1"/>
                                            </p:txEl>
                                          </p:spTgt>
                                        </p:tgtEl>
                                        <p:attrNameLst>
                                          <p:attrName>style.visibility</p:attrName>
                                        </p:attrNameLst>
                                      </p:cBhvr>
                                      <p:to>
                                        <p:strVal val="visible"/>
                                      </p:to>
                                    </p:set>
                                    <p:animEffect transition="in" filter="wipe(left)">
                                      <p:cBhvr>
                                        <p:cTn id="17" dur="500"/>
                                        <p:tgtEl>
                                          <p:spTgt spid="5089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8938">
                                            <p:txEl>
                                              <p:pRg st="0" end="0"/>
                                            </p:txEl>
                                          </p:spTgt>
                                        </p:tgtEl>
                                        <p:attrNameLst>
                                          <p:attrName>style.visibility</p:attrName>
                                        </p:attrNameLst>
                                      </p:cBhvr>
                                      <p:to>
                                        <p:strVal val="visible"/>
                                      </p:to>
                                    </p:set>
                                    <p:animEffect transition="in" filter="wipe(left)">
                                      <p:cBhvr>
                                        <p:cTn id="22" dur="500"/>
                                        <p:tgtEl>
                                          <p:spTgt spid="50893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8938">
                                            <p:txEl>
                                              <p:pRg st="1" end="1"/>
                                            </p:txEl>
                                          </p:spTgt>
                                        </p:tgtEl>
                                        <p:attrNameLst>
                                          <p:attrName>style.visibility</p:attrName>
                                        </p:attrNameLst>
                                      </p:cBhvr>
                                      <p:to>
                                        <p:strVal val="visible"/>
                                      </p:to>
                                    </p:set>
                                    <p:animEffect transition="in" filter="wipe(left)">
                                      <p:cBhvr>
                                        <p:cTn id="27" dur="500"/>
                                        <p:tgtEl>
                                          <p:spTgt spid="5089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3" grpId="0"/>
      <p:bldP spid="508937" grpId="0" autoUpdateAnimBg="0" build="p"/>
      <p:bldP spid="50893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grpSp>
        <p:nvGrpSpPr>
          <p:cNvPr id="83970" name="Group 3"/>
          <p:cNvGrpSpPr/>
          <p:nvPr/>
        </p:nvGrpSpPr>
        <p:grpSpPr bwMode="auto">
          <a:xfrm>
            <a:off x="458788" y="765175"/>
            <a:ext cx="7924800" cy="5992813"/>
            <a:chOff x="576" y="624"/>
            <a:chExt cx="4992" cy="3775"/>
          </a:xfrm>
        </p:grpSpPr>
        <p:sp>
          <p:nvSpPr>
            <p:cNvPr id="50181" name="Text Box 4"/>
            <p:cNvSpPr txBox="1">
              <a:spLocks noChangeArrowheads="1"/>
            </p:cNvSpPr>
            <p:nvPr/>
          </p:nvSpPr>
          <p:spPr bwMode="auto">
            <a:xfrm>
              <a:off x="576" y="624"/>
              <a:ext cx="4992" cy="3738"/>
            </a:xfrm>
            <a:prstGeom prst="rect">
              <a:avLst/>
            </a:prstGeom>
            <a:noFill/>
            <a:ln>
              <a:noFill/>
            </a:ln>
            <a:effectLst>
              <a:outerShdw dist="107763" dir="2700000" algn="ctr" rotWithShape="0">
                <a:schemeClr val="bg2"/>
              </a:outerShdw>
            </a:effectLst>
          </p:spPr>
          <p:txBody>
            <a:bodyPr>
              <a:spAutoFit/>
            </a:bodyPr>
            <a:lstStyle>
              <a:lvl1pPr eaLnBrk="0" hangingPunct="0">
                <a:spcBef>
                  <a:spcPct val="20000"/>
                </a:spcBef>
                <a:buClr>
                  <a:schemeClr val="hlink"/>
                </a:buClr>
                <a:buSzPct val="65000"/>
                <a:buFont typeface="Wingdings" panose="05000000000000000000" pitchFamily="2" charset="2"/>
                <a:buChar char="n"/>
                <a:defRPr sz="32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buChar char="n"/>
                <a:defRPr sz="28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buChar char="n"/>
                <a:defRPr sz="24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buChar char="n"/>
                <a:defRPr sz="2000">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buChar char="n"/>
                <a:defRPr sz="2000">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imes New Roman" panose="02020603050405020304" pitchFamily="18" charset="0"/>
                  <a:ea typeface="华文楷体" panose="02010600040101010101" pitchFamily="2" charset="-122"/>
                </a:defRPr>
              </a:lvl9pPr>
            </a:lstStyle>
            <a:p>
              <a:pPr eaLnBrk="1" hangingPunct="1">
                <a:spcBef>
                  <a:spcPct val="50000"/>
                </a:spcBef>
                <a:buClrTx/>
                <a:buSzTx/>
                <a:buFontTx/>
                <a:buNone/>
                <a:defRPr/>
              </a:pPr>
              <a:endParaRPr kumimoji="1" lang="en-US" altLang="zh-CN" b="0">
                <a:solidFill>
                  <a:srgbClr val="000000"/>
                </a:solidFill>
              </a:endParaRPr>
            </a:p>
            <a:p>
              <a:pPr eaLnBrk="1" hangingPunct="1">
                <a:spcBef>
                  <a:spcPct val="50000"/>
                </a:spcBef>
                <a:buClrTx/>
                <a:buSzTx/>
                <a:buFontTx/>
                <a:buNone/>
                <a:defRPr/>
              </a:pPr>
              <a:endParaRPr kumimoji="1" lang="en-US" altLang="zh-CN" b="0">
                <a:solidFill>
                  <a:srgbClr val="000000"/>
                </a:solidFill>
              </a:endParaRPr>
            </a:p>
            <a:p>
              <a:pPr eaLnBrk="1" hangingPunct="1">
                <a:spcBef>
                  <a:spcPct val="50000"/>
                </a:spcBef>
                <a:buClrTx/>
                <a:buSzTx/>
                <a:buFontTx/>
                <a:buNone/>
                <a:defRPr/>
              </a:pPr>
              <a:endParaRPr kumimoji="1" lang="en-US" altLang="zh-CN" b="0">
                <a:solidFill>
                  <a:srgbClr val="000000"/>
                </a:solidFill>
              </a:endParaRPr>
            </a:p>
            <a:p>
              <a:pPr eaLnBrk="1" hangingPunct="1">
                <a:spcBef>
                  <a:spcPct val="50000"/>
                </a:spcBef>
                <a:buClrTx/>
                <a:buSzTx/>
                <a:buFontTx/>
                <a:buNone/>
                <a:defRPr/>
              </a:pPr>
              <a:endParaRPr kumimoji="1" lang="en-US" altLang="zh-CN" b="0">
                <a:solidFill>
                  <a:srgbClr val="000000"/>
                </a:solidFill>
              </a:endParaRPr>
            </a:p>
            <a:p>
              <a:pPr eaLnBrk="1" hangingPunct="1">
                <a:spcBef>
                  <a:spcPct val="50000"/>
                </a:spcBef>
                <a:buClrTx/>
                <a:buSzTx/>
                <a:buFontTx/>
                <a:buNone/>
                <a:defRPr/>
              </a:pPr>
              <a:endParaRPr kumimoji="1" lang="en-US" altLang="zh-CN" b="0">
                <a:solidFill>
                  <a:srgbClr val="000000"/>
                </a:solidFill>
              </a:endParaRPr>
            </a:p>
            <a:p>
              <a:pPr eaLnBrk="1" hangingPunct="1">
                <a:spcBef>
                  <a:spcPct val="50000"/>
                </a:spcBef>
                <a:buClrTx/>
                <a:buSzTx/>
                <a:buFontTx/>
                <a:buNone/>
                <a:defRPr/>
              </a:pPr>
              <a:endParaRPr kumimoji="1" lang="en-US" altLang="zh-CN" b="0">
                <a:solidFill>
                  <a:srgbClr val="000000"/>
                </a:solidFill>
              </a:endParaRPr>
            </a:p>
            <a:p>
              <a:pPr eaLnBrk="1" hangingPunct="1">
                <a:spcBef>
                  <a:spcPct val="50000"/>
                </a:spcBef>
                <a:buClrTx/>
                <a:buSzTx/>
                <a:buFontTx/>
                <a:buNone/>
                <a:defRPr/>
              </a:pPr>
              <a:endParaRPr kumimoji="1" lang="en-US" altLang="zh-CN" b="0">
                <a:solidFill>
                  <a:srgbClr val="000000"/>
                </a:solidFill>
              </a:endParaRPr>
            </a:p>
            <a:p>
              <a:pPr eaLnBrk="1" hangingPunct="1">
                <a:spcBef>
                  <a:spcPct val="50000"/>
                </a:spcBef>
                <a:buClrTx/>
                <a:buSzTx/>
                <a:buFontTx/>
                <a:buNone/>
                <a:defRPr/>
              </a:pPr>
              <a:endParaRPr kumimoji="1" lang="en-US" altLang="zh-CN" b="0">
                <a:solidFill>
                  <a:srgbClr val="000000"/>
                </a:solidFill>
              </a:endParaRPr>
            </a:p>
            <a:p>
              <a:pPr eaLnBrk="1" hangingPunct="1">
                <a:spcBef>
                  <a:spcPct val="50000"/>
                </a:spcBef>
                <a:buClrTx/>
                <a:buSzTx/>
                <a:buFontTx/>
                <a:buNone/>
                <a:defRPr/>
              </a:pPr>
              <a:endParaRPr kumimoji="1" lang="en-US" altLang="zh-CN" b="0">
                <a:solidFill>
                  <a:srgbClr val="000000"/>
                </a:solidFill>
              </a:endParaRPr>
            </a:p>
            <a:p>
              <a:pPr eaLnBrk="1" hangingPunct="1">
                <a:spcBef>
                  <a:spcPct val="50000"/>
                </a:spcBef>
                <a:buClrTx/>
                <a:buSzTx/>
                <a:buFontTx/>
                <a:buNone/>
                <a:defRPr/>
              </a:pPr>
              <a:endParaRPr kumimoji="1" lang="en-US" altLang="zh-CN" b="0">
                <a:solidFill>
                  <a:srgbClr val="000000"/>
                </a:solidFill>
              </a:endParaRPr>
            </a:p>
            <a:p>
              <a:pPr eaLnBrk="1" hangingPunct="1">
                <a:spcBef>
                  <a:spcPct val="50000"/>
                </a:spcBef>
                <a:buClrTx/>
                <a:buSzTx/>
                <a:buFontTx/>
                <a:buNone/>
                <a:defRPr/>
              </a:pPr>
              <a:endParaRPr kumimoji="1" lang="en-US" altLang="zh-CN" b="0">
                <a:solidFill>
                  <a:srgbClr val="000000"/>
                </a:solidFill>
              </a:endParaRPr>
            </a:p>
          </p:txBody>
        </p:sp>
        <p:sp>
          <p:nvSpPr>
            <p:cNvPr id="83974" name="AutoShape 5"/>
            <p:cNvSpPr>
              <a:spLocks noChangeArrowheads="1"/>
            </p:cNvSpPr>
            <p:nvPr/>
          </p:nvSpPr>
          <p:spPr bwMode="auto">
            <a:xfrm>
              <a:off x="912" y="864"/>
              <a:ext cx="384" cy="240"/>
            </a:xfrm>
            <a:prstGeom prst="flowChartProcess">
              <a:avLst/>
            </a:prstGeom>
            <a:solidFill>
              <a:srgbClr val="CCFFFF"/>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3975" name="Line 6"/>
            <p:cNvSpPr>
              <a:spLocks noChangeShapeType="1"/>
            </p:cNvSpPr>
            <p:nvPr/>
          </p:nvSpPr>
          <p:spPr bwMode="auto">
            <a:xfrm>
              <a:off x="1104" y="864"/>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76" name="Line 7"/>
            <p:cNvSpPr>
              <a:spLocks noChangeShapeType="1"/>
            </p:cNvSpPr>
            <p:nvPr/>
          </p:nvSpPr>
          <p:spPr bwMode="auto">
            <a:xfrm>
              <a:off x="1296" y="98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77" name="Line 8"/>
            <p:cNvSpPr>
              <a:spLocks noChangeShapeType="1"/>
            </p:cNvSpPr>
            <p:nvPr/>
          </p:nvSpPr>
          <p:spPr bwMode="auto">
            <a:xfrm>
              <a:off x="816" y="98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78" name="AutoShape 9"/>
            <p:cNvSpPr>
              <a:spLocks noChangeArrowheads="1"/>
            </p:cNvSpPr>
            <p:nvPr/>
          </p:nvSpPr>
          <p:spPr bwMode="auto">
            <a:xfrm>
              <a:off x="1872" y="864"/>
              <a:ext cx="384" cy="240"/>
            </a:xfrm>
            <a:prstGeom prst="flowChartProcess">
              <a:avLst/>
            </a:prstGeom>
            <a:solidFill>
              <a:srgbClr val="CCFFFF"/>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3979" name="Line 10"/>
            <p:cNvSpPr>
              <a:spLocks noChangeShapeType="1"/>
            </p:cNvSpPr>
            <p:nvPr/>
          </p:nvSpPr>
          <p:spPr bwMode="auto">
            <a:xfrm>
              <a:off x="2050" y="864"/>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80" name="Line 11"/>
            <p:cNvSpPr>
              <a:spLocks noChangeShapeType="1"/>
            </p:cNvSpPr>
            <p:nvPr/>
          </p:nvSpPr>
          <p:spPr bwMode="auto">
            <a:xfrm>
              <a:off x="2242" y="98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81" name="Line 12"/>
            <p:cNvSpPr>
              <a:spLocks noChangeShapeType="1"/>
            </p:cNvSpPr>
            <p:nvPr/>
          </p:nvSpPr>
          <p:spPr bwMode="auto">
            <a:xfrm>
              <a:off x="1762" y="98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82" name="AutoShape 13"/>
            <p:cNvSpPr>
              <a:spLocks noChangeArrowheads="1"/>
            </p:cNvSpPr>
            <p:nvPr/>
          </p:nvSpPr>
          <p:spPr bwMode="auto">
            <a:xfrm>
              <a:off x="2804" y="864"/>
              <a:ext cx="384" cy="240"/>
            </a:xfrm>
            <a:prstGeom prst="flowChartProcess">
              <a:avLst/>
            </a:prstGeom>
            <a:solidFill>
              <a:srgbClr val="CCFFFF"/>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eaLnBrk="0" hangingPunct="0"/>
              <a:endParaRPr lang="zh-CN" altLang="zh-CN" sz="2800" b="0">
                <a:ea typeface="华文楷体" panose="02010600040101010101" pitchFamily="2" charset="-122"/>
              </a:endParaRPr>
            </a:p>
          </p:txBody>
        </p:sp>
        <p:sp>
          <p:nvSpPr>
            <p:cNvPr id="83983" name="Line 14"/>
            <p:cNvSpPr>
              <a:spLocks noChangeShapeType="1"/>
            </p:cNvSpPr>
            <p:nvPr/>
          </p:nvSpPr>
          <p:spPr bwMode="auto">
            <a:xfrm>
              <a:off x="2996" y="864"/>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84" name="Line 15"/>
            <p:cNvSpPr>
              <a:spLocks noChangeShapeType="1"/>
            </p:cNvSpPr>
            <p:nvPr/>
          </p:nvSpPr>
          <p:spPr bwMode="auto">
            <a:xfrm>
              <a:off x="3188" y="98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85" name="Line 16"/>
            <p:cNvSpPr>
              <a:spLocks noChangeShapeType="1"/>
            </p:cNvSpPr>
            <p:nvPr/>
          </p:nvSpPr>
          <p:spPr bwMode="auto">
            <a:xfrm>
              <a:off x="2708" y="98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86" name="AutoShape 17"/>
            <p:cNvSpPr>
              <a:spLocks noChangeArrowheads="1"/>
            </p:cNvSpPr>
            <p:nvPr/>
          </p:nvSpPr>
          <p:spPr bwMode="auto">
            <a:xfrm>
              <a:off x="3764" y="864"/>
              <a:ext cx="384" cy="240"/>
            </a:xfrm>
            <a:prstGeom prst="flowChartProcess">
              <a:avLst/>
            </a:prstGeom>
            <a:solidFill>
              <a:srgbClr val="CCFFFF"/>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3987" name="Line 18"/>
            <p:cNvSpPr>
              <a:spLocks noChangeShapeType="1"/>
            </p:cNvSpPr>
            <p:nvPr/>
          </p:nvSpPr>
          <p:spPr bwMode="auto">
            <a:xfrm>
              <a:off x="3956" y="864"/>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88" name="Line 19"/>
            <p:cNvSpPr>
              <a:spLocks noChangeShapeType="1"/>
            </p:cNvSpPr>
            <p:nvPr/>
          </p:nvSpPr>
          <p:spPr bwMode="auto">
            <a:xfrm>
              <a:off x="4148" y="98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89" name="Line 20"/>
            <p:cNvSpPr>
              <a:spLocks noChangeShapeType="1"/>
            </p:cNvSpPr>
            <p:nvPr/>
          </p:nvSpPr>
          <p:spPr bwMode="auto">
            <a:xfrm>
              <a:off x="3668" y="98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90" name="AutoShape 21"/>
            <p:cNvSpPr>
              <a:spLocks noChangeArrowheads="1"/>
            </p:cNvSpPr>
            <p:nvPr/>
          </p:nvSpPr>
          <p:spPr bwMode="auto">
            <a:xfrm>
              <a:off x="4732" y="864"/>
              <a:ext cx="384" cy="240"/>
            </a:xfrm>
            <a:prstGeom prst="flowChartProcess">
              <a:avLst/>
            </a:prstGeom>
            <a:solidFill>
              <a:srgbClr val="CCFFFF"/>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3991" name="Line 22"/>
            <p:cNvSpPr>
              <a:spLocks noChangeShapeType="1"/>
            </p:cNvSpPr>
            <p:nvPr/>
          </p:nvSpPr>
          <p:spPr bwMode="auto">
            <a:xfrm>
              <a:off x="4924" y="864"/>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92" name="Line 23"/>
            <p:cNvSpPr>
              <a:spLocks noChangeShapeType="1"/>
            </p:cNvSpPr>
            <p:nvPr/>
          </p:nvSpPr>
          <p:spPr bwMode="auto">
            <a:xfrm>
              <a:off x="5116" y="98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93" name="Line 24"/>
            <p:cNvSpPr>
              <a:spLocks noChangeShapeType="1"/>
            </p:cNvSpPr>
            <p:nvPr/>
          </p:nvSpPr>
          <p:spPr bwMode="auto">
            <a:xfrm>
              <a:off x="4636" y="98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94" name="AutoShape 25"/>
            <p:cNvSpPr>
              <a:spLocks noChangeArrowheads="1"/>
            </p:cNvSpPr>
            <p:nvPr/>
          </p:nvSpPr>
          <p:spPr bwMode="auto">
            <a:xfrm>
              <a:off x="844" y="1344"/>
              <a:ext cx="576" cy="240"/>
            </a:xfrm>
            <a:prstGeom prst="flowChartProcess">
              <a:avLst/>
            </a:prstGeom>
            <a:solidFill>
              <a:srgbClr val="CCFFFF"/>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3995" name="Line 26"/>
            <p:cNvSpPr>
              <a:spLocks noChangeShapeType="1"/>
            </p:cNvSpPr>
            <p:nvPr/>
          </p:nvSpPr>
          <p:spPr bwMode="auto">
            <a:xfrm>
              <a:off x="1036" y="1344"/>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96" name="Line 27"/>
            <p:cNvSpPr>
              <a:spLocks noChangeShapeType="1"/>
            </p:cNvSpPr>
            <p:nvPr/>
          </p:nvSpPr>
          <p:spPr bwMode="auto">
            <a:xfrm>
              <a:off x="1228" y="1344"/>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97" name="Line 28"/>
            <p:cNvSpPr>
              <a:spLocks noChangeShapeType="1"/>
            </p:cNvSpPr>
            <p:nvPr/>
          </p:nvSpPr>
          <p:spPr bwMode="auto">
            <a:xfrm>
              <a:off x="748" y="146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98" name="Line 29"/>
            <p:cNvSpPr>
              <a:spLocks noChangeShapeType="1"/>
            </p:cNvSpPr>
            <p:nvPr/>
          </p:nvSpPr>
          <p:spPr bwMode="auto">
            <a:xfrm>
              <a:off x="1420" y="146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3999" name="AutoShape 30"/>
            <p:cNvSpPr>
              <a:spLocks noChangeArrowheads="1"/>
            </p:cNvSpPr>
            <p:nvPr/>
          </p:nvSpPr>
          <p:spPr bwMode="auto">
            <a:xfrm>
              <a:off x="1776" y="1344"/>
              <a:ext cx="576" cy="240"/>
            </a:xfrm>
            <a:prstGeom prst="flowChartProcess">
              <a:avLst/>
            </a:prstGeom>
            <a:solidFill>
              <a:srgbClr val="CCFFFF"/>
            </a:solidFill>
            <a:ln w="9525">
              <a:solidFill>
                <a:srgbClr val="CCFFFF"/>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000" name="Line 31"/>
            <p:cNvSpPr>
              <a:spLocks noChangeShapeType="1"/>
            </p:cNvSpPr>
            <p:nvPr/>
          </p:nvSpPr>
          <p:spPr bwMode="auto">
            <a:xfrm>
              <a:off x="1968" y="1344"/>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01" name="Line 32"/>
            <p:cNvSpPr>
              <a:spLocks noChangeShapeType="1"/>
            </p:cNvSpPr>
            <p:nvPr/>
          </p:nvSpPr>
          <p:spPr bwMode="auto">
            <a:xfrm>
              <a:off x="2160" y="1344"/>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02" name="Line 33"/>
            <p:cNvSpPr>
              <a:spLocks noChangeShapeType="1"/>
            </p:cNvSpPr>
            <p:nvPr/>
          </p:nvSpPr>
          <p:spPr bwMode="auto">
            <a:xfrm>
              <a:off x="1680" y="146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03" name="Line 34"/>
            <p:cNvSpPr>
              <a:spLocks noChangeShapeType="1"/>
            </p:cNvSpPr>
            <p:nvPr/>
          </p:nvSpPr>
          <p:spPr bwMode="auto">
            <a:xfrm>
              <a:off x="2352" y="146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04" name="AutoShape 35"/>
            <p:cNvSpPr>
              <a:spLocks noChangeArrowheads="1"/>
            </p:cNvSpPr>
            <p:nvPr/>
          </p:nvSpPr>
          <p:spPr bwMode="auto">
            <a:xfrm>
              <a:off x="2736" y="1344"/>
              <a:ext cx="576" cy="240"/>
            </a:xfrm>
            <a:prstGeom prst="flowChartProcess">
              <a:avLst/>
            </a:prstGeom>
            <a:solidFill>
              <a:srgbClr val="CCFFFF"/>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005" name="Line 36"/>
            <p:cNvSpPr>
              <a:spLocks noChangeShapeType="1"/>
            </p:cNvSpPr>
            <p:nvPr/>
          </p:nvSpPr>
          <p:spPr bwMode="auto">
            <a:xfrm>
              <a:off x="2928" y="1344"/>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06" name="Line 37"/>
            <p:cNvSpPr>
              <a:spLocks noChangeShapeType="1"/>
            </p:cNvSpPr>
            <p:nvPr/>
          </p:nvSpPr>
          <p:spPr bwMode="auto">
            <a:xfrm>
              <a:off x="3120" y="1344"/>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07" name="Line 38"/>
            <p:cNvSpPr>
              <a:spLocks noChangeShapeType="1"/>
            </p:cNvSpPr>
            <p:nvPr/>
          </p:nvSpPr>
          <p:spPr bwMode="auto">
            <a:xfrm>
              <a:off x="2640" y="146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08" name="Line 39"/>
            <p:cNvSpPr>
              <a:spLocks noChangeShapeType="1"/>
            </p:cNvSpPr>
            <p:nvPr/>
          </p:nvSpPr>
          <p:spPr bwMode="auto">
            <a:xfrm>
              <a:off x="3312" y="146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09" name="AutoShape 40"/>
            <p:cNvSpPr>
              <a:spLocks noChangeArrowheads="1"/>
            </p:cNvSpPr>
            <p:nvPr/>
          </p:nvSpPr>
          <p:spPr bwMode="auto">
            <a:xfrm>
              <a:off x="3648" y="1344"/>
              <a:ext cx="576" cy="240"/>
            </a:xfrm>
            <a:prstGeom prst="flowChartProcess">
              <a:avLst/>
            </a:prstGeom>
            <a:solidFill>
              <a:srgbClr val="CCFFFF"/>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010" name="Line 41"/>
            <p:cNvSpPr>
              <a:spLocks noChangeShapeType="1"/>
            </p:cNvSpPr>
            <p:nvPr/>
          </p:nvSpPr>
          <p:spPr bwMode="auto">
            <a:xfrm>
              <a:off x="3888" y="1344"/>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11" name="Line 42"/>
            <p:cNvSpPr>
              <a:spLocks noChangeShapeType="1"/>
            </p:cNvSpPr>
            <p:nvPr/>
          </p:nvSpPr>
          <p:spPr bwMode="auto">
            <a:xfrm>
              <a:off x="4080" y="1344"/>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12" name="Line 43"/>
            <p:cNvSpPr>
              <a:spLocks noChangeShapeType="1"/>
            </p:cNvSpPr>
            <p:nvPr/>
          </p:nvSpPr>
          <p:spPr bwMode="auto">
            <a:xfrm>
              <a:off x="3600" y="146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13" name="Line 44"/>
            <p:cNvSpPr>
              <a:spLocks noChangeShapeType="1"/>
            </p:cNvSpPr>
            <p:nvPr/>
          </p:nvSpPr>
          <p:spPr bwMode="auto">
            <a:xfrm>
              <a:off x="4272" y="146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14" name="AutoShape 45"/>
            <p:cNvSpPr>
              <a:spLocks noChangeArrowheads="1"/>
            </p:cNvSpPr>
            <p:nvPr/>
          </p:nvSpPr>
          <p:spPr bwMode="auto">
            <a:xfrm>
              <a:off x="4656" y="1344"/>
              <a:ext cx="576" cy="240"/>
            </a:xfrm>
            <a:prstGeom prst="flowChartProcess">
              <a:avLst/>
            </a:prstGeom>
            <a:solidFill>
              <a:srgbClr val="CCFFFF"/>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015" name="Line 46"/>
            <p:cNvSpPr>
              <a:spLocks noChangeShapeType="1"/>
            </p:cNvSpPr>
            <p:nvPr/>
          </p:nvSpPr>
          <p:spPr bwMode="auto">
            <a:xfrm>
              <a:off x="4848" y="1344"/>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16" name="Line 47"/>
            <p:cNvSpPr>
              <a:spLocks noChangeShapeType="1"/>
            </p:cNvSpPr>
            <p:nvPr/>
          </p:nvSpPr>
          <p:spPr bwMode="auto">
            <a:xfrm>
              <a:off x="5040" y="1344"/>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17" name="Line 48"/>
            <p:cNvSpPr>
              <a:spLocks noChangeShapeType="1"/>
            </p:cNvSpPr>
            <p:nvPr/>
          </p:nvSpPr>
          <p:spPr bwMode="auto">
            <a:xfrm>
              <a:off x="4560" y="146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18" name="Line 49"/>
            <p:cNvSpPr>
              <a:spLocks noChangeShapeType="1"/>
            </p:cNvSpPr>
            <p:nvPr/>
          </p:nvSpPr>
          <p:spPr bwMode="auto">
            <a:xfrm>
              <a:off x="5232" y="1468"/>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19" name="Line 50"/>
            <p:cNvSpPr>
              <a:spLocks noChangeShapeType="1"/>
            </p:cNvSpPr>
            <p:nvPr/>
          </p:nvSpPr>
          <p:spPr bwMode="auto">
            <a:xfrm>
              <a:off x="720" y="1920"/>
              <a:ext cx="4800" cy="0"/>
            </a:xfrm>
            <a:prstGeom prst="line">
              <a:avLst/>
            </a:prstGeom>
            <a:noFill/>
            <a:ln w="254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020" name="Line 51"/>
            <p:cNvSpPr>
              <a:spLocks noChangeShapeType="1"/>
            </p:cNvSpPr>
            <p:nvPr/>
          </p:nvSpPr>
          <p:spPr bwMode="auto">
            <a:xfrm flipV="1">
              <a:off x="3860" y="88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21" name="Line 52"/>
            <p:cNvSpPr>
              <a:spLocks noChangeShapeType="1"/>
            </p:cNvSpPr>
            <p:nvPr/>
          </p:nvSpPr>
          <p:spPr bwMode="auto">
            <a:xfrm flipV="1">
              <a:off x="4046" y="878"/>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22" name="Line 53"/>
            <p:cNvSpPr>
              <a:spLocks noChangeShapeType="1"/>
            </p:cNvSpPr>
            <p:nvPr/>
          </p:nvSpPr>
          <p:spPr bwMode="auto">
            <a:xfrm flipV="1">
              <a:off x="5026" y="88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84023" name="Group 54"/>
            <p:cNvGrpSpPr/>
            <p:nvPr/>
          </p:nvGrpSpPr>
          <p:grpSpPr bwMode="auto">
            <a:xfrm>
              <a:off x="4814" y="884"/>
              <a:ext cx="48" cy="206"/>
              <a:chOff x="4944" y="1200"/>
              <a:chExt cx="48" cy="206"/>
            </a:xfrm>
          </p:grpSpPr>
          <p:sp>
            <p:nvSpPr>
              <p:cNvPr id="84200" name="Line 55"/>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201" name="Line 56"/>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84024" name="Line 57"/>
            <p:cNvSpPr>
              <a:spLocks noChangeShapeType="1"/>
            </p:cNvSpPr>
            <p:nvPr/>
          </p:nvSpPr>
          <p:spPr bwMode="auto">
            <a:xfrm flipV="1">
              <a:off x="940" y="1338"/>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25" name="Line 58"/>
            <p:cNvSpPr>
              <a:spLocks noChangeShapeType="1"/>
            </p:cNvSpPr>
            <p:nvPr/>
          </p:nvSpPr>
          <p:spPr bwMode="auto">
            <a:xfrm flipV="1">
              <a:off x="1886" y="1342"/>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26" name="Line 59"/>
            <p:cNvSpPr>
              <a:spLocks noChangeShapeType="1"/>
            </p:cNvSpPr>
            <p:nvPr/>
          </p:nvSpPr>
          <p:spPr bwMode="auto">
            <a:xfrm flipV="1">
              <a:off x="2064" y="1338"/>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27" name="Line 60"/>
            <p:cNvSpPr>
              <a:spLocks noChangeShapeType="1"/>
            </p:cNvSpPr>
            <p:nvPr/>
          </p:nvSpPr>
          <p:spPr bwMode="auto">
            <a:xfrm flipV="1">
              <a:off x="2832" y="1338"/>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28" name="Line 61"/>
            <p:cNvSpPr>
              <a:spLocks noChangeShapeType="1"/>
            </p:cNvSpPr>
            <p:nvPr/>
          </p:nvSpPr>
          <p:spPr bwMode="auto">
            <a:xfrm flipV="1">
              <a:off x="3024" y="134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29" name="Line 62"/>
            <p:cNvSpPr>
              <a:spLocks noChangeShapeType="1"/>
            </p:cNvSpPr>
            <p:nvPr/>
          </p:nvSpPr>
          <p:spPr bwMode="auto">
            <a:xfrm flipV="1">
              <a:off x="3216" y="1358"/>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84030" name="Group 63"/>
            <p:cNvGrpSpPr/>
            <p:nvPr/>
          </p:nvGrpSpPr>
          <p:grpSpPr bwMode="auto">
            <a:xfrm>
              <a:off x="3778" y="1350"/>
              <a:ext cx="48" cy="206"/>
              <a:chOff x="4944" y="1200"/>
              <a:chExt cx="48" cy="206"/>
            </a:xfrm>
          </p:grpSpPr>
          <p:sp>
            <p:nvSpPr>
              <p:cNvPr id="84198" name="Line 64"/>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199" name="Line 65"/>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4031" name="Group 66"/>
            <p:cNvGrpSpPr/>
            <p:nvPr/>
          </p:nvGrpSpPr>
          <p:grpSpPr bwMode="auto">
            <a:xfrm>
              <a:off x="3970" y="1350"/>
              <a:ext cx="48" cy="206"/>
              <a:chOff x="4944" y="1200"/>
              <a:chExt cx="48" cy="206"/>
            </a:xfrm>
          </p:grpSpPr>
          <p:sp>
            <p:nvSpPr>
              <p:cNvPr id="84196" name="Line 67"/>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197" name="Line 68"/>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4032" name="Group 69"/>
            <p:cNvGrpSpPr/>
            <p:nvPr/>
          </p:nvGrpSpPr>
          <p:grpSpPr bwMode="auto">
            <a:xfrm>
              <a:off x="4148" y="1350"/>
              <a:ext cx="48" cy="206"/>
              <a:chOff x="4944" y="1200"/>
              <a:chExt cx="48" cy="206"/>
            </a:xfrm>
          </p:grpSpPr>
          <p:sp>
            <p:nvSpPr>
              <p:cNvPr id="84194" name="Line 70"/>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195" name="Line 71"/>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4033" name="Group 72"/>
            <p:cNvGrpSpPr/>
            <p:nvPr/>
          </p:nvGrpSpPr>
          <p:grpSpPr bwMode="auto">
            <a:xfrm>
              <a:off x="4738" y="1350"/>
              <a:ext cx="48" cy="206"/>
              <a:chOff x="4944" y="1200"/>
              <a:chExt cx="48" cy="206"/>
            </a:xfrm>
          </p:grpSpPr>
          <p:sp>
            <p:nvSpPr>
              <p:cNvPr id="84192" name="Line 73"/>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193" name="Line 74"/>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4034" name="Group 75"/>
            <p:cNvGrpSpPr/>
            <p:nvPr/>
          </p:nvGrpSpPr>
          <p:grpSpPr bwMode="auto">
            <a:xfrm>
              <a:off x="4930" y="1344"/>
              <a:ext cx="48" cy="206"/>
              <a:chOff x="4944" y="1200"/>
              <a:chExt cx="48" cy="206"/>
            </a:xfrm>
          </p:grpSpPr>
          <p:sp>
            <p:nvSpPr>
              <p:cNvPr id="84190" name="Line 76"/>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191" name="Line 77"/>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4035" name="Group 78"/>
            <p:cNvGrpSpPr/>
            <p:nvPr/>
          </p:nvGrpSpPr>
          <p:grpSpPr bwMode="auto">
            <a:xfrm>
              <a:off x="5102" y="1344"/>
              <a:ext cx="48" cy="206"/>
              <a:chOff x="4944" y="1200"/>
              <a:chExt cx="48" cy="206"/>
            </a:xfrm>
          </p:grpSpPr>
          <p:sp>
            <p:nvSpPr>
              <p:cNvPr id="84188" name="Line 79"/>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189" name="Line 80"/>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4036" name="Group 81"/>
            <p:cNvGrpSpPr/>
            <p:nvPr/>
          </p:nvGrpSpPr>
          <p:grpSpPr bwMode="auto">
            <a:xfrm>
              <a:off x="1104" y="2256"/>
              <a:ext cx="576" cy="240"/>
              <a:chOff x="912" y="1920"/>
              <a:chExt cx="576" cy="240"/>
            </a:xfrm>
          </p:grpSpPr>
          <p:sp>
            <p:nvSpPr>
              <p:cNvPr id="84184" name="AutoShape 82"/>
              <p:cNvSpPr>
                <a:spLocks noChangeArrowheads="1"/>
              </p:cNvSpPr>
              <p:nvPr/>
            </p:nvSpPr>
            <p:spPr bwMode="auto">
              <a:xfrm>
                <a:off x="1008" y="1920"/>
                <a:ext cx="384" cy="240"/>
              </a:xfrm>
              <a:prstGeom prst="flowChartProcess">
                <a:avLst/>
              </a:prstGeom>
              <a:solidFill>
                <a:srgbClr val="FF99CC"/>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185" name="Line 83"/>
              <p:cNvSpPr>
                <a:spLocks noChangeShapeType="1"/>
              </p:cNvSpPr>
              <p:nvPr/>
            </p:nvSpPr>
            <p:spPr bwMode="auto">
              <a:xfrm>
                <a:off x="1200"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86" name="Line 84"/>
              <p:cNvSpPr>
                <a:spLocks noChangeShapeType="1"/>
              </p:cNvSpPr>
              <p:nvPr/>
            </p:nvSpPr>
            <p:spPr bwMode="auto">
              <a:xfrm>
                <a:off x="139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87" name="Line 85"/>
              <p:cNvSpPr>
                <a:spLocks noChangeShapeType="1"/>
              </p:cNvSpPr>
              <p:nvPr/>
            </p:nvSpPr>
            <p:spPr bwMode="auto">
              <a:xfrm>
                <a:off x="91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84037" name="Line 86"/>
            <p:cNvSpPr>
              <a:spLocks noChangeShapeType="1"/>
            </p:cNvSpPr>
            <p:nvPr/>
          </p:nvSpPr>
          <p:spPr bwMode="auto">
            <a:xfrm flipV="1">
              <a:off x="1296" y="2272"/>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84038" name="Group 87"/>
            <p:cNvGrpSpPr/>
            <p:nvPr/>
          </p:nvGrpSpPr>
          <p:grpSpPr bwMode="auto">
            <a:xfrm>
              <a:off x="2226" y="2256"/>
              <a:ext cx="576" cy="240"/>
              <a:chOff x="912" y="1920"/>
              <a:chExt cx="576" cy="240"/>
            </a:xfrm>
          </p:grpSpPr>
          <p:sp>
            <p:nvSpPr>
              <p:cNvPr id="84180" name="AutoShape 88"/>
              <p:cNvSpPr>
                <a:spLocks noChangeArrowheads="1"/>
              </p:cNvSpPr>
              <p:nvPr/>
            </p:nvSpPr>
            <p:spPr bwMode="auto">
              <a:xfrm>
                <a:off x="1008" y="1920"/>
                <a:ext cx="384" cy="240"/>
              </a:xfrm>
              <a:prstGeom prst="flowChartProcess">
                <a:avLst/>
              </a:prstGeom>
              <a:solidFill>
                <a:srgbClr val="FF99CC"/>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181" name="Line 89"/>
              <p:cNvSpPr>
                <a:spLocks noChangeShapeType="1"/>
              </p:cNvSpPr>
              <p:nvPr/>
            </p:nvSpPr>
            <p:spPr bwMode="auto">
              <a:xfrm>
                <a:off x="1200"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82" name="Line 90"/>
              <p:cNvSpPr>
                <a:spLocks noChangeShapeType="1"/>
              </p:cNvSpPr>
              <p:nvPr/>
            </p:nvSpPr>
            <p:spPr bwMode="auto">
              <a:xfrm>
                <a:off x="139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83" name="Line 91"/>
              <p:cNvSpPr>
                <a:spLocks noChangeShapeType="1"/>
              </p:cNvSpPr>
              <p:nvPr/>
            </p:nvSpPr>
            <p:spPr bwMode="auto">
              <a:xfrm>
                <a:off x="91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84039" name="Line 92"/>
            <p:cNvSpPr>
              <a:spLocks noChangeShapeType="1"/>
            </p:cNvSpPr>
            <p:nvPr/>
          </p:nvSpPr>
          <p:spPr bwMode="auto">
            <a:xfrm flipV="1">
              <a:off x="2418" y="2272"/>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40" name="Line 93"/>
            <p:cNvSpPr>
              <a:spLocks noChangeShapeType="1"/>
            </p:cNvSpPr>
            <p:nvPr/>
          </p:nvSpPr>
          <p:spPr bwMode="auto">
            <a:xfrm flipV="1">
              <a:off x="2604" y="227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84041" name="Group 94"/>
            <p:cNvGrpSpPr/>
            <p:nvPr/>
          </p:nvGrpSpPr>
          <p:grpSpPr bwMode="auto">
            <a:xfrm>
              <a:off x="3332" y="2250"/>
              <a:ext cx="576" cy="240"/>
              <a:chOff x="912" y="1920"/>
              <a:chExt cx="576" cy="240"/>
            </a:xfrm>
          </p:grpSpPr>
          <p:sp>
            <p:nvSpPr>
              <p:cNvPr id="84176" name="AutoShape 95"/>
              <p:cNvSpPr>
                <a:spLocks noChangeArrowheads="1"/>
              </p:cNvSpPr>
              <p:nvPr/>
            </p:nvSpPr>
            <p:spPr bwMode="auto">
              <a:xfrm>
                <a:off x="1008" y="1920"/>
                <a:ext cx="384" cy="240"/>
              </a:xfrm>
              <a:prstGeom prst="flowChartProcess">
                <a:avLst/>
              </a:prstGeom>
              <a:solidFill>
                <a:srgbClr val="FF99CC"/>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177" name="Line 96"/>
              <p:cNvSpPr>
                <a:spLocks noChangeShapeType="1"/>
              </p:cNvSpPr>
              <p:nvPr/>
            </p:nvSpPr>
            <p:spPr bwMode="auto">
              <a:xfrm>
                <a:off x="1200"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78" name="Line 97"/>
              <p:cNvSpPr>
                <a:spLocks noChangeShapeType="1"/>
              </p:cNvSpPr>
              <p:nvPr/>
            </p:nvSpPr>
            <p:spPr bwMode="auto">
              <a:xfrm>
                <a:off x="139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79" name="Line 98"/>
              <p:cNvSpPr>
                <a:spLocks noChangeShapeType="1"/>
              </p:cNvSpPr>
              <p:nvPr/>
            </p:nvSpPr>
            <p:spPr bwMode="auto">
              <a:xfrm>
                <a:off x="91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84042" name="Line 99"/>
            <p:cNvSpPr>
              <a:spLocks noChangeShapeType="1"/>
            </p:cNvSpPr>
            <p:nvPr/>
          </p:nvSpPr>
          <p:spPr bwMode="auto">
            <a:xfrm flipV="1">
              <a:off x="3524" y="2266"/>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43" name="Line 100"/>
            <p:cNvSpPr>
              <a:spLocks noChangeShapeType="1"/>
            </p:cNvSpPr>
            <p:nvPr/>
          </p:nvSpPr>
          <p:spPr bwMode="auto">
            <a:xfrm flipV="1">
              <a:off x="3710" y="226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84044" name="Group 101"/>
            <p:cNvGrpSpPr/>
            <p:nvPr/>
          </p:nvGrpSpPr>
          <p:grpSpPr bwMode="auto">
            <a:xfrm>
              <a:off x="4388" y="2250"/>
              <a:ext cx="576" cy="240"/>
              <a:chOff x="912" y="1920"/>
              <a:chExt cx="576" cy="240"/>
            </a:xfrm>
          </p:grpSpPr>
          <p:sp>
            <p:nvSpPr>
              <p:cNvPr id="84172" name="AutoShape 102"/>
              <p:cNvSpPr>
                <a:spLocks noChangeArrowheads="1"/>
              </p:cNvSpPr>
              <p:nvPr/>
            </p:nvSpPr>
            <p:spPr bwMode="auto">
              <a:xfrm>
                <a:off x="1008" y="1920"/>
                <a:ext cx="384" cy="240"/>
              </a:xfrm>
              <a:prstGeom prst="flowChartProcess">
                <a:avLst/>
              </a:prstGeom>
              <a:solidFill>
                <a:srgbClr val="FF99CC"/>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173" name="Line 103"/>
              <p:cNvSpPr>
                <a:spLocks noChangeShapeType="1"/>
              </p:cNvSpPr>
              <p:nvPr/>
            </p:nvSpPr>
            <p:spPr bwMode="auto">
              <a:xfrm>
                <a:off x="1200"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74" name="Line 104"/>
              <p:cNvSpPr>
                <a:spLocks noChangeShapeType="1"/>
              </p:cNvSpPr>
              <p:nvPr/>
            </p:nvSpPr>
            <p:spPr bwMode="auto">
              <a:xfrm>
                <a:off x="139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75" name="Line 105"/>
              <p:cNvSpPr>
                <a:spLocks noChangeShapeType="1"/>
              </p:cNvSpPr>
              <p:nvPr/>
            </p:nvSpPr>
            <p:spPr bwMode="auto">
              <a:xfrm>
                <a:off x="91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84045" name="Line 106"/>
            <p:cNvSpPr>
              <a:spLocks noChangeShapeType="1"/>
            </p:cNvSpPr>
            <p:nvPr/>
          </p:nvSpPr>
          <p:spPr bwMode="auto">
            <a:xfrm flipV="1">
              <a:off x="4580" y="2266"/>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46" name="Line 107"/>
            <p:cNvSpPr>
              <a:spLocks noChangeShapeType="1"/>
            </p:cNvSpPr>
            <p:nvPr/>
          </p:nvSpPr>
          <p:spPr bwMode="auto">
            <a:xfrm flipV="1">
              <a:off x="4766" y="226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84047" name="Group 108"/>
            <p:cNvGrpSpPr/>
            <p:nvPr/>
          </p:nvGrpSpPr>
          <p:grpSpPr bwMode="auto">
            <a:xfrm>
              <a:off x="1022" y="2722"/>
              <a:ext cx="768" cy="240"/>
              <a:chOff x="1680" y="1920"/>
              <a:chExt cx="768" cy="240"/>
            </a:xfrm>
          </p:grpSpPr>
          <p:sp>
            <p:nvSpPr>
              <p:cNvPr id="84167" name="AutoShape 109"/>
              <p:cNvSpPr>
                <a:spLocks noChangeArrowheads="1"/>
              </p:cNvSpPr>
              <p:nvPr/>
            </p:nvSpPr>
            <p:spPr bwMode="auto">
              <a:xfrm>
                <a:off x="1776" y="1920"/>
                <a:ext cx="576" cy="240"/>
              </a:xfrm>
              <a:prstGeom prst="flowChartProcess">
                <a:avLst/>
              </a:prstGeom>
              <a:solidFill>
                <a:srgbClr val="FF99CC"/>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168" name="Line 110"/>
              <p:cNvSpPr>
                <a:spLocks noChangeShapeType="1"/>
              </p:cNvSpPr>
              <p:nvPr/>
            </p:nvSpPr>
            <p:spPr bwMode="auto">
              <a:xfrm>
                <a:off x="1968"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69" name="Line 111"/>
              <p:cNvSpPr>
                <a:spLocks noChangeShapeType="1"/>
              </p:cNvSpPr>
              <p:nvPr/>
            </p:nvSpPr>
            <p:spPr bwMode="auto">
              <a:xfrm>
                <a:off x="2160"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70" name="Line 112"/>
              <p:cNvSpPr>
                <a:spLocks noChangeShapeType="1"/>
              </p:cNvSpPr>
              <p:nvPr/>
            </p:nvSpPr>
            <p:spPr bwMode="auto">
              <a:xfrm>
                <a:off x="1680"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71" name="Line 113"/>
              <p:cNvSpPr>
                <a:spLocks noChangeShapeType="1"/>
              </p:cNvSpPr>
              <p:nvPr/>
            </p:nvSpPr>
            <p:spPr bwMode="auto">
              <a:xfrm>
                <a:off x="235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84048" name="Line 114"/>
            <p:cNvSpPr>
              <a:spLocks noChangeShapeType="1"/>
            </p:cNvSpPr>
            <p:nvPr/>
          </p:nvSpPr>
          <p:spPr bwMode="auto">
            <a:xfrm flipV="1">
              <a:off x="1214" y="2736"/>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49" name="Line 115"/>
            <p:cNvSpPr>
              <a:spLocks noChangeShapeType="1"/>
            </p:cNvSpPr>
            <p:nvPr/>
          </p:nvSpPr>
          <p:spPr bwMode="auto">
            <a:xfrm flipV="1">
              <a:off x="1406" y="2742"/>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50" name="Line 116"/>
            <p:cNvSpPr>
              <a:spLocks noChangeShapeType="1"/>
            </p:cNvSpPr>
            <p:nvPr/>
          </p:nvSpPr>
          <p:spPr bwMode="auto">
            <a:xfrm flipV="1">
              <a:off x="1598" y="2736"/>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84051" name="Group 117"/>
            <p:cNvGrpSpPr/>
            <p:nvPr/>
          </p:nvGrpSpPr>
          <p:grpSpPr bwMode="auto">
            <a:xfrm>
              <a:off x="2164" y="2716"/>
              <a:ext cx="768" cy="240"/>
              <a:chOff x="1680" y="1920"/>
              <a:chExt cx="768" cy="240"/>
            </a:xfrm>
          </p:grpSpPr>
          <p:sp>
            <p:nvSpPr>
              <p:cNvPr id="84162" name="AutoShape 118"/>
              <p:cNvSpPr>
                <a:spLocks noChangeArrowheads="1"/>
              </p:cNvSpPr>
              <p:nvPr/>
            </p:nvSpPr>
            <p:spPr bwMode="auto">
              <a:xfrm>
                <a:off x="1776" y="1920"/>
                <a:ext cx="576" cy="240"/>
              </a:xfrm>
              <a:prstGeom prst="flowChartProcess">
                <a:avLst/>
              </a:prstGeom>
              <a:solidFill>
                <a:srgbClr val="FF99CC"/>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163" name="Line 119"/>
              <p:cNvSpPr>
                <a:spLocks noChangeShapeType="1"/>
              </p:cNvSpPr>
              <p:nvPr/>
            </p:nvSpPr>
            <p:spPr bwMode="auto">
              <a:xfrm>
                <a:off x="1968"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64" name="Line 120"/>
              <p:cNvSpPr>
                <a:spLocks noChangeShapeType="1"/>
              </p:cNvSpPr>
              <p:nvPr/>
            </p:nvSpPr>
            <p:spPr bwMode="auto">
              <a:xfrm>
                <a:off x="2160"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65" name="Line 121"/>
              <p:cNvSpPr>
                <a:spLocks noChangeShapeType="1"/>
              </p:cNvSpPr>
              <p:nvPr/>
            </p:nvSpPr>
            <p:spPr bwMode="auto">
              <a:xfrm>
                <a:off x="1680"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66" name="Line 122"/>
              <p:cNvSpPr>
                <a:spLocks noChangeShapeType="1"/>
              </p:cNvSpPr>
              <p:nvPr/>
            </p:nvSpPr>
            <p:spPr bwMode="auto">
              <a:xfrm>
                <a:off x="235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84052" name="Line 123"/>
            <p:cNvSpPr>
              <a:spLocks noChangeShapeType="1"/>
            </p:cNvSpPr>
            <p:nvPr/>
          </p:nvSpPr>
          <p:spPr bwMode="auto">
            <a:xfrm flipV="1">
              <a:off x="2356" y="273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53" name="Line 124"/>
            <p:cNvSpPr>
              <a:spLocks noChangeShapeType="1"/>
            </p:cNvSpPr>
            <p:nvPr/>
          </p:nvSpPr>
          <p:spPr bwMode="auto">
            <a:xfrm flipV="1">
              <a:off x="2548" y="2736"/>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54" name="Line 125"/>
            <p:cNvSpPr>
              <a:spLocks noChangeShapeType="1"/>
            </p:cNvSpPr>
            <p:nvPr/>
          </p:nvSpPr>
          <p:spPr bwMode="auto">
            <a:xfrm flipV="1">
              <a:off x="2740" y="273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84055" name="Group 126"/>
            <p:cNvGrpSpPr/>
            <p:nvPr/>
          </p:nvGrpSpPr>
          <p:grpSpPr bwMode="auto">
            <a:xfrm>
              <a:off x="3264" y="2716"/>
              <a:ext cx="768" cy="240"/>
              <a:chOff x="1680" y="1920"/>
              <a:chExt cx="768" cy="240"/>
            </a:xfrm>
          </p:grpSpPr>
          <p:sp>
            <p:nvSpPr>
              <p:cNvPr id="84157" name="AutoShape 127"/>
              <p:cNvSpPr>
                <a:spLocks noChangeArrowheads="1"/>
              </p:cNvSpPr>
              <p:nvPr/>
            </p:nvSpPr>
            <p:spPr bwMode="auto">
              <a:xfrm>
                <a:off x="1776" y="1920"/>
                <a:ext cx="576" cy="240"/>
              </a:xfrm>
              <a:prstGeom prst="flowChartProcess">
                <a:avLst/>
              </a:prstGeom>
              <a:solidFill>
                <a:srgbClr val="FF99CC"/>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158" name="Line 128"/>
              <p:cNvSpPr>
                <a:spLocks noChangeShapeType="1"/>
              </p:cNvSpPr>
              <p:nvPr/>
            </p:nvSpPr>
            <p:spPr bwMode="auto">
              <a:xfrm>
                <a:off x="1968"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59" name="Line 129"/>
              <p:cNvSpPr>
                <a:spLocks noChangeShapeType="1"/>
              </p:cNvSpPr>
              <p:nvPr/>
            </p:nvSpPr>
            <p:spPr bwMode="auto">
              <a:xfrm>
                <a:off x="2160"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60" name="Line 130"/>
              <p:cNvSpPr>
                <a:spLocks noChangeShapeType="1"/>
              </p:cNvSpPr>
              <p:nvPr/>
            </p:nvSpPr>
            <p:spPr bwMode="auto">
              <a:xfrm>
                <a:off x="1680"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61" name="Line 131"/>
              <p:cNvSpPr>
                <a:spLocks noChangeShapeType="1"/>
              </p:cNvSpPr>
              <p:nvPr/>
            </p:nvSpPr>
            <p:spPr bwMode="auto">
              <a:xfrm>
                <a:off x="235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84056" name="Line 132"/>
            <p:cNvSpPr>
              <a:spLocks noChangeShapeType="1"/>
            </p:cNvSpPr>
            <p:nvPr/>
          </p:nvSpPr>
          <p:spPr bwMode="auto">
            <a:xfrm flipV="1">
              <a:off x="3648" y="2736"/>
              <a:ext cx="0" cy="192"/>
            </a:xfrm>
            <a:prstGeom prst="line">
              <a:avLst/>
            </a:prstGeom>
            <a:noFill/>
            <a:ln w="25400">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57" name="Line 133"/>
            <p:cNvSpPr>
              <a:spLocks noChangeShapeType="1"/>
            </p:cNvSpPr>
            <p:nvPr/>
          </p:nvSpPr>
          <p:spPr bwMode="auto">
            <a:xfrm flipV="1">
              <a:off x="3840" y="2730"/>
              <a:ext cx="0" cy="192"/>
            </a:xfrm>
            <a:prstGeom prst="line">
              <a:avLst/>
            </a:prstGeom>
            <a:noFill/>
            <a:ln w="25400">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84058" name="Group 134"/>
            <p:cNvGrpSpPr/>
            <p:nvPr/>
          </p:nvGrpSpPr>
          <p:grpSpPr bwMode="auto">
            <a:xfrm>
              <a:off x="4320" y="2716"/>
              <a:ext cx="768" cy="240"/>
              <a:chOff x="1680" y="1920"/>
              <a:chExt cx="768" cy="240"/>
            </a:xfrm>
          </p:grpSpPr>
          <p:sp>
            <p:nvSpPr>
              <p:cNvPr id="84152" name="AutoShape 135"/>
              <p:cNvSpPr>
                <a:spLocks noChangeArrowheads="1"/>
              </p:cNvSpPr>
              <p:nvPr/>
            </p:nvSpPr>
            <p:spPr bwMode="auto">
              <a:xfrm>
                <a:off x="1776" y="1920"/>
                <a:ext cx="576" cy="240"/>
              </a:xfrm>
              <a:prstGeom prst="flowChartProcess">
                <a:avLst/>
              </a:prstGeom>
              <a:solidFill>
                <a:srgbClr val="FF99CC"/>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153" name="Line 136"/>
              <p:cNvSpPr>
                <a:spLocks noChangeShapeType="1"/>
              </p:cNvSpPr>
              <p:nvPr/>
            </p:nvSpPr>
            <p:spPr bwMode="auto">
              <a:xfrm>
                <a:off x="1968"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54" name="Line 137"/>
              <p:cNvSpPr>
                <a:spLocks noChangeShapeType="1"/>
              </p:cNvSpPr>
              <p:nvPr/>
            </p:nvSpPr>
            <p:spPr bwMode="auto">
              <a:xfrm>
                <a:off x="2160"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55" name="Line 138"/>
              <p:cNvSpPr>
                <a:spLocks noChangeShapeType="1"/>
              </p:cNvSpPr>
              <p:nvPr/>
            </p:nvSpPr>
            <p:spPr bwMode="auto">
              <a:xfrm>
                <a:off x="1680"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56" name="Line 139"/>
              <p:cNvSpPr>
                <a:spLocks noChangeShapeType="1"/>
              </p:cNvSpPr>
              <p:nvPr/>
            </p:nvSpPr>
            <p:spPr bwMode="auto">
              <a:xfrm>
                <a:off x="235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84059" name="Line 140"/>
            <p:cNvSpPr>
              <a:spLocks noChangeShapeType="1"/>
            </p:cNvSpPr>
            <p:nvPr/>
          </p:nvSpPr>
          <p:spPr bwMode="auto">
            <a:xfrm flipV="1">
              <a:off x="4896" y="273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84060" name="Group 141"/>
            <p:cNvGrpSpPr/>
            <p:nvPr/>
          </p:nvGrpSpPr>
          <p:grpSpPr bwMode="auto">
            <a:xfrm>
              <a:off x="3436" y="2722"/>
              <a:ext cx="48" cy="206"/>
              <a:chOff x="4944" y="1200"/>
              <a:chExt cx="48" cy="206"/>
            </a:xfrm>
          </p:grpSpPr>
          <p:sp>
            <p:nvSpPr>
              <p:cNvPr id="84150" name="Line 142"/>
              <p:cNvSpPr>
                <a:spLocks noChangeShapeType="1"/>
              </p:cNvSpPr>
              <p:nvPr/>
            </p:nvSpPr>
            <p:spPr bwMode="auto">
              <a:xfrm flipV="1">
                <a:off x="4944" y="1200"/>
                <a:ext cx="0" cy="192"/>
              </a:xfrm>
              <a:prstGeom prst="line">
                <a:avLst/>
              </a:prstGeom>
              <a:noFill/>
              <a:ln w="25400">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151" name="Line 143"/>
              <p:cNvSpPr>
                <a:spLocks noChangeShapeType="1"/>
              </p:cNvSpPr>
              <p:nvPr/>
            </p:nvSpPr>
            <p:spPr bwMode="auto">
              <a:xfrm>
                <a:off x="4992" y="1214"/>
                <a:ext cx="0" cy="192"/>
              </a:xfrm>
              <a:prstGeom prst="line">
                <a:avLst/>
              </a:prstGeom>
              <a:noFill/>
              <a:ln w="25400">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4061" name="Group 144"/>
            <p:cNvGrpSpPr/>
            <p:nvPr/>
          </p:nvGrpSpPr>
          <p:grpSpPr bwMode="auto">
            <a:xfrm>
              <a:off x="4498" y="2736"/>
              <a:ext cx="48" cy="206"/>
              <a:chOff x="4944" y="1200"/>
              <a:chExt cx="48" cy="206"/>
            </a:xfrm>
          </p:grpSpPr>
          <p:sp>
            <p:nvSpPr>
              <p:cNvPr id="84148" name="Line 145"/>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149" name="Line 146"/>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4062" name="Group 147"/>
            <p:cNvGrpSpPr/>
            <p:nvPr/>
          </p:nvGrpSpPr>
          <p:grpSpPr bwMode="auto">
            <a:xfrm>
              <a:off x="4690" y="2736"/>
              <a:ext cx="48" cy="206"/>
              <a:chOff x="4944" y="1200"/>
              <a:chExt cx="48" cy="206"/>
            </a:xfrm>
          </p:grpSpPr>
          <p:sp>
            <p:nvSpPr>
              <p:cNvPr id="84146" name="Line 148"/>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147" name="Line 149"/>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84063" name="Line 150"/>
            <p:cNvSpPr>
              <a:spLocks noChangeShapeType="1"/>
            </p:cNvSpPr>
            <p:nvPr/>
          </p:nvSpPr>
          <p:spPr bwMode="auto">
            <a:xfrm>
              <a:off x="720" y="3264"/>
              <a:ext cx="4704"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84064" name="Group 151"/>
            <p:cNvGrpSpPr/>
            <p:nvPr/>
          </p:nvGrpSpPr>
          <p:grpSpPr bwMode="auto">
            <a:xfrm>
              <a:off x="1104" y="3416"/>
              <a:ext cx="576" cy="240"/>
              <a:chOff x="912" y="1920"/>
              <a:chExt cx="576" cy="240"/>
            </a:xfrm>
          </p:grpSpPr>
          <p:sp>
            <p:nvSpPr>
              <p:cNvPr id="84142" name="AutoShape 152"/>
              <p:cNvSpPr>
                <a:spLocks noChangeArrowheads="1"/>
              </p:cNvSpPr>
              <p:nvPr/>
            </p:nvSpPr>
            <p:spPr bwMode="auto">
              <a:xfrm>
                <a:off x="1008" y="1920"/>
                <a:ext cx="384" cy="240"/>
              </a:xfrm>
              <a:prstGeom prst="flowChartProcess">
                <a:avLst/>
              </a:prstGeom>
              <a:solidFill>
                <a:srgbClr val="FFFF66"/>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143" name="Line 153"/>
              <p:cNvSpPr>
                <a:spLocks noChangeShapeType="1"/>
              </p:cNvSpPr>
              <p:nvPr/>
            </p:nvSpPr>
            <p:spPr bwMode="auto">
              <a:xfrm>
                <a:off x="1200"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44" name="Line 154"/>
              <p:cNvSpPr>
                <a:spLocks noChangeShapeType="1"/>
              </p:cNvSpPr>
              <p:nvPr/>
            </p:nvSpPr>
            <p:spPr bwMode="auto">
              <a:xfrm>
                <a:off x="139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45" name="Line 155"/>
              <p:cNvSpPr>
                <a:spLocks noChangeShapeType="1"/>
              </p:cNvSpPr>
              <p:nvPr/>
            </p:nvSpPr>
            <p:spPr bwMode="auto">
              <a:xfrm>
                <a:off x="91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84065" name="Group 156"/>
            <p:cNvGrpSpPr/>
            <p:nvPr/>
          </p:nvGrpSpPr>
          <p:grpSpPr bwMode="auto">
            <a:xfrm>
              <a:off x="2226" y="3416"/>
              <a:ext cx="576" cy="240"/>
              <a:chOff x="912" y="1920"/>
              <a:chExt cx="576" cy="240"/>
            </a:xfrm>
          </p:grpSpPr>
          <p:sp>
            <p:nvSpPr>
              <p:cNvPr id="84138" name="AutoShape 157"/>
              <p:cNvSpPr>
                <a:spLocks noChangeArrowheads="1"/>
              </p:cNvSpPr>
              <p:nvPr/>
            </p:nvSpPr>
            <p:spPr bwMode="auto">
              <a:xfrm>
                <a:off x="1008" y="1920"/>
                <a:ext cx="384" cy="240"/>
              </a:xfrm>
              <a:prstGeom prst="flowChartProcess">
                <a:avLst/>
              </a:prstGeom>
              <a:solidFill>
                <a:srgbClr val="FFFF66"/>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139" name="Line 158"/>
              <p:cNvSpPr>
                <a:spLocks noChangeShapeType="1"/>
              </p:cNvSpPr>
              <p:nvPr/>
            </p:nvSpPr>
            <p:spPr bwMode="auto">
              <a:xfrm>
                <a:off x="1200"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40" name="Line 159"/>
              <p:cNvSpPr>
                <a:spLocks noChangeShapeType="1"/>
              </p:cNvSpPr>
              <p:nvPr/>
            </p:nvSpPr>
            <p:spPr bwMode="auto">
              <a:xfrm>
                <a:off x="139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41" name="Line 160"/>
              <p:cNvSpPr>
                <a:spLocks noChangeShapeType="1"/>
              </p:cNvSpPr>
              <p:nvPr/>
            </p:nvSpPr>
            <p:spPr bwMode="auto">
              <a:xfrm>
                <a:off x="91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84066" name="Group 161"/>
            <p:cNvGrpSpPr/>
            <p:nvPr/>
          </p:nvGrpSpPr>
          <p:grpSpPr bwMode="auto">
            <a:xfrm>
              <a:off x="3332" y="3418"/>
              <a:ext cx="576" cy="240"/>
              <a:chOff x="912" y="1920"/>
              <a:chExt cx="576" cy="240"/>
            </a:xfrm>
          </p:grpSpPr>
          <p:sp>
            <p:nvSpPr>
              <p:cNvPr id="84134" name="AutoShape 162"/>
              <p:cNvSpPr>
                <a:spLocks noChangeArrowheads="1"/>
              </p:cNvSpPr>
              <p:nvPr/>
            </p:nvSpPr>
            <p:spPr bwMode="auto">
              <a:xfrm>
                <a:off x="1008" y="1920"/>
                <a:ext cx="384" cy="240"/>
              </a:xfrm>
              <a:prstGeom prst="flowChartProcess">
                <a:avLst/>
              </a:prstGeom>
              <a:solidFill>
                <a:srgbClr val="FFFF66"/>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135" name="Line 163"/>
              <p:cNvSpPr>
                <a:spLocks noChangeShapeType="1"/>
              </p:cNvSpPr>
              <p:nvPr/>
            </p:nvSpPr>
            <p:spPr bwMode="auto">
              <a:xfrm>
                <a:off x="1200"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36" name="Line 164"/>
              <p:cNvSpPr>
                <a:spLocks noChangeShapeType="1"/>
              </p:cNvSpPr>
              <p:nvPr/>
            </p:nvSpPr>
            <p:spPr bwMode="auto">
              <a:xfrm>
                <a:off x="139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37" name="Line 165"/>
              <p:cNvSpPr>
                <a:spLocks noChangeShapeType="1"/>
              </p:cNvSpPr>
              <p:nvPr/>
            </p:nvSpPr>
            <p:spPr bwMode="auto">
              <a:xfrm>
                <a:off x="91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84067" name="Group 166"/>
            <p:cNvGrpSpPr/>
            <p:nvPr/>
          </p:nvGrpSpPr>
          <p:grpSpPr bwMode="auto">
            <a:xfrm>
              <a:off x="4388" y="3418"/>
              <a:ext cx="576" cy="240"/>
              <a:chOff x="912" y="1920"/>
              <a:chExt cx="576" cy="240"/>
            </a:xfrm>
          </p:grpSpPr>
          <p:sp>
            <p:nvSpPr>
              <p:cNvPr id="84130" name="AutoShape 167"/>
              <p:cNvSpPr>
                <a:spLocks noChangeArrowheads="1"/>
              </p:cNvSpPr>
              <p:nvPr/>
            </p:nvSpPr>
            <p:spPr bwMode="auto">
              <a:xfrm>
                <a:off x="1008" y="1920"/>
                <a:ext cx="384" cy="240"/>
              </a:xfrm>
              <a:prstGeom prst="flowChartProcess">
                <a:avLst/>
              </a:prstGeom>
              <a:solidFill>
                <a:srgbClr val="FFFF66"/>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131" name="Line 168"/>
              <p:cNvSpPr>
                <a:spLocks noChangeShapeType="1"/>
              </p:cNvSpPr>
              <p:nvPr/>
            </p:nvSpPr>
            <p:spPr bwMode="auto">
              <a:xfrm>
                <a:off x="1200"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32" name="Line 169"/>
              <p:cNvSpPr>
                <a:spLocks noChangeShapeType="1"/>
              </p:cNvSpPr>
              <p:nvPr/>
            </p:nvSpPr>
            <p:spPr bwMode="auto">
              <a:xfrm>
                <a:off x="139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33" name="Line 170"/>
              <p:cNvSpPr>
                <a:spLocks noChangeShapeType="1"/>
              </p:cNvSpPr>
              <p:nvPr/>
            </p:nvSpPr>
            <p:spPr bwMode="auto">
              <a:xfrm>
                <a:off x="91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84068" name="Line 171"/>
            <p:cNvSpPr>
              <a:spLocks noChangeShapeType="1"/>
            </p:cNvSpPr>
            <p:nvPr/>
          </p:nvSpPr>
          <p:spPr bwMode="auto">
            <a:xfrm flipV="1">
              <a:off x="4580" y="3426"/>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84069" name="Group 172"/>
            <p:cNvGrpSpPr/>
            <p:nvPr/>
          </p:nvGrpSpPr>
          <p:grpSpPr bwMode="auto">
            <a:xfrm>
              <a:off x="1022" y="3840"/>
              <a:ext cx="768" cy="240"/>
              <a:chOff x="1680" y="1920"/>
              <a:chExt cx="768" cy="240"/>
            </a:xfrm>
          </p:grpSpPr>
          <p:sp>
            <p:nvSpPr>
              <p:cNvPr id="84125" name="AutoShape 173"/>
              <p:cNvSpPr>
                <a:spLocks noChangeArrowheads="1"/>
              </p:cNvSpPr>
              <p:nvPr/>
            </p:nvSpPr>
            <p:spPr bwMode="auto">
              <a:xfrm>
                <a:off x="1776" y="1920"/>
                <a:ext cx="576" cy="240"/>
              </a:xfrm>
              <a:prstGeom prst="flowChartProcess">
                <a:avLst/>
              </a:prstGeom>
              <a:solidFill>
                <a:srgbClr val="FFFF66"/>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126" name="Line 174"/>
              <p:cNvSpPr>
                <a:spLocks noChangeShapeType="1"/>
              </p:cNvSpPr>
              <p:nvPr/>
            </p:nvSpPr>
            <p:spPr bwMode="auto">
              <a:xfrm>
                <a:off x="1968"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27" name="Line 175"/>
              <p:cNvSpPr>
                <a:spLocks noChangeShapeType="1"/>
              </p:cNvSpPr>
              <p:nvPr/>
            </p:nvSpPr>
            <p:spPr bwMode="auto">
              <a:xfrm>
                <a:off x="2160"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28" name="Line 176"/>
              <p:cNvSpPr>
                <a:spLocks noChangeShapeType="1"/>
              </p:cNvSpPr>
              <p:nvPr/>
            </p:nvSpPr>
            <p:spPr bwMode="auto">
              <a:xfrm>
                <a:off x="1680"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29" name="Line 177"/>
              <p:cNvSpPr>
                <a:spLocks noChangeShapeType="1"/>
              </p:cNvSpPr>
              <p:nvPr/>
            </p:nvSpPr>
            <p:spPr bwMode="auto">
              <a:xfrm>
                <a:off x="235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84070" name="Line 178"/>
            <p:cNvSpPr>
              <a:spLocks noChangeShapeType="1"/>
            </p:cNvSpPr>
            <p:nvPr/>
          </p:nvSpPr>
          <p:spPr bwMode="auto">
            <a:xfrm flipV="1">
              <a:off x="1406" y="386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71" name="Line 179"/>
            <p:cNvSpPr>
              <a:spLocks noChangeShapeType="1"/>
            </p:cNvSpPr>
            <p:nvPr/>
          </p:nvSpPr>
          <p:spPr bwMode="auto">
            <a:xfrm flipV="1">
              <a:off x="1598" y="385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84072" name="Group 180"/>
            <p:cNvGrpSpPr/>
            <p:nvPr/>
          </p:nvGrpSpPr>
          <p:grpSpPr bwMode="auto">
            <a:xfrm>
              <a:off x="2164" y="3834"/>
              <a:ext cx="768" cy="240"/>
              <a:chOff x="1680" y="1920"/>
              <a:chExt cx="768" cy="240"/>
            </a:xfrm>
          </p:grpSpPr>
          <p:sp>
            <p:nvSpPr>
              <p:cNvPr id="84120" name="AutoShape 181"/>
              <p:cNvSpPr>
                <a:spLocks noChangeArrowheads="1"/>
              </p:cNvSpPr>
              <p:nvPr/>
            </p:nvSpPr>
            <p:spPr bwMode="auto">
              <a:xfrm>
                <a:off x="1776" y="1920"/>
                <a:ext cx="576" cy="240"/>
              </a:xfrm>
              <a:prstGeom prst="flowChartProcess">
                <a:avLst/>
              </a:prstGeom>
              <a:solidFill>
                <a:srgbClr val="FFFF66"/>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121" name="Line 182"/>
              <p:cNvSpPr>
                <a:spLocks noChangeShapeType="1"/>
              </p:cNvSpPr>
              <p:nvPr/>
            </p:nvSpPr>
            <p:spPr bwMode="auto">
              <a:xfrm>
                <a:off x="1968"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22" name="Line 183"/>
              <p:cNvSpPr>
                <a:spLocks noChangeShapeType="1"/>
              </p:cNvSpPr>
              <p:nvPr/>
            </p:nvSpPr>
            <p:spPr bwMode="auto">
              <a:xfrm>
                <a:off x="2160"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23" name="Line 184"/>
              <p:cNvSpPr>
                <a:spLocks noChangeShapeType="1"/>
              </p:cNvSpPr>
              <p:nvPr/>
            </p:nvSpPr>
            <p:spPr bwMode="auto">
              <a:xfrm>
                <a:off x="1680"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24" name="Line 185"/>
              <p:cNvSpPr>
                <a:spLocks noChangeShapeType="1"/>
              </p:cNvSpPr>
              <p:nvPr/>
            </p:nvSpPr>
            <p:spPr bwMode="auto">
              <a:xfrm>
                <a:off x="235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84073" name="Line 186"/>
            <p:cNvSpPr>
              <a:spLocks noChangeShapeType="1"/>
            </p:cNvSpPr>
            <p:nvPr/>
          </p:nvSpPr>
          <p:spPr bwMode="auto">
            <a:xfrm flipV="1">
              <a:off x="2740" y="3848"/>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84074" name="Group 187"/>
            <p:cNvGrpSpPr/>
            <p:nvPr/>
          </p:nvGrpSpPr>
          <p:grpSpPr bwMode="auto">
            <a:xfrm>
              <a:off x="3264" y="3834"/>
              <a:ext cx="768" cy="240"/>
              <a:chOff x="1680" y="1920"/>
              <a:chExt cx="768" cy="240"/>
            </a:xfrm>
          </p:grpSpPr>
          <p:sp>
            <p:nvSpPr>
              <p:cNvPr id="84115" name="AutoShape 188"/>
              <p:cNvSpPr>
                <a:spLocks noChangeArrowheads="1"/>
              </p:cNvSpPr>
              <p:nvPr/>
            </p:nvSpPr>
            <p:spPr bwMode="auto">
              <a:xfrm>
                <a:off x="1776" y="1920"/>
                <a:ext cx="576" cy="240"/>
              </a:xfrm>
              <a:prstGeom prst="flowChartProcess">
                <a:avLst/>
              </a:prstGeom>
              <a:solidFill>
                <a:srgbClr val="FFFF66"/>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116" name="Line 189"/>
              <p:cNvSpPr>
                <a:spLocks noChangeShapeType="1"/>
              </p:cNvSpPr>
              <p:nvPr/>
            </p:nvSpPr>
            <p:spPr bwMode="auto">
              <a:xfrm>
                <a:off x="1968"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17" name="Line 190"/>
              <p:cNvSpPr>
                <a:spLocks noChangeShapeType="1"/>
              </p:cNvSpPr>
              <p:nvPr/>
            </p:nvSpPr>
            <p:spPr bwMode="auto">
              <a:xfrm>
                <a:off x="2160"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18" name="Line 191"/>
              <p:cNvSpPr>
                <a:spLocks noChangeShapeType="1"/>
              </p:cNvSpPr>
              <p:nvPr/>
            </p:nvSpPr>
            <p:spPr bwMode="auto">
              <a:xfrm>
                <a:off x="1680"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19" name="Line 192"/>
              <p:cNvSpPr>
                <a:spLocks noChangeShapeType="1"/>
              </p:cNvSpPr>
              <p:nvPr/>
            </p:nvSpPr>
            <p:spPr bwMode="auto">
              <a:xfrm>
                <a:off x="235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84075" name="Group 193"/>
            <p:cNvGrpSpPr/>
            <p:nvPr/>
          </p:nvGrpSpPr>
          <p:grpSpPr bwMode="auto">
            <a:xfrm>
              <a:off x="4320" y="3834"/>
              <a:ext cx="768" cy="240"/>
              <a:chOff x="1680" y="1920"/>
              <a:chExt cx="768" cy="240"/>
            </a:xfrm>
          </p:grpSpPr>
          <p:sp>
            <p:nvSpPr>
              <p:cNvPr id="84110" name="AutoShape 194"/>
              <p:cNvSpPr>
                <a:spLocks noChangeArrowheads="1"/>
              </p:cNvSpPr>
              <p:nvPr/>
            </p:nvSpPr>
            <p:spPr bwMode="auto">
              <a:xfrm>
                <a:off x="1776" y="1920"/>
                <a:ext cx="576" cy="240"/>
              </a:xfrm>
              <a:prstGeom prst="flowChartProcess">
                <a:avLst/>
              </a:prstGeom>
              <a:solidFill>
                <a:srgbClr val="FFFF66"/>
              </a:solidFill>
              <a:ln w="9525">
                <a:solidFill>
                  <a:schemeClr val="tx1"/>
                </a:solidFill>
                <a:miter lim="800000"/>
              </a:ln>
            </p:spPr>
            <p:txBody>
              <a:bodyPr wrap="none" anchor="ct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84111" name="Line 195"/>
              <p:cNvSpPr>
                <a:spLocks noChangeShapeType="1"/>
              </p:cNvSpPr>
              <p:nvPr/>
            </p:nvSpPr>
            <p:spPr bwMode="auto">
              <a:xfrm>
                <a:off x="1968"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12" name="Line 196"/>
              <p:cNvSpPr>
                <a:spLocks noChangeShapeType="1"/>
              </p:cNvSpPr>
              <p:nvPr/>
            </p:nvSpPr>
            <p:spPr bwMode="auto">
              <a:xfrm>
                <a:off x="2160" y="1920"/>
                <a:ext cx="0" cy="2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13" name="Line 197"/>
              <p:cNvSpPr>
                <a:spLocks noChangeShapeType="1"/>
              </p:cNvSpPr>
              <p:nvPr/>
            </p:nvSpPr>
            <p:spPr bwMode="auto">
              <a:xfrm>
                <a:off x="1680"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4114" name="Line 198"/>
              <p:cNvSpPr>
                <a:spLocks noChangeShapeType="1"/>
              </p:cNvSpPr>
              <p:nvPr/>
            </p:nvSpPr>
            <p:spPr bwMode="auto">
              <a:xfrm>
                <a:off x="2352" y="2044"/>
                <a:ext cx="9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84076" name="Group 199"/>
            <p:cNvGrpSpPr/>
            <p:nvPr/>
          </p:nvGrpSpPr>
          <p:grpSpPr bwMode="auto">
            <a:xfrm>
              <a:off x="3436" y="3840"/>
              <a:ext cx="48" cy="206"/>
              <a:chOff x="4944" y="1200"/>
              <a:chExt cx="48" cy="206"/>
            </a:xfrm>
          </p:grpSpPr>
          <p:sp>
            <p:nvSpPr>
              <p:cNvPr id="84108" name="Line 200"/>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109" name="Line 201"/>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4077" name="Group 202"/>
            <p:cNvGrpSpPr/>
            <p:nvPr/>
          </p:nvGrpSpPr>
          <p:grpSpPr bwMode="auto">
            <a:xfrm>
              <a:off x="4498" y="3854"/>
              <a:ext cx="48" cy="206"/>
              <a:chOff x="4944" y="1200"/>
              <a:chExt cx="48" cy="206"/>
            </a:xfrm>
          </p:grpSpPr>
          <p:sp>
            <p:nvSpPr>
              <p:cNvPr id="84106" name="Line 203"/>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107" name="Line 204"/>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4078" name="Group 205"/>
            <p:cNvGrpSpPr/>
            <p:nvPr/>
          </p:nvGrpSpPr>
          <p:grpSpPr bwMode="auto">
            <a:xfrm>
              <a:off x="4690" y="3854"/>
              <a:ext cx="48" cy="206"/>
              <a:chOff x="4944" y="1200"/>
              <a:chExt cx="48" cy="206"/>
            </a:xfrm>
          </p:grpSpPr>
          <p:sp>
            <p:nvSpPr>
              <p:cNvPr id="84104" name="Line 206"/>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105" name="Line 207"/>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4079" name="Group 208"/>
            <p:cNvGrpSpPr/>
            <p:nvPr/>
          </p:nvGrpSpPr>
          <p:grpSpPr bwMode="auto">
            <a:xfrm>
              <a:off x="1190" y="3846"/>
              <a:ext cx="48" cy="206"/>
              <a:chOff x="4944" y="1200"/>
              <a:chExt cx="48" cy="206"/>
            </a:xfrm>
          </p:grpSpPr>
          <p:sp>
            <p:nvSpPr>
              <p:cNvPr id="84102" name="Line 209"/>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103" name="Line 210"/>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4080" name="Group 211"/>
            <p:cNvGrpSpPr/>
            <p:nvPr/>
          </p:nvGrpSpPr>
          <p:grpSpPr bwMode="auto">
            <a:xfrm>
              <a:off x="2342" y="3846"/>
              <a:ext cx="48" cy="206"/>
              <a:chOff x="4944" y="1200"/>
              <a:chExt cx="48" cy="206"/>
            </a:xfrm>
          </p:grpSpPr>
          <p:sp>
            <p:nvSpPr>
              <p:cNvPr id="84100" name="Line 212"/>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101" name="Line 213"/>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4081" name="Group 214"/>
            <p:cNvGrpSpPr/>
            <p:nvPr/>
          </p:nvGrpSpPr>
          <p:grpSpPr bwMode="auto">
            <a:xfrm>
              <a:off x="2534" y="3846"/>
              <a:ext cx="48" cy="206"/>
              <a:chOff x="4944" y="1200"/>
              <a:chExt cx="48" cy="206"/>
            </a:xfrm>
          </p:grpSpPr>
          <p:sp>
            <p:nvSpPr>
              <p:cNvPr id="84098" name="Line 215"/>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99" name="Line 216"/>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4082" name="Group 217"/>
            <p:cNvGrpSpPr/>
            <p:nvPr/>
          </p:nvGrpSpPr>
          <p:grpSpPr bwMode="auto">
            <a:xfrm>
              <a:off x="3638" y="3846"/>
              <a:ext cx="48" cy="206"/>
              <a:chOff x="4944" y="1200"/>
              <a:chExt cx="48" cy="206"/>
            </a:xfrm>
          </p:grpSpPr>
          <p:sp>
            <p:nvSpPr>
              <p:cNvPr id="84096" name="Line 218"/>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97" name="Line 219"/>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4083" name="Group 220"/>
            <p:cNvGrpSpPr/>
            <p:nvPr/>
          </p:nvGrpSpPr>
          <p:grpSpPr bwMode="auto">
            <a:xfrm>
              <a:off x="3830" y="3852"/>
              <a:ext cx="48" cy="206"/>
              <a:chOff x="4944" y="1200"/>
              <a:chExt cx="48" cy="206"/>
            </a:xfrm>
          </p:grpSpPr>
          <p:sp>
            <p:nvSpPr>
              <p:cNvPr id="84094" name="Line 221"/>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95" name="Line 222"/>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4084" name="Group 223"/>
            <p:cNvGrpSpPr/>
            <p:nvPr/>
          </p:nvGrpSpPr>
          <p:grpSpPr bwMode="auto">
            <a:xfrm>
              <a:off x="4886" y="3846"/>
              <a:ext cx="48" cy="206"/>
              <a:chOff x="4944" y="1200"/>
              <a:chExt cx="48" cy="206"/>
            </a:xfrm>
          </p:grpSpPr>
          <p:sp>
            <p:nvSpPr>
              <p:cNvPr id="84092" name="Line 224"/>
              <p:cNvSpPr>
                <a:spLocks noChangeShapeType="1"/>
              </p:cNvSpPr>
              <p:nvPr/>
            </p:nvSpPr>
            <p:spPr bwMode="auto">
              <a:xfrm flipV="1">
                <a:off x="4944" y="1200"/>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4093" name="Line 225"/>
              <p:cNvSpPr>
                <a:spLocks noChangeShapeType="1"/>
              </p:cNvSpPr>
              <p:nvPr/>
            </p:nvSpPr>
            <p:spPr bwMode="auto">
              <a:xfrm>
                <a:off x="4992" y="1214"/>
                <a:ext cx="0" cy="192"/>
              </a:xfrm>
              <a:prstGeom prst="line">
                <a:avLst/>
              </a:prstGeom>
              <a:noFill/>
              <a:ln w="22225">
                <a:solidFill>
                  <a:srgbClr val="0000CC"/>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84085" name="Text Box 226"/>
            <p:cNvSpPr txBox="1">
              <a:spLocks noChangeArrowheads="1"/>
            </p:cNvSpPr>
            <p:nvPr/>
          </p:nvSpPr>
          <p:spPr bwMode="auto">
            <a:xfrm>
              <a:off x="1036" y="1612"/>
              <a:ext cx="40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sz="1600" b="0">
                  <a:ea typeface="华文楷体" panose="02010600040101010101" pitchFamily="2" charset="-122"/>
                </a:rPr>
                <a:t>1                           2                             3                            2                             1</a:t>
              </a:r>
              <a:endParaRPr kumimoji="1" lang="en-US" altLang="zh-CN" sz="1600" b="0">
                <a:ea typeface="华文楷体" panose="02010600040101010101" pitchFamily="2" charset="-122"/>
              </a:endParaRPr>
            </a:p>
          </p:txBody>
        </p:sp>
        <p:sp>
          <p:nvSpPr>
            <p:cNvPr id="84086" name="Text Box 227"/>
            <p:cNvSpPr txBox="1">
              <a:spLocks noChangeArrowheads="1"/>
            </p:cNvSpPr>
            <p:nvPr/>
          </p:nvSpPr>
          <p:spPr bwMode="auto">
            <a:xfrm>
              <a:off x="1036" y="642"/>
              <a:ext cx="39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sz="2000" i="1">
                  <a:ea typeface="华文楷体" panose="02010600040101010101" pitchFamily="2" charset="-122"/>
                </a:rPr>
                <a:t>d</a:t>
              </a:r>
              <a:r>
                <a:rPr kumimoji="1" lang="en-US" altLang="zh-CN" sz="2000" baseline="30000">
                  <a:ea typeface="华文楷体" panose="02010600040101010101" pitchFamily="2" charset="-122"/>
                </a:rPr>
                <a:t>1 </a:t>
              </a:r>
              <a:r>
                <a:rPr kumimoji="1" lang="en-US" altLang="zh-CN" sz="2000" i="1">
                  <a:ea typeface="华文楷体" panose="02010600040101010101" pitchFamily="2" charset="-122"/>
                </a:rPr>
                <a:t>                    d</a:t>
              </a:r>
              <a:r>
                <a:rPr kumimoji="1" lang="en-US" altLang="zh-CN" sz="2000" baseline="30000">
                  <a:ea typeface="华文楷体" panose="02010600040101010101" pitchFamily="2" charset="-122"/>
                </a:rPr>
                <a:t>2 </a:t>
              </a:r>
              <a:r>
                <a:rPr kumimoji="1" lang="en-US" altLang="zh-CN" sz="2000" i="1">
                  <a:ea typeface="华文楷体" panose="02010600040101010101" pitchFamily="2" charset="-122"/>
                </a:rPr>
                <a:t>                   d</a:t>
              </a:r>
              <a:r>
                <a:rPr kumimoji="1" lang="en-US" altLang="zh-CN" sz="2000" baseline="30000">
                  <a:ea typeface="华文楷体" panose="02010600040101010101" pitchFamily="2" charset="-122"/>
                </a:rPr>
                <a:t>3</a:t>
              </a:r>
              <a:r>
                <a:rPr kumimoji="1" lang="en-US" altLang="zh-CN" sz="2000">
                  <a:ea typeface="华文楷体" panose="02010600040101010101" pitchFamily="2" charset="-122"/>
                </a:rPr>
                <a:t> </a:t>
              </a:r>
              <a:r>
                <a:rPr kumimoji="1" lang="en-US" altLang="zh-CN" sz="2000" i="1">
                  <a:ea typeface="华文楷体" panose="02010600040101010101" pitchFamily="2" charset="-122"/>
                </a:rPr>
                <a:t>                  d</a:t>
              </a:r>
              <a:r>
                <a:rPr kumimoji="1" lang="en-US" altLang="zh-CN" sz="2000" baseline="30000">
                  <a:ea typeface="华文楷体" panose="02010600040101010101" pitchFamily="2" charset="-122"/>
                </a:rPr>
                <a:t>8</a:t>
              </a:r>
              <a:r>
                <a:rPr kumimoji="1" lang="en-US" altLang="zh-CN" sz="2000">
                  <a:ea typeface="华文楷体" panose="02010600040101010101" pitchFamily="2" charset="-122"/>
                </a:rPr>
                <a:t> </a:t>
              </a:r>
              <a:r>
                <a:rPr kumimoji="1" lang="en-US" altLang="zh-CN" sz="2000" i="1">
                  <a:ea typeface="华文楷体" panose="02010600040101010101" pitchFamily="2" charset="-122"/>
                </a:rPr>
                <a:t>                   d</a:t>
              </a:r>
              <a:r>
                <a:rPr kumimoji="1" lang="en-US" altLang="zh-CN" sz="2000" baseline="30000">
                  <a:ea typeface="华文楷体" panose="02010600040101010101" pitchFamily="2" charset="-122"/>
                </a:rPr>
                <a:t>9</a:t>
              </a:r>
              <a:endParaRPr kumimoji="1" lang="en-US" altLang="zh-CN" sz="2000" baseline="30000">
                <a:ea typeface="华文楷体" panose="02010600040101010101" pitchFamily="2" charset="-122"/>
              </a:endParaRPr>
            </a:p>
          </p:txBody>
        </p:sp>
        <p:sp>
          <p:nvSpPr>
            <p:cNvPr id="84087" name="Text Box 228"/>
            <p:cNvSpPr txBox="1">
              <a:spLocks noChangeArrowheads="1"/>
            </p:cNvSpPr>
            <p:nvPr/>
          </p:nvSpPr>
          <p:spPr bwMode="auto">
            <a:xfrm>
              <a:off x="1324" y="1966"/>
              <a:ext cx="36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sz="2000" i="1">
                  <a:ea typeface="华文楷体" panose="02010600040101010101" pitchFamily="2" charset="-122"/>
                </a:rPr>
                <a:t>d</a:t>
              </a:r>
              <a:r>
                <a:rPr kumimoji="1" lang="en-US" altLang="zh-CN" sz="2000" baseline="30000">
                  <a:ea typeface="华文楷体" panose="02010600040101010101" pitchFamily="2" charset="-122"/>
                </a:rPr>
                <a:t>4</a:t>
              </a:r>
              <a:r>
                <a:rPr kumimoji="1" lang="en-US" altLang="zh-CN" sz="2000" i="1">
                  <a:ea typeface="华文楷体" panose="02010600040101010101" pitchFamily="2" charset="-122"/>
                </a:rPr>
                <a:t>                        d</a:t>
              </a:r>
              <a:r>
                <a:rPr kumimoji="1" lang="en-US" altLang="zh-CN" sz="2000" baseline="30000">
                  <a:ea typeface="华文楷体" panose="02010600040101010101" pitchFamily="2" charset="-122"/>
                </a:rPr>
                <a:t>5 </a:t>
              </a:r>
              <a:r>
                <a:rPr kumimoji="1" lang="en-US" altLang="zh-CN" sz="2000" i="1">
                  <a:ea typeface="华文楷体" panose="02010600040101010101" pitchFamily="2" charset="-122"/>
                </a:rPr>
                <a:t>                        d</a:t>
              </a:r>
              <a:r>
                <a:rPr kumimoji="1" lang="en-US" altLang="zh-CN" sz="2000" baseline="30000">
                  <a:ea typeface="华文楷体" panose="02010600040101010101" pitchFamily="2" charset="-122"/>
                </a:rPr>
                <a:t>6                                  </a:t>
              </a:r>
              <a:r>
                <a:rPr kumimoji="1" lang="en-US" altLang="zh-CN" sz="2000" i="1">
                  <a:ea typeface="华文楷体" panose="02010600040101010101" pitchFamily="2" charset="-122"/>
                </a:rPr>
                <a:t> d</a:t>
              </a:r>
              <a:r>
                <a:rPr kumimoji="1" lang="en-US" altLang="zh-CN" sz="2000" baseline="30000">
                  <a:ea typeface="华文楷体" panose="02010600040101010101" pitchFamily="2" charset="-122"/>
                </a:rPr>
                <a:t>7      </a:t>
              </a:r>
              <a:endParaRPr kumimoji="1" lang="en-US" altLang="zh-CN" sz="2000" baseline="30000">
                <a:ea typeface="华文楷体" panose="02010600040101010101" pitchFamily="2" charset="-122"/>
              </a:endParaRPr>
            </a:p>
          </p:txBody>
        </p:sp>
        <p:sp>
          <p:nvSpPr>
            <p:cNvPr id="84088" name="Text Box 229"/>
            <p:cNvSpPr txBox="1">
              <a:spLocks noChangeArrowheads="1"/>
            </p:cNvSpPr>
            <p:nvPr/>
          </p:nvSpPr>
          <p:spPr bwMode="auto">
            <a:xfrm>
              <a:off x="1217" y="2942"/>
              <a:ext cx="386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sz="2000">
                  <a:ea typeface="华文楷体" panose="02010600040101010101" pitchFamily="2" charset="-122"/>
                </a:rPr>
                <a:t>4                            5                         4                         3                </a:t>
              </a:r>
              <a:endParaRPr kumimoji="1" lang="en-US" altLang="zh-CN" sz="2000">
                <a:ea typeface="华文楷体" panose="02010600040101010101" pitchFamily="2" charset="-122"/>
              </a:endParaRPr>
            </a:p>
          </p:txBody>
        </p:sp>
        <p:sp>
          <p:nvSpPr>
            <p:cNvPr id="84089" name="Text Box 230"/>
            <p:cNvSpPr txBox="1">
              <a:spLocks noChangeArrowheads="1"/>
            </p:cNvSpPr>
            <p:nvPr/>
          </p:nvSpPr>
          <p:spPr bwMode="auto">
            <a:xfrm>
              <a:off x="1326" y="4108"/>
              <a:ext cx="366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sz="2400">
                  <a:ea typeface="华文楷体" panose="02010600040101010101" pitchFamily="2" charset="-122"/>
                </a:rPr>
                <a:t>2                    1                       0                   1               </a:t>
              </a:r>
              <a:endParaRPr kumimoji="1" lang="en-US" altLang="zh-CN" sz="2400">
                <a:ea typeface="华文楷体" panose="02010600040101010101" pitchFamily="2" charset="-122"/>
              </a:endParaRPr>
            </a:p>
          </p:txBody>
        </p:sp>
        <p:sp>
          <p:nvSpPr>
            <p:cNvPr id="84090" name="Text Box 231"/>
            <p:cNvSpPr txBox="1">
              <a:spLocks noChangeArrowheads="1"/>
            </p:cNvSpPr>
            <p:nvPr/>
          </p:nvSpPr>
          <p:spPr bwMode="auto">
            <a:xfrm>
              <a:off x="5082" y="2016"/>
              <a:ext cx="347"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lnSpc>
                  <a:spcPct val="85000"/>
                </a:lnSpc>
              </a:pPr>
              <a:r>
                <a:rPr lang="zh-CN" altLang="en-US" sz="2800">
                  <a:ea typeface="华文楷体" panose="02010600040101010101" pitchFamily="2" charset="-122"/>
                </a:rPr>
                <a:t>高自旋</a:t>
              </a:r>
              <a:endParaRPr lang="en-US" altLang="zh-CN" sz="2800">
                <a:ea typeface="华文楷体" panose="02010600040101010101" pitchFamily="2" charset="-122"/>
              </a:endParaRPr>
            </a:p>
          </p:txBody>
        </p:sp>
        <p:sp>
          <p:nvSpPr>
            <p:cNvPr id="84091" name="Text Box 232"/>
            <p:cNvSpPr txBox="1">
              <a:spLocks noChangeArrowheads="1"/>
            </p:cNvSpPr>
            <p:nvPr/>
          </p:nvSpPr>
          <p:spPr bwMode="auto">
            <a:xfrm>
              <a:off x="5057" y="3323"/>
              <a:ext cx="388"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r>
                <a:rPr lang="zh-CN" altLang="en-US" sz="2800">
                  <a:ea typeface="华文楷体" panose="02010600040101010101" pitchFamily="2" charset="-122"/>
                </a:rPr>
                <a:t>低自旋</a:t>
              </a:r>
              <a:endParaRPr lang="en-US" altLang="zh-CN" sz="2800">
                <a:ea typeface="华文楷体" panose="02010600040101010101" pitchFamily="2" charset="-122"/>
              </a:endParaRPr>
            </a:p>
          </p:txBody>
        </p:sp>
      </p:grpSp>
      <p:sp>
        <p:nvSpPr>
          <p:cNvPr id="234" name="Rectangle 2"/>
          <p:cNvSpPr>
            <a:spLocks noChangeArrowheads="1"/>
          </p:cNvSpPr>
          <p:nvPr/>
        </p:nvSpPr>
        <p:spPr bwMode="auto">
          <a:xfrm>
            <a:off x="808038" y="179388"/>
            <a:ext cx="7824787" cy="585787"/>
          </a:xfrm>
          <a:prstGeom prst="rect">
            <a:avLst/>
          </a:prstGeom>
          <a:noFill/>
          <a:ln>
            <a:noFill/>
          </a:ln>
          <a:effectLst/>
        </p:spPr>
        <p:txBody>
          <a:bodyPr anchor="ctr">
            <a:spAutoFit/>
          </a:bodyPr>
          <a:lstStyle/>
          <a:p>
            <a:pPr>
              <a:defRPr/>
            </a:pPr>
            <a:r>
              <a:rPr lang="zh-CN" altLang="en-US" dirty="0">
                <a:solidFill>
                  <a:srgbClr val="0000CC"/>
                </a:solidFill>
                <a:latin typeface="+mn-lt"/>
                <a:ea typeface="+mn-ea"/>
              </a:rPr>
              <a:t>八面体场中电子在</a:t>
            </a:r>
            <a:r>
              <a:rPr lang="en-US" altLang="zh-CN" dirty="0">
                <a:solidFill>
                  <a:srgbClr val="0000CC"/>
                </a:solidFill>
                <a:latin typeface="+mn-lt"/>
                <a:ea typeface="+mn-ea"/>
              </a:rPr>
              <a:t>t</a:t>
            </a:r>
            <a:r>
              <a:rPr lang="en-US" altLang="zh-CN" baseline="-25000" dirty="0">
                <a:solidFill>
                  <a:srgbClr val="0000CC"/>
                </a:solidFill>
                <a:latin typeface="+mn-lt"/>
                <a:ea typeface="+mn-ea"/>
              </a:rPr>
              <a:t>2g</a:t>
            </a:r>
            <a:r>
              <a:rPr lang="zh-CN" altLang="en-US" dirty="0">
                <a:solidFill>
                  <a:srgbClr val="0000CC"/>
                </a:solidFill>
                <a:latin typeface="+mn-lt"/>
                <a:ea typeface="+mn-ea"/>
              </a:rPr>
              <a:t>和</a:t>
            </a:r>
            <a:r>
              <a:rPr lang="en-US" altLang="zh-CN" dirty="0" err="1">
                <a:solidFill>
                  <a:srgbClr val="0000CC"/>
                </a:solidFill>
                <a:latin typeface="+mn-lt"/>
                <a:ea typeface="+mn-ea"/>
              </a:rPr>
              <a:t>e</a:t>
            </a:r>
            <a:r>
              <a:rPr lang="en-US" altLang="zh-CN" baseline="-25000" dirty="0" err="1">
                <a:solidFill>
                  <a:srgbClr val="0000CC"/>
                </a:solidFill>
                <a:latin typeface="+mn-lt"/>
                <a:ea typeface="+mn-ea"/>
              </a:rPr>
              <a:t>g</a:t>
            </a:r>
            <a:r>
              <a:rPr lang="zh-CN" altLang="en-US" dirty="0">
                <a:solidFill>
                  <a:srgbClr val="0000CC"/>
                </a:solidFill>
                <a:latin typeface="+mn-lt"/>
                <a:ea typeface="+mn-ea"/>
              </a:rPr>
              <a:t>轨道中的排布方式</a:t>
            </a:r>
            <a:endParaRPr lang="zh-CN" altLang="en-US" dirty="0">
              <a:solidFill>
                <a:srgbClr val="0000CC"/>
              </a:solidFill>
              <a:latin typeface="+mn-lt"/>
              <a:ea typeface="+mn-ea"/>
            </a:endParaRPr>
          </a:p>
        </p:txBody>
      </p:sp>
      <p:sp>
        <p:nvSpPr>
          <p:cNvPr id="83972"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7EFE87AB-2BF4-4578-B9EE-5BD67448B190}"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5"/>
          <p:cNvSpPr txBox="1">
            <a:spLocks noChangeArrowheads="1"/>
          </p:cNvSpPr>
          <p:nvPr/>
        </p:nvSpPr>
        <p:spPr bwMode="auto">
          <a:xfrm>
            <a:off x="827088" y="620713"/>
            <a:ext cx="83169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50000"/>
              </a:spcBef>
            </a:pPr>
            <a:r>
              <a:rPr kumimoji="1" lang="en-US" altLang="zh-CN">
                <a:ea typeface="华文楷体" panose="02010600040101010101" pitchFamily="2" charset="-122"/>
              </a:rPr>
              <a:t>(1)</a:t>
            </a:r>
            <a:r>
              <a:rPr kumimoji="1" lang="zh-CN" altLang="en-US">
                <a:ea typeface="华文楷体" panose="02010600040101010101" pitchFamily="2" charset="-122"/>
              </a:rPr>
              <a:t>对弱场配体，</a:t>
            </a:r>
            <a:r>
              <a:rPr kumimoji="1" lang="en-US" altLang="zh-CN">
                <a:solidFill>
                  <a:srgbClr val="0000CC"/>
                </a:solidFill>
                <a:ea typeface="华文楷体" panose="02010600040101010101" pitchFamily="2" charset="-122"/>
              </a:rPr>
              <a:t>Δ</a:t>
            </a:r>
            <a:r>
              <a:rPr kumimoji="1" lang="en-US" altLang="zh-CN" baseline="-25000">
                <a:solidFill>
                  <a:srgbClr val="0000CC"/>
                </a:solidFill>
                <a:ea typeface="华文楷体" panose="02010600040101010101" pitchFamily="2" charset="-122"/>
              </a:rPr>
              <a:t>o</a:t>
            </a:r>
            <a:r>
              <a:rPr kumimoji="1" lang="en-US" altLang="zh-CN">
                <a:solidFill>
                  <a:srgbClr val="0000CC"/>
                </a:solidFill>
                <a:ea typeface="华文楷体" panose="02010600040101010101" pitchFamily="2" charset="-122"/>
              </a:rPr>
              <a:t>&lt;</a:t>
            </a:r>
            <a:r>
              <a:rPr kumimoji="1" lang="en-US" altLang="zh-CN" i="1">
                <a:solidFill>
                  <a:srgbClr val="0000CC"/>
                </a:solidFill>
                <a:ea typeface="华文楷体" panose="02010600040101010101" pitchFamily="2" charset="-122"/>
              </a:rPr>
              <a:t>P</a:t>
            </a:r>
            <a:r>
              <a:rPr kumimoji="1" lang="zh-CN" altLang="en-US">
                <a:ea typeface="华文楷体" panose="02010600040101010101" pitchFamily="2" charset="-122"/>
              </a:rPr>
              <a:t>，电子成对能量更大，</a:t>
            </a:r>
            <a:r>
              <a:rPr kumimoji="1" lang="en-US" altLang="zh-CN" i="1">
                <a:ea typeface="华文楷体" panose="02010600040101010101" pitchFamily="2" charset="-122"/>
              </a:rPr>
              <a:t>d</a:t>
            </a:r>
            <a:r>
              <a:rPr kumimoji="1" lang="zh-CN" altLang="en-US">
                <a:ea typeface="华文楷体" panose="02010600040101010101" pitchFamily="2" charset="-122"/>
              </a:rPr>
              <a:t>电子尽量分占轨道，即呈</a:t>
            </a:r>
            <a:r>
              <a:rPr kumimoji="1" lang="zh-CN" altLang="en-US">
                <a:solidFill>
                  <a:srgbClr val="FF0000"/>
                </a:solidFill>
                <a:ea typeface="华文楷体" panose="02010600040101010101" pitchFamily="2" charset="-122"/>
              </a:rPr>
              <a:t>高自旋；</a:t>
            </a:r>
            <a:endParaRPr kumimoji="1" lang="zh-CN" altLang="en-US">
              <a:ea typeface="华文楷体" panose="02010600040101010101" pitchFamily="2" charset="-122"/>
            </a:endParaRPr>
          </a:p>
        </p:txBody>
      </p:sp>
      <p:sp>
        <p:nvSpPr>
          <p:cNvPr id="417798" name="Text Box 6"/>
          <p:cNvSpPr txBox="1">
            <a:spLocks noChangeArrowheads="1"/>
          </p:cNvSpPr>
          <p:nvPr/>
        </p:nvSpPr>
        <p:spPr bwMode="auto">
          <a:xfrm>
            <a:off x="755650" y="2011363"/>
            <a:ext cx="820896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50000"/>
              </a:spcBef>
            </a:pPr>
            <a:r>
              <a:rPr kumimoji="1" lang="en-US" altLang="zh-CN">
                <a:ea typeface="华文楷体" panose="02010600040101010101" pitchFamily="2" charset="-122"/>
              </a:rPr>
              <a:t>(2)</a:t>
            </a:r>
            <a:r>
              <a:rPr kumimoji="1" lang="zh-CN" altLang="en-US">
                <a:ea typeface="华文楷体" panose="02010600040101010101" pitchFamily="2" charset="-122"/>
              </a:rPr>
              <a:t>对强场配体</a:t>
            </a:r>
            <a:r>
              <a:rPr kumimoji="1" lang="en-US" altLang="zh-CN">
                <a:ea typeface="华文楷体" panose="02010600040101010101" pitchFamily="2" charset="-122"/>
              </a:rPr>
              <a:t>, </a:t>
            </a:r>
            <a:r>
              <a:rPr kumimoji="1" lang="en-US" altLang="zh-CN">
                <a:solidFill>
                  <a:srgbClr val="0000CC"/>
                </a:solidFill>
                <a:ea typeface="华文楷体" panose="02010600040101010101" pitchFamily="2" charset="-122"/>
              </a:rPr>
              <a:t>Δ</a:t>
            </a:r>
            <a:r>
              <a:rPr kumimoji="1" lang="en-US" altLang="zh-CN" baseline="-25000">
                <a:solidFill>
                  <a:srgbClr val="0000CC"/>
                </a:solidFill>
                <a:ea typeface="华文楷体" panose="02010600040101010101" pitchFamily="2" charset="-122"/>
              </a:rPr>
              <a:t>o</a:t>
            </a:r>
            <a:r>
              <a:rPr kumimoji="1" lang="en-US" altLang="zh-CN">
                <a:solidFill>
                  <a:srgbClr val="0000CC"/>
                </a:solidFill>
                <a:ea typeface="华文楷体" panose="02010600040101010101" pitchFamily="2" charset="-122"/>
              </a:rPr>
              <a:t>&gt;</a:t>
            </a:r>
            <a:r>
              <a:rPr kumimoji="1" lang="en-US" altLang="zh-CN" i="1">
                <a:solidFill>
                  <a:srgbClr val="0000CC"/>
                </a:solidFill>
                <a:ea typeface="华文楷体" panose="02010600040101010101" pitchFamily="2" charset="-122"/>
              </a:rPr>
              <a:t>P</a:t>
            </a:r>
            <a:r>
              <a:rPr kumimoji="1" lang="zh-CN" altLang="en-US">
                <a:ea typeface="华文楷体" panose="02010600040101010101" pitchFamily="2" charset="-122"/>
              </a:rPr>
              <a:t>，</a:t>
            </a:r>
            <a:r>
              <a:rPr kumimoji="1" lang="en-US" altLang="zh-CN">
                <a:ea typeface="华文楷体" panose="02010600040101010101" pitchFamily="2" charset="-122"/>
              </a:rPr>
              <a:t>d</a:t>
            </a:r>
            <a:r>
              <a:rPr kumimoji="1" lang="zh-CN" altLang="en-US">
                <a:ea typeface="华文楷体" panose="02010600040101010101" pitchFamily="2" charset="-122"/>
              </a:rPr>
              <a:t>电子优先成对占据</a:t>
            </a:r>
            <a:r>
              <a:rPr kumimoji="1" lang="en-US" altLang="zh-CN">
                <a:ea typeface="华文楷体" panose="02010600040101010101" pitchFamily="2" charset="-122"/>
              </a:rPr>
              <a:t>t</a:t>
            </a:r>
            <a:r>
              <a:rPr kumimoji="1" lang="en-US" altLang="zh-CN" baseline="-25000">
                <a:ea typeface="华文楷体" panose="02010600040101010101" pitchFamily="2" charset="-122"/>
              </a:rPr>
              <a:t>2g</a:t>
            </a:r>
            <a:r>
              <a:rPr kumimoji="1" lang="zh-CN" altLang="en-US">
                <a:ea typeface="华文楷体" panose="02010600040101010101" pitchFamily="2" charset="-122"/>
              </a:rPr>
              <a:t>轨道，再进入</a:t>
            </a:r>
            <a:r>
              <a:rPr kumimoji="1" lang="en-US" altLang="zh-CN">
                <a:ea typeface="华文楷体" panose="02010600040101010101" pitchFamily="2" charset="-122"/>
              </a:rPr>
              <a:t>e</a:t>
            </a:r>
            <a:r>
              <a:rPr kumimoji="1" lang="en-US" altLang="zh-CN" baseline="-25000">
                <a:ea typeface="华文楷体" panose="02010600040101010101" pitchFamily="2" charset="-122"/>
              </a:rPr>
              <a:t>g</a:t>
            </a:r>
            <a:r>
              <a:rPr kumimoji="1" lang="zh-CN" altLang="en-US">
                <a:ea typeface="华文楷体" panose="02010600040101010101" pitchFamily="2" charset="-122"/>
              </a:rPr>
              <a:t>轨道，即</a:t>
            </a:r>
            <a:r>
              <a:rPr kumimoji="1" lang="zh-CN" altLang="en-US">
                <a:solidFill>
                  <a:srgbClr val="0000CC"/>
                </a:solidFill>
                <a:ea typeface="华文楷体" panose="02010600040101010101" pitchFamily="2" charset="-122"/>
              </a:rPr>
              <a:t>为低自旋排布</a:t>
            </a:r>
            <a:r>
              <a:rPr kumimoji="1" lang="zh-CN" altLang="en-US">
                <a:ea typeface="华文楷体" panose="02010600040101010101" pitchFamily="2" charset="-122"/>
              </a:rPr>
              <a:t>；</a:t>
            </a:r>
            <a:endParaRPr kumimoji="1" lang="zh-CN" altLang="en-US">
              <a:ea typeface="华文楷体" panose="02010600040101010101" pitchFamily="2" charset="-122"/>
            </a:endParaRPr>
          </a:p>
        </p:txBody>
      </p:sp>
      <p:sp>
        <p:nvSpPr>
          <p:cNvPr id="417799" name="Text Box 7"/>
          <p:cNvSpPr txBox="1">
            <a:spLocks noChangeArrowheads="1"/>
          </p:cNvSpPr>
          <p:nvPr/>
        </p:nvSpPr>
        <p:spPr bwMode="auto">
          <a:xfrm>
            <a:off x="755650" y="3435350"/>
            <a:ext cx="799306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50000"/>
              </a:spcBef>
            </a:pPr>
            <a:r>
              <a:rPr kumimoji="1" lang="en-US" altLang="zh-CN">
                <a:ea typeface="华文楷体" panose="02010600040101010101" pitchFamily="2" charset="-122"/>
              </a:rPr>
              <a:t> (3) </a:t>
            </a:r>
            <a:r>
              <a:rPr kumimoji="1" lang="zh-CN" altLang="en-US">
                <a:ea typeface="华文楷体" panose="02010600040101010101" pitchFamily="2" charset="-122"/>
              </a:rPr>
              <a:t>对于</a:t>
            </a:r>
            <a:r>
              <a:rPr kumimoji="1" lang="zh-CN" altLang="en-US">
                <a:solidFill>
                  <a:srgbClr val="0000CC"/>
                </a:solidFill>
                <a:ea typeface="华文楷体" panose="02010600040101010101" pitchFamily="2" charset="-122"/>
              </a:rPr>
              <a:t>四面体场，分裂能较小</a:t>
            </a:r>
            <a:r>
              <a:rPr kumimoji="1" lang="en-US" altLang="zh-CN">
                <a:ea typeface="华文楷体" panose="02010600040101010101" pitchFamily="2" charset="-122"/>
              </a:rPr>
              <a:t>(Δ</a:t>
            </a:r>
            <a:r>
              <a:rPr kumimoji="1" lang="en-US" altLang="zh-CN" i="1" baseline="-25000">
                <a:ea typeface="华文楷体" panose="02010600040101010101" pitchFamily="2" charset="-122"/>
              </a:rPr>
              <a:t>t</a:t>
            </a:r>
            <a:r>
              <a:rPr kumimoji="1" lang="en-US" altLang="zh-CN" baseline="-25000">
                <a:ea typeface="华文楷体" panose="02010600040101010101" pitchFamily="2" charset="-122"/>
              </a:rPr>
              <a:t> </a:t>
            </a:r>
            <a:r>
              <a:rPr kumimoji="1" lang="en-US" altLang="zh-CN">
                <a:ea typeface="华文楷体" panose="02010600040101010101" pitchFamily="2" charset="-122"/>
              </a:rPr>
              <a:t>= 4/9 Δ</a:t>
            </a:r>
            <a:r>
              <a:rPr kumimoji="1" lang="en-US" altLang="zh-CN" i="1" baseline="-25000">
                <a:ea typeface="华文楷体" panose="02010600040101010101" pitchFamily="2" charset="-122"/>
              </a:rPr>
              <a:t>o</a:t>
            </a:r>
            <a:r>
              <a:rPr kumimoji="1" lang="en-US" altLang="zh-CN" baseline="-25000">
                <a:ea typeface="华文楷体" panose="02010600040101010101" pitchFamily="2" charset="-122"/>
              </a:rPr>
              <a:t> </a:t>
            </a:r>
            <a:r>
              <a:rPr kumimoji="1" lang="en-US" altLang="zh-CN">
                <a:ea typeface="华文楷体" panose="02010600040101010101" pitchFamily="2" charset="-122"/>
              </a:rPr>
              <a:t>) (</a:t>
            </a:r>
            <a:r>
              <a:rPr kumimoji="1" lang="zh-CN" altLang="en-US">
                <a:ea typeface="华文楷体" panose="02010600040101010101" pitchFamily="2" charset="-122"/>
              </a:rPr>
              <a:t>相同中心离子和配体</a:t>
            </a:r>
            <a:r>
              <a:rPr kumimoji="1" lang="en-US" altLang="zh-CN">
                <a:ea typeface="华文楷体" panose="02010600040101010101" pitchFamily="2" charset="-122"/>
              </a:rPr>
              <a:t>)</a:t>
            </a:r>
            <a:r>
              <a:rPr kumimoji="1" lang="zh-CN" altLang="en-US">
                <a:ea typeface="华文楷体" panose="02010600040101010101" pitchFamily="2" charset="-122"/>
              </a:rPr>
              <a:t> ，即</a:t>
            </a:r>
            <a:r>
              <a:rPr kumimoji="1" lang="en-US" altLang="zh-CN">
                <a:ea typeface="华文楷体" panose="02010600040101010101" pitchFamily="2" charset="-122"/>
              </a:rPr>
              <a:t>Δ</a:t>
            </a:r>
            <a:r>
              <a:rPr kumimoji="1" lang="en-US" altLang="zh-CN" baseline="-25000">
                <a:ea typeface="华文楷体" panose="02010600040101010101" pitchFamily="2" charset="-122"/>
              </a:rPr>
              <a:t>t</a:t>
            </a:r>
            <a:r>
              <a:rPr kumimoji="1" lang="en-US" altLang="zh-CN">
                <a:ea typeface="华文楷体" panose="02010600040101010101" pitchFamily="2" charset="-122"/>
              </a:rPr>
              <a:t>&lt;</a:t>
            </a:r>
            <a:r>
              <a:rPr kumimoji="1" lang="en-US" altLang="zh-CN" i="1">
                <a:ea typeface="华文楷体" panose="02010600040101010101" pitchFamily="2" charset="-122"/>
              </a:rPr>
              <a:t>P</a:t>
            </a:r>
            <a:r>
              <a:rPr kumimoji="1" lang="zh-CN" altLang="en-US" i="1">
                <a:ea typeface="华文楷体" panose="02010600040101010101" pitchFamily="2" charset="-122"/>
              </a:rPr>
              <a:t>，</a:t>
            </a:r>
            <a:r>
              <a:rPr kumimoji="1" lang="en-US" altLang="zh-CN">
                <a:ea typeface="华文楷体" panose="02010600040101010101" pitchFamily="2" charset="-122"/>
              </a:rPr>
              <a:t>d</a:t>
            </a:r>
            <a:r>
              <a:rPr kumimoji="1" lang="zh-CN" altLang="en-US">
                <a:ea typeface="华文楷体" panose="02010600040101010101" pitchFamily="2" charset="-122"/>
              </a:rPr>
              <a:t>电子采取</a:t>
            </a:r>
            <a:r>
              <a:rPr kumimoji="1" lang="zh-CN" altLang="en-US">
                <a:solidFill>
                  <a:srgbClr val="FF0000"/>
                </a:solidFill>
                <a:ea typeface="华文楷体" panose="02010600040101010101" pitchFamily="2" charset="-122"/>
              </a:rPr>
              <a:t>高自旋排布</a:t>
            </a:r>
            <a:r>
              <a:rPr kumimoji="1" lang="zh-CN" altLang="en-US">
                <a:ea typeface="华文楷体" panose="02010600040101010101" pitchFamily="2" charset="-122"/>
              </a:rPr>
              <a:t>。</a:t>
            </a:r>
            <a:endParaRPr kumimoji="1" lang="zh-CN" altLang="en-US">
              <a:ea typeface="华文楷体" panose="02010600040101010101" pitchFamily="2" charset="-122"/>
            </a:endParaRPr>
          </a:p>
        </p:txBody>
      </p:sp>
      <p:sp>
        <p:nvSpPr>
          <p:cNvPr id="84996"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B79C1807-A9A9-41DC-B45A-F6E8061F20F9}"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7798"/>
                                        </p:tgtEl>
                                        <p:attrNameLst>
                                          <p:attrName>style.visibility</p:attrName>
                                        </p:attrNameLst>
                                      </p:cBhvr>
                                      <p:to>
                                        <p:strVal val="visible"/>
                                      </p:to>
                                    </p:set>
                                    <p:animEffect transition="in" filter="wipe(left)">
                                      <p:cBhvr>
                                        <p:cTn id="7" dur="500"/>
                                        <p:tgtEl>
                                          <p:spTgt spid="4177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7799"/>
                                        </p:tgtEl>
                                        <p:attrNameLst>
                                          <p:attrName>style.visibility</p:attrName>
                                        </p:attrNameLst>
                                      </p:cBhvr>
                                      <p:to>
                                        <p:strVal val="visible"/>
                                      </p:to>
                                    </p:set>
                                    <p:animEffect transition="in" filter="wipe(left)">
                                      <p:cBhvr>
                                        <p:cTn id="12" dur="500"/>
                                        <p:tgtEl>
                                          <p:spTgt spid="417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8" grpId="0"/>
      <p:bldP spid="4177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2" name="Text Box 4"/>
          <p:cNvSpPr txBox="1">
            <a:spLocks noChangeArrowheads="1"/>
          </p:cNvSpPr>
          <p:nvPr/>
        </p:nvSpPr>
        <p:spPr bwMode="auto">
          <a:xfrm>
            <a:off x="539552" y="476672"/>
            <a:ext cx="8353425" cy="1499321"/>
          </a:xfrm>
          <a:prstGeom prst="rect">
            <a:avLst/>
          </a:prstGeom>
          <a:noFill/>
          <a:ln w="9525">
            <a:noFill/>
            <a:miter lim="800000"/>
          </a:ln>
          <a:effectLst/>
        </p:spPr>
        <p:txBody>
          <a:bodyPr>
            <a:spAutoFit/>
          </a:bodyPr>
          <a:lstStyle/>
          <a:p>
            <a:pPr>
              <a:lnSpc>
                <a:spcPct val="150000"/>
              </a:lnSpc>
              <a:spcBef>
                <a:spcPct val="50000"/>
              </a:spcBef>
            </a:pPr>
            <a:r>
              <a:rPr lang="en-US" altLang="zh-CN" sz="3200" b="1" baseline="0" dirty="0">
                <a:latin typeface="+mj-ea"/>
                <a:ea typeface="+mj-ea"/>
              </a:rPr>
              <a:t> </a:t>
            </a:r>
            <a:r>
              <a:rPr lang="en-US" altLang="zh-CN" sz="3200" b="1" baseline="0" dirty="0" smtClean="0">
                <a:latin typeface="+mj-ea"/>
                <a:ea typeface="+mj-ea"/>
              </a:rPr>
              <a:t>   </a:t>
            </a:r>
            <a:r>
              <a:rPr lang="zh-CN" altLang="en-US" sz="3200" b="1" baseline="0" dirty="0" smtClean="0">
                <a:latin typeface="+mj-ea"/>
                <a:ea typeface="+mj-ea"/>
              </a:rPr>
              <a:t>要</a:t>
            </a:r>
            <a:r>
              <a:rPr lang="zh-CN" altLang="en-US" sz="3200" b="1" baseline="0" dirty="0">
                <a:latin typeface="+mj-ea"/>
                <a:ea typeface="+mj-ea"/>
              </a:rPr>
              <a:t>准确地描述配合物的空间构型</a:t>
            </a:r>
            <a:r>
              <a:rPr lang="en-US" altLang="zh-CN" sz="3200" b="1" baseline="0" dirty="0">
                <a:latin typeface="+mj-ea"/>
                <a:ea typeface="+mj-ea"/>
              </a:rPr>
              <a:t>,</a:t>
            </a:r>
            <a:r>
              <a:rPr lang="zh-CN" altLang="en-US" sz="3200" b="1" baseline="0" dirty="0">
                <a:latin typeface="+mj-ea"/>
                <a:ea typeface="+mj-ea"/>
              </a:rPr>
              <a:t>最有效的方法是使用杂化轨道理论来解释</a:t>
            </a:r>
            <a:r>
              <a:rPr lang="en-US" altLang="zh-CN" sz="3200" b="1" baseline="0" dirty="0">
                <a:latin typeface="+mj-ea"/>
                <a:ea typeface="+mj-ea"/>
              </a:rPr>
              <a:t>.</a:t>
            </a:r>
            <a:r>
              <a:rPr lang="en-US" altLang="zh-CN" sz="3200" baseline="0" dirty="0">
                <a:latin typeface="+mj-ea"/>
                <a:ea typeface="+mj-ea"/>
              </a:rPr>
              <a:t> </a:t>
            </a:r>
            <a:endParaRPr lang="en-US" altLang="zh-CN" sz="3200" baseline="0" dirty="0">
              <a:latin typeface="+mj-ea"/>
              <a:ea typeface="+mj-ea"/>
            </a:endParaRPr>
          </a:p>
        </p:txBody>
      </p:sp>
      <p:sp>
        <p:nvSpPr>
          <p:cNvPr id="539655" name="Text Box 7"/>
          <p:cNvSpPr txBox="1">
            <a:spLocks noChangeArrowheads="1"/>
          </p:cNvSpPr>
          <p:nvPr/>
        </p:nvSpPr>
        <p:spPr bwMode="auto">
          <a:xfrm>
            <a:off x="467172" y="1988840"/>
            <a:ext cx="8676828" cy="3785652"/>
          </a:xfrm>
          <a:prstGeom prst="rect">
            <a:avLst/>
          </a:prstGeom>
          <a:noFill/>
          <a:ln w="9525" algn="ctr">
            <a:noFill/>
            <a:miter lim="800000"/>
          </a:ln>
          <a:effectLst/>
        </p:spPr>
        <p:txBody>
          <a:bodyPr wrap="square">
            <a:spAutoFit/>
          </a:bodyPr>
          <a:lstStyle/>
          <a:p>
            <a:pPr eaLnBrk="1" hangingPunct="1">
              <a:lnSpc>
                <a:spcPct val="150000"/>
              </a:lnSpc>
              <a:spcBef>
                <a:spcPct val="50000"/>
              </a:spcBef>
            </a:pPr>
            <a:r>
              <a:rPr lang="en-US" altLang="zh-CN" sz="3200" b="1" baseline="0" dirty="0">
                <a:latin typeface="+mj-ea"/>
                <a:ea typeface="+mj-ea"/>
              </a:rPr>
              <a:t>   </a:t>
            </a:r>
            <a:r>
              <a:rPr lang="en-US" altLang="zh-CN" sz="3200" b="1" baseline="0" dirty="0" smtClean="0">
                <a:latin typeface="+mj-ea"/>
                <a:ea typeface="+mj-ea"/>
              </a:rPr>
              <a:t>  </a:t>
            </a:r>
            <a:r>
              <a:rPr lang="zh-CN" altLang="en-US" sz="3200" b="1" baseline="0" dirty="0" smtClean="0">
                <a:latin typeface="+mj-ea"/>
                <a:ea typeface="+mj-ea"/>
              </a:rPr>
              <a:t>该</a:t>
            </a:r>
            <a:r>
              <a:rPr lang="zh-CN" altLang="en-US" sz="3200" b="1" baseline="0" dirty="0">
                <a:latin typeface="+mj-ea"/>
                <a:ea typeface="+mj-ea"/>
              </a:rPr>
              <a:t>理论认为</a:t>
            </a:r>
            <a:r>
              <a:rPr lang="en-US" altLang="zh-CN" sz="3200" b="1" baseline="0" dirty="0">
                <a:latin typeface="+mj-ea"/>
                <a:ea typeface="+mj-ea"/>
              </a:rPr>
              <a:t>,</a:t>
            </a:r>
            <a:r>
              <a:rPr lang="zh-CN" altLang="en-US" sz="3200" b="1" baseline="0" dirty="0">
                <a:latin typeface="+mj-ea"/>
                <a:ea typeface="+mj-ea"/>
              </a:rPr>
              <a:t>中心离子</a:t>
            </a:r>
            <a:r>
              <a:rPr lang="en-US" altLang="zh-CN" sz="3200" b="1" baseline="0" dirty="0">
                <a:latin typeface="+mj-ea"/>
                <a:ea typeface="+mj-ea"/>
              </a:rPr>
              <a:t>(</a:t>
            </a:r>
            <a:r>
              <a:rPr lang="zh-CN" altLang="en-US" sz="3200" b="1" baseline="0" dirty="0">
                <a:latin typeface="+mj-ea"/>
                <a:ea typeface="+mj-ea"/>
              </a:rPr>
              <a:t>或原子</a:t>
            </a:r>
            <a:r>
              <a:rPr lang="en-US" altLang="zh-CN" sz="3200" b="1" baseline="0" dirty="0">
                <a:latin typeface="+mj-ea"/>
                <a:ea typeface="+mj-ea"/>
              </a:rPr>
              <a:t>)</a:t>
            </a:r>
            <a:r>
              <a:rPr lang="zh-CN" altLang="en-US" sz="3200" b="1" baseline="0" dirty="0">
                <a:latin typeface="+mj-ea"/>
                <a:ea typeface="+mj-ea"/>
              </a:rPr>
              <a:t>在成键过程中其能量相近的</a:t>
            </a:r>
            <a:r>
              <a:rPr lang="zh-CN" altLang="en-US" sz="3200" b="1" baseline="0" dirty="0">
                <a:solidFill>
                  <a:srgbClr val="FF0000"/>
                </a:solidFill>
                <a:latin typeface="+mj-ea"/>
                <a:ea typeface="+mj-ea"/>
              </a:rPr>
              <a:t>空</a:t>
            </a:r>
            <a:r>
              <a:rPr lang="zh-CN" altLang="en-US" sz="3200" b="1" baseline="0" dirty="0">
                <a:latin typeface="+mj-ea"/>
                <a:ea typeface="+mj-ea"/>
              </a:rPr>
              <a:t>价电子轨道进行杂化</a:t>
            </a:r>
            <a:r>
              <a:rPr lang="en-US" altLang="zh-CN" sz="3200" b="1" baseline="0" dirty="0">
                <a:latin typeface="+mj-ea"/>
                <a:ea typeface="+mj-ea"/>
              </a:rPr>
              <a:t>,</a:t>
            </a:r>
            <a:r>
              <a:rPr lang="zh-CN" altLang="en-US" sz="3200" b="1" baseline="0" dirty="0">
                <a:latin typeface="+mj-ea"/>
                <a:ea typeface="+mj-ea"/>
              </a:rPr>
              <a:t>组成具有一定空间构型的新杂化轨道来接受配体的孤电子对形成配合物</a:t>
            </a:r>
            <a:r>
              <a:rPr lang="en-US" altLang="zh-CN" sz="3200" b="1" baseline="0" dirty="0">
                <a:latin typeface="+mj-ea"/>
                <a:ea typeface="+mj-ea"/>
              </a:rPr>
              <a:t>.</a:t>
            </a:r>
            <a:r>
              <a:rPr lang="zh-CN" altLang="en-US" sz="3200" b="1" baseline="0" dirty="0">
                <a:solidFill>
                  <a:srgbClr val="FF0000"/>
                </a:solidFill>
                <a:latin typeface="+mj-ea"/>
                <a:ea typeface="+mj-ea"/>
              </a:rPr>
              <a:t>配离子的空间构型</a:t>
            </a:r>
            <a:r>
              <a:rPr lang="en-US" altLang="zh-CN" sz="3200" b="1" baseline="0" dirty="0">
                <a:solidFill>
                  <a:srgbClr val="FF0000"/>
                </a:solidFill>
                <a:latin typeface="+mj-ea"/>
                <a:ea typeface="+mj-ea"/>
              </a:rPr>
              <a:t>,</a:t>
            </a:r>
            <a:r>
              <a:rPr lang="zh-CN" altLang="en-US" sz="3200" b="1" baseline="0" dirty="0">
                <a:solidFill>
                  <a:srgbClr val="FF0000"/>
                </a:solidFill>
                <a:latin typeface="+mj-ea"/>
                <a:ea typeface="+mj-ea"/>
              </a:rPr>
              <a:t>配位数</a:t>
            </a:r>
            <a:r>
              <a:rPr lang="en-US" altLang="zh-CN" sz="3200" b="1" baseline="0" dirty="0">
                <a:solidFill>
                  <a:srgbClr val="FF0000"/>
                </a:solidFill>
                <a:latin typeface="+mj-ea"/>
                <a:ea typeface="+mj-ea"/>
              </a:rPr>
              <a:t>,</a:t>
            </a:r>
            <a:r>
              <a:rPr lang="zh-CN" altLang="en-US" sz="3200" b="1" baseline="0" dirty="0">
                <a:solidFill>
                  <a:srgbClr val="FF0000"/>
                </a:solidFill>
                <a:latin typeface="+mj-ea"/>
                <a:ea typeface="+mj-ea"/>
              </a:rPr>
              <a:t>稳定性等主要决定于杂化轨道的数目和类型</a:t>
            </a:r>
            <a:r>
              <a:rPr lang="en-US" altLang="zh-CN" sz="3200" b="1" baseline="0" dirty="0">
                <a:solidFill>
                  <a:srgbClr val="FF0000"/>
                </a:solidFill>
                <a:latin typeface="+mj-ea"/>
                <a:ea typeface="+mj-ea"/>
              </a:rPr>
              <a:t>.</a:t>
            </a:r>
            <a:endParaRPr lang="en-US" altLang="zh-CN" sz="3200" b="1" baseline="0" dirty="0">
              <a:solidFill>
                <a:srgbClr val="FF0000"/>
              </a:solidFill>
              <a:latin typeface="+mj-ea"/>
              <a:ea typeface="+mj-ea"/>
            </a:endParaRPr>
          </a:p>
        </p:txBody>
      </p:sp>
      <p:sp>
        <p:nvSpPr>
          <p:cNvPr id="6149" name="灯片编号占位符 1"/>
          <p:cNvSpPr>
            <a:spLocks noGrp="1"/>
          </p:cNvSpPr>
          <p:nvPr>
            <p:ph type="sldNum" sz="quarter" idx="12"/>
          </p:nvPr>
        </p:nvSpPr>
        <p:spPr>
          <a:noFill/>
          <a:ln>
            <a:miter lim="800000"/>
          </a:ln>
        </p:spPr>
        <p:txBody>
          <a:bodyPr/>
          <a:lstStyle/>
          <a:p>
            <a:fld id="{7AFBA45F-E572-486D-98DC-5077FD6F7DAF}" type="slidenum">
              <a:rPr lang="en-US" altLang="zh-CN"/>
            </a:fld>
            <a:endParaRPr lang="en-US" altLang="zh-CN" dirty="0"/>
          </a:p>
        </p:txBody>
      </p:sp>
      <p:sp>
        <p:nvSpPr>
          <p:cNvPr id="6" name="矩形 5"/>
          <p:cNvSpPr/>
          <p:nvPr/>
        </p:nvSpPr>
        <p:spPr>
          <a:xfrm>
            <a:off x="1043608" y="5949280"/>
            <a:ext cx="6768752" cy="584775"/>
          </a:xfrm>
          <a:prstGeom prst="rect">
            <a:avLst/>
          </a:prstGeom>
        </p:spPr>
        <p:txBody>
          <a:bodyPr wrap="square">
            <a:spAutoFit/>
          </a:bodyPr>
          <a:lstStyle/>
          <a:p>
            <a:r>
              <a:rPr kumimoji="1" lang="zh-CN" altLang="en-US" dirty="0" smtClean="0">
                <a:latin typeface="+mn-ea"/>
                <a:ea typeface="+mn-ea"/>
              </a:rPr>
              <a:t>要求：各配位原子之间斥力最小</a:t>
            </a:r>
            <a:endParaRPr lang="zh-CN" altLang="en-US" dirty="0">
              <a:latin typeface="+mn-ea"/>
              <a:ea typeface="+mn-ea"/>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9652">
                                            <p:txEl>
                                              <p:pRg st="0" end="0"/>
                                            </p:txEl>
                                          </p:spTgt>
                                        </p:tgtEl>
                                        <p:attrNameLst>
                                          <p:attrName>style.visibility</p:attrName>
                                        </p:attrNameLst>
                                      </p:cBhvr>
                                      <p:to>
                                        <p:strVal val="visible"/>
                                      </p:to>
                                    </p:set>
                                    <p:animEffect transition="in" filter="wipe(left)">
                                      <p:cBhvr>
                                        <p:cTn id="7" dur="500"/>
                                        <p:tgtEl>
                                          <p:spTgt spid="539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9655"/>
                                        </p:tgtEl>
                                        <p:attrNameLst>
                                          <p:attrName>style.visibility</p:attrName>
                                        </p:attrNameLst>
                                      </p:cBhvr>
                                      <p:to>
                                        <p:strVal val="visible"/>
                                      </p:to>
                                    </p:set>
                                    <p:animEffect transition="in" filter="wipe(left)">
                                      <p:cBhvr>
                                        <p:cTn id="12" dur="500"/>
                                        <p:tgtEl>
                                          <p:spTgt spid="539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7" name="Text Box 5"/>
          <p:cNvSpPr txBox="1">
            <a:spLocks noChangeArrowheads="1"/>
          </p:cNvSpPr>
          <p:nvPr/>
        </p:nvSpPr>
        <p:spPr bwMode="auto">
          <a:xfrm>
            <a:off x="900113" y="981075"/>
            <a:ext cx="76327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50000"/>
              </a:spcBef>
            </a:pPr>
            <a:r>
              <a:rPr kumimoji="1" lang="en-US" altLang="zh-CN">
                <a:ea typeface="华文楷体" panose="02010600040101010101" pitchFamily="2" charset="-122"/>
              </a:rPr>
              <a:t>     </a:t>
            </a:r>
            <a:r>
              <a:rPr kumimoji="1" lang="en-US" altLang="zh-CN">
                <a:solidFill>
                  <a:srgbClr val="0000CC"/>
                </a:solidFill>
                <a:ea typeface="华文楷体" panose="02010600040101010101" pitchFamily="2" charset="-122"/>
              </a:rPr>
              <a:t>CFSE</a:t>
            </a:r>
            <a:r>
              <a:rPr kumimoji="1" lang="zh-CN" altLang="en-US">
                <a:solidFill>
                  <a:srgbClr val="0000CC"/>
                </a:solidFill>
                <a:ea typeface="华文楷体" panose="02010600040101010101" pitchFamily="2" charset="-122"/>
              </a:rPr>
              <a:t>：</a:t>
            </a:r>
            <a:r>
              <a:rPr kumimoji="1" lang="zh-CN" altLang="en-US">
                <a:ea typeface="华文楷体" panose="02010600040101010101" pitchFamily="2" charset="-122"/>
              </a:rPr>
              <a:t> </a:t>
            </a:r>
            <a:r>
              <a:rPr kumimoji="1" lang="en-US" altLang="zh-CN">
                <a:ea typeface="华文楷体" panose="02010600040101010101" pitchFamily="2" charset="-122"/>
              </a:rPr>
              <a:t>d</a:t>
            </a:r>
            <a:r>
              <a:rPr kumimoji="1" lang="zh-CN" altLang="en-US">
                <a:ea typeface="华文楷体" panose="02010600040101010101" pitchFamily="2" charset="-122"/>
              </a:rPr>
              <a:t>电子从未分裂的球形场</a:t>
            </a:r>
            <a:r>
              <a:rPr kumimoji="1" lang="en-US" altLang="zh-CN">
                <a:ea typeface="华文楷体" panose="02010600040101010101" pitchFamily="2" charset="-122"/>
              </a:rPr>
              <a:t>d</a:t>
            </a:r>
            <a:r>
              <a:rPr kumimoji="1" lang="zh-CN" altLang="en-US">
                <a:ea typeface="华文楷体" panose="02010600040101010101" pitchFamily="2" charset="-122"/>
              </a:rPr>
              <a:t>轨道进入分裂后的</a:t>
            </a:r>
            <a:r>
              <a:rPr kumimoji="1" lang="en-US" altLang="zh-CN">
                <a:ea typeface="华文楷体" panose="02010600040101010101" pitchFamily="2" charset="-122"/>
              </a:rPr>
              <a:t>d</a:t>
            </a:r>
            <a:r>
              <a:rPr kumimoji="1" lang="zh-CN" altLang="en-US">
                <a:ea typeface="华文楷体" panose="02010600040101010101" pitchFamily="2" charset="-122"/>
              </a:rPr>
              <a:t>轨道所产生的总能量下降值。</a:t>
            </a:r>
            <a:endParaRPr kumimoji="1" lang="zh-CN" altLang="en-US">
              <a:ea typeface="华文楷体" panose="02010600040101010101" pitchFamily="2" charset="-122"/>
            </a:endParaRPr>
          </a:p>
        </p:txBody>
      </p:sp>
      <p:sp>
        <p:nvSpPr>
          <p:cNvPr id="509958" name="Rectangle 6"/>
          <p:cNvSpPr>
            <a:spLocks noChangeArrowheads="1"/>
          </p:cNvSpPr>
          <p:nvPr/>
        </p:nvSpPr>
        <p:spPr bwMode="auto">
          <a:xfrm>
            <a:off x="906463" y="2224088"/>
            <a:ext cx="40259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a:solidFill>
                  <a:srgbClr val="FF0000"/>
                </a:solidFill>
                <a:ea typeface="华文楷体" panose="02010600040101010101" pitchFamily="2" charset="-122"/>
              </a:rPr>
              <a:t>计算</a:t>
            </a:r>
            <a:r>
              <a:rPr lang="en-US" altLang="zh-CN">
                <a:solidFill>
                  <a:srgbClr val="FF0000"/>
                </a:solidFill>
                <a:ea typeface="华文楷体" panose="02010600040101010101" pitchFamily="2" charset="-122"/>
              </a:rPr>
              <a:t>CFSE</a:t>
            </a:r>
            <a:r>
              <a:rPr lang="zh-CN" altLang="en-US">
                <a:solidFill>
                  <a:srgbClr val="FF0000"/>
                </a:solidFill>
                <a:ea typeface="华文楷体" panose="02010600040101010101" pitchFamily="2" charset="-122"/>
              </a:rPr>
              <a:t>的方法：</a:t>
            </a:r>
            <a:endParaRPr lang="zh-CN" altLang="en-US">
              <a:solidFill>
                <a:srgbClr val="FF0000"/>
              </a:solidFill>
              <a:ea typeface="华文楷体" panose="02010600040101010101" pitchFamily="2" charset="-122"/>
            </a:endParaRPr>
          </a:p>
        </p:txBody>
      </p:sp>
      <p:graphicFrame>
        <p:nvGraphicFramePr>
          <p:cNvPr id="509960" name="Object 28"/>
          <p:cNvGraphicFramePr>
            <a:graphicFrameLocks noChangeAspect="1"/>
          </p:cNvGraphicFramePr>
          <p:nvPr/>
        </p:nvGraphicFramePr>
        <p:xfrm>
          <a:off x="2087563" y="3717925"/>
          <a:ext cx="5257800" cy="1295400"/>
        </p:xfrm>
        <a:graphic>
          <a:graphicData uri="http://schemas.openxmlformats.org/presentationml/2006/ole">
            <mc:AlternateContent xmlns:mc="http://schemas.openxmlformats.org/markup-compatibility/2006">
              <mc:Choice xmlns:v="urn:schemas-microsoft-com:vml" Requires="v">
                <p:oleObj spid="_x0000_s3087" name="Equation" r:id="rId1" imgW="36576000" imgH="10058400" progId="">
                  <p:embed/>
                </p:oleObj>
              </mc:Choice>
              <mc:Fallback>
                <p:oleObj name="Equation" r:id="rId1" imgW="36576000" imgH="10058400" progId="">
                  <p:embed/>
                  <p:pic>
                    <p:nvPicPr>
                      <p:cNvPr id="0" name="图片 3072"/>
                      <p:cNvPicPr>
                        <a:picLocks noChangeAspect="1"/>
                      </p:cNvPicPr>
                      <p:nvPr/>
                    </p:nvPicPr>
                    <p:blipFill>
                      <a:blip r:embed="rId2"/>
                      <a:stretch>
                        <a:fillRect/>
                      </a:stretch>
                    </p:blipFill>
                    <p:spPr>
                      <a:xfrm>
                        <a:off x="2087563" y="3717925"/>
                        <a:ext cx="5257800" cy="1295400"/>
                      </a:xfrm>
                      <a:prstGeom prst="rect">
                        <a:avLst/>
                      </a:prstGeom>
                      <a:noFill/>
                      <a:ln w="9525">
                        <a:noFill/>
                      </a:ln>
                    </p:spPr>
                  </p:pic>
                </p:oleObj>
              </mc:Fallback>
            </mc:AlternateContent>
          </a:graphicData>
        </a:graphic>
      </p:graphicFrame>
      <p:sp>
        <p:nvSpPr>
          <p:cNvPr id="509961" name="Text Box 9"/>
          <p:cNvSpPr txBox="1">
            <a:spLocks noChangeArrowheads="1"/>
          </p:cNvSpPr>
          <p:nvPr/>
        </p:nvSpPr>
        <p:spPr bwMode="auto">
          <a:xfrm>
            <a:off x="1258888" y="2890838"/>
            <a:ext cx="5905500" cy="579437"/>
          </a:xfrm>
          <a:prstGeom prst="rect">
            <a:avLst/>
          </a:prstGeom>
          <a:noFill/>
          <a:ln>
            <a:noFill/>
          </a:ln>
          <a:effectLst/>
        </p:spPr>
        <p:txBody>
          <a:bodyPr anchor="ctr">
            <a:spAutoFit/>
          </a:bodyPr>
          <a:lstStyle>
            <a:lvl1pPr defTabSz="762000">
              <a:defRPr>
                <a:solidFill>
                  <a:schemeClr val="tx1"/>
                </a:solidFill>
                <a:latin typeface="Arial" panose="020B0604020202020204" pitchFamily="34" charset="0"/>
                <a:ea typeface="宋体" panose="02010600030101010101" pitchFamily="2" charset="-122"/>
              </a:defRPr>
            </a:lvl1pPr>
            <a:lvl2pPr marL="571500" defTabSz="762000">
              <a:defRPr>
                <a:solidFill>
                  <a:schemeClr val="tx1"/>
                </a:solidFill>
                <a:latin typeface="Arial" panose="020B0604020202020204" pitchFamily="34" charset="0"/>
                <a:ea typeface="宋体" panose="02010600030101010101" pitchFamily="2" charset="-122"/>
              </a:defRPr>
            </a:lvl2pPr>
            <a:lvl3pPr marL="1143000" defTabSz="762000">
              <a:defRPr>
                <a:solidFill>
                  <a:schemeClr val="tx1"/>
                </a:solidFill>
                <a:latin typeface="Arial" panose="020B0604020202020204" pitchFamily="34" charset="0"/>
                <a:ea typeface="宋体" panose="02010600030101010101" pitchFamily="2" charset="-122"/>
              </a:defRPr>
            </a:lvl3pPr>
            <a:lvl4pPr marL="1714500" defTabSz="762000">
              <a:defRPr>
                <a:solidFill>
                  <a:schemeClr val="tx1"/>
                </a:solidFill>
                <a:latin typeface="Arial" panose="020B0604020202020204" pitchFamily="34" charset="0"/>
                <a:ea typeface="宋体" panose="02010600030101010101" pitchFamily="2" charset="-122"/>
              </a:defRPr>
            </a:lvl4pPr>
            <a:lvl5pPr marL="2286000" defTabSz="762000">
              <a:defRPr>
                <a:solidFill>
                  <a:schemeClr val="tx1"/>
                </a:solidFill>
                <a:latin typeface="Arial" panose="020B0604020202020204" pitchFamily="34" charset="0"/>
                <a:ea typeface="宋体" panose="02010600030101010101" pitchFamily="2" charset="-122"/>
              </a:defRPr>
            </a:lvl5pPr>
            <a:lvl6pPr marL="2743200" defTabSz="7620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00400" defTabSz="7620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657600" defTabSz="7620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14800" defTabSz="7620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spcBef>
                <a:spcPct val="50000"/>
              </a:spcBef>
              <a:defRPr/>
            </a:pPr>
            <a:r>
              <a:rPr kumimoji="1" lang="en-US" altLang="zh-CN" dirty="0">
                <a:solidFill>
                  <a:srgbClr val="000000"/>
                </a:solidFill>
                <a:latin typeface="+mn-lt"/>
                <a:ea typeface="+mn-ea"/>
              </a:rPr>
              <a:t>CFSE=(-4</a:t>
            </a:r>
            <a:r>
              <a:rPr kumimoji="1" lang="en-US" altLang="zh-CN" i="1" dirty="0">
                <a:solidFill>
                  <a:srgbClr val="000000"/>
                </a:solidFill>
                <a:latin typeface="+mn-lt"/>
                <a:ea typeface="+mn-ea"/>
              </a:rPr>
              <a:t>n</a:t>
            </a:r>
            <a:r>
              <a:rPr kumimoji="1" lang="en-US" altLang="zh-CN" baseline="-25000" dirty="0">
                <a:solidFill>
                  <a:srgbClr val="000000"/>
                </a:solidFill>
                <a:latin typeface="+mn-lt"/>
                <a:ea typeface="+mn-ea"/>
              </a:rPr>
              <a:t>1</a:t>
            </a:r>
            <a:r>
              <a:rPr kumimoji="1" lang="en-US" altLang="zh-CN" dirty="0">
                <a:solidFill>
                  <a:srgbClr val="000000"/>
                </a:solidFill>
                <a:latin typeface="+mn-lt"/>
                <a:ea typeface="+mn-ea"/>
              </a:rPr>
              <a:t>+6</a:t>
            </a:r>
            <a:r>
              <a:rPr kumimoji="1" lang="en-US" altLang="zh-CN" i="1" dirty="0">
                <a:solidFill>
                  <a:srgbClr val="000000"/>
                </a:solidFill>
                <a:latin typeface="+mn-lt"/>
                <a:ea typeface="+mn-ea"/>
              </a:rPr>
              <a:t>n</a:t>
            </a:r>
            <a:r>
              <a:rPr kumimoji="1" lang="en-US" altLang="zh-CN" baseline="-25000" dirty="0">
                <a:solidFill>
                  <a:srgbClr val="000000"/>
                </a:solidFill>
                <a:latin typeface="+mn-lt"/>
                <a:ea typeface="+mn-ea"/>
              </a:rPr>
              <a:t>2</a:t>
            </a:r>
            <a:r>
              <a:rPr kumimoji="1" lang="en-US" altLang="zh-CN" dirty="0">
                <a:solidFill>
                  <a:srgbClr val="000000"/>
                </a:solidFill>
                <a:latin typeface="+mn-lt"/>
                <a:ea typeface="+mn-ea"/>
              </a:rPr>
              <a:t>)</a:t>
            </a:r>
            <a:r>
              <a:rPr kumimoji="1" lang="en-US" altLang="zh-CN" dirty="0" err="1">
                <a:solidFill>
                  <a:srgbClr val="000000"/>
                </a:solidFill>
                <a:latin typeface="+mn-lt"/>
                <a:ea typeface="+mn-ea"/>
              </a:rPr>
              <a:t>Dq</a:t>
            </a:r>
            <a:r>
              <a:rPr kumimoji="1" lang="en-US" altLang="zh-CN" dirty="0">
                <a:solidFill>
                  <a:srgbClr val="000000"/>
                </a:solidFill>
                <a:latin typeface="+mn-lt"/>
                <a:ea typeface="+mn-ea"/>
              </a:rPr>
              <a:t> +(</a:t>
            </a:r>
            <a:r>
              <a:rPr kumimoji="1" lang="en-US" altLang="zh-CN" i="1" dirty="0">
                <a:solidFill>
                  <a:srgbClr val="000000"/>
                </a:solidFill>
                <a:latin typeface="+mn-lt"/>
                <a:ea typeface="+mn-ea"/>
              </a:rPr>
              <a:t>m</a:t>
            </a:r>
            <a:r>
              <a:rPr kumimoji="1" lang="en-US" altLang="zh-CN" baseline="-25000" dirty="0">
                <a:solidFill>
                  <a:srgbClr val="000000"/>
                </a:solidFill>
                <a:latin typeface="+mn-lt"/>
                <a:ea typeface="+mn-ea"/>
              </a:rPr>
              <a:t>1</a:t>
            </a:r>
            <a:r>
              <a:rPr kumimoji="1" lang="en-US" altLang="zh-CN" i="1" dirty="0">
                <a:solidFill>
                  <a:srgbClr val="000000"/>
                </a:solidFill>
                <a:latin typeface="+mn-lt"/>
                <a:ea typeface="+mn-ea"/>
              </a:rPr>
              <a:t>-m</a:t>
            </a:r>
            <a:r>
              <a:rPr kumimoji="1" lang="en-US" altLang="zh-CN" baseline="-25000" dirty="0">
                <a:solidFill>
                  <a:srgbClr val="000000"/>
                </a:solidFill>
                <a:latin typeface="+mn-lt"/>
                <a:ea typeface="+mn-ea"/>
              </a:rPr>
              <a:t>2</a:t>
            </a:r>
            <a:r>
              <a:rPr kumimoji="1" lang="en-US" altLang="zh-CN" dirty="0">
                <a:solidFill>
                  <a:srgbClr val="000000"/>
                </a:solidFill>
                <a:latin typeface="+mn-lt"/>
                <a:ea typeface="+mn-ea"/>
              </a:rPr>
              <a:t>)</a:t>
            </a:r>
            <a:r>
              <a:rPr kumimoji="1" lang="en-US" altLang="zh-CN" i="1" dirty="0">
                <a:solidFill>
                  <a:srgbClr val="000000"/>
                </a:solidFill>
                <a:latin typeface="+mn-lt"/>
                <a:ea typeface="+mn-ea"/>
              </a:rPr>
              <a:t>P</a:t>
            </a:r>
            <a:endParaRPr kumimoji="1" lang="en-US" altLang="zh-CN" dirty="0">
              <a:solidFill>
                <a:srgbClr val="000000"/>
              </a:solidFill>
              <a:latin typeface="+mn-lt"/>
              <a:ea typeface="+mn-ea"/>
            </a:endParaRPr>
          </a:p>
        </p:txBody>
      </p:sp>
      <p:graphicFrame>
        <p:nvGraphicFramePr>
          <p:cNvPr id="509962" name="Object 29"/>
          <p:cNvGraphicFramePr>
            <a:graphicFrameLocks noChangeAspect="1"/>
          </p:cNvGraphicFramePr>
          <p:nvPr/>
        </p:nvGraphicFramePr>
        <p:xfrm>
          <a:off x="608013" y="5157788"/>
          <a:ext cx="8218487" cy="1211262"/>
        </p:xfrm>
        <a:graphic>
          <a:graphicData uri="http://schemas.openxmlformats.org/presentationml/2006/ole">
            <mc:AlternateContent xmlns:mc="http://schemas.openxmlformats.org/markup-compatibility/2006">
              <mc:Choice xmlns:v="urn:schemas-microsoft-com:vml" Requires="v">
                <p:oleObj spid="_x0000_s3088" name="公式" r:id="rId3" imgW="77724000" imgH="11582400" progId="Equation.3">
                  <p:embed/>
                </p:oleObj>
              </mc:Choice>
              <mc:Fallback>
                <p:oleObj name="公式" r:id="rId3" imgW="77724000" imgH="11582400" progId="Equation.3">
                  <p:embed/>
                  <p:pic>
                    <p:nvPicPr>
                      <p:cNvPr id="0" name="图片 3073"/>
                      <p:cNvPicPr>
                        <a:picLocks noChangeAspect="1"/>
                      </p:cNvPicPr>
                      <p:nvPr/>
                    </p:nvPicPr>
                    <p:blipFill>
                      <a:blip r:embed="rId4"/>
                      <a:stretch>
                        <a:fillRect/>
                      </a:stretch>
                    </p:blipFill>
                    <p:spPr>
                      <a:xfrm>
                        <a:off x="608013" y="5157788"/>
                        <a:ext cx="8218487" cy="1211262"/>
                      </a:xfrm>
                      <a:prstGeom prst="rect">
                        <a:avLst/>
                      </a:prstGeom>
                      <a:noFill/>
                      <a:ln w="9525">
                        <a:noFill/>
                      </a:ln>
                    </p:spPr>
                  </p:pic>
                </p:oleObj>
              </mc:Fallback>
            </mc:AlternateContent>
          </a:graphicData>
        </a:graphic>
      </p:graphicFrame>
      <p:sp>
        <p:nvSpPr>
          <p:cNvPr id="8" name="Rectangle 2"/>
          <p:cNvSpPr>
            <a:spLocks noChangeArrowheads="1"/>
          </p:cNvSpPr>
          <p:nvPr/>
        </p:nvSpPr>
        <p:spPr bwMode="auto">
          <a:xfrm>
            <a:off x="900113" y="273050"/>
            <a:ext cx="7056437" cy="708025"/>
          </a:xfrm>
          <a:prstGeom prst="rect">
            <a:avLst/>
          </a:prstGeom>
          <a:noFill/>
          <a:ln>
            <a:noFill/>
          </a:ln>
          <a:effectLst/>
        </p:spPr>
        <p:txBody>
          <a:bodyPr anchor="ctr">
            <a:spAutoFit/>
          </a:bodyPr>
          <a:lstStyle/>
          <a:p>
            <a:pPr>
              <a:defRPr/>
            </a:pPr>
            <a:r>
              <a:rPr lang="en-US" altLang="zh-CN" sz="4000" dirty="0">
                <a:solidFill>
                  <a:srgbClr val="0000CC"/>
                </a:solidFill>
                <a:latin typeface="+mn-lt"/>
                <a:ea typeface="+mn-ea"/>
              </a:rPr>
              <a:t>10.3.4 </a:t>
            </a:r>
            <a:r>
              <a:rPr lang="zh-CN" altLang="en-US" sz="4000" dirty="0">
                <a:solidFill>
                  <a:srgbClr val="0000CC"/>
                </a:solidFill>
                <a:latin typeface="+mn-lt"/>
                <a:ea typeface="+mn-ea"/>
              </a:rPr>
              <a:t>晶体场稳定化能</a:t>
            </a:r>
            <a:r>
              <a:rPr lang="en-US" altLang="zh-CN" sz="4000" dirty="0">
                <a:solidFill>
                  <a:srgbClr val="0000CC"/>
                </a:solidFill>
                <a:latin typeface="+mn-lt"/>
                <a:ea typeface="+mn-ea"/>
              </a:rPr>
              <a:t>(CFSE)</a:t>
            </a:r>
            <a:endParaRPr lang="zh-CN" altLang="en-US" sz="4000" dirty="0">
              <a:solidFill>
                <a:srgbClr val="0000CC"/>
              </a:solidFill>
              <a:latin typeface="+mn-lt"/>
              <a:ea typeface="+mn-ea"/>
            </a:endParaRPr>
          </a:p>
        </p:txBody>
      </p:sp>
      <p:sp>
        <p:nvSpPr>
          <p:cNvPr id="52258"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6D38C43D-3E63-46F9-9E27-B3496B7BD369}"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9957"/>
                                        </p:tgtEl>
                                        <p:attrNameLst>
                                          <p:attrName>style.visibility</p:attrName>
                                        </p:attrNameLst>
                                      </p:cBhvr>
                                      <p:to>
                                        <p:strVal val="visible"/>
                                      </p:to>
                                    </p:set>
                                    <p:animEffect transition="in" filter="wipe(left)">
                                      <p:cBhvr>
                                        <p:cTn id="7" dur="500"/>
                                        <p:tgtEl>
                                          <p:spTgt spid="5099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9958"/>
                                        </p:tgtEl>
                                        <p:attrNameLst>
                                          <p:attrName>style.visibility</p:attrName>
                                        </p:attrNameLst>
                                      </p:cBhvr>
                                      <p:to>
                                        <p:strVal val="visible"/>
                                      </p:to>
                                    </p:set>
                                    <p:animEffect transition="in" filter="wipe(left)">
                                      <p:cBhvr>
                                        <p:cTn id="12" dur="500"/>
                                        <p:tgtEl>
                                          <p:spTgt spid="5099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9961">
                                            <p:txEl>
                                              <p:pRg st="0" end="0"/>
                                            </p:txEl>
                                          </p:spTgt>
                                        </p:tgtEl>
                                        <p:attrNameLst>
                                          <p:attrName>style.visibility</p:attrName>
                                        </p:attrNameLst>
                                      </p:cBhvr>
                                      <p:to>
                                        <p:strVal val="visible"/>
                                      </p:to>
                                    </p:set>
                                    <p:animEffect transition="in" filter="wipe(left)">
                                      <p:cBhvr>
                                        <p:cTn id="17" dur="500"/>
                                        <p:tgtEl>
                                          <p:spTgt spid="50996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09960"/>
                                        </p:tgtEl>
                                        <p:attrNameLst>
                                          <p:attrName>style.visibility</p:attrName>
                                        </p:attrNameLst>
                                      </p:cBhvr>
                                      <p:to>
                                        <p:strVal val="visible"/>
                                      </p:to>
                                    </p:set>
                                    <p:animEffect transition="in" filter="wipe(left)">
                                      <p:cBhvr>
                                        <p:cTn id="22" dur="500"/>
                                        <p:tgtEl>
                                          <p:spTgt spid="50996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09962"/>
                                        </p:tgtEl>
                                        <p:attrNameLst>
                                          <p:attrName>style.visibility</p:attrName>
                                        </p:attrNameLst>
                                      </p:cBhvr>
                                      <p:to>
                                        <p:strVal val="visible"/>
                                      </p:to>
                                    </p:set>
                                    <p:animEffect transition="in" filter="wipe(left)">
                                      <p:cBhvr>
                                        <p:cTn id="27" dur="500"/>
                                        <p:tgtEl>
                                          <p:spTgt spid="509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7" grpId="0"/>
      <p:bldP spid="509958" grpId="0" animBg="1"/>
      <p:bldP spid="509961" grpId="0" autoUpdateAnimBg="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072" name="Group 80"/>
          <p:cNvGraphicFramePr>
            <a:graphicFrameLocks noGrp="1"/>
          </p:cNvGraphicFramePr>
          <p:nvPr>
            <p:ph/>
          </p:nvPr>
        </p:nvGraphicFramePr>
        <p:xfrm>
          <a:off x="107950" y="188913"/>
          <a:ext cx="8748713" cy="6437312"/>
        </p:xfrm>
        <a:graphic>
          <a:graphicData uri="http://schemas.openxmlformats.org/drawingml/2006/table">
            <a:tbl>
              <a:tblPr/>
              <a:tblGrid>
                <a:gridCol w="827088"/>
                <a:gridCol w="2160587"/>
                <a:gridCol w="1439863"/>
                <a:gridCol w="2160587"/>
                <a:gridCol w="2160588"/>
              </a:tblGrid>
              <a:tr h="518211">
                <a:tc rowSpan="2">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dirty="0" err="1"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d</a:t>
                      </a:r>
                      <a:r>
                        <a:rPr kumimoji="0" lang="en-US" altLang="zh-CN" sz="2800" b="1" i="1" u="none" strike="noStrike" cap="none" normalizeH="0" baseline="30000" dirty="0" err="1"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n</a:t>
                      </a:r>
                      <a:endPar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2">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八面体</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弱场</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gridSpan="2">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八面体</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强场</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r>
              <a:tr h="518211">
                <a:tc vMerge="1">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高自旋排布</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CFSE</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低自旋排布</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CFSE</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18211">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d</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a:t>
                      </a:r>
                      <a:r>
                        <a:rPr kumimoji="0" lang="en-US" altLang="zh-CN" sz="28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2g</a:t>
                      </a:r>
                      <a:endPar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–4 Dq</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2g</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–4 Dq</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18211">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d</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2g</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–8 Dq</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2g</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–8 Dq</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18211">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d</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3</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3</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2g</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–12 Dq</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3</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2g</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–12 Dq</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18211">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d</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4</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3</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2g</a:t>
                      </a: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e</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g</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1</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–6 Dq</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4</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2g</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–16 Dq+P</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638238">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d</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5</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3</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2g</a:t>
                      </a: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e</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g</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2</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0 Dq</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5</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2g</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–20 Dq+2P</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18211">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d</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6</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4</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2g</a:t>
                      </a: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e</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g</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2</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–4 Dq</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6</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2g</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–24 Dq+2P</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18211">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d</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7</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5</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2g</a:t>
                      </a: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e</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g</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2</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–8 Dq</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6</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2g</a:t>
                      </a: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e</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g</a:t>
                      </a:r>
                      <a:r>
                        <a:rPr kumimoji="0" lang="en-US" altLang="zh-CN" sz="2800" b="1" i="0" u="none" strike="noStrike" cap="none" normalizeH="0" baseline="3000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1</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–18 Dq+P</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18211">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d</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8</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6</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2g</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e</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g</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–12 Dq</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6</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2g</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e</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g</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–12 Dq</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36628">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d</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9</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6</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2g</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e</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g</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3</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–6 Dq</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6</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2g</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e</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g</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3</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–6 Dq</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98547">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d</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10</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6</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2g</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e</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g</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4</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0 Dq</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6</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2g</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e</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g</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4</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0 Dq</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
        <p:nvSpPr>
          <p:cNvPr id="88142"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0BDC1CBF-6DD0-4C81-8394-CC305AE83A7F}"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9" name="Rectangle 3"/>
          <p:cNvSpPr>
            <a:spLocks noChangeArrowheads="1"/>
          </p:cNvSpPr>
          <p:nvPr/>
        </p:nvSpPr>
        <p:spPr bwMode="auto">
          <a:xfrm>
            <a:off x="1187450" y="1341438"/>
            <a:ext cx="784860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45000"/>
              </a:lnSpc>
              <a:spcBef>
                <a:spcPct val="5000"/>
              </a:spcBef>
              <a:buFont typeface="Wingdings" panose="05000000000000000000" pitchFamily="2" charset="2"/>
              <a:buChar char="Ø"/>
            </a:pPr>
            <a:r>
              <a:rPr kumimoji="1" lang="zh-CN" altLang="en-US" dirty="0">
                <a:solidFill>
                  <a:srgbClr val="0000CC"/>
                </a:solidFill>
                <a:ea typeface="华文楷体" panose="02010600040101010101" pitchFamily="2" charset="-122"/>
                <a:cs typeface="Arial" panose="020B0604020202020204" pitchFamily="34" charset="0"/>
                <a:sym typeface="Wingdings" panose="05000000000000000000" pitchFamily="2" charset="2"/>
              </a:rPr>
              <a:t>由</a:t>
            </a:r>
            <a:r>
              <a:rPr kumimoji="1" lang="en-US" altLang="zh-CN" dirty="0">
                <a:ea typeface="华文楷体" panose="02010600040101010101" pitchFamily="2" charset="-122"/>
                <a:cs typeface="Arial" panose="020B0604020202020204" pitchFamily="34" charset="0"/>
                <a:sym typeface="Wingdings" panose="05000000000000000000" pitchFamily="2" charset="2"/>
              </a:rPr>
              <a:t>d-d</a:t>
            </a:r>
            <a:r>
              <a:rPr kumimoji="1" lang="zh-CN" altLang="en-US" dirty="0">
                <a:ea typeface="华文楷体" panose="02010600040101010101" pitchFamily="2" charset="-122"/>
                <a:cs typeface="Arial" panose="020B0604020202020204" pitchFamily="34" charset="0"/>
                <a:sym typeface="Wingdings" panose="05000000000000000000" pitchFamily="2" charset="2"/>
              </a:rPr>
              <a:t>跃迁解释配离子的颜色</a:t>
            </a:r>
            <a:endParaRPr kumimoji="1" lang="zh-CN" altLang="en-US" dirty="0">
              <a:ea typeface="华文楷体" panose="02010600040101010101" pitchFamily="2" charset="-122"/>
              <a:cs typeface="Arial" panose="020B0604020202020204" pitchFamily="34" charset="0"/>
              <a:sym typeface="Wingdings" panose="05000000000000000000" pitchFamily="2" charset="2"/>
            </a:endParaRPr>
          </a:p>
          <a:p>
            <a:pPr>
              <a:lnSpc>
                <a:spcPct val="145000"/>
              </a:lnSpc>
              <a:spcBef>
                <a:spcPct val="5000"/>
              </a:spcBef>
              <a:buFont typeface="Wingdings" panose="05000000000000000000" pitchFamily="2" charset="2"/>
              <a:buChar char="Ø"/>
            </a:pPr>
            <a:r>
              <a:rPr kumimoji="1" lang="zh-CN" altLang="en-US" dirty="0">
                <a:ea typeface="华文楷体" panose="02010600040101010101" pitchFamily="2" charset="-122"/>
                <a:cs typeface="Arial" panose="020B0604020202020204" pitchFamily="34" charset="0"/>
                <a:sym typeface="Wingdings" panose="05000000000000000000" pitchFamily="2" charset="2"/>
              </a:rPr>
              <a:t>依据电子的自旋状态解释磁性</a:t>
            </a:r>
            <a:endParaRPr kumimoji="1" lang="zh-CN" altLang="en-US" dirty="0">
              <a:ea typeface="华文楷体" panose="02010600040101010101" pitchFamily="2" charset="-122"/>
              <a:cs typeface="Arial" panose="020B0604020202020204" pitchFamily="34" charset="0"/>
              <a:sym typeface="Wingdings" panose="05000000000000000000" pitchFamily="2" charset="2"/>
            </a:endParaRPr>
          </a:p>
          <a:p>
            <a:pPr>
              <a:lnSpc>
                <a:spcPct val="145000"/>
              </a:lnSpc>
              <a:spcBef>
                <a:spcPct val="5000"/>
              </a:spcBef>
              <a:buFont typeface="Wingdings" panose="05000000000000000000" pitchFamily="2" charset="2"/>
              <a:buChar char="Ø"/>
            </a:pPr>
            <a:r>
              <a:rPr kumimoji="1" lang="zh-CN" altLang="en-US" dirty="0">
                <a:ea typeface="华文楷体" panose="02010600040101010101" pitchFamily="2" charset="-122"/>
                <a:cs typeface="Arial" panose="020B0604020202020204" pitchFamily="34" charset="0"/>
                <a:sym typeface="Wingdings" panose="05000000000000000000" pitchFamily="2" charset="2"/>
              </a:rPr>
              <a:t>根据配合物的空间结构，解释稳定性</a:t>
            </a:r>
            <a:endParaRPr kumimoji="1" lang="zh-CN" altLang="en-US" dirty="0">
              <a:ea typeface="华文楷体" panose="02010600040101010101" pitchFamily="2" charset="-122"/>
              <a:cs typeface="Arial" panose="020B0604020202020204" pitchFamily="34" charset="0"/>
              <a:sym typeface="Wingdings" panose="05000000000000000000" pitchFamily="2" charset="2"/>
            </a:endParaRPr>
          </a:p>
          <a:p>
            <a:pPr>
              <a:lnSpc>
                <a:spcPct val="145000"/>
              </a:lnSpc>
              <a:spcBef>
                <a:spcPct val="5000"/>
              </a:spcBef>
              <a:buFont typeface="Wingdings" panose="05000000000000000000" pitchFamily="2" charset="2"/>
              <a:buChar char="Ø"/>
            </a:pPr>
            <a:r>
              <a:rPr kumimoji="1" lang="zh-CN" altLang="en-US" dirty="0">
                <a:solidFill>
                  <a:srgbClr val="FF0000"/>
                </a:solidFill>
                <a:ea typeface="华文楷体" panose="02010600040101010101" pitchFamily="2" charset="-122"/>
                <a:cs typeface="Arial" panose="020B0604020202020204" pitchFamily="34" charset="0"/>
                <a:sym typeface="Wingdings" panose="05000000000000000000" pitchFamily="2" charset="2"/>
              </a:rPr>
              <a:t> </a:t>
            </a:r>
            <a:r>
              <a:rPr kumimoji="1" lang="zh-CN" altLang="en-US" dirty="0">
                <a:ea typeface="华文楷体" panose="02010600040101010101" pitchFamily="2" charset="-122"/>
                <a:cs typeface="Arial" panose="020B0604020202020204" pitchFamily="34" charset="0"/>
                <a:sym typeface="Wingdings" panose="05000000000000000000" pitchFamily="2" charset="2"/>
              </a:rPr>
              <a:t>根据晶体场稳定化能解释离子水合热变化规律</a:t>
            </a:r>
            <a:endParaRPr kumimoji="1" lang="zh-CN" altLang="en-US" dirty="0">
              <a:ea typeface="华文楷体" panose="02010600040101010101" pitchFamily="2" charset="-122"/>
              <a:cs typeface="Arial" panose="020B0604020202020204" pitchFamily="34" charset="0"/>
              <a:sym typeface="Wingdings" panose="05000000000000000000" pitchFamily="2" charset="2"/>
            </a:endParaRPr>
          </a:p>
          <a:p>
            <a:pPr>
              <a:lnSpc>
                <a:spcPct val="145000"/>
              </a:lnSpc>
              <a:spcBef>
                <a:spcPct val="5000"/>
              </a:spcBef>
            </a:pPr>
            <a:r>
              <a:rPr kumimoji="1" lang="zh-CN" altLang="en-US" dirty="0">
                <a:ea typeface="华文楷体" panose="02010600040101010101" pitchFamily="2" charset="-122"/>
                <a:cs typeface="Arial" panose="020B0604020202020204" pitchFamily="34" charset="0"/>
                <a:sym typeface="Wingdings" panose="05000000000000000000" pitchFamily="2" charset="2"/>
              </a:rPr>
              <a:t>    </a:t>
            </a:r>
            <a:r>
              <a:rPr kumimoji="1" lang="en-US" altLang="zh-CN" dirty="0">
                <a:ea typeface="华文楷体" panose="02010600040101010101" pitchFamily="2" charset="-122"/>
                <a:cs typeface="Arial" panose="020B0604020202020204" pitchFamily="34" charset="0"/>
                <a:sym typeface="Wingdings" panose="05000000000000000000" pitchFamily="2" charset="2"/>
              </a:rPr>
              <a:t>……….</a:t>
            </a:r>
            <a:endParaRPr kumimoji="1" lang="en-US" altLang="zh-CN" dirty="0">
              <a:ea typeface="华文楷体" panose="02010600040101010101" pitchFamily="2" charset="-122"/>
              <a:cs typeface="Arial" panose="020B0604020202020204" pitchFamily="34" charset="0"/>
              <a:sym typeface="Wingdings" panose="05000000000000000000" pitchFamily="2" charset="2"/>
            </a:endParaRPr>
          </a:p>
        </p:txBody>
      </p:sp>
      <p:sp>
        <p:nvSpPr>
          <p:cNvPr id="4" name="Rectangle 2"/>
          <p:cNvSpPr>
            <a:spLocks noChangeArrowheads="1"/>
          </p:cNvSpPr>
          <p:nvPr/>
        </p:nvSpPr>
        <p:spPr bwMode="auto">
          <a:xfrm>
            <a:off x="904875" y="404813"/>
            <a:ext cx="5689600" cy="708025"/>
          </a:xfrm>
          <a:prstGeom prst="rect">
            <a:avLst/>
          </a:prstGeom>
          <a:noFill/>
          <a:ln>
            <a:noFill/>
          </a:ln>
          <a:effectLst/>
        </p:spPr>
        <p:txBody>
          <a:bodyPr anchor="ctr">
            <a:spAutoFit/>
          </a:bodyPr>
          <a:lstStyle/>
          <a:p>
            <a:pPr>
              <a:defRPr/>
            </a:pPr>
            <a:r>
              <a:rPr lang="en-US" altLang="zh-CN" sz="4000" dirty="0">
                <a:solidFill>
                  <a:srgbClr val="0000CC"/>
                </a:solidFill>
                <a:latin typeface="+mn-lt"/>
                <a:ea typeface="+mn-ea"/>
              </a:rPr>
              <a:t>10.3.5 </a:t>
            </a:r>
            <a:r>
              <a:rPr lang="zh-CN" altLang="en-US" sz="4000" dirty="0">
                <a:solidFill>
                  <a:srgbClr val="0000CC"/>
                </a:solidFill>
                <a:latin typeface="+mn-lt"/>
                <a:ea typeface="+mn-ea"/>
              </a:rPr>
              <a:t>晶体场理论的应用</a:t>
            </a:r>
            <a:endParaRPr lang="zh-CN" altLang="en-US" sz="4000" dirty="0">
              <a:solidFill>
                <a:srgbClr val="0000CC"/>
              </a:solidFill>
              <a:latin typeface="+mn-lt"/>
              <a:ea typeface="+mn-ea"/>
            </a:endParaRPr>
          </a:p>
        </p:txBody>
      </p:sp>
      <p:sp>
        <p:nvSpPr>
          <p:cNvPr id="89091"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07131526-13EB-4A8F-9236-9DAFF416BB29}"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7059">
                                            <p:txEl>
                                              <p:pRg st="0" end="0"/>
                                            </p:txEl>
                                          </p:spTgt>
                                        </p:tgtEl>
                                        <p:attrNameLst>
                                          <p:attrName>style.visibility</p:attrName>
                                        </p:attrNameLst>
                                      </p:cBhvr>
                                      <p:to>
                                        <p:strVal val="visible"/>
                                      </p:to>
                                    </p:set>
                                    <p:animEffect transition="in" filter="wipe(left)">
                                      <p:cBhvr>
                                        <p:cTn id="7" dur="500"/>
                                        <p:tgtEl>
                                          <p:spTgt spid="557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57059">
                                            <p:txEl>
                                              <p:pRg st="1" end="1"/>
                                            </p:txEl>
                                          </p:spTgt>
                                        </p:tgtEl>
                                        <p:attrNameLst>
                                          <p:attrName>style.visibility</p:attrName>
                                        </p:attrNameLst>
                                      </p:cBhvr>
                                      <p:to>
                                        <p:strVal val="visible"/>
                                      </p:to>
                                    </p:set>
                                    <p:animEffect transition="in" filter="wipe(left)">
                                      <p:cBhvr>
                                        <p:cTn id="12" dur="500"/>
                                        <p:tgtEl>
                                          <p:spTgt spid="557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57059">
                                            <p:txEl>
                                              <p:pRg st="2" end="2"/>
                                            </p:txEl>
                                          </p:spTgt>
                                        </p:tgtEl>
                                        <p:attrNameLst>
                                          <p:attrName>style.visibility</p:attrName>
                                        </p:attrNameLst>
                                      </p:cBhvr>
                                      <p:to>
                                        <p:strVal val="visible"/>
                                      </p:to>
                                    </p:set>
                                    <p:animEffect transition="in" filter="wipe(left)">
                                      <p:cBhvr>
                                        <p:cTn id="17" dur="500"/>
                                        <p:tgtEl>
                                          <p:spTgt spid="557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57059">
                                            <p:txEl>
                                              <p:pRg st="3" end="3"/>
                                            </p:txEl>
                                          </p:spTgt>
                                        </p:tgtEl>
                                        <p:attrNameLst>
                                          <p:attrName>style.visibility</p:attrName>
                                        </p:attrNameLst>
                                      </p:cBhvr>
                                      <p:to>
                                        <p:strVal val="visible"/>
                                      </p:to>
                                    </p:set>
                                    <p:animEffect transition="in" filter="wipe(left)">
                                      <p:cBhvr>
                                        <p:cTn id="22" dur="500"/>
                                        <p:tgtEl>
                                          <p:spTgt spid="557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57059">
                                            <p:txEl>
                                              <p:pRg st="4" end="4"/>
                                            </p:txEl>
                                          </p:spTgt>
                                        </p:tgtEl>
                                        <p:attrNameLst>
                                          <p:attrName>style.visibility</p:attrName>
                                        </p:attrNameLst>
                                      </p:cBhvr>
                                      <p:to>
                                        <p:strVal val="visible"/>
                                      </p:to>
                                    </p:set>
                                    <p:animEffect transition="in" filter="wipe(left)">
                                      <p:cBhvr>
                                        <p:cTn id="27" dur="500"/>
                                        <p:tgtEl>
                                          <p:spTgt spid="557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7" name="Rectangle 5"/>
          <p:cNvSpPr>
            <a:spLocks noChangeArrowheads="1"/>
          </p:cNvSpPr>
          <p:nvPr/>
        </p:nvSpPr>
        <p:spPr bwMode="auto">
          <a:xfrm>
            <a:off x="971550" y="134938"/>
            <a:ext cx="3889375" cy="708025"/>
          </a:xfrm>
          <a:prstGeom prst="rect">
            <a:avLst/>
          </a:prstGeom>
          <a:noFill/>
          <a:ln>
            <a:noFill/>
          </a:ln>
          <a:effectLst/>
        </p:spPr>
        <p:txBody>
          <a:bodyPr anchor="ctr">
            <a:spAutoFit/>
          </a:bodyPr>
          <a:lstStyle/>
          <a:p>
            <a:pPr>
              <a:tabLst>
                <a:tab pos="381000" algn="l"/>
              </a:tabLst>
              <a:defRPr/>
            </a:pPr>
            <a:r>
              <a:rPr lang="en-US" altLang="zh-CN" sz="4000" dirty="0">
                <a:solidFill>
                  <a:srgbClr val="0000CC"/>
                </a:solidFill>
                <a:latin typeface="+mn-lt"/>
                <a:ea typeface="+mj-ea"/>
              </a:rPr>
              <a:t>1.</a:t>
            </a:r>
            <a:r>
              <a:rPr lang="zh-CN" altLang="en-US" sz="4000" dirty="0">
                <a:solidFill>
                  <a:srgbClr val="0000CC"/>
                </a:solidFill>
                <a:latin typeface="+mn-lt"/>
                <a:ea typeface="+mj-ea"/>
              </a:rPr>
              <a:t>配合物的颜色</a:t>
            </a:r>
            <a:endParaRPr lang="zh-CN" altLang="en-US" sz="4000" dirty="0">
              <a:solidFill>
                <a:srgbClr val="0000CC"/>
              </a:solidFill>
              <a:latin typeface="+mn-lt"/>
              <a:ea typeface="+mj-ea"/>
            </a:endParaRPr>
          </a:p>
        </p:txBody>
      </p:sp>
      <p:sp>
        <p:nvSpPr>
          <p:cNvPr id="422918" name="Text Box 6"/>
          <p:cNvSpPr txBox="1">
            <a:spLocks noChangeArrowheads="1"/>
          </p:cNvSpPr>
          <p:nvPr/>
        </p:nvSpPr>
        <p:spPr bwMode="auto">
          <a:xfrm>
            <a:off x="900113" y="981075"/>
            <a:ext cx="5019675" cy="2505075"/>
          </a:xfrm>
          <a:prstGeom prst="rect">
            <a:avLst/>
          </a:prstGeom>
          <a:noFill/>
          <a:ln>
            <a:noFill/>
          </a:ln>
          <a:effectLst/>
        </p:spPr>
        <p:txBody>
          <a:bodyPr>
            <a:spAutoFit/>
          </a:bodyPr>
          <a:lstStyle/>
          <a:p>
            <a:pPr>
              <a:lnSpc>
                <a:spcPct val="110000"/>
              </a:lnSpc>
              <a:spcBef>
                <a:spcPct val="50000"/>
              </a:spcBef>
              <a:defRPr/>
            </a:pPr>
            <a:r>
              <a:rPr kumimoji="1" lang="zh-CN" altLang="en-US" dirty="0">
                <a:latin typeface="+mn-lt"/>
                <a:ea typeface="+mj-ea"/>
              </a:rPr>
              <a:t>在配合物中，中心离子的</a:t>
            </a:r>
            <a:r>
              <a:rPr kumimoji="1" lang="en-US" altLang="zh-CN" dirty="0">
                <a:latin typeface="+mn-lt"/>
                <a:ea typeface="+mj-ea"/>
              </a:rPr>
              <a:t>d</a:t>
            </a:r>
            <a:r>
              <a:rPr kumimoji="1" lang="zh-CN" altLang="en-US" dirty="0">
                <a:latin typeface="+mn-lt"/>
                <a:ea typeface="+mj-ea"/>
              </a:rPr>
              <a:t>电子吸收可见光，在分裂后的</a:t>
            </a:r>
            <a:r>
              <a:rPr kumimoji="1" lang="en-US" altLang="zh-CN" dirty="0">
                <a:latin typeface="+mn-lt"/>
                <a:ea typeface="+mj-ea"/>
              </a:rPr>
              <a:t>d</a:t>
            </a:r>
            <a:r>
              <a:rPr kumimoji="1" lang="zh-CN" altLang="en-US" dirty="0">
                <a:latin typeface="+mn-lt"/>
                <a:ea typeface="+mj-ea"/>
              </a:rPr>
              <a:t>轨道间发生</a:t>
            </a:r>
            <a:r>
              <a:rPr kumimoji="1" lang="en-US" altLang="zh-CN" dirty="0">
                <a:solidFill>
                  <a:srgbClr val="0000CC"/>
                </a:solidFill>
                <a:latin typeface="+mn-lt"/>
                <a:ea typeface="+mj-ea"/>
                <a:sym typeface="Monotype Sorts" pitchFamily="2" charset="2"/>
              </a:rPr>
              <a:t>d-</a:t>
            </a:r>
            <a:r>
              <a:rPr kumimoji="1" lang="en-US" altLang="en-US" dirty="0">
                <a:solidFill>
                  <a:srgbClr val="0000CC"/>
                </a:solidFill>
                <a:latin typeface="+mn-lt"/>
                <a:ea typeface="+mj-ea"/>
                <a:sym typeface="Monotype Sorts" pitchFamily="2" charset="2"/>
              </a:rPr>
              <a:t>d </a:t>
            </a:r>
            <a:r>
              <a:rPr kumimoji="1" lang="zh-CN" altLang="en-US" dirty="0">
                <a:solidFill>
                  <a:srgbClr val="0000CC"/>
                </a:solidFill>
                <a:latin typeface="+mn-lt"/>
                <a:ea typeface="+mj-ea"/>
                <a:sym typeface="Monotype Sorts" pitchFamily="2" charset="2"/>
              </a:rPr>
              <a:t>跃迁</a:t>
            </a:r>
            <a:endParaRPr kumimoji="1" lang="en-US" altLang="zh-CN" dirty="0">
              <a:solidFill>
                <a:srgbClr val="0000CC"/>
              </a:solidFill>
              <a:latin typeface="+mn-lt"/>
              <a:ea typeface="+mj-ea"/>
              <a:sym typeface="Monotype Sorts" pitchFamily="2" charset="2"/>
            </a:endParaRPr>
          </a:p>
          <a:p>
            <a:pPr>
              <a:lnSpc>
                <a:spcPct val="110000"/>
              </a:lnSpc>
              <a:spcBef>
                <a:spcPct val="50000"/>
              </a:spcBef>
              <a:defRPr/>
            </a:pPr>
            <a:r>
              <a:rPr kumimoji="1" lang="en-US" altLang="zh-CN" dirty="0">
                <a:latin typeface="+mn-lt"/>
                <a:ea typeface="+mj-ea"/>
                <a:sym typeface="Monotype Sorts" pitchFamily="2" charset="2"/>
              </a:rPr>
              <a:t>—— </a:t>
            </a:r>
            <a:r>
              <a:rPr kumimoji="1" lang="zh-CN" altLang="en-US" dirty="0">
                <a:solidFill>
                  <a:srgbClr val="FF0000"/>
                </a:solidFill>
                <a:latin typeface="+mn-lt"/>
                <a:ea typeface="+mj-ea"/>
                <a:sym typeface="Monotype Sorts" pitchFamily="2" charset="2"/>
              </a:rPr>
              <a:t>配离子显现颜色</a:t>
            </a:r>
            <a:endParaRPr kumimoji="1" lang="zh-CN" altLang="en-US" dirty="0">
              <a:solidFill>
                <a:srgbClr val="FF0000"/>
              </a:solidFill>
              <a:latin typeface="+mn-lt"/>
              <a:ea typeface="+mj-ea"/>
              <a:sym typeface="Monotype Sorts" pitchFamily="2" charset="2"/>
            </a:endParaRPr>
          </a:p>
        </p:txBody>
      </p:sp>
      <p:pic>
        <p:nvPicPr>
          <p:cNvPr id="422920" name="Picture 8" descr="d-d跃迁"/>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16600" y="981075"/>
            <a:ext cx="28590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921" name="Rectangle 9"/>
          <p:cNvSpPr>
            <a:spLocks noChangeArrowheads="1"/>
          </p:cNvSpPr>
          <p:nvPr/>
        </p:nvSpPr>
        <p:spPr bwMode="auto">
          <a:xfrm>
            <a:off x="971550" y="4176713"/>
            <a:ext cx="6696075" cy="1165225"/>
          </a:xfrm>
          <a:prstGeom prst="rect">
            <a:avLst/>
          </a:prstGeom>
          <a:noFill/>
          <a:ln>
            <a:noFill/>
          </a:ln>
          <a:effectLst/>
        </p:spPr>
        <p:txBody>
          <a:bodyPr>
            <a:spAutoFit/>
          </a:bodyPr>
          <a:lstStyle/>
          <a:p>
            <a:pPr>
              <a:lnSpc>
                <a:spcPct val="110000"/>
              </a:lnSpc>
              <a:spcBef>
                <a:spcPct val="20000"/>
              </a:spcBef>
              <a:defRPr/>
            </a:pPr>
            <a:r>
              <a:rPr lang="en-US" altLang="zh-CN" dirty="0">
                <a:solidFill>
                  <a:srgbClr val="FF0000"/>
                </a:solidFill>
                <a:latin typeface="+mn-lt"/>
                <a:ea typeface="+mj-ea"/>
                <a:cs typeface="Times New Roman" panose="02020603050405020304" pitchFamily="18" charset="0"/>
              </a:rPr>
              <a:t>•</a:t>
            </a:r>
            <a:r>
              <a:rPr lang="en-US" altLang="zh-CN" dirty="0">
                <a:latin typeface="+mn-lt"/>
                <a:ea typeface="+mj-ea"/>
                <a:cs typeface="Times New Roman" panose="02020603050405020304" pitchFamily="18" charset="0"/>
              </a:rPr>
              <a:t> </a:t>
            </a:r>
            <a:r>
              <a:rPr lang="zh-CN" altLang="en-US" dirty="0">
                <a:latin typeface="+mn-lt"/>
                <a:ea typeface="+mj-ea"/>
              </a:rPr>
              <a:t>吸收光子的频率与分裂能大小有关。</a:t>
            </a:r>
            <a:r>
              <a:rPr lang="zh-CN" altLang="en-US" dirty="0">
                <a:latin typeface="+mn-lt"/>
                <a:ea typeface="+mj-ea"/>
                <a:sym typeface="Symbol" panose="05050102010706020507" pitchFamily="18" charset="2"/>
              </a:rPr>
              <a:t></a:t>
            </a:r>
            <a:r>
              <a:rPr lang="en-US" altLang="zh-CN" dirty="0">
                <a:latin typeface="+mn-lt"/>
                <a:ea typeface="+mj-ea"/>
              </a:rPr>
              <a:t>=</a:t>
            </a:r>
            <a:r>
              <a:rPr lang="en-US" altLang="zh-CN" i="1" dirty="0" err="1">
                <a:latin typeface="+mn-lt"/>
                <a:ea typeface="+mj-ea"/>
              </a:rPr>
              <a:t>hv</a:t>
            </a:r>
            <a:r>
              <a:rPr lang="en-US" altLang="zh-CN" i="1" dirty="0">
                <a:latin typeface="+mn-lt"/>
                <a:ea typeface="+mj-ea"/>
              </a:rPr>
              <a:t> </a:t>
            </a:r>
            <a:r>
              <a:rPr lang="en-US" altLang="zh-CN" dirty="0">
                <a:latin typeface="+mn-lt"/>
                <a:ea typeface="+mj-ea"/>
              </a:rPr>
              <a:t>=</a:t>
            </a:r>
            <a:r>
              <a:rPr lang="en-US" altLang="zh-CN" i="1" dirty="0" err="1">
                <a:latin typeface="+mn-lt"/>
                <a:ea typeface="+mj-ea"/>
              </a:rPr>
              <a:t>hc</a:t>
            </a:r>
            <a:r>
              <a:rPr lang="en-US" altLang="zh-CN" dirty="0">
                <a:latin typeface="+mn-lt"/>
                <a:ea typeface="+mj-ea"/>
              </a:rPr>
              <a:t>/</a:t>
            </a:r>
            <a:r>
              <a:rPr lang="en-US" altLang="zh-CN" i="1" dirty="0">
                <a:latin typeface="+mn-lt"/>
                <a:ea typeface="+mj-ea"/>
              </a:rPr>
              <a:t>λ</a:t>
            </a:r>
            <a:endParaRPr lang="en-US" altLang="zh-CN" i="1" dirty="0">
              <a:latin typeface="+mn-lt"/>
              <a:ea typeface="+mj-ea"/>
            </a:endParaRPr>
          </a:p>
        </p:txBody>
      </p:sp>
      <p:sp>
        <p:nvSpPr>
          <p:cNvPr id="422922" name="Rectangle 10"/>
          <p:cNvSpPr>
            <a:spLocks noChangeArrowheads="1"/>
          </p:cNvSpPr>
          <p:nvPr/>
        </p:nvSpPr>
        <p:spPr bwMode="auto">
          <a:xfrm>
            <a:off x="1065213" y="5589588"/>
            <a:ext cx="6624637" cy="628650"/>
          </a:xfrm>
          <a:prstGeom prst="rect">
            <a:avLst/>
          </a:prstGeom>
          <a:noFill/>
          <a:ln>
            <a:noFill/>
          </a:ln>
          <a:effectLst/>
        </p:spPr>
        <p:txBody>
          <a:bodyPr>
            <a:spAutoFit/>
          </a:bodyPr>
          <a:lstStyle/>
          <a:p>
            <a:pPr>
              <a:lnSpc>
                <a:spcPct val="110000"/>
              </a:lnSpc>
              <a:spcBef>
                <a:spcPct val="20000"/>
              </a:spcBef>
              <a:defRPr/>
            </a:pPr>
            <a:r>
              <a:rPr lang="en-US" altLang="zh-CN" dirty="0">
                <a:solidFill>
                  <a:srgbClr val="FF0000"/>
                </a:solidFill>
                <a:latin typeface="+mn-lt"/>
                <a:ea typeface="+mj-ea"/>
                <a:cs typeface="Times New Roman" panose="02020603050405020304" pitchFamily="18" charset="0"/>
              </a:rPr>
              <a:t>• </a:t>
            </a:r>
            <a:r>
              <a:rPr lang="zh-CN" altLang="en-US" dirty="0">
                <a:latin typeface="+mn-lt"/>
                <a:ea typeface="+mj-ea"/>
              </a:rPr>
              <a:t>颜色的深浅与跃迁电子数目有关。</a:t>
            </a:r>
            <a:endParaRPr lang="zh-CN" altLang="en-US" dirty="0">
              <a:latin typeface="+mn-lt"/>
              <a:ea typeface="+mj-ea"/>
            </a:endParaRPr>
          </a:p>
        </p:txBody>
      </p:sp>
      <p:sp>
        <p:nvSpPr>
          <p:cNvPr id="90118"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6B79FA85-D9E6-44B7-9A57-71C5D4E905D4}"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2918"/>
                                        </p:tgtEl>
                                        <p:attrNameLst>
                                          <p:attrName>style.visibility</p:attrName>
                                        </p:attrNameLst>
                                      </p:cBhvr>
                                      <p:to>
                                        <p:strVal val="visible"/>
                                      </p:to>
                                    </p:set>
                                    <p:animEffect transition="in" filter="wipe(left)">
                                      <p:cBhvr>
                                        <p:cTn id="7" dur="500"/>
                                        <p:tgtEl>
                                          <p:spTgt spid="4229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22920"/>
                                        </p:tgtEl>
                                        <p:attrNameLst>
                                          <p:attrName>style.visibility</p:attrName>
                                        </p:attrNameLst>
                                      </p:cBhvr>
                                      <p:to>
                                        <p:strVal val="visible"/>
                                      </p:to>
                                    </p:set>
                                    <p:animEffect transition="in" filter="blinds(horizontal)">
                                      <p:cBhvr>
                                        <p:cTn id="12" dur="500"/>
                                        <p:tgtEl>
                                          <p:spTgt spid="4229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2921">
                                            <p:txEl>
                                              <p:pRg st="0" end="0"/>
                                            </p:txEl>
                                          </p:spTgt>
                                        </p:tgtEl>
                                        <p:attrNameLst>
                                          <p:attrName>style.visibility</p:attrName>
                                        </p:attrNameLst>
                                      </p:cBhvr>
                                      <p:to>
                                        <p:strVal val="visible"/>
                                      </p:to>
                                    </p:set>
                                    <p:animEffect transition="in" filter="wipe(left)">
                                      <p:cBhvr>
                                        <p:cTn id="17" dur="500"/>
                                        <p:tgtEl>
                                          <p:spTgt spid="4229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2922">
                                            <p:txEl>
                                              <p:pRg st="0" end="0"/>
                                            </p:txEl>
                                          </p:spTgt>
                                        </p:tgtEl>
                                        <p:attrNameLst>
                                          <p:attrName>style.visibility</p:attrName>
                                        </p:attrNameLst>
                                      </p:cBhvr>
                                      <p:to>
                                        <p:strVal val="visible"/>
                                      </p:to>
                                    </p:set>
                                    <p:animEffect transition="in" filter="wipe(left)">
                                      <p:cBhvr>
                                        <p:cTn id="22" dur="500"/>
                                        <p:tgtEl>
                                          <p:spTgt spid="4229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8" grpId="0"/>
      <p:bldP spid="422921" grpId="0" autoUpdateAnimBg="0" build="p"/>
      <p:bldP spid="422922" grpId="0" autoUpdateAnimBg="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2" name="Text Box 4"/>
          <p:cNvSpPr txBox="1">
            <a:spLocks noChangeArrowheads="1"/>
          </p:cNvSpPr>
          <p:nvPr/>
        </p:nvSpPr>
        <p:spPr bwMode="auto">
          <a:xfrm>
            <a:off x="1187450" y="4392613"/>
            <a:ext cx="7561263" cy="1844675"/>
          </a:xfrm>
          <a:prstGeom prst="rect">
            <a:avLst/>
          </a:prstGeom>
          <a:noFill/>
          <a:ln>
            <a:noFill/>
          </a:ln>
          <a:effectLst/>
        </p:spPr>
        <p:txBody>
          <a:bodyPr>
            <a:spAutoFit/>
          </a:bodyPr>
          <a:lstStyle/>
          <a:p>
            <a:pPr>
              <a:lnSpc>
                <a:spcPct val="120000"/>
              </a:lnSpc>
              <a:spcBef>
                <a:spcPct val="50000"/>
              </a:spcBef>
              <a:defRPr/>
            </a:pPr>
            <a:r>
              <a:rPr kumimoji="1" lang="en-US" altLang="zh-CN" dirty="0">
                <a:latin typeface="+mn-lt"/>
                <a:ea typeface="+mn-ea"/>
              </a:rPr>
              <a:t>      </a:t>
            </a:r>
            <a:r>
              <a:rPr kumimoji="1" lang="zh-CN" altLang="en-US" dirty="0">
                <a:latin typeface="+mn-lt"/>
                <a:ea typeface="+mn-ea"/>
              </a:rPr>
              <a:t>除</a:t>
            </a:r>
            <a:r>
              <a:rPr kumimoji="1" lang="en-US" altLang="zh-CN" dirty="0">
                <a:solidFill>
                  <a:srgbClr val="0000CC"/>
                </a:solidFill>
                <a:latin typeface="+mn-lt"/>
                <a:ea typeface="+mn-ea"/>
              </a:rPr>
              <a:t>d-d</a:t>
            </a:r>
            <a:r>
              <a:rPr kumimoji="1" lang="zh-CN" altLang="en-US" dirty="0">
                <a:solidFill>
                  <a:srgbClr val="0000CC"/>
                </a:solidFill>
                <a:latin typeface="+mn-lt"/>
                <a:ea typeface="+mn-ea"/>
              </a:rPr>
              <a:t>跃迁</a:t>
            </a:r>
            <a:r>
              <a:rPr kumimoji="1" lang="zh-CN" altLang="en-US" dirty="0">
                <a:latin typeface="+mn-lt"/>
                <a:ea typeface="+mn-ea"/>
              </a:rPr>
              <a:t>外，其它电子跃迁也将影响配合物的颜色。如在</a:t>
            </a:r>
            <a:r>
              <a:rPr kumimoji="1" lang="en-US" altLang="zh-CN" dirty="0">
                <a:latin typeface="+mn-lt"/>
                <a:ea typeface="+mn-ea"/>
              </a:rPr>
              <a:t>VO</a:t>
            </a:r>
            <a:r>
              <a:rPr kumimoji="1" lang="en-US" altLang="zh-CN" baseline="-25000" dirty="0">
                <a:latin typeface="+mn-lt"/>
                <a:ea typeface="+mn-ea"/>
              </a:rPr>
              <a:t>4</a:t>
            </a:r>
            <a:r>
              <a:rPr kumimoji="1" lang="en-US" altLang="zh-CN" baseline="30000" dirty="0">
                <a:latin typeface="+mn-lt"/>
                <a:ea typeface="+mn-ea"/>
              </a:rPr>
              <a:t>3−</a:t>
            </a:r>
            <a:r>
              <a:rPr kumimoji="1" lang="zh-CN" altLang="en-US" dirty="0">
                <a:latin typeface="+mn-lt"/>
                <a:ea typeface="+mn-ea"/>
              </a:rPr>
              <a:t>离子，还存在从</a:t>
            </a:r>
            <a:r>
              <a:rPr kumimoji="1" lang="en-US" altLang="zh-CN" dirty="0">
                <a:solidFill>
                  <a:srgbClr val="0000CC"/>
                </a:solidFill>
                <a:latin typeface="+mn-lt"/>
                <a:ea typeface="+mn-ea"/>
              </a:rPr>
              <a:t>O</a:t>
            </a:r>
            <a:r>
              <a:rPr kumimoji="1" lang="en-US" altLang="zh-CN" baseline="30000" dirty="0">
                <a:solidFill>
                  <a:srgbClr val="0000CC"/>
                </a:solidFill>
                <a:latin typeface="+mn-lt"/>
                <a:ea typeface="+mn-ea"/>
              </a:rPr>
              <a:t>2−</a:t>
            </a:r>
            <a:r>
              <a:rPr kumimoji="1" lang="zh-CN" altLang="en-US" dirty="0">
                <a:solidFill>
                  <a:srgbClr val="0000CC"/>
                </a:solidFill>
                <a:latin typeface="+mn-lt"/>
                <a:ea typeface="+mn-ea"/>
              </a:rPr>
              <a:t>向</a:t>
            </a:r>
            <a:r>
              <a:rPr kumimoji="1" lang="en-US" altLang="zh-CN" dirty="0">
                <a:solidFill>
                  <a:srgbClr val="0000CC"/>
                </a:solidFill>
                <a:latin typeface="+mn-lt"/>
                <a:ea typeface="+mn-ea"/>
              </a:rPr>
              <a:t>V</a:t>
            </a:r>
            <a:r>
              <a:rPr kumimoji="1" lang="en-US" altLang="zh-CN" baseline="30000" dirty="0">
                <a:solidFill>
                  <a:srgbClr val="0000CC"/>
                </a:solidFill>
                <a:latin typeface="+mn-lt"/>
                <a:ea typeface="+mn-ea"/>
              </a:rPr>
              <a:t>5+</a:t>
            </a:r>
            <a:r>
              <a:rPr kumimoji="1" lang="zh-CN" altLang="en-US" dirty="0">
                <a:solidFill>
                  <a:srgbClr val="0000CC"/>
                </a:solidFill>
                <a:latin typeface="+mn-lt"/>
                <a:ea typeface="+mn-ea"/>
              </a:rPr>
              <a:t>的荷移跃迁</a:t>
            </a:r>
            <a:r>
              <a:rPr kumimoji="1" lang="zh-CN" altLang="en-US" dirty="0">
                <a:latin typeface="+mn-lt"/>
                <a:ea typeface="+mn-ea"/>
              </a:rPr>
              <a:t>，显现黄色。 </a:t>
            </a:r>
            <a:endParaRPr kumimoji="1" lang="zh-CN" altLang="en-US" dirty="0">
              <a:latin typeface="+mn-lt"/>
              <a:ea typeface="+mn-ea"/>
            </a:endParaRPr>
          </a:p>
        </p:txBody>
      </p:sp>
      <p:sp>
        <p:nvSpPr>
          <p:cNvPr id="524293" name="Text Box 5"/>
          <p:cNvSpPr txBox="1">
            <a:spLocks noChangeArrowheads="1"/>
          </p:cNvSpPr>
          <p:nvPr/>
        </p:nvSpPr>
        <p:spPr bwMode="auto">
          <a:xfrm>
            <a:off x="969963" y="738188"/>
            <a:ext cx="4033837" cy="2720975"/>
          </a:xfrm>
          <a:prstGeom prst="rect">
            <a:avLst/>
          </a:prstGeom>
          <a:noFill/>
          <a:ln>
            <a:noFill/>
          </a:ln>
          <a:effectLst/>
        </p:spPr>
        <p:txBody>
          <a:bodyPr>
            <a:spAutoFit/>
          </a:bodyPr>
          <a:lstStyle/>
          <a:p>
            <a:pPr>
              <a:lnSpc>
                <a:spcPct val="135000"/>
              </a:lnSpc>
              <a:spcBef>
                <a:spcPct val="50000"/>
              </a:spcBef>
              <a:defRPr/>
            </a:pPr>
            <a:r>
              <a:rPr kumimoji="1" lang="zh-CN" altLang="en-US" dirty="0">
                <a:solidFill>
                  <a:srgbClr val="0000CC"/>
                </a:solidFill>
                <a:latin typeface="+mn-lt"/>
                <a:ea typeface="+mn-ea"/>
              </a:rPr>
              <a:t>配合物吸收可见光中的某特定波长部分，就显示被吸收光的互补波长颜色。</a:t>
            </a:r>
            <a:endParaRPr lang="zh-CN" altLang="en-US" b="0" dirty="0">
              <a:solidFill>
                <a:srgbClr val="0000CC"/>
              </a:solidFill>
              <a:latin typeface="+mn-lt"/>
              <a:ea typeface="+mn-ea"/>
            </a:endParaRPr>
          </a:p>
        </p:txBody>
      </p:sp>
      <p:pic>
        <p:nvPicPr>
          <p:cNvPr id="524296" name="Picture 8" descr="05-04m"/>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962525" y="595313"/>
            <a:ext cx="357028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F86D6E75-DFBA-4AB9-A7BE-E3E34DD96957}"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4296"/>
                                        </p:tgtEl>
                                        <p:attrNameLst>
                                          <p:attrName>style.visibility</p:attrName>
                                        </p:attrNameLst>
                                      </p:cBhvr>
                                      <p:to>
                                        <p:strVal val="visible"/>
                                      </p:to>
                                    </p:set>
                                    <p:animEffect transition="in" filter="blinds(horizontal)">
                                      <p:cBhvr>
                                        <p:cTn id="7" dur="500"/>
                                        <p:tgtEl>
                                          <p:spTgt spid="5242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4292"/>
                                        </p:tgtEl>
                                        <p:attrNameLst>
                                          <p:attrName>style.visibility</p:attrName>
                                        </p:attrNameLst>
                                      </p:cBhvr>
                                      <p:to>
                                        <p:strVal val="visible"/>
                                      </p:to>
                                    </p:set>
                                    <p:animEffect transition="in" filter="wipe(left)">
                                      <p:cBhvr>
                                        <p:cTn id="12" dur="500"/>
                                        <p:tgtEl>
                                          <p:spTgt spid="524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152" name="Group 64"/>
          <p:cNvGraphicFramePr>
            <a:graphicFrameLocks noGrp="1"/>
          </p:cNvGraphicFramePr>
          <p:nvPr>
            <p:ph/>
          </p:nvPr>
        </p:nvGraphicFramePr>
        <p:xfrm>
          <a:off x="827088" y="747713"/>
          <a:ext cx="7489825" cy="5881688"/>
        </p:xfrm>
        <a:graphic>
          <a:graphicData uri="http://schemas.openxmlformats.org/drawingml/2006/table">
            <a:tbl>
              <a:tblPr/>
              <a:tblGrid>
                <a:gridCol w="1800225"/>
                <a:gridCol w="2665412"/>
                <a:gridCol w="1511300"/>
                <a:gridCol w="1512888"/>
              </a:tblGrid>
              <a:tr h="944876">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吸收波长</a:t>
                      </a:r>
                      <a:r>
                        <a:rPr kumimoji="0"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/nm</a:t>
                      </a:r>
                      <a:endParaRPr kumimoji="0" lang="en-US" altLang="zh-CN"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波数</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/cm</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a:t>
                      </a:r>
                      <a:endPar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被吸收</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颜色</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物质显</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现颜色</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47653">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400</a:t>
                      </a:r>
                      <a:r>
                        <a:rPr kumimoji="0" lang="zh-CN" altLang="en-US"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435</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25000</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23000</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紫色</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黄绿色</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49240">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435</a:t>
                      </a:r>
                      <a:r>
                        <a:rPr kumimoji="0" lang="zh-CN" altLang="en-US"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480</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23000</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20800</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蓝色</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黄色</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47653">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480</a:t>
                      </a:r>
                      <a:r>
                        <a:rPr kumimoji="0" lang="zh-CN" altLang="en-US"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490</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20800</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20400</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蓝绿色</a:t>
                      </a: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橙色</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49240">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490</a:t>
                      </a:r>
                      <a:r>
                        <a:rPr kumimoji="0" lang="zh-CN" altLang="en-US"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500</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20400</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20000</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蓝绿色</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红色</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49240">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500</a:t>
                      </a:r>
                      <a:r>
                        <a:rPr kumimoji="0" lang="zh-CN" altLang="en-US"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560</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20000</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17900</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绿色</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紫红色</a:t>
                      </a: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47653">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560</a:t>
                      </a:r>
                      <a:r>
                        <a:rPr kumimoji="0" lang="zh-CN" altLang="en-US"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580</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17900</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17200</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黄绿色</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紫色</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49240">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580</a:t>
                      </a:r>
                      <a:r>
                        <a:rPr kumimoji="0" lang="zh-CN" altLang="en-US"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595</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17200</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16800</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黄色</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蓝色</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47653">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595</a:t>
                      </a:r>
                      <a:r>
                        <a:rPr kumimoji="0" lang="zh-CN" altLang="en-US"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605</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16800</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16500</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橙色</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蓝绿色</a:t>
                      </a: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49240">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605</a:t>
                      </a:r>
                      <a:r>
                        <a:rPr kumimoji="0" lang="zh-CN" altLang="en-US"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750</a:t>
                      </a:r>
                      <a:endParaRPr kumimoji="0" lang="en-US" altLang="zh-CN"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16500</a:t>
                      </a: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13333</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红色</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tabLst>
                          <a:tab pos="381000" algn="l"/>
                        </a:tabLst>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tabLst>
                          <a:tab pos="381000" algn="l"/>
                        </a:tabLst>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tabLst>
                          <a:tab pos="381000" algn="l"/>
                        </a:tabLst>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tabLst>
                          <a:tab pos="381000" algn="l"/>
                        </a:tabLst>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tab pos="381000" algn="l"/>
                        </a:tabLst>
                      </a:pPr>
                      <a:r>
                        <a:rPr kumimoji="0" lang="zh-CN" altLang="en-US"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蓝绿色</a:t>
                      </a: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
        <p:nvSpPr>
          <p:cNvPr id="424205" name="Rectangle 269"/>
          <p:cNvSpPr>
            <a:spLocks noChangeArrowheads="1"/>
          </p:cNvSpPr>
          <p:nvPr/>
        </p:nvSpPr>
        <p:spPr bwMode="auto">
          <a:xfrm>
            <a:off x="1433513" y="146050"/>
            <a:ext cx="6338887" cy="584200"/>
          </a:xfrm>
          <a:prstGeom prst="rect">
            <a:avLst/>
          </a:prstGeom>
          <a:noFill/>
          <a:ln>
            <a:noFill/>
          </a:ln>
          <a:effectLst/>
        </p:spPr>
        <p:txBody>
          <a:bodyPr wrap="none" anchor="ctr">
            <a:spAutoFit/>
          </a:bodyPr>
          <a:lstStyle/>
          <a:p>
            <a:pPr algn="ctr">
              <a:tabLst>
                <a:tab pos="381000" algn="l"/>
              </a:tabLst>
              <a:defRPr/>
            </a:pPr>
            <a:r>
              <a:rPr lang="zh-CN" altLang="en-US" dirty="0">
                <a:solidFill>
                  <a:srgbClr val="FF0000"/>
                </a:solidFill>
                <a:latin typeface="+mn-lt"/>
                <a:ea typeface="+mn-ea"/>
                <a:sym typeface="Symbol" panose="05050102010706020507" pitchFamily="18" charset="2"/>
              </a:rPr>
              <a:t>物质吸收波长与显现颜色的对照表</a:t>
            </a:r>
            <a:endParaRPr lang="zh-CN" altLang="en-US" dirty="0">
              <a:solidFill>
                <a:srgbClr val="FF0000"/>
              </a:solidFill>
              <a:latin typeface="+mn-lt"/>
              <a:ea typeface="+mn-ea"/>
              <a:sym typeface="Symbol" panose="05050102010706020507" pitchFamily="18" charset="2"/>
            </a:endParaRPr>
          </a:p>
        </p:txBody>
      </p:sp>
      <p:pic>
        <p:nvPicPr>
          <p:cNvPr id="4" name="Picture 8" descr="05-04m"/>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16238" y="3716338"/>
            <a:ext cx="2417762"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0"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E803B151-2F17-472B-A65F-BBC6A4C320F9}"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六水合钛及其吸收光谱 副本"/>
          <p:cNvPicPr>
            <a:picLocks noGrp="1" noChangeAspect="1" noChangeArrowheads="1"/>
          </p:cNvPicPr>
          <p:nvPr>
            <p:ph sz="half" idx="1"/>
          </p:nvPr>
        </p:nvPicPr>
        <p:blipFill>
          <a:blip r:embed="rId1" cstate="print">
            <a:extLst>
              <a:ext uri="{28A0092B-C50C-407E-A947-70E740481C1C}">
                <a14:useLocalDpi xmlns:a14="http://schemas.microsoft.com/office/drawing/2010/main" val="0"/>
              </a:ext>
            </a:extLst>
          </a:blip>
          <a:srcRect/>
          <a:stretch>
            <a:fillRect/>
          </a:stretch>
        </p:blipFill>
        <p:spPr>
          <a:xfrm>
            <a:off x="862013" y="912813"/>
            <a:ext cx="7993062" cy="4440237"/>
          </a:xfrm>
        </p:spPr>
      </p:pic>
      <p:sp>
        <p:nvSpPr>
          <p:cNvPr id="559108" name="Text Box 4"/>
          <p:cNvSpPr txBox="1">
            <a:spLocks noChangeArrowheads="1"/>
          </p:cNvSpPr>
          <p:nvPr/>
        </p:nvSpPr>
        <p:spPr bwMode="auto">
          <a:xfrm>
            <a:off x="2024063" y="1347788"/>
            <a:ext cx="719137" cy="360362"/>
          </a:xfrm>
          <a:prstGeom prst="rect">
            <a:avLst/>
          </a:prstGeom>
          <a:solidFill>
            <a:schemeClr val="bg1"/>
          </a:solidFill>
          <a:ln>
            <a:noFill/>
          </a:ln>
          <a:effectLst/>
        </p:spPr>
        <p:txBody>
          <a:bodyPr/>
          <a:lstStyle/>
          <a:p>
            <a:pPr>
              <a:lnSpc>
                <a:spcPct val="160000"/>
              </a:lnSpc>
              <a:spcBef>
                <a:spcPct val="50000"/>
              </a:spcBef>
              <a:defRPr/>
            </a:pPr>
            <a:endParaRPr lang="zh-CN" altLang="zh-CN" b="0">
              <a:latin typeface="+mn-lt"/>
              <a:ea typeface="+mn-ea"/>
            </a:endParaRPr>
          </a:p>
        </p:txBody>
      </p:sp>
      <p:pic>
        <p:nvPicPr>
          <p:cNvPr id="93187" name="Picture 5" descr="CI2D0012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635375" y="923925"/>
            <a:ext cx="4968875" cy="4633913"/>
          </a:xfrm>
        </p:spPr>
      </p:pic>
      <p:sp>
        <p:nvSpPr>
          <p:cNvPr id="559110" name="Text Box 6"/>
          <p:cNvSpPr txBox="1">
            <a:spLocks noChangeArrowheads="1"/>
          </p:cNvSpPr>
          <p:nvPr/>
        </p:nvSpPr>
        <p:spPr bwMode="auto">
          <a:xfrm>
            <a:off x="1187450" y="188913"/>
            <a:ext cx="5545138" cy="579437"/>
          </a:xfrm>
          <a:prstGeom prst="rect">
            <a:avLst/>
          </a:prstGeom>
          <a:noFill/>
          <a:ln>
            <a:noFill/>
          </a:ln>
          <a:effectLst/>
        </p:spPr>
        <p:txBody>
          <a:bodyPr>
            <a:spAutoFit/>
          </a:bodyPr>
          <a:lstStyle/>
          <a:p>
            <a:pPr eaLnBrk="0" hangingPunct="0">
              <a:defRPr/>
            </a:pPr>
            <a:r>
              <a:rPr lang="zh-CN" altLang="en-US" dirty="0">
                <a:solidFill>
                  <a:srgbClr val="FF0000"/>
                </a:solidFill>
                <a:latin typeface="+mn-lt"/>
                <a:ea typeface="+mn-ea"/>
              </a:rPr>
              <a:t>例：</a:t>
            </a:r>
            <a:r>
              <a:rPr lang="en-US" altLang="zh-CN" dirty="0">
                <a:latin typeface="+mn-lt"/>
                <a:ea typeface="+mn-ea"/>
              </a:rPr>
              <a:t>[Ti(H</a:t>
            </a:r>
            <a:r>
              <a:rPr lang="en-US" altLang="zh-CN" baseline="-25000" dirty="0">
                <a:latin typeface="+mn-lt"/>
                <a:ea typeface="+mn-ea"/>
              </a:rPr>
              <a:t>2</a:t>
            </a:r>
            <a:r>
              <a:rPr lang="en-US" altLang="zh-CN" dirty="0">
                <a:latin typeface="+mn-lt"/>
                <a:ea typeface="+mn-ea"/>
              </a:rPr>
              <a:t>O)</a:t>
            </a:r>
            <a:r>
              <a:rPr lang="en-US" altLang="zh-CN" baseline="-25000" dirty="0">
                <a:latin typeface="+mn-lt"/>
                <a:ea typeface="+mn-ea"/>
              </a:rPr>
              <a:t>6</a:t>
            </a:r>
            <a:r>
              <a:rPr lang="en-US" altLang="zh-CN" dirty="0">
                <a:latin typeface="+mn-lt"/>
                <a:ea typeface="+mn-ea"/>
              </a:rPr>
              <a:t>]</a:t>
            </a:r>
            <a:r>
              <a:rPr lang="en-US" altLang="zh-CN" baseline="30000" dirty="0">
                <a:latin typeface="+mn-lt"/>
                <a:ea typeface="+mn-ea"/>
              </a:rPr>
              <a:t>3+</a:t>
            </a:r>
            <a:r>
              <a:rPr lang="zh-CN" altLang="en-US" dirty="0">
                <a:latin typeface="+mn-lt"/>
                <a:ea typeface="+mn-ea"/>
              </a:rPr>
              <a:t>的吸收光谱图</a:t>
            </a:r>
            <a:endParaRPr lang="zh-CN" altLang="en-US" dirty="0">
              <a:latin typeface="+mn-lt"/>
              <a:ea typeface="+mn-ea"/>
            </a:endParaRPr>
          </a:p>
        </p:txBody>
      </p:sp>
      <p:sp>
        <p:nvSpPr>
          <p:cNvPr id="559111" name="Rectangle 7"/>
          <p:cNvSpPr>
            <a:spLocks noChangeArrowheads="1"/>
          </p:cNvSpPr>
          <p:nvPr/>
        </p:nvSpPr>
        <p:spPr bwMode="auto">
          <a:xfrm>
            <a:off x="1547813" y="5445125"/>
            <a:ext cx="3816350" cy="628650"/>
          </a:xfrm>
          <a:prstGeom prst="rect">
            <a:avLst/>
          </a:prstGeom>
          <a:noFill/>
          <a:ln>
            <a:noFill/>
          </a:ln>
          <a:effectLst/>
        </p:spPr>
        <p:txBody>
          <a:bodyPr>
            <a:spAutoFit/>
          </a:bodyPr>
          <a:lstStyle/>
          <a:p>
            <a:pPr>
              <a:lnSpc>
                <a:spcPct val="110000"/>
              </a:lnSpc>
              <a:spcBef>
                <a:spcPct val="50000"/>
              </a:spcBef>
              <a:defRPr/>
            </a:pPr>
            <a:r>
              <a:rPr kumimoji="1" lang="zh-CN" altLang="en-US" dirty="0">
                <a:solidFill>
                  <a:srgbClr val="FF0000"/>
                </a:solidFill>
                <a:latin typeface="+mn-lt"/>
                <a:ea typeface="+mn-ea"/>
              </a:rPr>
              <a:t>配合物离子的颜色</a:t>
            </a:r>
            <a:endParaRPr kumimoji="1" lang="zh-CN" altLang="en-US" dirty="0">
              <a:solidFill>
                <a:srgbClr val="FF0000"/>
              </a:solidFill>
              <a:latin typeface="+mn-lt"/>
              <a:ea typeface="+mn-ea"/>
            </a:endParaRPr>
          </a:p>
        </p:txBody>
      </p:sp>
      <p:sp>
        <p:nvSpPr>
          <p:cNvPr id="93190"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46DD3F47-145E-468E-9A6C-81E452B3A3B8}"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FG25_1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692150"/>
            <a:ext cx="9144000"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2"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039E7304-D59B-4BDF-8F8A-C66D133F64BB}"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27088" y="622300"/>
            <a:ext cx="748982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F4AC9625-66DB-4082-8D0C-AC1E55D27230}"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ChangeArrowheads="1"/>
          </p:cNvSpPr>
          <p:nvPr/>
        </p:nvSpPr>
        <p:spPr bwMode="auto">
          <a:xfrm>
            <a:off x="971550" y="260350"/>
            <a:ext cx="3887788" cy="708025"/>
          </a:xfrm>
          <a:prstGeom prst="rect">
            <a:avLst/>
          </a:prstGeom>
          <a:noFill/>
          <a:ln>
            <a:noFill/>
          </a:ln>
          <a:effectLst/>
        </p:spPr>
        <p:txBody>
          <a:bodyPr anchor="ctr">
            <a:spAutoFit/>
          </a:bodyPr>
          <a:lstStyle/>
          <a:p>
            <a:pPr>
              <a:tabLst>
                <a:tab pos="381000" algn="l"/>
              </a:tabLst>
              <a:defRPr/>
            </a:pPr>
            <a:r>
              <a:rPr lang="en-US" altLang="zh-CN" sz="4000" dirty="0">
                <a:solidFill>
                  <a:srgbClr val="0000CC"/>
                </a:solidFill>
                <a:latin typeface="+mn-lt"/>
                <a:ea typeface="+mn-ea"/>
              </a:rPr>
              <a:t>2.</a:t>
            </a:r>
            <a:r>
              <a:rPr lang="zh-CN" altLang="en-US" sz="4000" dirty="0">
                <a:solidFill>
                  <a:srgbClr val="0000CC"/>
                </a:solidFill>
                <a:latin typeface="+mn-lt"/>
                <a:ea typeface="+mn-ea"/>
              </a:rPr>
              <a:t>配合物的磁性</a:t>
            </a:r>
            <a:endParaRPr lang="zh-CN" altLang="en-US" sz="4000" dirty="0">
              <a:solidFill>
                <a:srgbClr val="0000CC"/>
              </a:solidFill>
              <a:latin typeface="+mn-lt"/>
              <a:ea typeface="+mn-ea"/>
            </a:endParaRPr>
          </a:p>
        </p:txBody>
      </p:sp>
      <p:sp>
        <p:nvSpPr>
          <p:cNvPr id="562179" name="Text Box 3"/>
          <p:cNvSpPr txBox="1">
            <a:spLocks noChangeArrowheads="1"/>
          </p:cNvSpPr>
          <p:nvPr/>
        </p:nvSpPr>
        <p:spPr bwMode="auto">
          <a:xfrm>
            <a:off x="901700" y="1052513"/>
            <a:ext cx="78470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50000"/>
              </a:spcBef>
            </a:pPr>
            <a:r>
              <a:rPr kumimoji="1" lang="zh-CN" altLang="en-US">
                <a:ea typeface="华文楷体" panose="02010600040101010101" pitchFamily="2" charset="-122"/>
              </a:rPr>
              <a:t>   由配体属强场或弱场来判断中心原子电子采取排布方式</a:t>
            </a:r>
            <a:r>
              <a:rPr kumimoji="1" lang="en-US" altLang="zh-CN">
                <a:ea typeface="华文楷体" panose="02010600040101010101" pitchFamily="2" charset="-122"/>
              </a:rPr>
              <a:t>(</a:t>
            </a:r>
            <a:r>
              <a:rPr kumimoji="1" lang="zh-CN" altLang="en-US">
                <a:ea typeface="华文楷体" panose="02010600040101010101" pitchFamily="2" charset="-122"/>
              </a:rPr>
              <a:t>即低自旋还是高自旋</a:t>
            </a:r>
            <a:r>
              <a:rPr kumimoji="1" lang="en-US" altLang="zh-CN">
                <a:ea typeface="华文楷体" panose="02010600040101010101" pitchFamily="2" charset="-122"/>
              </a:rPr>
              <a:t>)</a:t>
            </a:r>
            <a:r>
              <a:rPr kumimoji="1" lang="zh-CN" altLang="en-US">
                <a:ea typeface="华文楷体" panose="02010600040101010101" pitchFamily="2" charset="-122"/>
              </a:rPr>
              <a:t>，得到成单电子数目、磁性和计算磁矩值。 </a:t>
            </a:r>
            <a:endParaRPr kumimoji="1" lang="zh-CN" altLang="en-US">
              <a:ea typeface="华文楷体" panose="02010600040101010101" pitchFamily="2" charset="-122"/>
            </a:endParaRPr>
          </a:p>
        </p:txBody>
      </p:sp>
      <p:pic>
        <p:nvPicPr>
          <p:cNvPr id="562184" name="Picture 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16463" y="3189288"/>
            <a:ext cx="3527425"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2185" name="Rectangle 9"/>
          <p:cNvSpPr>
            <a:spLocks noChangeArrowheads="1"/>
          </p:cNvSpPr>
          <p:nvPr/>
        </p:nvSpPr>
        <p:spPr bwMode="auto">
          <a:xfrm>
            <a:off x="1152525" y="3213100"/>
            <a:ext cx="3490913" cy="3046413"/>
          </a:xfrm>
          <a:prstGeom prst="rect">
            <a:avLst/>
          </a:prstGeom>
          <a:noFill/>
          <a:ln>
            <a:noFill/>
          </a:ln>
          <a:effectLst/>
        </p:spPr>
        <p:txBody>
          <a:bodyPr anchor="ctr">
            <a:spAutoFit/>
          </a:bodyPr>
          <a:lstStyle/>
          <a:p>
            <a:pPr>
              <a:lnSpc>
                <a:spcPct val="120000"/>
              </a:lnSpc>
              <a:defRPr/>
            </a:pPr>
            <a:r>
              <a:rPr lang="zh-CN" altLang="en-US" dirty="0">
                <a:solidFill>
                  <a:srgbClr val="FF0000"/>
                </a:solidFill>
                <a:latin typeface="+mn-lt"/>
                <a:ea typeface="+mn-ea"/>
              </a:rPr>
              <a:t>例：</a:t>
            </a:r>
            <a:r>
              <a:rPr lang="en-US" altLang="zh-CN" dirty="0">
                <a:solidFill>
                  <a:srgbClr val="FF0000"/>
                </a:solidFill>
                <a:latin typeface="+mn-lt"/>
                <a:ea typeface="+mn-ea"/>
              </a:rPr>
              <a:t>Co</a:t>
            </a:r>
            <a:r>
              <a:rPr lang="en-US" altLang="zh-CN" baseline="30000" dirty="0">
                <a:solidFill>
                  <a:srgbClr val="FF0000"/>
                </a:solidFill>
                <a:latin typeface="+mn-lt"/>
                <a:ea typeface="+mn-ea"/>
              </a:rPr>
              <a:t>3+   </a:t>
            </a:r>
            <a:r>
              <a:rPr lang="en-US" altLang="zh-CN" dirty="0">
                <a:solidFill>
                  <a:srgbClr val="FF0000"/>
                </a:solidFill>
                <a:latin typeface="+mn-lt"/>
                <a:ea typeface="+mn-ea"/>
              </a:rPr>
              <a:t>3d</a:t>
            </a:r>
            <a:r>
              <a:rPr lang="en-US" altLang="zh-CN" baseline="30000" dirty="0">
                <a:solidFill>
                  <a:srgbClr val="FF0000"/>
                </a:solidFill>
                <a:latin typeface="+mn-lt"/>
                <a:ea typeface="+mn-ea"/>
              </a:rPr>
              <a:t>6</a:t>
            </a:r>
            <a:r>
              <a:rPr lang="zh-CN" altLang="en-US" dirty="0">
                <a:latin typeface="+mn-lt"/>
                <a:ea typeface="+mn-ea"/>
              </a:rPr>
              <a:t> </a:t>
            </a:r>
            <a:endParaRPr lang="zh-CN" altLang="en-US" dirty="0">
              <a:latin typeface="+mn-lt"/>
              <a:ea typeface="+mn-ea"/>
            </a:endParaRPr>
          </a:p>
          <a:p>
            <a:pPr>
              <a:lnSpc>
                <a:spcPct val="120000"/>
              </a:lnSpc>
              <a:defRPr/>
            </a:pPr>
            <a:r>
              <a:rPr lang="en-US" altLang="zh-CN" dirty="0">
                <a:latin typeface="+mn-lt"/>
                <a:ea typeface="+mn-ea"/>
              </a:rPr>
              <a:t>[CoF</a:t>
            </a:r>
            <a:r>
              <a:rPr lang="en-US" altLang="zh-CN" baseline="-25000" dirty="0">
                <a:latin typeface="+mn-lt"/>
                <a:ea typeface="+mn-ea"/>
              </a:rPr>
              <a:t>6</a:t>
            </a:r>
            <a:r>
              <a:rPr lang="en-US" altLang="zh-CN" dirty="0">
                <a:latin typeface="+mn-lt"/>
                <a:ea typeface="+mn-ea"/>
              </a:rPr>
              <a:t>]</a:t>
            </a:r>
            <a:r>
              <a:rPr lang="en-US" altLang="zh-CN" baseline="30000" dirty="0">
                <a:latin typeface="+mn-lt"/>
                <a:ea typeface="+mn-ea"/>
              </a:rPr>
              <a:t>3</a:t>
            </a:r>
            <a:r>
              <a:rPr lang="en-US" altLang="zh-CN" baseline="30000" dirty="0">
                <a:latin typeface="+mn-lt"/>
                <a:ea typeface="+mn-ea"/>
                <a:sym typeface="Symbol" panose="05050102010706020507" pitchFamily="18" charset="2"/>
              </a:rPr>
              <a:t></a:t>
            </a:r>
            <a:r>
              <a:rPr lang="zh-CN" altLang="en-US" dirty="0">
                <a:latin typeface="+mn-lt"/>
                <a:ea typeface="+mn-ea"/>
                <a:sym typeface="Symbol" panose="05050102010706020507" pitchFamily="18" charset="2"/>
              </a:rPr>
              <a:t>与</a:t>
            </a:r>
            <a:r>
              <a:rPr lang="en-US" altLang="zh-CN" dirty="0">
                <a:latin typeface="+mn-lt"/>
                <a:ea typeface="+mn-ea"/>
                <a:sym typeface="Symbol" panose="05050102010706020507" pitchFamily="18" charset="2"/>
              </a:rPr>
              <a:t>[Co(CN)</a:t>
            </a:r>
            <a:r>
              <a:rPr lang="en-US" altLang="zh-CN" baseline="-25000" dirty="0">
                <a:latin typeface="+mn-lt"/>
                <a:ea typeface="+mn-ea"/>
                <a:sym typeface="Symbol" panose="05050102010706020507" pitchFamily="18" charset="2"/>
              </a:rPr>
              <a:t>6</a:t>
            </a:r>
            <a:r>
              <a:rPr lang="en-US" altLang="zh-CN" dirty="0">
                <a:latin typeface="+mn-lt"/>
                <a:ea typeface="+mn-ea"/>
                <a:sym typeface="Symbol" panose="05050102010706020507" pitchFamily="18" charset="2"/>
              </a:rPr>
              <a:t>]</a:t>
            </a:r>
            <a:r>
              <a:rPr lang="en-US" altLang="zh-CN" baseline="30000" dirty="0">
                <a:latin typeface="+mn-lt"/>
                <a:ea typeface="+mn-ea"/>
                <a:sym typeface="Symbol" panose="05050102010706020507" pitchFamily="18" charset="2"/>
              </a:rPr>
              <a:t>3-</a:t>
            </a:r>
            <a:endParaRPr lang="en-US" altLang="zh-CN" dirty="0">
              <a:latin typeface="+mn-lt"/>
              <a:ea typeface="+mn-ea"/>
            </a:endParaRPr>
          </a:p>
          <a:p>
            <a:pPr>
              <a:lnSpc>
                <a:spcPct val="120000"/>
              </a:lnSpc>
              <a:defRPr/>
            </a:pPr>
            <a:r>
              <a:rPr lang="en-US" altLang="zh-CN" dirty="0">
                <a:latin typeface="+mn-lt"/>
                <a:ea typeface="+mn-ea"/>
                <a:sym typeface="Symbol" panose="05050102010706020507" pitchFamily="18" charset="2"/>
              </a:rPr>
              <a:t>F</a:t>
            </a:r>
            <a:r>
              <a:rPr lang="en-US" altLang="zh-CN" baseline="30000" dirty="0">
                <a:latin typeface="+mn-lt"/>
                <a:ea typeface="+mn-ea"/>
                <a:sym typeface="Symbol" panose="05050102010706020507" pitchFamily="18" charset="2"/>
              </a:rPr>
              <a:t>−</a:t>
            </a:r>
            <a:r>
              <a:rPr lang="zh-CN" altLang="en-US" dirty="0">
                <a:latin typeface="+mn-lt"/>
                <a:ea typeface="+mn-ea"/>
                <a:sym typeface="Symbol" panose="05050102010706020507" pitchFamily="18" charset="2"/>
              </a:rPr>
              <a:t>为弱场配体，</a:t>
            </a:r>
            <a:endParaRPr lang="en-US" altLang="zh-CN" dirty="0">
              <a:latin typeface="+mn-lt"/>
              <a:ea typeface="+mn-ea"/>
              <a:sym typeface="Symbol" panose="05050102010706020507" pitchFamily="18" charset="2"/>
            </a:endParaRPr>
          </a:p>
          <a:p>
            <a:pPr>
              <a:lnSpc>
                <a:spcPct val="120000"/>
              </a:lnSpc>
              <a:defRPr/>
            </a:pPr>
            <a:r>
              <a:rPr lang="en-US" altLang="zh-CN" dirty="0">
                <a:latin typeface="+mn-lt"/>
                <a:ea typeface="+mn-ea"/>
                <a:sym typeface="Symbol" panose="05050102010706020507" pitchFamily="18" charset="2"/>
              </a:rPr>
              <a:t>CN</a:t>
            </a:r>
            <a:r>
              <a:rPr lang="en-US" altLang="zh-CN" baseline="30000" dirty="0">
                <a:latin typeface="+mn-lt"/>
                <a:ea typeface="+mn-ea"/>
                <a:sym typeface="Symbol" panose="05050102010706020507" pitchFamily="18" charset="2"/>
              </a:rPr>
              <a:t>−</a:t>
            </a:r>
            <a:r>
              <a:rPr lang="zh-CN" altLang="en-US" dirty="0">
                <a:latin typeface="+mn-lt"/>
                <a:ea typeface="+mn-ea"/>
                <a:sym typeface="Symbol" panose="05050102010706020507" pitchFamily="18" charset="2"/>
              </a:rPr>
              <a:t>为强场配体 </a:t>
            </a:r>
            <a:endParaRPr lang="zh-CN" altLang="en-US" dirty="0">
              <a:latin typeface="+mn-lt"/>
              <a:ea typeface="+mn-ea"/>
              <a:sym typeface="Symbol" panose="05050102010706020507" pitchFamily="18" charset="2"/>
            </a:endParaRPr>
          </a:p>
        </p:txBody>
      </p:sp>
      <p:sp>
        <p:nvSpPr>
          <p:cNvPr id="136197"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A87E12AE-EBED-48E2-8F13-462102B9EC2A}"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2179"/>
                                        </p:tgtEl>
                                        <p:attrNameLst>
                                          <p:attrName>style.visibility</p:attrName>
                                        </p:attrNameLst>
                                      </p:cBhvr>
                                      <p:to>
                                        <p:strVal val="visible"/>
                                      </p:to>
                                    </p:set>
                                    <p:animEffect transition="in" filter="wipe(left)">
                                      <p:cBhvr>
                                        <p:cTn id="7" dur="500"/>
                                        <p:tgtEl>
                                          <p:spTgt spid="5621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2185"/>
                                        </p:tgtEl>
                                        <p:attrNameLst>
                                          <p:attrName>style.visibility</p:attrName>
                                        </p:attrNameLst>
                                      </p:cBhvr>
                                      <p:to>
                                        <p:strVal val="visible"/>
                                      </p:to>
                                    </p:set>
                                    <p:animEffect transition="in" filter="wipe(left)">
                                      <p:cBhvr>
                                        <p:cTn id="12" dur="500"/>
                                        <p:tgtEl>
                                          <p:spTgt spid="5621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2184"/>
                                        </p:tgtEl>
                                        <p:attrNameLst>
                                          <p:attrName>style.visibility</p:attrName>
                                        </p:attrNameLst>
                                      </p:cBhvr>
                                      <p:to>
                                        <p:strVal val="visible"/>
                                      </p:to>
                                    </p:set>
                                    <p:animEffect transition="in" filter="wipe(left)">
                                      <p:cBhvr>
                                        <p:cTn id="17" dur="500"/>
                                        <p:tgtEl>
                                          <p:spTgt spid="562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9" grpId="0"/>
      <p:bldP spid="5621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6638" name="Group 62"/>
          <p:cNvGraphicFramePr>
            <a:graphicFrameLocks noGrp="1"/>
          </p:cNvGraphicFramePr>
          <p:nvPr/>
        </p:nvGraphicFramePr>
        <p:xfrm>
          <a:off x="539750" y="619125"/>
          <a:ext cx="8424863" cy="5908675"/>
        </p:xfrm>
        <a:graphic>
          <a:graphicData uri="http://schemas.openxmlformats.org/drawingml/2006/table">
            <a:tbl>
              <a:tblPr/>
              <a:tblGrid>
                <a:gridCol w="864089"/>
                <a:gridCol w="2232229"/>
                <a:gridCol w="1368140"/>
                <a:gridCol w="1584162"/>
                <a:gridCol w="2376243"/>
              </a:tblGrid>
              <a:tr h="106702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000000"/>
                          </a:solidFill>
                          <a:effectLst/>
                          <a:latin typeface="+mn-lt"/>
                          <a:ea typeface="+mn-ea"/>
                        </a:rPr>
                        <a:t>CN</a:t>
                      </a:r>
                      <a:endParaRPr kumimoji="0" lang="zh-CN" altLang="en-US" sz="3200" b="1" i="0" u="none" strike="noStrike" cap="none" normalizeH="0" baseline="0" dirty="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000000"/>
                          </a:solidFill>
                          <a:effectLst/>
                          <a:latin typeface="+mn-lt"/>
                          <a:ea typeface="+mn-ea"/>
                        </a:rPr>
                        <a:t>中心原子轨道杂化类型</a:t>
                      </a:r>
                      <a:endParaRPr kumimoji="0" lang="zh-CN" altLang="en-US" sz="3200" b="0" i="0" u="none" strike="noStrike" cap="none" normalizeH="0" baseline="0" dirty="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000000"/>
                          </a:solidFill>
                          <a:effectLst/>
                          <a:latin typeface="+mn-lt"/>
                          <a:ea typeface="+mn-ea"/>
                        </a:rPr>
                        <a:t>空间构型</a:t>
                      </a:r>
                      <a:endParaRPr kumimoji="0" lang="zh-CN" altLang="en-US" sz="3200" b="0" i="0" u="none" strike="noStrike" cap="none" normalizeH="0" baseline="0" dirty="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000000"/>
                          </a:solidFill>
                          <a:effectLst/>
                          <a:latin typeface="+mn-lt"/>
                          <a:ea typeface="+mn-ea"/>
                        </a:rPr>
                        <a:t>结构示意图</a:t>
                      </a:r>
                      <a:endParaRPr kumimoji="0" lang="zh-CN" altLang="en-US" sz="3200" b="0" i="0" u="none" strike="noStrike" cap="none" normalizeH="0" baseline="0" dirty="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000000"/>
                          </a:solidFill>
                          <a:effectLst/>
                          <a:latin typeface="+mn-lt"/>
                          <a:ea typeface="+mn-ea"/>
                        </a:rPr>
                        <a:t>实例</a:t>
                      </a:r>
                      <a:endParaRPr kumimoji="0" lang="zh-CN" altLang="en-US" sz="3200" b="0" i="0" u="none" strike="noStrike" cap="none" normalizeH="0" baseline="0" dirty="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r>
              <a:tr h="137189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000000"/>
                          </a:solidFill>
                          <a:effectLst/>
                          <a:latin typeface="+mn-lt"/>
                          <a:ea typeface="+mn-ea"/>
                        </a:rPr>
                        <a:t>2</a:t>
                      </a:r>
                      <a:endParaRPr kumimoji="0" lang="en-US" altLang="zh-CN" sz="3200" b="0" i="0" u="none" strike="noStrike" cap="none" normalizeH="0" baseline="0" dirty="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err="1" smtClean="0">
                          <a:ln>
                            <a:noFill/>
                          </a:ln>
                          <a:solidFill>
                            <a:srgbClr val="000000"/>
                          </a:solidFill>
                          <a:effectLst/>
                          <a:latin typeface="+mn-lt"/>
                          <a:ea typeface="+mn-ea"/>
                        </a:rPr>
                        <a:t>sp</a:t>
                      </a:r>
                      <a:endParaRPr kumimoji="0" lang="en-US" altLang="zh-CN" sz="3200" b="0" i="0" u="none" strike="noStrike" cap="none" normalizeH="0" baseline="0" dirty="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000000"/>
                          </a:solidFill>
                          <a:effectLst/>
                          <a:latin typeface="+mn-lt"/>
                          <a:ea typeface="+mn-ea"/>
                        </a:rPr>
                        <a:t>直线</a:t>
                      </a:r>
                      <a:endParaRPr kumimoji="0" lang="zh-CN" altLang="en-US" sz="3200" b="0" i="0" u="none" strike="noStrike" cap="none" normalizeH="0" baseline="0" dirty="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mn-lt"/>
                          <a:ea typeface="+mn-ea"/>
                        </a:rPr>
                        <a:t>                                       </a:t>
                      </a:r>
                      <a:endParaRPr kumimoji="0" lang="en-US" altLang="zh-CN" sz="2800" b="1" i="0" u="none" strike="noStrike" cap="none" normalizeH="0" baseline="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000000"/>
                          </a:solidFill>
                          <a:effectLst/>
                          <a:latin typeface="+mn-lt"/>
                          <a:ea typeface="+mn-ea"/>
                        </a:rPr>
                        <a:t>[Ag(NH</a:t>
                      </a:r>
                      <a:r>
                        <a:rPr kumimoji="0" lang="en-US" altLang="zh-CN" sz="3200" b="1" i="0" u="none" strike="noStrike" cap="none" normalizeH="0" baseline="-30000" dirty="0" smtClean="0">
                          <a:ln>
                            <a:noFill/>
                          </a:ln>
                          <a:solidFill>
                            <a:srgbClr val="000000"/>
                          </a:solidFill>
                          <a:effectLst/>
                          <a:latin typeface="+mn-lt"/>
                          <a:ea typeface="+mn-ea"/>
                        </a:rPr>
                        <a:t>3</a:t>
                      </a:r>
                      <a:r>
                        <a:rPr kumimoji="0" lang="en-US" altLang="zh-CN" sz="3200" b="1" i="0" u="none" strike="noStrike" cap="none" normalizeH="0" baseline="0" dirty="0" smtClean="0">
                          <a:ln>
                            <a:noFill/>
                          </a:ln>
                          <a:solidFill>
                            <a:srgbClr val="000000"/>
                          </a:solidFill>
                          <a:effectLst/>
                          <a:latin typeface="+mn-lt"/>
                          <a:ea typeface="+mn-ea"/>
                        </a:rPr>
                        <a:t>)</a:t>
                      </a:r>
                      <a:r>
                        <a:rPr kumimoji="0" lang="en-US" altLang="zh-CN" sz="3200" b="1" i="0" u="none" strike="noStrike" cap="none" normalizeH="0" baseline="-30000" dirty="0" smtClean="0">
                          <a:ln>
                            <a:noFill/>
                          </a:ln>
                          <a:solidFill>
                            <a:srgbClr val="000000"/>
                          </a:solidFill>
                          <a:effectLst/>
                          <a:latin typeface="+mn-lt"/>
                          <a:ea typeface="+mn-ea"/>
                        </a:rPr>
                        <a:t>2</a:t>
                      </a:r>
                      <a:r>
                        <a:rPr kumimoji="0" lang="en-US" altLang="zh-CN" sz="3200" b="1" i="0" u="none" strike="noStrike" cap="none" normalizeH="0" baseline="0" dirty="0" smtClean="0">
                          <a:ln>
                            <a:noFill/>
                          </a:ln>
                          <a:solidFill>
                            <a:srgbClr val="000000"/>
                          </a:solidFill>
                          <a:effectLst/>
                          <a:latin typeface="+mn-lt"/>
                          <a:ea typeface="+mn-ea"/>
                        </a:rPr>
                        <a:t>]</a:t>
                      </a:r>
                      <a:r>
                        <a:rPr kumimoji="0" lang="en-US" altLang="zh-CN" sz="3200" b="1" i="0" u="none" strike="noStrike" cap="none" normalizeH="0" baseline="30000" dirty="0" smtClean="0">
                          <a:ln>
                            <a:noFill/>
                          </a:ln>
                          <a:solidFill>
                            <a:srgbClr val="000000"/>
                          </a:solidFill>
                          <a:effectLst/>
                          <a:latin typeface="+mn-lt"/>
                          <a:ea typeface="+mn-ea"/>
                        </a:rPr>
                        <a:t>+</a:t>
                      </a:r>
                      <a:r>
                        <a:rPr kumimoji="0" lang="en-US" altLang="zh-CN" sz="3200" b="1" i="0" u="none" strike="noStrike" cap="none" normalizeH="0" baseline="0" dirty="0" smtClean="0">
                          <a:ln>
                            <a:noFill/>
                          </a:ln>
                          <a:solidFill>
                            <a:srgbClr val="000000"/>
                          </a:solidFill>
                          <a:effectLst/>
                          <a:latin typeface="+mn-lt"/>
                          <a:ea typeface="+mn-ea"/>
                        </a:rPr>
                        <a:t> </a:t>
                      </a:r>
                      <a:endParaRPr kumimoji="0" lang="en-US" altLang="zh-CN" sz="3200" b="0" i="0" u="none" strike="noStrike" cap="none" normalizeH="0" baseline="0" dirty="0" smtClean="0">
                        <a:ln>
                          <a:noFill/>
                        </a:ln>
                        <a:solidFill>
                          <a:srgbClr val="000000"/>
                        </a:solidFill>
                        <a:effectLst/>
                        <a:latin typeface="+mn-lt"/>
                        <a:ea typeface="+mn-ea"/>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000000"/>
                          </a:solidFill>
                          <a:effectLst/>
                          <a:latin typeface="+mn-lt"/>
                          <a:ea typeface="+mn-ea"/>
                        </a:rPr>
                        <a:t>[Cu(NH</a:t>
                      </a:r>
                      <a:r>
                        <a:rPr kumimoji="0" lang="en-US" altLang="zh-CN" sz="3200" b="1" i="0" u="none" strike="noStrike" cap="none" normalizeH="0" baseline="-30000" dirty="0" smtClean="0">
                          <a:ln>
                            <a:noFill/>
                          </a:ln>
                          <a:solidFill>
                            <a:srgbClr val="000000"/>
                          </a:solidFill>
                          <a:effectLst/>
                          <a:latin typeface="+mn-lt"/>
                          <a:ea typeface="+mn-ea"/>
                        </a:rPr>
                        <a:t>3</a:t>
                      </a:r>
                      <a:r>
                        <a:rPr kumimoji="0" lang="en-US" altLang="zh-CN" sz="3200" b="1" i="0" u="none" strike="noStrike" cap="none" normalizeH="0" baseline="0" dirty="0" smtClean="0">
                          <a:ln>
                            <a:noFill/>
                          </a:ln>
                          <a:solidFill>
                            <a:srgbClr val="000000"/>
                          </a:solidFill>
                          <a:effectLst/>
                          <a:latin typeface="+mn-lt"/>
                          <a:ea typeface="+mn-ea"/>
                        </a:rPr>
                        <a:t>)</a:t>
                      </a:r>
                      <a:r>
                        <a:rPr kumimoji="0" lang="en-US" altLang="zh-CN" sz="3200" b="1" i="0" u="none" strike="noStrike" cap="none" normalizeH="0" baseline="-30000" dirty="0" smtClean="0">
                          <a:ln>
                            <a:noFill/>
                          </a:ln>
                          <a:solidFill>
                            <a:srgbClr val="000000"/>
                          </a:solidFill>
                          <a:effectLst/>
                          <a:latin typeface="+mn-lt"/>
                          <a:ea typeface="+mn-ea"/>
                        </a:rPr>
                        <a:t>2</a:t>
                      </a:r>
                      <a:r>
                        <a:rPr kumimoji="0" lang="en-US" altLang="zh-CN" sz="3200" b="1" i="0" u="none" strike="noStrike" cap="none" normalizeH="0" baseline="0" dirty="0" smtClean="0">
                          <a:ln>
                            <a:noFill/>
                          </a:ln>
                          <a:solidFill>
                            <a:srgbClr val="000000"/>
                          </a:solidFill>
                          <a:effectLst/>
                          <a:latin typeface="+mn-lt"/>
                          <a:ea typeface="+mn-ea"/>
                        </a:rPr>
                        <a:t>]</a:t>
                      </a:r>
                      <a:r>
                        <a:rPr kumimoji="0" lang="en-US" altLang="zh-CN" sz="3200" b="1" i="0" u="none" strike="noStrike" cap="none" normalizeH="0" baseline="30000" dirty="0" smtClean="0">
                          <a:ln>
                            <a:noFill/>
                          </a:ln>
                          <a:solidFill>
                            <a:srgbClr val="000000"/>
                          </a:solidFill>
                          <a:effectLst/>
                          <a:latin typeface="+mn-lt"/>
                          <a:ea typeface="+mn-ea"/>
                        </a:rPr>
                        <a:t>+</a:t>
                      </a:r>
                      <a:endParaRPr kumimoji="0" lang="en-US" altLang="zh-CN" sz="3200" b="0" i="0" u="none" strike="noStrike" cap="none" normalizeH="0" baseline="0" dirty="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r>
              <a:tr h="155481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000000"/>
                          </a:solidFill>
                          <a:effectLst/>
                          <a:latin typeface="+mn-lt"/>
                          <a:ea typeface="+mn-ea"/>
                        </a:rPr>
                        <a:t>3</a:t>
                      </a:r>
                      <a:endParaRPr kumimoji="0" lang="en-US" altLang="zh-CN" sz="3200" b="0" i="0" u="none" strike="noStrike" cap="none" normalizeH="0" baseline="0" dirty="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rgbClr val="000000"/>
                          </a:solidFill>
                          <a:effectLst/>
                          <a:latin typeface="+mn-lt"/>
                          <a:ea typeface="+mn-ea"/>
                        </a:rPr>
                        <a:t>sp</a:t>
                      </a:r>
                      <a:r>
                        <a:rPr kumimoji="0" lang="en-US" altLang="zh-CN" sz="3200" b="1" i="0" u="none" strike="noStrike" cap="none" normalizeH="0" baseline="30000" smtClean="0">
                          <a:ln>
                            <a:noFill/>
                          </a:ln>
                          <a:solidFill>
                            <a:srgbClr val="000000"/>
                          </a:solidFill>
                          <a:effectLst/>
                          <a:latin typeface="+mn-lt"/>
                          <a:ea typeface="+mn-ea"/>
                        </a:rPr>
                        <a:t>2</a:t>
                      </a:r>
                      <a:endParaRPr kumimoji="0" lang="en-US" altLang="zh-CN" sz="3200" b="0" i="0" u="none" strike="noStrike" cap="none" normalizeH="0" baseline="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000000"/>
                          </a:solidFill>
                          <a:effectLst/>
                          <a:latin typeface="+mn-lt"/>
                          <a:ea typeface="+mn-ea"/>
                        </a:rPr>
                        <a:t>平面三角形</a:t>
                      </a:r>
                      <a:endParaRPr kumimoji="0" lang="zh-CN" altLang="en-US" sz="3200" b="0" i="0" u="none" strike="noStrike" cap="none" normalizeH="0" baseline="0" dirty="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mn-lt"/>
                          <a:ea typeface="+mn-ea"/>
                        </a:rPr>
                        <a:t>                                        </a:t>
                      </a:r>
                      <a:endParaRPr kumimoji="0" lang="en-US" altLang="zh-CN" sz="2800" b="1" i="0" u="none" strike="noStrike" cap="none" normalizeH="0" baseline="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000000"/>
                          </a:solidFill>
                          <a:effectLst/>
                          <a:latin typeface="+mn-lt"/>
                          <a:ea typeface="+mn-ea"/>
                        </a:rPr>
                        <a:t>[CuCl</a:t>
                      </a:r>
                      <a:r>
                        <a:rPr kumimoji="0" lang="en-US" altLang="zh-CN" sz="3200" b="1" i="0" u="none" strike="noStrike" cap="none" normalizeH="0" baseline="-30000" dirty="0" smtClean="0">
                          <a:ln>
                            <a:noFill/>
                          </a:ln>
                          <a:solidFill>
                            <a:srgbClr val="000000"/>
                          </a:solidFill>
                          <a:effectLst/>
                          <a:latin typeface="+mn-lt"/>
                          <a:ea typeface="+mn-ea"/>
                        </a:rPr>
                        <a:t>3</a:t>
                      </a:r>
                      <a:r>
                        <a:rPr kumimoji="0" lang="en-US" altLang="zh-CN" sz="3200" b="1" i="0" u="none" strike="noStrike" cap="none" normalizeH="0" baseline="0" dirty="0" smtClean="0">
                          <a:ln>
                            <a:noFill/>
                          </a:ln>
                          <a:solidFill>
                            <a:srgbClr val="000000"/>
                          </a:solidFill>
                          <a:effectLst/>
                          <a:latin typeface="+mn-lt"/>
                          <a:ea typeface="+mn-ea"/>
                        </a:rPr>
                        <a:t>]</a:t>
                      </a:r>
                      <a:r>
                        <a:rPr kumimoji="0" lang="en-US" altLang="zh-CN" sz="3200" b="1" i="0" u="none" strike="noStrike" cap="none" normalizeH="0" baseline="30000" dirty="0" smtClean="0">
                          <a:ln>
                            <a:noFill/>
                          </a:ln>
                          <a:solidFill>
                            <a:srgbClr val="000000"/>
                          </a:solidFill>
                          <a:effectLst/>
                          <a:latin typeface="+mn-lt"/>
                          <a:ea typeface="+mn-ea"/>
                        </a:rPr>
                        <a:t>2-</a:t>
                      </a:r>
                      <a:r>
                        <a:rPr kumimoji="0" lang="en-US" altLang="zh-CN" sz="3200" b="1" i="0" u="none" strike="noStrike" cap="none" normalizeH="0" baseline="0" dirty="0" smtClean="0">
                          <a:ln>
                            <a:noFill/>
                          </a:ln>
                          <a:solidFill>
                            <a:srgbClr val="000000"/>
                          </a:solidFill>
                          <a:effectLst/>
                          <a:latin typeface="+mn-lt"/>
                          <a:ea typeface="+mn-ea"/>
                        </a:rPr>
                        <a:t>,</a:t>
                      </a:r>
                      <a:br>
                        <a:rPr kumimoji="0" lang="en-US" altLang="zh-CN" sz="3200" b="1" i="0" u="none" strike="noStrike" cap="none" normalizeH="0" baseline="0" dirty="0" smtClean="0">
                          <a:ln>
                            <a:noFill/>
                          </a:ln>
                          <a:solidFill>
                            <a:srgbClr val="000000"/>
                          </a:solidFill>
                          <a:effectLst/>
                          <a:latin typeface="+mn-lt"/>
                          <a:ea typeface="+mn-ea"/>
                        </a:rPr>
                      </a:br>
                      <a:r>
                        <a:rPr kumimoji="0" lang="en-US" altLang="zh-CN" sz="3200" b="1" i="0" u="none" strike="noStrike" cap="none" normalizeH="0" baseline="0" dirty="0" smtClean="0">
                          <a:ln>
                            <a:noFill/>
                          </a:ln>
                          <a:solidFill>
                            <a:srgbClr val="000000"/>
                          </a:solidFill>
                          <a:effectLst/>
                          <a:latin typeface="+mn-lt"/>
                          <a:ea typeface="+mn-ea"/>
                        </a:rPr>
                        <a:t>[HgI</a:t>
                      </a:r>
                      <a:r>
                        <a:rPr kumimoji="0" lang="en-US" altLang="zh-CN" sz="3200" b="1" i="0" u="none" strike="noStrike" cap="none" normalizeH="0" baseline="-30000" dirty="0" smtClean="0">
                          <a:ln>
                            <a:noFill/>
                          </a:ln>
                          <a:solidFill>
                            <a:srgbClr val="000000"/>
                          </a:solidFill>
                          <a:effectLst/>
                          <a:latin typeface="+mn-lt"/>
                          <a:ea typeface="+mn-ea"/>
                        </a:rPr>
                        <a:t>3</a:t>
                      </a:r>
                      <a:r>
                        <a:rPr kumimoji="0" lang="en-US" altLang="zh-CN" sz="3200" b="1" i="0" u="none" strike="noStrike" cap="none" normalizeH="0" baseline="0" dirty="0" smtClean="0">
                          <a:ln>
                            <a:noFill/>
                          </a:ln>
                          <a:solidFill>
                            <a:srgbClr val="000000"/>
                          </a:solidFill>
                          <a:effectLst/>
                          <a:latin typeface="+mn-lt"/>
                          <a:ea typeface="+mn-ea"/>
                        </a:rPr>
                        <a:t>]</a:t>
                      </a:r>
                      <a:r>
                        <a:rPr kumimoji="0" lang="en-US" altLang="zh-CN" sz="3200" b="1" i="0" u="none" strike="noStrike" cap="none" normalizeH="0" baseline="30000" dirty="0" smtClean="0">
                          <a:ln>
                            <a:noFill/>
                          </a:ln>
                          <a:solidFill>
                            <a:srgbClr val="000000"/>
                          </a:solidFill>
                          <a:effectLst/>
                          <a:latin typeface="+mn-lt"/>
                          <a:ea typeface="+mn-ea"/>
                        </a:rPr>
                        <a:t>-</a:t>
                      </a:r>
                      <a:endParaRPr kumimoji="0" lang="en-US" altLang="zh-CN" sz="3200" b="0" i="0" u="none" strike="noStrike" cap="none" normalizeH="0" baseline="0" dirty="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r>
              <a:tr h="1914937">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rgbClr val="000000"/>
                          </a:solidFill>
                          <a:effectLst/>
                          <a:latin typeface="+mn-lt"/>
                          <a:ea typeface="+mn-ea"/>
                        </a:rPr>
                        <a:t>4</a:t>
                      </a:r>
                      <a:endParaRPr kumimoji="0" lang="en-US" altLang="zh-CN" sz="3200" b="0" i="0" u="none" strike="noStrike" cap="none" normalizeH="0" baseline="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smtClean="0">
                          <a:ln>
                            <a:noFill/>
                          </a:ln>
                          <a:solidFill>
                            <a:srgbClr val="000000"/>
                          </a:solidFill>
                          <a:effectLst/>
                          <a:latin typeface="+mn-lt"/>
                          <a:ea typeface="+mn-ea"/>
                        </a:rPr>
                        <a:t>sp</a:t>
                      </a:r>
                      <a:r>
                        <a:rPr kumimoji="0" lang="en-US" altLang="zh-CN" sz="3200" b="1" i="0" u="none" strike="noStrike" cap="none" normalizeH="0" baseline="30000" smtClean="0">
                          <a:ln>
                            <a:noFill/>
                          </a:ln>
                          <a:solidFill>
                            <a:srgbClr val="000000"/>
                          </a:solidFill>
                          <a:effectLst/>
                          <a:latin typeface="+mn-lt"/>
                          <a:ea typeface="+mn-ea"/>
                        </a:rPr>
                        <a:t>3</a:t>
                      </a:r>
                      <a:endParaRPr kumimoji="0" lang="en-US" altLang="zh-CN" sz="3200" b="0" i="0" u="none" strike="noStrike" cap="none" normalizeH="0" baseline="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rgbClr val="000000"/>
                          </a:solidFill>
                          <a:effectLst/>
                          <a:latin typeface="+mn-lt"/>
                          <a:ea typeface="+mn-ea"/>
                        </a:rPr>
                        <a:t>四面体</a:t>
                      </a:r>
                      <a:endParaRPr kumimoji="0" lang="zh-CN" altLang="en-US" sz="3200" b="0" i="0" u="none" strike="noStrike" cap="none" normalizeH="0" baseline="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mn-lt"/>
                          <a:ea typeface="+mn-ea"/>
                        </a:rPr>
                        <a:t>                                          </a:t>
                      </a:r>
                      <a:endParaRPr kumimoji="0" lang="en-US" altLang="zh-CN" sz="2800" b="1" i="0" u="none" strike="noStrike" cap="none" normalizeH="0" baseline="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000000"/>
                          </a:solidFill>
                          <a:effectLst/>
                          <a:latin typeface="+mn-lt"/>
                          <a:ea typeface="+mn-ea"/>
                        </a:rPr>
                        <a:t>[CoCl</a:t>
                      </a:r>
                      <a:r>
                        <a:rPr kumimoji="0" lang="en-US" altLang="zh-CN" sz="3200" b="1" i="0" u="none" strike="noStrike" cap="none" normalizeH="0" baseline="-30000" dirty="0" smtClean="0">
                          <a:ln>
                            <a:noFill/>
                          </a:ln>
                          <a:solidFill>
                            <a:srgbClr val="000000"/>
                          </a:solidFill>
                          <a:effectLst/>
                          <a:latin typeface="+mn-lt"/>
                          <a:ea typeface="+mn-ea"/>
                        </a:rPr>
                        <a:t>4</a:t>
                      </a:r>
                      <a:r>
                        <a:rPr kumimoji="0" lang="en-US" altLang="zh-CN" sz="3200" b="1" i="0" u="none" strike="noStrike" cap="none" normalizeH="0" baseline="0" dirty="0" smtClean="0">
                          <a:ln>
                            <a:noFill/>
                          </a:ln>
                          <a:solidFill>
                            <a:srgbClr val="000000"/>
                          </a:solidFill>
                          <a:effectLst/>
                          <a:latin typeface="+mn-lt"/>
                          <a:ea typeface="+mn-ea"/>
                        </a:rPr>
                        <a:t>]</a:t>
                      </a:r>
                      <a:r>
                        <a:rPr kumimoji="0" lang="en-US" altLang="zh-CN" sz="3200" b="1" i="0" u="none" strike="noStrike" cap="none" normalizeH="0" baseline="30000" dirty="0" smtClean="0">
                          <a:ln>
                            <a:noFill/>
                          </a:ln>
                          <a:solidFill>
                            <a:srgbClr val="000000"/>
                          </a:solidFill>
                          <a:effectLst/>
                          <a:latin typeface="+mn-lt"/>
                          <a:ea typeface="+mn-ea"/>
                        </a:rPr>
                        <a:t>2-</a:t>
                      </a:r>
                      <a:r>
                        <a:rPr kumimoji="0" lang="en-US" altLang="zh-CN" sz="3200" b="1" i="0" u="none" strike="noStrike" cap="none" normalizeH="0" baseline="0" dirty="0" smtClean="0">
                          <a:ln>
                            <a:noFill/>
                          </a:ln>
                          <a:solidFill>
                            <a:srgbClr val="000000"/>
                          </a:solidFill>
                          <a:effectLst/>
                          <a:latin typeface="+mn-lt"/>
                          <a:ea typeface="+mn-ea"/>
                        </a:rPr>
                        <a:t>,</a:t>
                      </a:r>
                      <a:endParaRPr kumimoji="0" lang="en-US" altLang="zh-CN" sz="3200" b="0" i="0" u="none" strike="noStrike" cap="none" normalizeH="0" baseline="0" dirty="0" smtClean="0">
                        <a:ln>
                          <a:noFill/>
                        </a:ln>
                        <a:solidFill>
                          <a:srgbClr val="000000"/>
                        </a:solidFill>
                        <a:effectLst/>
                        <a:latin typeface="+mn-lt"/>
                        <a:ea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000000"/>
                          </a:solidFill>
                          <a:effectLst/>
                          <a:latin typeface="+mn-lt"/>
                          <a:ea typeface="+mn-ea"/>
                        </a:rPr>
                        <a:t>[Ni(CO)</a:t>
                      </a:r>
                      <a:r>
                        <a:rPr kumimoji="0" lang="en-US" altLang="zh-CN" sz="3200" b="1" i="0" u="none" strike="noStrike" cap="none" normalizeH="0" baseline="-30000" dirty="0" smtClean="0">
                          <a:ln>
                            <a:noFill/>
                          </a:ln>
                          <a:solidFill>
                            <a:srgbClr val="000000"/>
                          </a:solidFill>
                          <a:effectLst/>
                          <a:latin typeface="+mn-lt"/>
                          <a:ea typeface="+mn-ea"/>
                        </a:rPr>
                        <a:t>4</a:t>
                      </a:r>
                      <a:r>
                        <a:rPr kumimoji="0" lang="en-US" altLang="zh-CN" sz="3200" b="1" i="0" u="none" strike="noStrike" cap="none" normalizeH="0" baseline="0" dirty="0" smtClean="0">
                          <a:ln>
                            <a:noFill/>
                          </a:ln>
                          <a:solidFill>
                            <a:srgbClr val="000000"/>
                          </a:solidFill>
                          <a:effectLst/>
                          <a:latin typeface="+mn-lt"/>
                          <a:ea typeface="+mn-ea"/>
                        </a:rPr>
                        <a:t>],</a:t>
                      </a:r>
                      <a:endParaRPr kumimoji="0" lang="en-US" altLang="zh-CN" sz="3200" b="1" i="0" u="none" strike="noStrike" cap="none" normalizeH="0" baseline="0" dirty="0" smtClean="0">
                        <a:ln>
                          <a:noFill/>
                        </a:ln>
                        <a:solidFill>
                          <a:srgbClr val="000000"/>
                        </a:solidFill>
                        <a:effectLst/>
                        <a:latin typeface="+mn-lt"/>
                        <a:ea typeface="+mn-ea"/>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smtClean="0">
                          <a:ln>
                            <a:noFill/>
                          </a:ln>
                          <a:solidFill>
                            <a:srgbClr val="000000"/>
                          </a:solidFill>
                          <a:effectLst/>
                          <a:latin typeface="+mn-lt"/>
                          <a:ea typeface="+mn-ea"/>
                        </a:rPr>
                        <a:t>[Zn(CN)</a:t>
                      </a:r>
                      <a:r>
                        <a:rPr kumimoji="0" lang="en-US" altLang="zh-CN" sz="3200" b="1" i="0" u="none" strike="noStrike" cap="none" normalizeH="0" baseline="-30000" dirty="0" smtClean="0">
                          <a:ln>
                            <a:noFill/>
                          </a:ln>
                          <a:solidFill>
                            <a:srgbClr val="000000"/>
                          </a:solidFill>
                          <a:effectLst/>
                          <a:latin typeface="+mn-lt"/>
                          <a:ea typeface="+mn-ea"/>
                        </a:rPr>
                        <a:t>4</a:t>
                      </a:r>
                      <a:r>
                        <a:rPr kumimoji="0" lang="en-US" altLang="zh-CN" sz="3200" b="1" i="0" u="none" strike="noStrike" cap="none" normalizeH="0" baseline="0" dirty="0" smtClean="0">
                          <a:ln>
                            <a:noFill/>
                          </a:ln>
                          <a:solidFill>
                            <a:srgbClr val="000000"/>
                          </a:solidFill>
                          <a:effectLst/>
                          <a:latin typeface="+mn-lt"/>
                          <a:ea typeface="+mn-ea"/>
                        </a:rPr>
                        <a:t>]</a:t>
                      </a:r>
                      <a:r>
                        <a:rPr kumimoji="0" lang="en-US" altLang="zh-CN" sz="3200" b="1" i="0" u="none" strike="noStrike" cap="none" normalizeH="0" baseline="30000" dirty="0" smtClean="0">
                          <a:ln>
                            <a:noFill/>
                          </a:ln>
                          <a:solidFill>
                            <a:srgbClr val="000000"/>
                          </a:solidFill>
                          <a:effectLst/>
                          <a:latin typeface="+mn-lt"/>
                          <a:ea typeface="+mn-ea"/>
                        </a:rPr>
                        <a:t>2-</a:t>
                      </a:r>
                      <a:endParaRPr kumimoji="0" lang="en-US" altLang="zh-CN" sz="3200" b="0" i="0" u="none" strike="noStrike" cap="none" normalizeH="0" baseline="0" dirty="0" smtClean="0">
                        <a:ln>
                          <a:noFill/>
                        </a:ln>
                        <a:solidFill>
                          <a:srgbClr val="000000"/>
                        </a:solidFill>
                        <a:effectLst/>
                        <a:latin typeface="+mn-lt"/>
                        <a:ea typeface="+mn-ea"/>
                      </a:endParaRPr>
                    </a:p>
                  </a:txBody>
                  <a:tcPr marL="91439" marR="91439" marT="45730" marB="45730"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r>
            </a:tbl>
          </a:graphicData>
        </a:graphic>
      </p:graphicFrame>
      <p:sp>
        <p:nvSpPr>
          <p:cNvPr id="536610" name="Rectangle 34"/>
          <p:cNvSpPr>
            <a:spLocks noChangeArrowheads="1"/>
          </p:cNvSpPr>
          <p:nvPr/>
        </p:nvSpPr>
        <p:spPr bwMode="auto">
          <a:xfrm>
            <a:off x="1062038" y="44450"/>
            <a:ext cx="7110412" cy="584200"/>
          </a:xfrm>
          <a:prstGeom prst="rect">
            <a:avLst/>
          </a:prstGeom>
          <a:noFill/>
          <a:ln>
            <a:noFill/>
          </a:ln>
          <a:effectLst/>
        </p:spPr>
        <p:txBody>
          <a:bodyPr wrap="none" anchor="ctr">
            <a:spAutoFit/>
          </a:bodyPr>
          <a:lstStyle/>
          <a:p>
            <a:pPr algn="ctr">
              <a:defRPr/>
            </a:pPr>
            <a:r>
              <a:rPr lang="zh-CN" altLang="en-US" dirty="0">
                <a:solidFill>
                  <a:srgbClr val="0000FF"/>
                </a:solidFill>
                <a:latin typeface="+mn-lt"/>
                <a:ea typeface="+mn-ea"/>
              </a:rPr>
              <a:t>表</a:t>
            </a:r>
            <a:r>
              <a:rPr lang="en-US" altLang="zh-CN" dirty="0">
                <a:solidFill>
                  <a:srgbClr val="0000FF"/>
                </a:solidFill>
                <a:latin typeface="+mn-lt"/>
                <a:ea typeface="+mn-ea"/>
              </a:rPr>
              <a:t>10.1</a:t>
            </a:r>
            <a:r>
              <a:rPr lang="en-US" altLang="zh-CN" dirty="0">
                <a:solidFill>
                  <a:srgbClr val="0000FF"/>
                </a:solidFill>
                <a:latin typeface="+mn-ea"/>
                <a:ea typeface="+mn-ea"/>
              </a:rPr>
              <a:t> </a:t>
            </a:r>
            <a:r>
              <a:rPr lang="zh-CN" altLang="en-US" dirty="0">
                <a:solidFill>
                  <a:srgbClr val="0000FF"/>
                </a:solidFill>
                <a:latin typeface="+mn-ea"/>
                <a:ea typeface="+mn-ea"/>
              </a:rPr>
              <a:t>过渡金属配合物的常见空间构型</a:t>
            </a:r>
            <a:endParaRPr lang="zh-CN" altLang="en-US" dirty="0">
              <a:solidFill>
                <a:srgbClr val="0000FF"/>
              </a:solidFill>
              <a:latin typeface="+mn-ea"/>
              <a:ea typeface="+mn-ea"/>
            </a:endParaRPr>
          </a:p>
        </p:txBody>
      </p:sp>
      <p:pic>
        <p:nvPicPr>
          <p:cNvPr id="36898" name="Picture 35" descr="k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56225" y="1901825"/>
            <a:ext cx="9525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9" name="Picture 36" descr="k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225" y="3284538"/>
            <a:ext cx="952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Picture 37" descr="k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6525" y="4905375"/>
            <a:ext cx="12334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1"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A485E02E-A969-4680-A29A-1168D21DC850}"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4"/>
          <p:cNvSpPr>
            <a:spLocks noChangeArrowheads="1"/>
          </p:cNvSpPr>
          <p:nvPr/>
        </p:nvSpPr>
        <p:spPr bwMode="auto">
          <a:xfrm>
            <a:off x="928688" y="196850"/>
            <a:ext cx="4695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381000" algn="l"/>
              </a:tabLst>
              <a:defRPr sz="3200" b="1">
                <a:solidFill>
                  <a:srgbClr val="000000"/>
                </a:solidFill>
                <a:latin typeface="Times New Roman" panose="02020603050405020304" pitchFamily="18" charset="0"/>
                <a:ea typeface="宋体" panose="02010600030101010101" pitchFamily="2" charset="-122"/>
              </a:defRPr>
            </a:lvl1pPr>
            <a:lvl2pPr marL="742950" indent="-285750">
              <a:tabLst>
                <a:tab pos="381000" algn="l"/>
              </a:tabLst>
              <a:defRPr sz="3200" b="1">
                <a:solidFill>
                  <a:srgbClr val="000000"/>
                </a:solidFill>
                <a:latin typeface="Times New Roman" panose="02020603050405020304" pitchFamily="18" charset="0"/>
                <a:ea typeface="宋体" panose="02010600030101010101" pitchFamily="2" charset="-122"/>
              </a:defRPr>
            </a:lvl2pPr>
            <a:lvl3pPr marL="1143000" indent="-228600">
              <a:tabLst>
                <a:tab pos="381000" algn="l"/>
              </a:tabLst>
              <a:defRPr sz="3200" b="1">
                <a:solidFill>
                  <a:srgbClr val="000000"/>
                </a:solidFill>
                <a:latin typeface="Times New Roman" panose="02020603050405020304" pitchFamily="18" charset="0"/>
                <a:ea typeface="宋体" panose="02010600030101010101" pitchFamily="2" charset="-122"/>
              </a:defRPr>
            </a:lvl3pPr>
            <a:lvl4pPr marL="1600200" indent="-228600">
              <a:tabLst>
                <a:tab pos="381000" algn="l"/>
              </a:tabLst>
              <a:defRPr sz="3200" b="1">
                <a:solidFill>
                  <a:srgbClr val="000000"/>
                </a:solidFill>
                <a:latin typeface="Times New Roman" panose="02020603050405020304" pitchFamily="18" charset="0"/>
                <a:ea typeface="宋体" panose="02010600030101010101" pitchFamily="2" charset="-122"/>
              </a:defRPr>
            </a:lvl4pPr>
            <a:lvl5pPr marL="2057400" indent="-228600">
              <a:tabLst>
                <a:tab pos="381000" algn="l"/>
              </a:tabLst>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tabLst>
                <a:tab pos="381000" algn="l"/>
              </a:tabLs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tabLst>
                <a:tab pos="381000" algn="l"/>
              </a:tabLs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tabLst>
                <a:tab pos="381000" algn="l"/>
              </a:tabLs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tabLst>
                <a:tab pos="381000" algn="l"/>
              </a:tabLst>
              <a:defRPr sz="3200" b="1">
                <a:solidFill>
                  <a:srgbClr val="000000"/>
                </a:solidFill>
                <a:latin typeface="Times New Roman" panose="02020603050405020304" pitchFamily="18" charset="0"/>
                <a:ea typeface="宋体" panose="02010600030101010101" pitchFamily="2" charset="-122"/>
              </a:defRPr>
            </a:lvl9pPr>
          </a:lstStyle>
          <a:p>
            <a:r>
              <a:rPr lang="en-US" altLang="zh-CN" sz="4000">
                <a:solidFill>
                  <a:srgbClr val="0000CC"/>
                </a:solidFill>
                <a:ea typeface="楷体" panose="02010609060101010101" pitchFamily="49" charset="-122"/>
              </a:rPr>
              <a:t>3.</a:t>
            </a:r>
            <a:r>
              <a:rPr lang="zh-CN" altLang="en-US" sz="4000">
                <a:solidFill>
                  <a:srgbClr val="0000CC"/>
                </a:solidFill>
                <a:ea typeface="楷体" panose="02010609060101010101" pitchFamily="49" charset="-122"/>
              </a:rPr>
              <a:t>配合物的稳定性</a:t>
            </a:r>
            <a:endParaRPr lang="zh-CN" altLang="en-US" sz="4000">
              <a:solidFill>
                <a:srgbClr val="0000CC"/>
              </a:solidFill>
              <a:ea typeface="楷体" panose="02010609060101010101" pitchFamily="49" charset="-122"/>
            </a:endParaRPr>
          </a:p>
        </p:txBody>
      </p:sp>
      <p:sp>
        <p:nvSpPr>
          <p:cNvPr id="567301" name="Text Box 5"/>
          <p:cNvSpPr txBox="1">
            <a:spLocks noChangeArrowheads="1"/>
          </p:cNvSpPr>
          <p:nvPr/>
        </p:nvSpPr>
        <p:spPr bwMode="auto">
          <a:xfrm>
            <a:off x="928688" y="2492375"/>
            <a:ext cx="76041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50000"/>
              </a:spcBef>
            </a:pPr>
            <a:r>
              <a:rPr kumimoji="1" lang="en-US" altLang="zh-CN">
                <a:ea typeface="楷体" panose="02010609060101010101" pitchFamily="49" charset="-122"/>
              </a:rPr>
              <a:t>[CoF</a:t>
            </a:r>
            <a:r>
              <a:rPr kumimoji="1" lang="en-US" altLang="zh-CN" baseline="-25000">
                <a:ea typeface="楷体" panose="02010609060101010101" pitchFamily="49" charset="-122"/>
              </a:rPr>
              <a:t>6</a:t>
            </a:r>
            <a:r>
              <a:rPr kumimoji="1" lang="en-US" altLang="zh-CN">
                <a:ea typeface="楷体" panose="02010609060101010101" pitchFamily="49" charset="-122"/>
              </a:rPr>
              <a:t>]</a:t>
            </a:r>
            <a:r>
              <a:rPr kumimoji="1" lang="en-US" altLang="zh-CN" baseline="30000">
                <a:ea typeface="楷体" panose="02010609060101010101" pitchFamily="49" charset="-122"/>
              </a:rPr>
              <a:t>3</a:t>
            </a:r>
            <a:r>
              <a:rPr kumimoji="1" lang="en-US" altLang="zh-CN" baseline="30000">
                <a:ea typeface="楷体" panose="02010609060101010101" pitchFamily="49" charset="-122"/>
                <a:sym typeface="Symbol" panose="05050102010706020507" pitchFamily="18" charset="2"/>
              </a:rPr>
              <a:t></a:t>
            </a:r>
            <a:r>
              <a:rPr kumimoji="1" lang="zh-CN" altLang="en-US">
                <a:ea typeface="楷体" panose="02010609060101010101" pitchFamily="49" charset="-122"/>
              </a:rPr>
              <a:t>的</a:t>
            </a:r>
            <a:r>
              <a:rPr kumimoji="1" lang="en-US" altLang="zh-CN">
                <a:ea typeface="楷体" panose="02010609060101010101" pitchFamily="49" charset="-122"/>
              </a:rPr>
              <a:t>CFSE</a:t>
            </a:r>
            <a:r>
              <a:rPr kumimoji="1" lang="en-US" altLang="zh-CN" baseline="-25000">
                <a:ea typeface="楷体" panose="02010609060101010101" pitchFamily="49" charset="-122"/>
              </a:rPr>
              <a:t>1</a:t>
            </a:r>
            <a:r>
              <a:rPr kumimoji="1" lang="en-US" altLang="zh-CN">
                <a:ea typeface="楷体" panose="02010609060101010101" pitchFamily="49" charset="-122"/>
              </a:rPr>
              <a:t>= –4Dq</a:t>
            </a:r>
            <a:r>
              <a:rPr kumimoji="1" lang="en-US" altLang="zh-CN">
                <a:ea typeface="楷体" panose="02010609060101010101" pitchFamily="49" charset="-122"/>
                <a:sym typeface="Symbol" panose="05050102010706020507" pitchFamily="18" charset="2"/>
              </a:rPr>
              <a:t>4+6</a:t>
            </a:r>
            <a:r>
              <a:rPr kumimoji="1" lang="en-US" altLang="zh-CN">
                <a:ea typeface="华文楷体" panose="02010600040101010101" pitchFamily="2" charset="-122"/>
              </a:rPr>
              <a:t>Dq</a:t>
            </a:r>
            <a:r>
              <a:rPr kumimoji="1" lang="en-US" altLang="zh-CN">
                <a:ea typeface="华文楷体" panose="02010600040101010101" pitchFamily="2" charset="-122"/>
                <a:sym typeface="Symbol" panose="05050102010706020507" pitchFamily="18" charset="2"/>
              </a:rPr>
              <a:t>2= </a:t>
            </a:r>
            <a:r>
              <a:rPr kumimoji="1" lang="en-US" altLang="zh-CN">
                <a:ea typeface="楷体" panose="02010609060101010101" pitchFamily="49" charset="-122"/>
              </a:rPr>
              <a:t>–4Dq</a:t>
            </a:r>
            <a:endParaRPr kumimoji="1" lang="en-US" altLang="zh-CN">
              <a:ea typeface="楷体" panose="02010609060101010101" pitchFamily="49" charset="-122"/>
            </a:endParaRPr>
          </a:p>
        </p:txBody>
      </p:sp>
      <p:sp>
        <p:nvSpPr>
          <p:cNvPr id="567303" name="Text Box 7"/>
          <p:cNvSpPr txBox="1">
            <a:spLocks noChangeArrowheads="1"/>
          </p:cNvSpPr>
          <p:nvPr/>
        </p:nvSpPr>
        <p:spPr bwMode="auto">
          <a:xfrm>
            <a:off x="1008063" y="1052513"/>
            <a:ext cx="71278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kumimoji="1" lang="en-US" altLang="zh-CN">
                <a:ea typeface="楷体" panose="02010609060101010101" pitchFamily="49" charset="-122"/>
              </a:rPr>
              <a:t>     </a:t>
            </a:r>
            <a:r>
              <a:rPr kumimoji="1" lang="zh-CN" altLang="en-US">
                <a:ea typeface="楷体" panose="02010609060101010101" pitchFamily="49" charset="-122"/>
              </a:rPr>
              <a:t>从晶体场稳定化能判断过渡金属配合物的稳定性。</a:t>
            </a:r>
            <a:endParaRPr kumimoji="1" lang="zh-CN" altLang="en-US">
              <a:ea typeface="楷体" panose="02010609060101010101" pitchFamily="49" charset="-122"/>
            </a:endParaRPr>
          </a:p>
        </p:txBody>
      </p:sp>
      <p:sp>
        <p:nvSpPr>
          <p:cNvPr id="567304" name="Text Box 8"/>
          <p:cNvSpPr txBox="1">
            <a:spLocks noChangeArrowheads="1"/>
          </p:cNvSpPr>
          <p:nvPr/>
        </p:nvSpPr>
        <p:spPr bwMode="auto">
          <a:xfrm>
            <a:off x="898525" y="3357563"/>
            <a:ext cx="64817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10000"/>
              </a:spcBef>
            </a:pPr>
            <a:r>
              <a:rPr kumimoji="1" lang="en-US" altLang="zh-CN" dirty="0">
                <a:ea typeface="楷体" panose="02010609060101010101" pitchFamily="49" charset="-122"/>
              </a:rPr>
              <a:t>[Co(CN)</a:t>
            </a:r>
            <a:r>
              <a:rPr kumimoji="1" lang="en-US" altLang="zh-CN" baseline="-25000" dirty="0">
                <a:ea typeface="楷体" panose="02010609060101010101" pitchFamily="49" charset="-122"/>
              </a:rPr>
              <a:t>6</a:t>
            </a:r>
            <a:r>
              <a:rPr kumimoji="1" lang="en-US" altLang="zh-CN" dirty="0">
                <a:ea typeface="楷体" panose="02010609060101010101" pitchFamily="49" charset="-122"/>
              </a:rPr>
              <a:t>]</a:t>
            </a:r>
            <a:r>
              <a:rPr kumimoji="1" lang="en-US" altLang="zh-CN" baseline="30000" dirty="0">
                <a:ea typeface="楷体" panose="02010609060101010101" pitchFamily="49" charset="-122"/>
              </a:rPr>
              <a:t>3</a:t>
            </a:r>
            <a:r>
              <a:rPr kumimoji="1" lang="en-US" altLang="zh-CN" baseline="30000" dirty="0">
                <a:ea typeface="楷体" panose="02010609060101010101" pitchFamily="49" charset="-122"/>
                <a:sym typeface="Symbol" panose="05050102010706020507" pitchFamily="18" charset="2"/>
              </a:rPr>
              <a:t></a:t>
            </a:r>
            <a:r>
              <a:rPr kumimoji="1" lang="zh-CN" altLang="en-US" dirty="0">
                <a:ea typeface="楷体" panose="02010609060101010101" pitchFamily="49" charset="-122"/>
              </a:rPr>
              <a:t>的</a:t>
            </a:r>
            <a:r>
              <a:rPr kumimoji="1" lang="en-US" altLang="zh-CN" dirty="0">
                <a:solidFill>
                  <a:srgbClr val="0000CC"/>
                </a:solidFill>
                <a:ea typeface="楷体" panose="02010609060101010101" pitchFamily="49" charset="-122"/>
              </a:rPr>
              <a:t>CFSE</a:t>
            </a:r>
            <a:r>
              <a:rPr kumimoji="1" lang="en-US" altLang="zh-CN" baseline="-25000" dirty="0">
                <a:solidFill>
                  <a:srgbClr val="0000CC"/>
                </a:solidFill>
                <a:ea typeface="楷体" panose="02010609060101010101" pitchFamily="49" charset="-122"/>
              </a:rPr>
              <a:t>2</a:t>
            </a:r>
            <a:r>
              <a:rPr kumimoji="1" lang="en-US" altLang="zh-CN" dirty="0">
                <a:solidFill>
                  <a:srgbClr val="0000CC"/>
                </a:solidFill>
                <a:ea typeface="华文楷体" panose="02010600040101010101" pitchFamily="2" charset="-122"/>
              </a:rPr>
              <a:t>= –4Dq</a:t>
            </a:r>
            <a:r>
              <a:rPr kumimoji="1" lang="en-US" altLang="zh-CN" dirty="0">
                <a:solidFill>
                  <a:srgbClr val="0000CC"/>
                </a:solidFill>
                <a:ea typeface="华文楷体" panose="02010600040101010101" pitchFamily="2" charset="-122"/>
                <a:sym typeface="Symbol" panose="05050102010706020507" pitchFamily="18" charset="2"/>
              </a:rPr>
              <a:t>6+2</a:t>
            </a:r>
            <a:r>
              <a:rPr kumimoji="1" lang="en-US" altLang="zh-CN" i="1" dirty="0">
                <a:solidFill>
                  <a:srgbClr val="0000CC"/>
                </a:solidFill>
                <a:ea typeface="华文楷体" panose="02010600040101010101" pitchFamily="2" charset="-122"/>
                <a:sym typeface="Symbol" panose="05050102010706020507" pitchFamily="18" charset="2"/>
              </a:rPr>
              <a:t>P</a:t>
            </a:r>
            <a:endParaRPr kumimoji="1" lang="en-US" altLang="zh-CN" i="1" dirty="0">
              <a:solidFill>
                <a:srgbClr val="0000CC"/>
              </a:solidFill>
              <a:ea typeface="华文楷体" panose="02010600040101010101" pitchFamily="2" charset="-122"/>
              <a:sym typeface="Symbol" panose="05050102010706020507" pitchFamily="18" charset="2"/>
            </a:endParaRPr>
          </a:p>
          <a:p>
            <a:pPr>
              <a:lnSpc>
                <a:spcPct val="120000"/>
              </a:lnSpc>
              <a:spcBef>
                <a:spcPct val="10000"/>
              </a:spcBef>
            </a:pPr>
            <a:r>
              <a:rPr kumimoji="1" lang="en-US" altLang="zh-CN" i="1" dirty="0">
                <a:solidFill>
                  <a:srgbClr val="0000CC"/>
                </a:solidFill>
                <a:ea typeface="华文楷体" panose="02010600040101010101" pitchFamily="2" charset="-122"/>
                <a:sym typeface="Symbol" panose="05050102010706020507" pitchFamily="18" charset="2"/>
              </a:rPr>
              <a:t>                                   </a:t>
            </a:r>
            <a:r>
              <a:rPr kumimoji="1" lang="en-US" altLang="zh-CN" dirty="0">
                <a:solidFill>
                  <a:srgbClr val="0000CC"/>
                </a:solidFill>
                <a:ea typeface="华文楷体" panose="02010600040101010101" pitchFamily="2" charset="-122"/>
                <a:sym typeface="Symbol" panose="05050102010706020507" pitchFamily="18" charset="2"/>
              </a:rPr>
              <a:t>= </a:t>
            </a:r>
            <a:r>
              <a:rPr kumimoji="1" lang="en-US" altLang="zh-CN" dirty="0">
                <a:solidFill>
                  <a:srgbClr val="FF0000"/>
                </a:solidFill>
                <a:ea typeface="楷体" panose="02010609060101010101" pitchFamily="49" charset="-122"/>
              </a:rPr>
              <a:t>–24Dq+2</a:t>
            </a:r>
            <a:r>
              <a:rPr kumimoji="1" lang="en-US" altLang="zh-CN" i="1" dirty="0">
                <a:solidFill>
                  <a:srgbClr val="FF0000"/>
                </a:solidFill>
                <a:ea typeface="楷体" panose="02010609060101010101" pitchFamily="49" charset="-122"/>
              </a:rPr>
              <a:t>P</a:t>
            </a:r>
            <a:endParaRPr kumimoji="1" lang="en-US" altLang="zh-CN" dirty="0">
              <a:solidFill>
                <a:srgbClr val="FF0000"/>
              </a:solidFill>
              <a:ea typeface="楷体" panose="02010609060101010101" pitchFamily="49" charset="-122"/>
            </a:endParaRPr>
          </a:p>
        </p:txBody>
      </p:sp>
      <p:sp>
        <p:nvSpPr>
          <p:cNvPr id="567305" name="Text Box 9"/>
          <p:cNvSpPr txBox="1">
            <a:spLocks noChangeArrowheads="1"/>
          </p:cNvSpPr>
          <p:nvPr/>
        </p:nvSpPr>
        <p:spPr bwMode="auto">
          <a:xfrm>
            <a:off x="1295400" y="4868863"/>
            <a:ext cx="684053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50000"/>
              </a:spcBef>
            </a:pPr>
            <a:r>
              <a:rPr kumimoji="1" lang="en-US" altLang="zh-CN">
                <a:solidFill>
                  <a:srgbClr val="0000CC"/>
                </a:solidFill>
                <a:ea typeface="华文楷体" panose="02010600040101010101" pitchFamily="2" charset="-122"/>
              </a:rPr>
              <a:t>CFSE</a:t>
            </a:r>
            <a:r>
              <a:rPr kumimoji="1" lang="en-US" altLang="zh-CN" baseline="-25000">
                <a:solidFill>
                  <a:srgbClr val="0000CC"/>
                </a:solidFill>
                <a:ea typeface="华文楷体" panose="02010600040101010101" pitchFamily="2" charset="-122"/>
              </a:rPr>
              <a:t>2</a:t>
            </a:r>
            <a:r>
              <a:rPr kumimoji="1" lang="en-US" altLang="zh-CN">
                <a:solidFill>
                  <a:srgbClr val="0000CC"/>
                </a:solidFill>
                <a:ea typeface="华文楷体" panose="02010600040101010101" pitchFamily="2" charset="-122"/>
              </a:rPr>
              <a:t> 》CFSE</a:t>
            </a:r>
            <a:r>
              <a:rPr kumimoji="1" lang="en-US" altLang="zh-CN" baseline="-25000">
                <a:solidFill>
                  <a:srgbClr val="0000CC"/>
                </a:solidFill>
                <a:ea typeface="华文楷体" panose="02010600040101010101" pitchFamily="2" charset="-122"/>
              </a:rPr>
              <a:t>1</a:t>
            </a:r>
            <a:r>
              <a:rPr kumimoji="1" lang="zh-CN" altLang="en-US">
                <a:solidFill>
                  <a:srgbClr val="0000CC"/>
                </a:solidFill>
                <a:ea typeface="楷体" panose="02010609060101010101" pitchFamily="49" charset="-122"/>
              </a:rPr>
              <a:t>，</a:t>
            </a:r>
            <a:r>
              <a:rPr kumimoji="1" lang="en-US" altLang="zh-CN">
                <a:ea typeface="楷体" panose="02010609060101010101" pitchFamily="49" charset="-122"/>
              </a:rPr>
              <a:t> [Co(CN)</a:t>
            </a:r>
            <a:r>
              <a:rPr kumimoji="1" lang="en-US" altLang="zh-CN" baseline="-25000">
                <a:ea typeface="楷体" panose="02010609060101010101" pitchFamily="49" charset="-122"/>
              </a:rPr>
              <a:t>6</a:t>
            </a:r>
            <a:r>
              <a:rPr kumimoji="1" lang="en-US" altLang="zh-CN">
                <a:ea typeface="楷体" panose="02010609060101010101" pitchFamily="49" charset="-122"/>
              </a:rPr>
              <a:t>]</a:t>
            </a:r>
            <a:r>
              <a:rPr kumimoji="1" lang="en-US" altLang="zh-CN" baseline="30000">
                <a:ea typeface="楷体" panose="02010609060101010101" pitchFamily="49" charset="-122"/>
              </a:rPr>
              <a:t>3</a:t>
            </a:r>
            <a:r>
              <a:rPr kumimoji="1" lang="en-US" altLang="zh-CN" baseline="30000">
                <a:ea typeface="楷体" panose="02010609060101010101" pitchFamily="49" charset="-122"/>
                <a:sym typeface="Symbol" panose="05050102010706020507" pitchFamily="18" charset="2"/>
              </a:rPr>
              <a:t></a:t>
            </a:r>
            <a:r>
              <a:rPr kumimoji="1" lang="zh-CN" altLang="en-US">
                <a:solidFill>
                  <a:srgbClr val="0000CC"/>
                </a:solidFill>
                <a:ea typeface="楷体" panose="02010609060101010101" pitchFamily="49" charset="-122"/>
              </a:rPr>
              <a:t>更稳定</a:t>
            </a:r>
            <a:endParaRPr kumimoji="1" lang="zh-CN" altLang="en-US">
              <a:solidFill>
                <a:srgbClr val="0000CC"/>
              </a:solidFill>
              <a:ea typeface="楷体" panose="02010609060101010101" pitchFamily="49" charset="-122"/>
            </a:endParaRPr>
          </a:p>
        </p:txBody>
      </p:sp>
      <p:sp>
        <p:nvSpPr>
          <p:cNvPr id="97286"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5F6DDFDD-BCE0-4C03-87C2-6375D5080B08}"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7303"/>
                                        </p:tgtEl>
                                        <p:attrNameLst>
                                          <p:attrName>style.visibility</p:attrName>
                                        </p:attrNameLst>
                                      </p:cBhvr>
                                      <p:to>
                                        <p:strVal val="visible"/>
                                      </p:to>
                                    </p:set>
                                    <p:animEffect transition="in" filter="wipe(left)">
                                      <p:cBhvr>
                                        <p:cTn id="7" dur="500"/>
                                        <p:tgtEl>
                                          <p:spTgt spid="5673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7301"/>
                                        </p:tgtEl>
                                        <p:attrNameLst>
                                          <p:attrName>style.visibility</p:attrName>
                                        </p:attrNameLst>
                                      </p:cBhvr>
                                      <p:to>
                                        <p:strVal val="visible"/>
                                      </p:to>
                                    </p:set>
                                    <p:animEffect transition="in" filter="wipe(left)">
                                      <p:cBhvr>
                                        <p:cTn id="12" dur="500"/>
                                        <p:tgtEl>
                                          <p:spTgt spid="5673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7304"/>
                                        </p:tgtEl>
                                        <p:attrNameLst>
                                          <p:attrName>style.visibility</p:attrName>
                                        </p:attrNameLst>
                                      </p:cBhvr>
                                      <p:to>
                                        <p:strVal val="visible"/>
                                      </p:to>
                                    </p:set>
                                    <p:animEffect transition="in" filter="wipe(left)">
                                      <p:cBhvr>
                                        <p:cTn id="17" dur="500"/>
                                        <p:tgtEl>
                                          <p:spTgt spid="56730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7305"/>
                                        </p:tgtEl>
                                        <p:attrNameLst>
                                          <p:attrName>style.visibility</p:attrName>
                                        </p:attrNameLst>
                                      </p:cBhvr>
                                      <p:to>
                                        <p:strVal val="visible"/>
                                      </p:to>
                                    </p:set>
                                    <p:animEffect transition="in" filter="wipe(left)">
                                      <p:cBhvr>
                                        <p:cTn id="22" dur="500"/>
                                        <p:tgtEl>
                                          <p:spTgt spid="567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1" grpId="0"/>
      <p:bldP spid="567303" grpId="0"/>
      <p:bldP spid="567304" grpId="0"/>
      <p:bldP spid="56730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4"/>
          <p:cNvSpPr>
            <a:spLocks noChangeArrowheads="1"/>
          </p:cNvSpPr>
          <p:nvPr/>
        </p:nvSpPr>
        <p:spPr bwMode="auto">
          <a:xfrm>
            <a:off x="928688" y="196919"/>
            <a:ext cx="59475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381000" algn="l"/>
              </a:tabLst>
              <a:defRPr sz="3200" b="1">
                <a:solidFill>
                  <a:srgbClr val="000000"/>
                </a:solidFill>
                <a:latin typeface="Times New Roman" panose="02020603050405020304" pitchFamily="18" charset="0"/>
                <a:ea typeface="宋体" panose="02010600030101010101" pitchFamily="2" charset="-122"/>
              </a:defRPr>
            </a:lvl1pPr>
            <a:lvl2pPr marL="742950" indent="-285750">
              <a:tabLst>
                <a:tab pos="381000" algn="l"/>
              </a:tabLst>
              <a:defRPr sz="3200" b="1">
                <a:solidFill>
                  <a:srgbClr val="000000"/>
                </a:solidFill>
                <a:latin typeface="Times New Roman" panose="02020603050405020304" pitchFamily="18" charset="0"/>
                <a:ea typeface="宋体" panose="02010600030101010101" pitchFamily="2" charset="-122"/>
              </a:defRPr>
            </a:lvl2pPr>
            <a:lvl3pPr marL="1143000" indent="-228600">
              <a:tabLst>
                <a:tab pos="381000" algn="l"/>
              </a:tabLst>
              <a:defRPr sz="3200" b="1">
                <a:solidFill>
                  <a:srgbClr val="000000"/>
                </a:solidFill>
                <a:latin typeface="Times New Roman" panose="02020603050405020304" pitchFamily="18" charset="0"/>
                <a:ea typeface="宋体" panose="02010600030101010101" pitchFamily="2" charset="-122"/>
              </a:defRPr>
            </a:lvl3pPr>
            <a:lvl4pPr marL="1600200" indent="-228600">
              <a:tabLst>
                <a:tab pos="381000" algn="l"/>
              </a:tabLst>
              <a:defRPr sz="3200" b="1">
                <a:solidFill>
                  <a:srgbClr val="000000"/>
                </a:solidFill>
                <a:latin typeface="Times New Roman" panose="02020603050405020304" pitchFamily="18" charset="0"/>
                <a:ea typeface="宋体" panose="02010600030101010101" pitchFamily="2" charset="-122"/>
              </a:defRPr>
            </a:lvl4pPr>
            <a:lvl5pPr marL="2057400" indent="-228600">
              <a:tabLst>
                <a:tab pos="381000" algn="l"/>
              </a:tabLst>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tabLst>
                <a:tab pos="381000" algn="l"/>
              </a:tabLs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tabLst>
                <a:tab pos="381000" algn="l"/>
              </a:tabLs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tabLst>
                <a:tab pos="381000" algn="l"/>
              </a:tabLs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tabLst>
                <a:tab pos="381000" algn="l"/>
              </a:tabLst>
              <a:defRPr sz="3200" b="1">
                <a:solidFill>
                  <a:srgbClr val="000000"/>
                </a:solidFill>
                <a:latin typeface="Times New Roman" panose="02020603050405020304" pitchFamily="18" charset="0"/>
                <a:ea typeface="宋体" panose="02010600030101010101" pitchFamily="2" charset="-122"/>
              </a:defRPr>
            </a:lvl9pPr>
          </a:lstStyle>
          <a:p>
            <a:r>
              <a:rPr lang="en-US" altLang="zh-CN" sz="4000" dirty="0" smtClean="0">
                <a:solidFill>
                  <a:srgbClr val="0000CC"/>
                </a:solidFill>
                <a:ea typeface="楷体" panose="02010609060101010101" pitchFamily="49" charset="-122"/>
              </a:rPr>
              <a:t>4.</a:t>
            </a:r>
            <a:r>
              <a:rPr lang="zh-CN" altLang="en-US" sz="4000" dirty="0" smtClean="0">
                <a:solidFill>
                  <a:srgbClr val="0000CC"/>
                </a:solidFill>
                <a:ea typeface="楷体" panose="02010609060101010101" pitchFamily="49" charset="-122"/>
              </a:rPr>
              <a:t>离子水合热变化规律</a:t>
            </a:r>
            <a:endParaRPr lang="zh-CN" altLang="en-US" sz="4000" dirty="0">
              <a:solidFill>
                <a:srgbClr val="0000CC"/>
              </a:solidFill>
              <a:ea typeface="楷体" panose="02010609060101010101" pitchFamily="49" charset="-122"/>
            </a:endParaRPr>
          </a:p>
        </p:txBody>
      </p:sp>
      <p:sp>
        <p:nvSpPr>
          <p:cNvPr id="567303" name="Text Box 7"/>
          <p:cNvSpPr txBox="1">
            <a:spLocks noChangeArrowheads="1"/>
          </p:cNvSpPr>
          <p:nvPr/>
        </p:nvSpPr>
        <p:spPr bwMode="auto">
          <a:xfrm>
            <a:off x="1008063" y="1052513"/>
            <a:ext cx="7127875" cy="63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kumimoji="1" lang="en-US" altLang="zh-CN" dirty="0">
                <a:ea typeface="楷体" panose="02010609060101010101" pitchFamily="49" charset="-122"/>
              </a:rPr>
              <a:t>     </a:t>
            </a:r>
            <a:endParaRPr kumimoji="1" lang="zh-CN" altLang="en-US" dirty="0">
              <a:ea typeface="楷体" panose="02010609060101010101" pitchFamily="49" charset="-122"/>
            </a:endParaRPr>
          </a:p>
        </p:txBody>
      </p:sp>
      <p:sp>
        <p:nvSpPr>
          <p:cNvPr id="97286" name="Rectangle 7"/>
          <p:cNvSpPr>
            <a:spLocks noChangeArrowheads="1"/>
          </p:cNvSpPr>
          <p:nvPr/>
        </p:nvSpPr>
        <p:spPr bwMode="auto">
          <a:xfrm>
            <a:off x="8388350" y="6237288"/>
            <a:ext cx="48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5F6DDFDD-BCE0-4C03-87C2-6375D5080B08}"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pic>
        <p:nvPicPr>
          <p:cNvPr id="206851" name="Picture 3"/>
          <p:cNvPicPr>
            <a:picLocks noChangeAspect="1" noChangeArrowheads="1"/>
          </p:cNvPicPr>
          <p:nvPr/>
        </p:nvPicPr>
        <p:blipFill>
          <a:blip r:embed="rId1" cstate="print"/>
          <a:srcRect/>
          <a:stretch>
            <a:fillRect/>
          </a:stretch>
        </p:blipFill>
        <p:spPr bwMode="auto">
          <a:xfrm>
            <a:off x="683568" y="1052736"/>
            <a:ext cx="8336499" cy="494183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7303"/>
                                        </p:tgtEl>
                                        <p:attrNameLst>
                                          <p:attrName>style.visibility</p:attrName>
                                        </p:attrNameLst>
                                      </p:cBhvr>
                                      <p:to>
                                        <p:strVal val="visible"/>
                                      </p:to>
                                    </p:set>
                                    <p:animEffect transition="in" filter="wipe(left)">
                                      <p:cBhvr>
                                        <p:cTn id="7" dur="500"/>
                                        <p:tgtEl>
                                          <p:spTgt spid="567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idx="4294967295"/>
          </p:nvPr>
        </p:nvSpPr>
        <p:spPr>
          <a:xfrm>
            <a:off x="468313" y="414338"/>
            <a:ext cx="8229600" cy="1143000"/>
          </a:xfrm>
        </p:spPr>
        <p:txBody>
          <a:bodyPr/>
          <a:lstStyle/>
          <a:p>
            <a:pPr>
              <a:defRPr/>
            </a:pPr>
            <a:r>
              <a:rPr lang="en-US" altLang="zh-CN" sz="4800" b="1" dirty="0">
                <a:solidFill>
                  <a:srgbClr val="000000"/>
                </a:solidFill>
                <a:effectLst/>
                <a:latin typeface="+mn-lt"/>
                <a:ea typeface="+mn-ea"/>
              </a:rPr>
              <a:t>10.4  3d</a:t>
            </a:r>
            <a:r>
              <a:rPr lang="zh-CN" altLang="en-US" sz="4800" b="1" dirty="0">
                <a:solidFill>
                  <a:srgbClr val="000000"/>
                </a:solidFill>
                <a:effectLst/>
                <a:latin typeface="+mn-lt"/>
                <a:ea typeface="+mn-ea"/>
              </a:rPr>
              <a:t>过渡金属 </a:t>
            </a:r>
            <a:endParaRPr lang="zh-CN" altLang="en-US" sz="4800" b="1" dirty="0">
              <a:solidFill>
                <a:srgbClr val="000000"/>
              </a:solidFill>
              <a:effectLst/>
              <a:latin typeface="+mn-lt"/>
              <a:ea typeface="+mn-ea"/>
            </a:endParaRPr>
          </a:p>
        </p:txBody>
      </p:sp>
      <p:sp>
        <p:nvSpPr>
          <p:cNvPr id="350212" name="Rectangle 4"/>
          <p:cNvSpPr>
            <a:spLocks noChangeArrowheads="1"/>
          </p:cNvSpPr>
          <p:nvPr/>
        </p:nvSpPr>
        <p:spPr bwMode="auto">
          <a:xfrm>
            <a:off x="1547813" y="1773238"/>
            <a:ext cx="6153150" cy="641350"/>
          </a:xfrm>
          <a:prstGeom prst="rect">
            <a:avLst/>
          </a:prstGeom>
          <a:noFill/>
          <a:ln>
            <a:noFill/>
          </a:ln>
          <a:effectLst/>
        </p:spPr>
        <p:txBody>
          <a:bodyPr wrap="none" anchor="ctr">
            <a:spAutoFit/>
          </a:bodyPr>
          <a:lstStyle/>
          <a:p>
            <a:pPr>
              <a:defRPr/>
            </a:pPr>
            <a:r>
              <a:rPr lang="en-US" altLang="zh-CN" sz="3600">
                <a:latin typeface="+mn-lt"/>
                <a:ea typeface="+mn-ea"/>
              </a:rPr>
              <a:t>10.4.1 3d</a:t>
            </a:r>
            <a:r>
              <a:rPr lang="zh-CN" altLang="en-US" sz="3600">
                <a:latin typeface="+mn-lt"/>
                <a:ea typeface="+mn-ea"/>
              </a:rPr>
              <a:t>过渡金属的基本性质 </a:t>
            </a:r>
            <a:endParaRPr lang="zh-CN" altLang="en-US" sz="3600">
              <a:latin typeface="+mn-lt"/>
              <a:ea typeface="+mn-ea"/>
            </a:endParaRPr>
          </a:p>
        </p:txBody>
      </p:sp>
      <p:sp>
        <p:nvSpPr>
          <p:cNvPr id="350214" name="Rectangle 6">
            <a:hlinkClick r:id="rId1" action="ppaction://hlinksldjump"/>
          </p:cNvPr>
          <p:cNvSpPr>
            <a:spLocks noChangeArrowheads="1"/>
          </p:cNvSpPr>
          <p:nvPr/>
        </p:nvSpPr>
        <p:spPr bwMode="auto">
          <a:xfrm>
            <a:off x="1547813" y="2662238"/>
            <a:ext cx="5238750" cy="641350"/>
          </a:xfrm>
          <a:prstGeom prst="rect">
            <a:avLst/>
          </a:prstGeom>
          <a:noFill/>
          <a:ln>
            <a:noFill/>
          </a:ln>
          <a:effectLst/>
        </p:spPr>
        <p:txBody>
          <a:bodyPr wrap="none" anchor="ctr">
            <a:spAutoFit/>
          </a:bodyPr>
          <a:lstStyle/>
          <a:p>
            <a:pPr>
              <a:defRPr/>
            </a:pPr>
            <a:r>
              <a:rPr lang="en-US" altLang="zh-CN" sz="3600" dirty="0">
                <a:latin typeface="+mn-lt"/>
                <a:ea typeface="+mn-ea"/>
              </a:rPr>
              <a:t>10.4.2 3d</a:t>
            </a:r>
            <a:r>
              <a:rPr lang="zh-CN" altLang="en-US" sz="3600" dirty="0">
                <a:latin typeface="+mn-lt"/>
                <a:ea typeface="+mn-ea"/>
              </a:rPr>
              <a:t>过渡金属的单质 </a:t>
            </a:r>
            <a:endParaRPr lang="zh-CN" altLang="en-US" sz="3600" dirty="0">
              <a:latin typeface="+mn-lt"/>
              <a:ea typeface="+mn-ea"/>
            </a:endParaRPr>
          </a:p>
        </p:txBody>
      </p:sp>
      <p:sp>
        <p:nvSpPr>
          <p:cNvPr id="350215" name="Rectangle 7"/>
          <p:cNvSpPr>
            <a:spLocks noChangeArrowheads="1"/>
          </p:cNvSpPr>
          <p:nvPr/>
        </p:nvSpPr>
        <p:spPr bwMode="auto">
          <a:xfrm>
            <a:off x="1544638" y="3549650"/>
            <a:ext cx="6610350" cy="641350"/>
          </a:xfrm>
          <a:prstGeom prst="rect">
            <a:avLst/>
          </a:prstGeom>
          <a:noFill/>
          <a:ln>
            <a:noFill/>
          </a:ln>
          <a:effectLst/>
        </p:spPr>
        <p:txBody>
          <a:bodyPr wrap="none" anchor="ctr">
            <a:spAutoFit/>
          </a:bodyPr>
          <a:lstStyle/>
          <a:p>
            <a:pPr>
              <a:defRPr/>
            </a:pPr>
            <a:r>
              <a:rPr lang="en-US" altLang="zh-CN" sz="3600" dirty="0">
                <a:latin typeface="+mn-lt"/>
                <a:ea typeface="+mn-ea"/>
              </a:rPr>
              <a:t>10.4.3 3d</a:t>
            </a:r>
            <a:r>
              <a:rPr lang="zh-CN" altLang="en-US" sz="3600" dirty="0">
                <a:latin typeface="+mn-lt"/>
                <a:ea typeface="+mn-ea"/>
              </a:rPr>
              <a:t>过渡金属的氧化还原性 </a:t>
            </a:r>
            <a:endParaRPr lang="zh-CN" altLang="en-US" sz="3600" dirty="0">
              <a:latin typeface="+mn-lt"/>
              <a:ea typeface="+mn-ea"/>
            </a:endParaRPr>
          </a:p>
        </p:txBody>
      </p:sp>
      <p:sp>
        <p:nvSpPr>
          <p:cNvPr id="350216" name="Rectangle 8">
            <a:hlinkClick r:id="rId2" action="ppaction://hlinksldjump"/>
          </p:cNvPr>
          <p:cNvSpPr>
            <a:spLocks noChangeArrowheads="1"/>
          </p:cNvSpPr>
          <p:nvPr/>
        </p:nvSpPr>
        <p:spPr bwMode="auto">
          <a:xfrm>
            <a:off x="1544638" y="4413250"/>
            <a:ext cx="6610350" cy="641350"/>
          </a:xfrm>
          <a:prstGeom prst="rect">
            <a:avLst/>
          </a:prstGeom>
          <a:noFill/>
          <a:ln>
            <a:noFill/>
          </a:ln>
          <a:effectLst/>
        </p:spPr>
        <p:txBody>
          <a:bodyPr wrap="none" anchor="ctr">
            <a:spAutoFit/>
          </a:bodyPr>
          <a:lstStyle/>
          <a:p>
            <a:pPr>
              <a:defRPr/>
            </a:pPr>
            <a:r>
              <a:rPr lang="en-US" altLang="zh-CN" sz="3600" dirty="0">
                <a:latin typeface="+mn-lt"/>
                <a:ea typeface="+mn-ea"/>
              </a:rPr>
              <a:t>10.4.4 3d</a:t>
            </a:r>
            <a:r>
              <a:rPr lang="zh-CN" altLang="en-US" sz="3600" dirty="0">
                <a:latin typeface="+mn-lt"/>
                <a:ea typeface="+mn-ea"/>
              </a:rPr>
              <a:t>过渡金属的重要化合物 </a:t>
            </a:r>
            <a:endParaRPr lang="zh-CN" altLang="en-US" sz="3600" dirty="0">
              <a:latin typeface="+mn-lt"/>
              <a:ea typeface="+mn-ea"/>
            </a:endParaRPr>
          </a:p>
        </p:txBody>
      </p:sp>
      <p:sp>
        <p:nvSpPr>
          <p:cNvPr id="350217" name="Rectangle 9"/>
          <p:cNvSpPr>
            <a:spLocks noChangeArrowheads="1"/>
          </p:cNvSpPr>
          <p:nvPr/>
        </p:nvSpPr>
        <p:spPr bwMode="auto">
          <a:xfrm>
            <a:off x="1544638" y="5278438"/>
            <a:ext cx="6153150" cy="641350"/>
          </a:xfrm>
          <a:prstGeom prst="rect">
            <a:avLst/>
          </a:prstGeom>
          <a:noFill/>
          <a:ln>
            <a:noFill/>
          </a:ln>
          <a:effectLst/>
        </p:spPr>
        <p:txBody>
          <a:bodyPr wrap="none" anchor="ctr">
            <a:spAutoFit/>
          </a:bodyPr>
          <a:lstStyle/>
          <a:p>
            <a:pPr>
              <a:defRPr/>
            </a:pPr>
            <a:r>
              <a:rPr lang="en-US" altLang="zh-CN" sz="3600" dirty="0">
                <a:latin typeface="+mn-lt"/>
                <a:ea typeface="+mn-ea"/>
              </a:rPr>
              <a:t>10.4.5 3d</a:t>
            </a:r>
            <a:r>
              <a:rPr lang="zh-CN" altLang="en-US" sz="3600" dirty="0">
                <a:latin typeface="+mn-lt"/>
                <a:ea typeface="+mn-ea"/>
              </a:rPr>
              <a:t>过渡金属离子的鉴定 </a:t>
            </a:r>
            <a:endParaRPr lang="zh-CN" altLang="en-US" sz="3600" dirty="0">
              <a:latin typeface="+mn-lt"/>
              <a:ea typeface="+mn-ea"/>
            </a:endParaRPr>
          </a:p>
        </p:txBody>
      </p:sp>
      <p:pic>
        <p:nvPicPr>
          <p:cNvPr id="139271" name="Picture 11" descr="_16889762220338502556[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250" y="196532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2" name="Picture 12" descr="_16889762220338502556[1]">
            <a:hlinkClick r:id="rId1" action="ppaction://hlinksldjump"/>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250" y="284956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3" name="Picture 13" descr="_16889762220338502556[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250" y="36941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4" name="Picture 14" descr="_16889762220338502556[1]">
            <a:hlinkClick r:id="rId2" action="ppaction://hlinksldjump"/>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250" y="45577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5" name="Picture 15" descr="_16889762220338502556[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075" y="546417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6"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A1F3BB54-6C22-422E-B634-B198AACE71FF}"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90529" name="Group 65"/>
          <p:cNvGraphicFramePr>
            <a:graphicFrameLocks noGrp="1"/>
          </p:cNvGraphicFramePr>
          <p:nvPr>
            <p:ph idx="4294967295"/>
          </p:nvPr>
        </p:nvGraphicFramePr>
        <p:xfrm>
          <a:off x="179388" y="1557338"/>
          <a:ext cx="8785225" cy="3268663"/>
        </p:xfrm>
        <a:graphic>
          <a:graphicData uri="http://schemas.openxmlformats.org/drawingml/2006/table">
            <a:tbl>
              <a:tblPr/>
              <a:tblGrid>
                <a:gridCol w="1439862"/>
                <a:gridCol w="720725"/>
                <a:gridCol w="719138"/>
                <a:gridCol w="720725"/>
                <a:gridCol w="720725"/>
                <a:gridCol w="719137"/>
                <a:gridCol w="576263"/>
                <a:gridCol w="576262"/>
                <a:gridCol w="576263"/>
                <a:gridCol w="2016125"/>
              </a:tblGrid>
              <a:tr h="792163">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族  数</a:t>
                      </a:r>
                      <a:endParaRPr kumimoji="0" lang="zh-CN" altLang="en-US" sz="24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IIIB</a:t>
                      </a:r>
                      <a:endParaRPr kumimoji="0" lang="en-US" altLang="zh-CN" sz="1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IV B</a:t>
                      </a:r>
                      <a:endParaRPr kumimoji="0" lang="en-US" altLang="zh-CN" sz="1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VB</a:t>
                      </a:r>
                      <a:endParaRPr kumimoji="0" lang="en-US" altLang="zh-CN" sz="1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VIB</a:t>
                      </a:r>
                      <a:endParaRPr kumimoji="0" lang="en-US" altLang="zh-CN" sz="1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VIIB</a:t>
                      </a:r>
                      <a:endParaRPr kumimoji="0" lang="en-US" altLang="zh-CN" sz="1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3">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VIII</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cPr/>
                </a:tc>
                <a:tc hMerge="1">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系</a:t>
                      </a:r>
                      <a:endParaRPr kumimoji="0" lang="zh-CN" altLang="en-US"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825500">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第四周期</a:t>
                      </a:r>
                      <a:endParaRPr kumimoji="0" lang="zh-CN" altLang="en-US"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Sc</a:t>
                      </a:r>
                      <a:endParaRPr kumimoji="0" lang="en-US" altLang="zh-CN"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Ti</a:t>
                      </a:r>
                      <a:endParaRPr kumimoji="0" lang="en-US" altLang="zh-CN"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V</a:t>
                      </a:r>
                      <a:endParaRPr kumimoji="0" lang="en-US" altLang="zh-CN"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Cr</a:t>
                      </a:r>
                      <a:endParaRPr kumimoji="0" lang="en-US" altLang="zh-CN"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Mn</a:t>
                      </a:r>
                      <a:endParaRPr kumimoji="0" lang="en-US" altLang="zh-CN"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Fe</a:t>
                      </a:r>
                      <a:endParaRPr kumimoji="0" lang="en-US" altLang="zh-CN" sz="24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Co</a:t>
                      </a:r>
                      <a:endParaRPr kumimoji="0" lang="en-US" altLang="zh-CN"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Ni</a:t>
                      </a:r>
                      <a:endParaRPr kumimoji="0" lang="en-US" altLang="zh-CN"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第一过渡系</a:t>
                      </a:r>
                      <a:endParaRPr kumimoji="0" lang="zh-CN" altLang="en-US"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zh-CN" altLang="en-US"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轻过渡系</a:t>
                      </a:r>
                      <a:r>
                        <a:rPr kumimoji="0" lang="en-US" altLang="zh-CN"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rPr>
                        <a:t>)</a:t>
                      </a:r>
                      <a:endParaRPr kumimoji="0" lang="en-US" altLang="zh-CN" sz="24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825500">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第五周期</a:t>
                      </a:r>
                      <a:endParaRPr kumimoji="0" lang="zh-CN" altLang="en-US"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Y</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Zr</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Nb</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Mo</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Tc</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Ru</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Rh</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Pd</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第二过渡系</a:t>
                      </a:r>
                      <a:endParaRPr kumimoji="0" lang="zh-CN" altLang="en-US"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zh-CN" altLang="en-US"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重过渡系</a:t>
                      </a:r>
                      <a:r>
                        <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825500">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第六周期</a:t>
                      </a:r>
                      <a:endParaRPr kumimoji="0" lang="zh-CN" altLang="en-US"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La</a:t>
                      </a:r>
                      <a:endParaRPr kumimoji="0" lang="en-US" altLang="zh-CN" sz="2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Hf</a:t>
                      </a:r>
                      <a:endParaRPr kumimoji="0" lang="en-US" altLang="zh-CN" sz="2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Tb</a:t>
                      </a:r>
                      <a:endParaRPr kumimoji="0" lang="en-US" altLang="zh-CN" sz="2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W</a:t>
                      </a:r>
                      <a:endParaRPr kumimoji="0" lang="en-US" altLang="zh-CN" sz="2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Re</a:t>
                      </a:r>
                      <a:endParaRPr kumimoji="0" lang="en-US" altLang="zh-CN" sz="2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Os</a:t>
                      </a:r>
                      <a:endParaRPr kumimoji="0" lang="en-US" altLang="zh-CN" sz="2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Ir</a:t>
                      </a:r>
                      <a:endParaRPr kumimoji="0" lang="en-US" altLang="zh-CN" sz="2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rPr>
                        <a:t>Pt</a:t>
                      </a:r>
                      <a:endParaRPr kumimoji="0" lang="en-US" altLang="zh-CN" sz="2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sym typeface="Symbol" panose="05050102010706020507" pitchFamily="18" charset="2"/>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第三过渡系</a:t>
                      </a:r>
                      <a:endParaRPr kumimoji="0" lang="zh-CN" altLang="en-US"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a:t>
                      </a:r>
                      <a:r>
                        <a:rPr kumimoji="0" lang="zh-CN" altLang="en-US"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重过渡系</a:t>
                      </a:r>
                      <a:r>
                        <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rPr>
                        <a:t>)</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cs typeface="Times New Roman" panose="02020603050405020304" pitchFamily="18" charset="0"/>
                      </a:endParaRPr>
                    </a:p>
                  </a:txBody>
                  <a:tcPr marL="90000" marR="90000" marT="46790" marB="4679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
        <p:nvSpPr>
          <p:cNvPr id="99385" name="Rectangle 562"/>
          <p:cNvSpPr>
            <a:spLocks noChangeArrowheads="1"/>
          </p:cNvSpPr>
          <p:nvPr/>
        </p:nvSpPr>
        <p:spPr bwMode="auto">
          <a:xfrm>
            <a:off x="2376488" y="620713"/>
            <a:ext cx="36718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a:r>
              <a:rPr lang="zh-CN" altLang="en-US">
                <a:solidFill>
                  <a:srgbClr val="FF0000"/>
                </a:solidFill>
                <a:ea typeface="华文楷体" panose="02010600040101010101" pitchFamily="2" charset="-122"/>
              </a:rPr>
              <a:t>过渡金属元素</a:t>
            </a:r>
            <a:endParaRPr lang="zh-CN" altLang="en-US">
              <a:solidFill>
                <a:srgbClr val="FF0000"/>
              </a:solidFill>
              <a:ea typeface="华文楷体" panose="02010600040101010101" pitchFamily="2" charset="-122"/>
            </a:endParaRPr>
          </a:p>
        </p:txBody>
      </p:sp>
      <p:sp>
        <p:nvSpPr>
          <p:cNvPr id="427659" name="AutoShape 651"/>
          <p:cNvSpPr>
            <a:spLocks noChangeArrowheads="1"/>
          </p:cNvSpPr>
          <p:nvPr/>
        </p:nvSpPr>
        <p:spPr bwMode="auto">
          <a:xfrm>
            <a:off x="6732588" y="765175"/>
            <a:ext cx="1223962" cy="609600"/>
          </a:xfrm>
          <a:prstGeom prst="wedgeRoundRectCallout">
            <a:avLst>
              <a:gd name="adj1" fmla="val -94745"/>
              <a:gd name="adj2" fmla="val 242449"/>
              <a:gd name="adj3" fmla="val 16667"/>
            </a:avLst>
          </a:prstGeom>
          <a:solidFill>
            <a:srgbClr val="FFFF66"/>
          </a:solidFill>
          <a:ln w="9525" algn="ctr">
            <a:solidFill>
              <a:srgbClr val="FF0000"/>
            </a:solidFill>
            <a:miter lim="800000"/>
          </a:ln>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a:r>
              <a:rPr lang="zh-CN" altLang="en-US">
                <a:solidFill>
                  <a:srgbClr val="FF0000"/>
                </a:solidFill>
                <a:ea typeface="华文楷体" panose="02010600040101010101" pitchFamily="2" charset="-122"/>
              </a:rPr>
              <a:t>铁系</a:t>
            </a:r>
            <a:endParaRPr lang="zh-CN" altLang="en-US">
              <a:solidFill>
                <a:srgbClr val="FF0000"/>
              </a:solidFill>
              <a:ea typeface="华文楷体" panose="02010600040101010101" pitchFamily="2" charset="-122"/>
            </a:endParaRPr>
          </a:p>
        </p:txBody>
      </p:sp>
      <p:sp>
        <p:nvSpPr>
          <p:cNvPr id="427662" name="Rectangle 654"/>
          <p:cNvSpPr>
            <a:spLocks noChangeArrowheads="1"/>
          </p:cNvSpPr>
          <p:nvPr/>
        </p:nvSpPr>
        <p:spPr bwMode="auto">
          <a:xfrm>
            <a:off x="5292725" y="2565400"/>
            <a:ext cx="1584325" cy="431800"/>
          </a:xfrm>
          <a:prstGeom prst="rect">
            <a:avLst/>
          </a:prstGeom>
          <a:noFill/>
          <a:ln w="38100"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427663" name="AutoShape 655"/>
          <p:cNvSpPr>
            <a:spLocks noChangeArrowheads="1"/>
          </p:cNvSpPr>
          <p:nvPr/>
        </p:nvSpPr>
        <p:spPr bwMode="auto">
          <a:xfrm>
            <a:off x="6732588" y="5130800"/>
            <a:ext cx="1439862" cy="603250"/>
          </a:xfrm>
          <a:prstGeom prst="wedgeRoundRectCallout">
            <a:avLst>
              <a:gd name="adj1" fmla="val -83296"/>
              <a:gd name="adj2" fmla="val -136843"/>
              <a:gd name="adj3" fmla="val 16667"/>
            </a:avLst>
          </a:prstGeom>
          <a:solidFill>
            <a:srgbClr val="FFFF66"/>
          </a:solidFill>
          <a:ln w="9525" algn="ctr">
            <a:solidFill>
              <a:srgbClr val="990033"/>
            </a:solidFill>
            <a:miter lim="800000"/>
          </a:ln>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a:r>
              <a:rPr lang="zh-CN" altLang="en-US">
                <a:solidFill>
                  <a:srgbClr val="990033"/>
                </a:solidFill>
                <a:ea typeface="华文楷体" panose="02010600040101010101" pitchFamily="2" charset="-122"/>
              </a:rPr>
              <a:t>铂系</a:t>
            </a:r>
            <a:endParaRPr lang="zh-CN" altLang="en-US">
              <a:solidFill>
                <a:srgbClr val="990033"/>
              </a:solidFill>
              <a:ea typeface="华文楷体" panose="02010600040101010101" pitchFamily="2" charset="-122"/>
            </a:endParaRPr>
          </a:p>
        </p:txBody>
      </p:sp>
      <p:sp>
        <p:nvSpPr>
          <p:cNvPr id="427665" name="Rectangle 657"/>
          <p:cNvSpPr>
            <a:spLocks noChangeArrowheads="1"/>
          </p:cNvSpPr>
          <p:nvPr/>
        </p:nvSpPr>
        <p:spPr bwMode="auto">
          <a:xfrm>
            <a:off x="5219700" y="3284538"/>
            <a:ext cx="1657350" cy="1368425"/>
          </a:xfrm>
          <a:prstGeom prst="rect">
            <a:avLst/>
          </a:prstGeom>
          <a:noFill/>
          <a:ln w="38100" algn="ctr">
            <a:solidFill>
              <a:srgbClr val="990033"/>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99390"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22C135C0-F2EA-4B0A-919A-887B7E7B10B2}"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0529"/>
                                        </p:tgtEl>
                                        <p:attrNameLst>
                                          <p:attrName>style.visibility</p:attrName>
                                        </p:attrNameLst>
                                      </p:cBhvr>
                                      <p:to>
                                        <p:strVal val="visible"/>
                                      </p:to>
                                    </p:set>
                                    <p:animEffect transition="in" filter="wipe(left)">
                                      <p:cBhvr>
                                        <p:cTn id="7" dur="500"/>
                                        <p:tgtEl>
                                          <p:spTgt spid="1905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7662"/>
                                        </p:tgtEl>
                                        <p:attrNameLst>
                                          <p:attrName>style.visibility</p:attrName>
                                        </p:attrNameLst>
                                      </p:cBhvr>
                                      <p:to>
                                        <p:strVal val="visible"/>
                                      </p:to>
                                    </p:set>
                                    <p:animEffect transition="in" filter="wipe(up)">
                                      <p:cBhvr>
                                        <p:cTn id="12" dur="500"/>
                                        <p:tgtEl>
                                          <p:spTgt spid="427662"/>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27659"/>
                                        </p:tgtEl>
                                        <p:attrNameLst>
                                          <p:attrName>style.visibility</p:attrName>
                                        </p:attrNameLst>
                                      </p:cBhvr>
                                      <p:to>
                                        <p:strVal val="visible"/>
                                      </p:to>
                                    </p:set>
                                    <p:animEffect transition="in" filter="wipe(up)">
                                      <p:cBhvr>
                                        <p:cTn id="16" dur="500"/>
                                        <p:tgtEl>
                                          <p:spTgt spid="42765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27665"/>
                                        </p:tgtEl>
                                        <p:attrNameLst>
                                          <p:attrName>style.visibility</p:attrName>
                                        </p:attrNameLst>
                                      </p:cBhvr>
                                      <p:to>
                                        <p:strVal val="visible"/>
                                      </p:to>
                                    </p:set>
                                    <p:animEffect transition="in" filter="wipe(down)">
                                      <p:cBhvr>
                                        <p:cTn id="21" dur="500"/>
                                        <p:tgtEl>
                                          <p:spTgt spid="427665"/>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427663"/>
                                        </p:tgtEl>
                                        <p:attrNameLst>
                                          <p:attrName>style.visibility</p:attrName>
                                        </p:attrNameLst>
                                      </p:cBhvr>
                                      <p:to>
                                        <p:strVal val="visible"/>
                                      </p:to>
                                    </p:set>
                                    <p:animEffect transition="in" filter="wipe(down)">
                                      <p:cBhvr>
                                        <p:cTn id="25" dur="500"/>
                                        <p:tgtEl>
                                          <p:spTgt spid="42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659" grpId="0" animBg="1" autoUpdateAnimBg="0"/>
      <p:bldP spid="427662" grpId="0" animBg="1" autoUpdateAnimBg="0"/>
      <p:bldP spid="427663" grpId="0" animBg="1" autoUpdateAnimBg="0"/>
      <p:bldP spid="427665"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350" name="Rectangle 102"/>
          <p:cNvSpPr>
            <a:spLocks noChangeArrowheads="1"/>
          </p:cNvSpPr>
          <p:nvPr/>
        </p:nvSpPr>
        <p:spPr bwMode="auto">
          <a:xfrm>
            <a:off x="876300" y="260350"/>
            <a:ext cx="6858000" cy="708025"/>
          </a:xfrm>
          <a:prstGeom prst="rect">
            <a:avLst/>
          </a:prstGeom>
          <a:noFill/>
          <a:ln>
            <a:noFill/>
          </a:ln>
          <a:effectLst/>
        </p:spPr>
        <p:txBody>
          <a:bodyPr anchor="ctr">
            <a:spAutoFit/>
          </a:bodyPr>
          <a:lstStyle/>
          <a:p>
            <a:pPr>
              <a:defRPr/>
            </a:pPr>
            <a:r>
              <a:rPr lang="en-US" altLang="zh-CN" sz="4000" dirty="0">
                <a:latin typeface="+mn-lt"/>
                <a:ea typeface="+mn-ea"/>
              </a:rPr>
              <a:t>10.4.1 3d</a:t>
            </a:r>
            <a:r>
              <a:rPr lang="zh-CN" altLang="en-US" sz="4000" dirty="0">
                <a:latin typeface="+mn-lt"/>
                <a:ea typeface="+mn-ea"/>
              </a:rPr>
              <a:t>过渡金属的基本性质 </a:t>
            </a:r>
            <a:endParaRPr lang="zh-CN" altLang="en-US" sz="4000" dirty="0">
              <a:latin typeface="+mn-lt"/>
              <a:ea typeface="+mn-ea"/>
            </a:endParaRPr>
          </a:p>
        </p:txBody>
      </p:sp>
      <p:sp>
        <p:nvSpPr>
          <p:cNvPr id="565351" name="Rectangle 103"/>
          <p:cNvSpPr>
            <a:spLocks noChangeArrowheads="1"/>
          </p:cNvSpPr>
          <p:nvPr/>
        </p:nvSpPr>
        <p:spPr bwMode="auto">
          <a:xfrm>
            <a:off x="1065213" y="1165225"/>
            <a:ext cx="3532187" cy="627063"/>
          </a:xfrm>
          <a:prstGeom prst="rect">
            <a:avLst/>
          </a:prstGeom>
          <a:noFill/>
          <a:ln>
            <a:noFill/>
          </a:ln>
          <a:effectLst/>
        </p:spPr>
        <p:txBody>
          <a:bodyPr wrap="none" tIns="36000" bIns="36000" anchor="ctr">
            <a:spAutoFit/>
          </a:bodyPr>
          <a:lstStyle/>
          <a:p>
            <a:pPr>
              <a:defRPr/>
            </a:pPr>
            <a:r>
              <a:rPr lang="en-US" altLang="zh-CN" sz="3600" dirty="0">
                <a:solidFill>
                  <a:srgbClr val="0000FF"/>
                </a:solidFill>
                <a:latin typeface="+mn-lt"/>
                <a:ea typeface="+mn-ea"/>
              </a:rPr>
              <a:t>1. </a:t>
            </a:r>
            <a:r>
              <a:rPr lang="zh-CN" altLang="en-US" sz="3600" dirty="0">
                <a:solidFill>
                  <a:srgbClr val="0000FF"/>
                </a:solidFill>
                <a:latin typeface="+mn-lt"/>
                <a:ea typeface="+mn-ea"/>
              </a:rPr>
              <a:t>价层电子结构 </a:t>
            </a:r>
            <a:endParaRPr lang="zh-CN" altLang="en-US" sz="3600" dirty="0">
              <a:solidFill>
                <a:srgbClr val="0000FF"/>
              </a:solidFill>
              <a:latin typeface="+mn-lt"/>
              <a:ea typeface="+mn-ea"/>
            </a:endParaRPr>
          </a:p>
        </p:txBody>
      </p:sp>
      <p:sp>
        <p:nvSpPr>
          <p:cNvPr id="142339" name="Rectangle 111"/>
          <p:cNvSpPr>
            <a:spLocks noChangeArrowheads="1"/>
          </p:cNvSpPr>
          <p:nvPr/>
        </p:nvSpPr>
        <p:spPr bwMode="auto">
          <a:xfrm>
            <a:off x="539750" y="6165850"/>
            <a:ext cx="336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sz="1200">
                <a:ea typeface="华文楷体" panose="02010600040101010101" pitchFamily="2" charset="-122"/>
                <a:sym typeface="Webdings" panose="05030102010509060703" pitchFamily="18" charset="2"/>
              </a:rPr>
              <a:t></a:t>
            </a:r>
            <a:endParaRPr lang="en-US" altLang="zh-CN" sz="1200">
              <a:ea typeface="华文楷体" panose="02010600040101010101" pitchFamily="2" charset="-122"/>
              <a:sym typeface="Webdings" panose="05030102010509060703" pitchFamily="18" charset="2"/>
            </a:endParaRPr>
          </a:p>
        </p:txBody>
      </p:sp>
      <p:sp>
        <p:nvSpPr>
          <p:cNvPr id="142340"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1E165804-0B29-4DE7-AF49-2846E9935E47}" type="slidenum">
              <a:rPr kumimoji="1" lang="en-US" altLang="zh-CN" sz="1600">
                <a:ea typeface="ˎ̥"/>
                <a:cs typeface="ˎ̥"/>
              </a:rPr>
            </a:fld>
            <a:r>
              <a:rPr kumimoji="1" lang="en-US" altLang="zh-CN" sz="1600"/>
              <a:t> </a:t>
            </a:r>
            <a:endParaRPr kumimoji="1" lang="en-US" altLang="zh-CN" sz="1600">
              <a:ea typeface="ˎ̥"/>
              <a:cs typeface="ˎ̥"/>
            </a:endParaRPr>
          </a:p>
        </p:txBody>
      </p:sp>
      <p:sp>
        <p:nvSpPr>
          <p:cNvPr id="142341" name="Rectangle 6"/>
          <p:cNvSpPr>
            <a:spLocks noChangeArrowheads="1"/>
          </p:cNvSpPr>
          <p:nvPr/>
        </p:nvSpPr>
        <p:spPr bwMode="auto">
          <a:xfrm>
            <a:off x="1042988" y="2060575"/>
            <a:ext cx="76422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50000"/>
              </a:lnSpc>
            </a:pPr>
            <a:r>
              <a:rPr kumimoji="1" lang="zh-CN" altLang="en-US">
                <a:ea typeface="华文楷体" panose="02010600040101010101" pitchFamily="2" charset="-122"/>
              </a:rPr>
              <a:t>   原子的价电子层构型</a:t>
            </a:r>
            <a:r>
              <a:rPr kumimoji="1" lang="en-US" altLang="zh-CN">
                <a:ea typeface="华文楷体" panose="02010600040101010101" pitchFamily="2" charset="-122"/>
              </a:rPr>
              <a:t>:</a:t>
            </a:r>
            <a:r>
              <a:rPr kumimoji="1" lang="zh-CN" altLang="en-US">
                <a:ea typeface="华文楷体" panose="02010600040101010101" pitchFamily="2" charset="-122"/>
              </a:rPr>
              <a:t>  </a:t>
            </a:r>
            <a:r>
              <a:rPr kumimoji="1" lang="en-US" altLang="zh-CN">
                <a:solidFill>
                  <a:srgbClr val="0000CC"/>
                </a:solidFill>
                <a:ea typeface="华文楷体" panose="02010600040101010101" pitchFamily="2" charset="-122"/>
              </a:rPr>
              <a:t>3d</a:t>
            </a:r>
            <a:r>
              <a:rPr kumimoji="1" lang="en-US" altLang="zh-CN" baseline="30000">
                <a:solidFill>
                  <a:srgbClr val="0000CC"/>
                </a:solidFill>
                <a:ea typeface="华文楷体" panose="02010600040101010101" pitchFamily="2" charset="-122"/>
              </a:rPr>
              <a:t>1-8 </a:t>
            </a:r>
            <a:r>
              <a:rPr kumimoji="1" lang="en-US" altLang="zh-CN">
                <a:solidFill>
                  <a:srgbClr val="0000CC"/>
                </a:solidFill>
                <a:ea typeface="华文楷体" panose="02010600040101010101" pitchFamily="2" charset="-122"/>
              </a:rPr>
              <a:t>4s</a:t>
            </a:r>
            <a:r>
              <a:rPr kumimoji="1" lang="en-US" altLang="zh-CN" baseline="30000">
                <a:solidFill>
                  <a:srgbClr val="0000CC"/>
                </a:solidFill>
                <a:ea typeface="华文楷体" panose="02010600040101010101" pitchFamily="2" charset="-122"/>
              </a:rPr>
              <a:t>1-2</a:t>
            </a:r>
            <a:endParaRPr kumimoji="1" lang="en-US" altLang="zh-CN" baseline="30000">
              <a:solidFill>
                <a:srgbClr val="0000CC"/>
              </a:solidFill>
              <a:ea typeface="华文楷体" panose="02010600040101010101" pitchFamily="2" charset="-122"/>
            </a:endParaRPr>
          </a:p>
          <a:p>
            <a:pPr>
              <a:lnSpc>
                <a:spcPct val="150000"/>
              </a:lnSpc>
            </a:pPr>
            <a:r>
              <a:rPr kumimoji="1" lang="en-US" altLang="zh-CN" baseline="30000">
                <a:ea typeface="华文楷体" panose="02010600040101010101" pitchFamily="2" charset="-122"/>
              </a:rPr>
              <a:t>     </a:t>
            </a:r>
            <a:r>
              <a:rPr kumimoji="1" lang="en-US" altLang="zh-CN">
                <a:ea typeface="华文楷体" panose="02010600040101010101" pitchFamily="2" charset="-122"/>
              </a:rPr>
              <a:t>3d </a:t>
            </a:r>
            <a:r>
              <a:rPr kumimoji="1" lang="zh-CN" altLang="en-US">
                <a:ea typeface="华文楷体" panose="02010600040101010101" pitchFamily="2" charset="-122"/>
              </a:rPr>
              <a:t>价电子层未充满，电离能和电负性都比较小，属活泼金属，容易失去电子，较强的还原性，可从非氧化性酸中置换氢。</a:t>
            </a:r>
            <a:endParaRPr kumimoji="1" lang="zh-CN" altLang="en-US">
              <a:ea typeface="华文楷体" panose="02010600040101010101" pitchFamily="2" charset="-122"/>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27596" name="Group 588"/>
          <p:cNvGraphicFramePr>
            <a:graphicFrameLocks noGrp="1"/>
          </p:cNvGraphicFramePr>
          <p:nvPr>
            <p:ph/>
          </p:nvPr>
        </p:nvGraphicFramePr>
        <p:xfrm>
          <a:off x="107950" y="692696"/>
          <a:ext cx="9036050" cy="5598650"/>
        </p:xfrm>
        <a:graphic>
          <a:graphicData uri="http://schemas.openxmlformats.org/drawingml/2006/table">
            <a:tbl>
              <a:tblPr/>
              <a:tblGrid>
                <a:gridCol w="1600200"/>
                <a:gridCol w="925513"/>
                <a:gridCol w="925512"/>
                <a:gridCol w="923925"/>
                <a:gridCol w="925513"/>
                <a:gridCol w="925512"/>
                <a:gridCol w="995363"/>
                <a:gridCol w="906462"/>
                <a:gridCol w="908050"/>
              </a:tblGrid>
              <a:tr h="45878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族  数</a:t>
                      </a:r>
                      <a:endParaRPr kumimoji="0" lang="zh-CN" altLang="en-US"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err="1"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ⅢB</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err="1"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ⅣB</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err="1"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ⅤB</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ⅥB</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ⅦB</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Ⅷ(B)</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45878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元素符号</a:t>
                      </a:r>
                      <a:endParaRPr kumimoji="0" lang="zh-CN" altLang="en-US"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Sc</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Ti</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V</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Cr</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err="1"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Mn</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Fe</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Co</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Ni</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5500">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价层电子结构</a:t>
                      </a:r>
                      <a:endParaRPr kumimoji="0" lang="zh-CN" altLang="en-US"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3d</a:t>
                      </a:r>
                      <a:r>
                        <a:rPr kumimoji="0" lang="en-US" altLang="zh-CN" sz="2000" b="1" i="0" u="none" strike="noStrike" cap="none" normalizeH="0" baseline="3000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1</a:t>
                      </a:r>
                      <a:r>
                        <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4s</a:t>
                      </a:r>
                      <a:r>
                        <a:rPr kumimoji="0" lang="en-US" altLang="zh-CN" sz="2000" b="1" i="0" u="none" strike="noStrike" cap="none" normalizeH="0" baseline="3000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2</a:t>
                      </a:r>
                      <a:endPar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3d</a:t>
                      </a:r>
                      <a:r>
                        <a:rPr kumimoji="0" lang="en-US" altLang="zh-CN" sz="2000" b="1" i="0" u="none" strike="noStrike" cap="none" normalizeH="0" baseline="3000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2</a:t>
                      </a:r>
                      <a:r>
                        <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4s</a:t>
                      </a:r>
                      <a:r>
                        <a:rPr kumimoji="0" lang="en-US" altLang="zh-CN" sz="2000" b="1" i="0" u="none" strike="noStrike" cap="none" normalizeH="0" baseline="3000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2</a:t>
                      </a:r>
                      <a:endPar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3d</a:t>
                      </a:r>
                      <a:r>
                        <a:rPr kumimoji="0" lang="en-US" altLang="zh-CN" sz="2000" b="1" i="0" u="none" strike="noStrike" cap="none" normalizeH="0" baseline="3000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3</a:t>
                      </a:r>
                      <a:r>
                        <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4s</a:t>
                      </a:r>
                      <a:r>
                        <a:rPr kumimoji="0" lang="en-US" altLang="zh-CN" sz="2000" b="1" i="0" u="none" strike="noStrike" cap="none" normalizeH="0" baseline="3000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2</a:t>
                      </a:r>
                      <a:endPar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3d</a:t>
                      </a:r>
                      <a:r>
                        <a:rPr kumimoji="0" lang="en-US" altLang="zh-CN" sz="2000" b="1" i="0" u="none" strike="noStrike" cap="none" normalizeH="0" baseline="3000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5</a:t>
                      </a:r>
                      <a:r>
                        <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4s</a:t>
                      </a:r>
                      <a:r>
                        <a:rPr kumimoji="0" lang="en-US" altLang="zh-CN" sz="2000" b="1" i="0" u="none" strike="noStrike" cap="none" normalizeH="0" baseline="3000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1</a:t>
                      </a:r>
                      <a:endPar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3d</a:t>
                      </a:r>
                      <a:r>
                        <a:rPr kumimoji="0" lang="en-US" altLang="zh-CN" sz="2000" b="1" i="0" u="none" strike="noStrike" cap="none" normalizeH="0" baseline="3000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5</a:t>
                      </a:r>
                      <a:r>
                        <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4s</a:t>
                      </a:r>
                      <a:r>
                        <a:rPr kumimoji="0" lang="en-US" altLang="zh-CN" sz="2000" b="1" i="0" u="none" strike="noStrike" cap="none" normalizeH="0" baseline="3000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2</a:t>
                      </a:r>
                      <a:endPar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3d</a:t>
                      </a:r>
                      <a:r>
                        <a:rPr kumimoji="0" lang="en-US" altLang="zh-CN" sz="2000" b="1" i="0" u="none" strike="noStrike" cap="none" normalizeH="0" baseline="3000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6</a:t>
                      </a:r>
                      <a:r>
                        <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4s</a:t>
                      </a:r>
                      <a:r>
                        <a:rPr kumimoji="0" lang="en-US" altLang="zh-CN" sz="2000" b="1" i="0" u="none" strike="noStrike" cap="none" normalizeH="0" baseline="3000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2</a:t>
                      </a:r>
                      <a:endPar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3d</a:t>
                      </a:r>
                      <a:r>
                        <a:rPr kumimoji="0" lang="en-US" altLang="zh-CN" sz="2000" b="1" i="0" u="none" strike="noStrike" cap="none" normalizeH="0" baseline="3000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7</a:t>
                      </a:r>
                      <a:r>
                        <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4s</a:t>
                      </a:r>
                      <a:r>
                        <a:rPr kumimoji="0" lang="en-US" altLang="zh-CN" sz="2000" b="1" i="0" u="none" strike="noStrike" cap="none" normalizeH="0" baseline="3000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2</a:t>
                      </a:r>
                      <a:endPar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3d</a:t>
                      </a:r>
                      <a:r>
                        <a:rPr kumimoji="0" lang="en-US" altLang="zh-CN" sz="2000" b="1" i="0" u="none" strike="noStrike" cap="none" normalizeH="0" baseline="3000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8</a:t>
                      </a:r>
                      <a:r>
                        <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4s</a:t>
                      </a:r>
                      <a:r>
                        <a:rPr kumimoji="0" lang="en-US" altLang="zh-CN" sz="2000" b="1" i="0" u="none" strike="noStrike" cap="none" normalizeH="0" baseline="3000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2</a:t>
                      </a:r>
                      <a:endParaRPr kumimoji="0" lang="en-US" altLang="zh-CN" sz="20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5500">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密度</a:t>
                      </a: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(g/cm</a:t>
                      </a:r>
                      <a:r>
                        <a:rPr kumimoji="0" lang="en-US" altLang="zh-CN" sz="2400" b="1" i="0" u="none" strike="noStrike" cap="none" normalizeH="0" baseline="3000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3</a:t>
                      </a: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2.99</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4.5</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6.11</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7.19</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7.44</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7.87</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8.90</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8.91</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78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熔点</a:t>
                      </a: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(K)</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1814</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1933</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2163</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2173</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1517</a:t>
                      </a:r>
                      <a:endParaRPr kumimoji="0" lang="en-US" altLang="zh-CN" sz="2400" b="1" i="0" u="none" strike="noStrike" cap="none" normalizeH="0" baseline="0" dirty="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1808</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1768</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1728</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78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沸点</a:t>
                      </a: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(K)</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3109</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3560</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3653</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2945</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2235</a:t>
                      </a:r>
                      <a:endParaRPr kumimoji="0" lang="en-US" altLang="zh-CN" sz="24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3023</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3143</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3003</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5500">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原子半径</a:t>
                      </a: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(/pm)</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160</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148</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134</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128</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127</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124</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125</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124</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78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电负性</a:t>
                      </a:r>
                      <a:endParaRPr kumimoji="0" lang="zh-CN" altLang="en-US"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1.3</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1.5</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1.6</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1.6</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1.5</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1.8</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1.9</a:t>
                      </a:r>
                      <a:endParaRPr kumimoji="0" lang="en-US" altLang="zh-CN" sz="24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1.9</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5500">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400" b="1" i="1" u="none" strike="noStrike" cap="none" normalizeH="0" baseline="0" dirty="0" err="1"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E</a:t>
                      </a:r>
                      <a:r>
                        <a:rPr kumimoji="0" lang="en-US" altLang="zh-CN" sz="2400" b="1" i="0" u="none" strike="noStrike" cap="none" normalizeH="0" baseline="30000" dirty="0" err="1"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θ</a:t>
                      </a: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(M</a:t>
                      </a:r>
                      <a:r>
                        <a:rPr kumimoji="0" lang="en-US" altLang="zh-CN" sz="2400" b="1" i="0" u="none" strike="noStrike" cap="none" normalizeH="0" baseline="3000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a:t>
                      </a:r>
                      <a:r>
                        <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/M)/V</a:t>
                      </a:r>
                      <a:endParaRPr kumimoji="0" lang="en-US" altLang="zh-CN" sz="24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sym typeface="Symbol" panose="05050102010706020507" pitchFamily="18" charset="2"/>
                        </a:rPr>
                        <a:t></a:t>
                      </a:r>
                      <a:r>
                        <a:rPr kumimoji="0" lang="en-US" altLang="zh-CN" sz="2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2.03</a:t>
                      </a:r>
                      <a:r>
                        <a:rPr kumimoji="0" lang="en-US" altLang="zh-CN" sz="2200" b="1" i="0" u="none" strike="noStrike" cap="none" normalizeH="0" baseline="3000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sym typeface="Symbol" panose="05050102010706020507" pitchFamily="18" charset="2"/>
                        </a:rPr>
                        <a:t></a:t>
                      </a:r>
                      <a:endParaRPr kumimoji="0" lang="en-US" altLang="zh-CN" sz="2200" b="1" i="0" u="none" strike="noStrike" cap="none" normalizeH="0" baseline="3000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sym typeface="Symbol" panose="05050102010706020507" pitchFamily="18" charset="2"/>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sym typeface="Symbol" panose="05050102010706020507" pitchFamily="18" charset="2"/>
                        </a:rPr>
                        <a:t></a:t>
                      </a:r>
                      <a:r>
                        <a:rPr kumimoji="0" lang="en-US" altLang="zh-CN" sz="2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1.63</a:t>
                      </a:r>
                      <a:endParaRPr kumimoji="0" lang="en-US" altLang="zh-CN" sz="2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sym typeface="Symbol" panose="05050102010706020507" pitchFamily="18" charset="2"/>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sym typeface="Symbol" panose="05050102010706020507" pitchFamily="18" charset="2"/>
                        </a:rPr>
                        <a:t></a:t>
                      </a:r>
                      <a:r>
                        <a:rPr kumimoji="0" lang="en-US" altLang="zh-CN" sz="2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1.18</a:t>
                      </a:r>
                      <a:endParaRPr kumimoji="0" lang="en-US" altLang="zh-CN" sz="2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sym typeface="Symbol" panose="05050102010706020507" pitchFamily="18" charset="2"/>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sym typeface="Symbol" panose="05050102010706020507" pitchFamily="18" charset="2"/>
                        </a:rPr>
                        <a:t></a:t>
                      </a:r>
                      <a:r>
                        <a:rPr kumimoji="0" lang="en-US" altLang="zh-CN" sz="22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0.91</a:t>
                      </a:r>
                      <a:endParaRPr kumimoji="0" lang="en-US" altLang="zh-CN" sz="22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sym typeface="Symbol" panose="05050102010706020507" pitchFamily="18" charset="2"/>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sym typeface="Symbol" panose="05050102010706020507" pitchFamily="18" charset="2"/>
                        </a:rPr>
                        <a:t></a:t>
                      </a:r>
                      <a:r>
                        <a:rPr kumimoji="0" lang="en-US" altLang="zh-CN" sz="22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rPr>
                        <a:t>1.19</a:t>
                      </a:r>
                      <a:endParaRPr kumimoji="0" lang="en-US" altLang="zh-CN" sz="2200" b="1" i="0" u="none" strike="noStrike" cap="none" normalizeH="0" baseline="0" smtClean="0">
                        <a:ln>
                          <a:noFill/>
                        </a:ln>
                        <a:solidFill>
                          <a:srgbClr val="FF3399"/>
                        </a:solidFill>
                        <a:effectLst/>
                        <a:latin typeface="Times New Roman" panose="02020603050405020304" pitchFamily="18" charset="0"/>
                        <a:ea typeface="楷体" panose="02010609060101010101" pitchFamily="49" charset="-122"/>
                        <a:cs typeface="Times New Roman" panose="02020603050405020304" pitchFamily="18" charset="0"/>
                        <a:sym typeface="Symbol" panose="05050102010706020507" pitchFamily="18" charset="2"/>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sym typeface="Symbol" panose="05050102010706020507" pitchFamily="18" charset="2"/>
                        </a:rPr>
                        <a:t></a:t>
                      </a:r>
                      <a:r>
                        <a:rPr kumimoji="0" lang="en-US" altLang="zh-CN" sz="2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0.44</a:t>
                      </a:r>
                      <a:endParaRPr kumimoji="0" lang="en-US" altLang="zh-CN" sz="2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sym typeface="Symbol" panose="05050102010706020507" pitchFamily="18" charset="2"/>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sym typeface="Symbol" panose="05050102010706020507" pitchFamily="18" charset="2"/>
                        </a:rPr>
                        <a:t></a:t>
                      </a:r>
                      <a:r>
                        <a:rPr kumimoji="0" lang="en-US" altLang="zh-CN" sz="2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0.28</a:t>
                      </a:r>
                      <a:endParaRPr kumimoji="0" lang="en-US" altLang="zh-CN" sz="2200" b="1" i="0" u="none" strike="noStrike" cap="none" normalizeH="0" baseline="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sym typeface="Symbol" panose="05050102010706020507" pitchFamily="18" charset="2"/>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2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sym typeface="Symbol" panose="05050102010706020507" pitchFamily="18" charset="2"/>
                        </a:rPr>
                        <a:t></a:t>
                      </a:r>
                      <a:r>
                        <a:rPr kumimoji="0" lang="en-US" altLang="zh-CN" sz="22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0.25</a:t>
                      </a:r>
                      <a:endParaRPr kumimoji="0" lang="en-US" altLang="zh-CN" sz="2200" b="1" i="0" u="none" strike="noStrike" cap="none" normalizeH="0" baseline="0" dirty="0" smtClean="0">
                        <a:ln>
                          <a:noFill/>
                        </a:ln>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sym typeface="Symbol" panose="05050102010706020507" pitchFamily="18" charset="2"/>
                      </a:endParaRPr>
                    </a:p>
                  </a:txBody>
                  <a:tcPr marL="89996" marR="89996" marT="46785" marB="46785"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5400" name="灯片编号占位符 1"/>
          <p:cNvSpPr>
            <a:spLocks noGrp="1"/>
          </p:cNvSpPr>
          <p:nvPr>
            <p:ph type="sldNum" sz="quarter" idx="12"/>
          </p:nvPr>
        </p:nvSpPr>
        <p:spPr>
          <a:noFill/>
          <a:ln>
            <a:miter lim="800000"/>
          </a:ln>
        </p:spPr>
        <p:txBody>
          <a:bodyPr/>
          <a:lstStyle/>
          <a:p>
            <a:fld id="{DFBF5EC8-BFE0-4940-BD2B-A10D3063D4A5}" type="slidenum">
              <a:rPr lang="en-US" altLang="zh-CN"/>
            </a:fld>
            <a:endParaRPr lang="en-US" altLang="zh-C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27596"/>
                                        </p:tgtEl>
                                        <p:attrNameLst>
                                          <p:attrName>style.visibility</p:attrName>
                                        </p:attrNameLst>
                                      </p:cBhvr>
                                      <p:to>
                                        <p:strVal val="visible"/>
                                      </p:to>
                                    </p:set>
                                    <p:animEffect transition="in" filter="blinds(horizontal)">
                                      <p:cBhvr>
                                        <p:cTn id="7" dur="500"/>
                                        <p:tgtEl>
                                          <p:spTgt spid="427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6"/>
          <p:cNvSpPr>
            <a:spLocks noChangeArrowheads="1"/>
          </p:cNvSpPr>
          <p:nvPr/>
        </p:nvSpPr>
        <p:spPr bwMode="auto">
          <a:xfrm>
            <a:off x="1116013" y="700088"/>
            <a:ext cx="6911975" cy="641350"/>
          </a:xfrm>
          <a:prstGeom prst="rect">
            <a:avLst/>
          </a:prstGeom>
          <a:noFill/>
          <a:ln w="9525" algn="ctr">
            <a:noFill/>
            <a:miter lim="800000"/>
          </a:ln>
        </p:spPr>
        <p:txBody>
          <a:bodyPr anchor="ctr">
            <a:spAutoFit/>
          </a:bodyPr>
          <a:lstStyle/>
          <a:p>
            <a:pPr eaLnBrk="1" hangingPunct="1"/>
            <a:r>
              <a:rPr lang="en-US" altLang="zh-CN" sz="3600" b="1" baseline="0" dirty="0">
                <a:latin typeface="Times New Roman" panose="02020603050405020304" pitchFamily="18" charset="0"/>
                <a:ea typeface="楷体" panose="02010609060101010101" pitchFamily="49" charset="-122"/>
              </a:rPr>
              <a:t>3d</a:t>
            </a:r>
            <a:r>
              <a:rPr lang="zh-CN" altLang="en-US" sz="3600" b="1" baseline="0" dirty="0">
                <a:latin typeface="Times New Roman" panose="02020603050405020304" pitchFamily="18" charset="0"/>
                <a:ea typeface="楷体" panose="02010609060101010101" pitchFamily="49" charset="-122"/>
              </a:rPr>
              <a:t>过渡金属的基本性质变化规律  </a:t>
            </a:r>
            <a:endParaRPr lang="zh-CN" altLang="en-US" sz="3600" b="1" baseline="0" dirty="0">
              <a:latin typeface="Times New Roman" panose="02020603050405020304" pitchFamily="18" charset="0"/>
              <a:ea typeface="楷体" panose="02010609060101010101" pitchFamily="49" charset="-122"/>
            </a:endParaRPr>
          </a:p>
        </p:txBody>
      </p:sp>
      <p:graphicFrame>
        <p:nvGraphicFramePr>
          <p:cNvPr id="235637" name="Group 117"/>
          <p:cNvGraphicFramePr>
            <a:graphicFrameLocks noGrp="1"/>
          </p:cNvGraphicFramePr>
          <p:nvPr>
            <p:ph/>
          </p:nvPr>
        </p:nvGraphicFramePr>
        <p:xfrm>
          <a:off x="0" y="1484313"/>
          <a:ext cx="9144000" cy="4541835"/>
        </p:xfrm>
        <a:graphic>
          <a:graphicData uri="http://schemas.openxmlformats.org/drawingml/2006/table">
            <a:tbl>
              <a:tblPr/>
              <a:tblGrid>
                <a:gridCol w="2268538"/>
                <a:gridCol w="6875462"/>
              </a:tblGrid>
              <a:tr h="579160">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元素符号</a:t>
                      </a:r>
                      <a:endParaRPr kumimoji="0" lang="zh-CN" altLang="en-US" sz="3200" b="0"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endParaRPr>
                    </a:p>
                  </a:txBody>
                  <a:tcPr marT="45723" marB="45723"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err="1">
                          <a:ln>
                            <a:noFill/>
                          </a:ln>
                          <a:solidFill>
                            <a:srgbClr val="FF0000"/>
                          </a:solidFill>
                          <a:effectLst/>
                          <a:latin typeface="Times New Roman" panose="02020603050405020304" pitchFamily="18" charset="0"/>
                          <a:ea typeface="楷体" panose="02010609060101010101" pitchFamily="49" charset="-122"/>
                        </a:rPr>
                        <a:t>Sc,Ti,V,Cr,Mn,Fe,Co,Ni</a:t>
                      </a:r>
                      <a:endParaRPr kumimoji="0" lang="en-US" altLang="zh-CN" sz="3200" b="0"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endParaRPr>
                    </a:p>
                  </a:txBody>
                  <a:tcPr marT="45723" marB="45723"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r h="579160">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价电子构型 </a:t>
                      </a:r>
                      <a:endParaRPr kumimoji="0" lang="zh-CN" altLang="en-US" sz="3200" b="0"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endParaRPr>
                    </a:p>
                  </a:txBody>
                  <a:tcPr marT="45723" marB="45723"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3d</a:t>
                      </a:r>
                      <a:r>
                        <a:rPr kumimoji="0" lang="en-US" altLang="zh-CN" sz="3200" b="1" i="0" u="none" strike="noStrike" cap="none" normalizeH="0" baseline="30000" dirty="0">
                          <a:ln>
                            <a:noFill/>
                          </a:ln>
                          <a:solidFill>
                            <a:srgbClr val="FF0000"/>
                          </a:solidFill>
                          <a:effectLst/>
                          <a:latin typeface="Times New Roman" panose="02020603050405020304" pitchFamily="18" charset="0"/>
                          <a:ea typeface="楷体" panose="02010609060101010101" pitchFamily="49" charset="-122"/>
                        </a:rPr>
                        <a:t>1-8</a:t>
                      </a:r>
                      <a:r>
                        <a:rPr kumimoji="0" lang="en-US" altLang="zh-CN"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4s</a:t>
                      </a:r>
                      <a:r>
                        <a:rPr kumimoji="0" lang="en-US" altLang="zh-CN" sz="3200" b="1" i="0" u="none" strike="noStrike" cap="none" normalizeH="0" baseline="30000" dirty="0">
                          <a:ln>
                            <a:noFill/>
                          </a:ln>
                          <a:solidFill>
                            <a:srgbClr val="FF0000"/>
                          </a:solidFill>
                          <a:effectLst/>
                          <a:latin typeface="Times New Roman" panose="02020603050405020304" pitchFamily="18" charset="0"/>
                          <a:ea typeface="楷体" panose="02010609060101010101" pitchFamily="49" charset="-122"/>
                        </a:rPr>
                        <a:t>1-2</a:t>
                      </a:r>
                      <a:r>
                        <a:rPr kumimoji="0" lang="en-US" altLang="zh-CN"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 </a:t>
                      </a:r>
                      <a:endParaRPr kumimoji="0" lang="en-US" altLang="zh-CN" sz="3200" b="0"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endParaRPr>
                    </a:p>
                  </a:txBody>
                  <a:tcPr marT="45723" marB="45723"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r h="579160">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a:ln>
                            <a:noFill/>
                          </a:ln>
                          <a:solidFill>
                            <a:srgbClr val="FF0000"/>
                          </a:solidFill>
                          <a:effectLst/>
                          <a:latin typeface="Times New Roman" panose="02020603050405020304" pitchFamily="18" charset="0"/>
                          <a:ea typeface="楷体" panose="02010609060101010101" pitchFamily="49" charset="-122"/>
                        </a:rPr>
                        <a:t>原子半径 </a:t>
                      </a:r>
                      <a:endParaRPr kumimoji="0" lang="zh-CN" altLang="en-US" sz="32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endParaRPr>
                    </a:p>
                  </a:txBody>
                  <a:tcPr marT="45723" marB="45723"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从</a:t>
                      </a:r>
                      <a:r>
                        <a:rPr kumimoji="0" lang="en-US" altLang="zh-CN"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Sc-Ni</a:t>
                      </a:r>
                      <a:r>
                        <a:rPr kumimoji="0" lang="zh-CN" altLang="en-US"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依次减小</a:t>
                      </a:r>
                      <a:endParaRPr kumimoji="0" lang="zh-CN" altLang="en-US" sz="3200" b="0"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endParaRPr>
                    </a:p>
                  </a:txBody>
                  <a:tcPr marT="45723" marB="45723"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r h="579160">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a:ln>
                            <a:noFill/>
                          </a:ln>
                          <a:solidFill>
                            <a:srgbClr val="FF0000"/>
                          </a:solidFill>
                          <a:effectLst/>
                          <a:latin typeface="Times New Roman" panose="02020603050405020304" pitchFamily="18" charset="0"/>
                          <a:ea typeface="楷体" panose="02010609060101010101" pitchFamily="49" charset="-122"/>
                        </a:rPr>
                        <a:t>电离能</a:t>
                      </a:r>
                      <a:r>
                        <a:rPr kumimoji="0" lang="en-US" altLang="zh-CN" sz="3200" b="1" i="0" u="none" strike="noStrike" cap="none" normalizeH="0" baseline="0">
                          <a:ln>
                            <a:noFill/>
                          </a:ln>
                          <a:solidFill>
                            <a:srgbClr val="FF0000"/>
                          </a:solidFill>
                          <a:effectLst/>
                          <a:latin typeface="Times New Roman" panose="02020603050405020304" pitchFamily="18" charset="0"/>
                          <a:ea typeface="楷体" panose="02010609060101010101" pitchFamily="49" charset="-122"/>
                        </a:rPr>
                        <a:t>(I</a:t>
                      </a:r>
                      <a:r>
                        <a:rPr kumimoji="0" lang="en-US" altLang="zh-CN" sz="3200" b="1" i="0" u="none" strike="noStrike" cap="none" normalizeH="0" baseline="-30000">
                          <a:ln>
                            <a:noFill/>
                          </a:ln>
                          <a:solidFill>
                            <a:srgbClr val="FF0000"/>
                          </a:solidFill>
                          <a:effectLst/>
                          <a:latin typeface="Times New Roman" panose="02020603050405020304" pitchFamily="18" charset="0"/>
                          <a:ea typeface="楷体" panose="02010609060101010101" pitchFamily="49" charset="-122"/>
                        </a:rPr>
                        <a:t>1</a:t>
                      </a:r>
                      <a:r>
                        <a:rPr kumimoji="0" lang="en-US" altLang="zh-CN" sz="3200" b="1" i="0" u="none" strike="noStrike" cap="none" normalizeH="0" baseline="0">
                          <a:ln>
                            <a:noFill/>
                          </a:ln>
                          <a:solidFill>
                            <a:srgbClr val="FF0000"/>
                          </a:solidFill>
                          <a:effectLst/>
                          <a:latin typeface="Times New Roman" panose="02020603050405020304" pitchFamily="18" charset="0"/>
                          <a:ea typeface="楷体" panose="02010609060101010101" pitchFamily="49" charset="-122"/>
                        </a:rPr>
                        <a:t>)</a:t>
                      </a:r>
                      <a:endParaRPr kumimoji="0" lang="en-US" altLang="zh-CN" sz="32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endParaRPr>
                    </a:p>
                  </a:txBody>
                  <a:tcPr marT="45723" marB="45723"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从左到右总体上依次增强</a:t>
                      </a:r>
                      <a:endParaRPr kumimoji="0" lang="zh-CN" altLang="en-US" sz="3200" b="0"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endParaRPr>
                    </a:p>
                  </a:txBody>
                  <a:tcPr marT="45723" marB="45723"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r h="579160">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a:ln>
                            <a:noFill/>
                          </a:ln>
                          <a:solidFill>
                            <a:srgbClr val="FF0000"/>
                          </a:solidFill>
                          <a:effectLst/>
                          <a:latin typeface="Times New Roman" panose="02020603050405020304" pitchFamily="18" charset="0"/>
                          <a:ea typeface="楷体" panose="02010609060101010101" pitchFamily="49" charset="-122"/>
                        </a:rPr>
                        <a:t>电负性</a:t>
                      </a:r>
                      <a:endParaRPr kumimoji="0" lang="zh-CN" altLang="en-US" sz="32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endParaRPr>
                    </a:p>
                  </a:txBody>
                  <a:tcPr marT="45723" marB="45723"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从左到右总体上增加</a:t>
                      </a:r>
                      <a:r>
                        <a:rPr kumimoji="0" lang="en-US" altLang="zh-CN"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a:t>
                      </a:r>
                      <a:r>
                        <a:rPr kumimoji="0" lang="zh-CN" altLang="en-US"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但幅度小</a:t>
                      </a:r>
                      <a:endParaRPr kumimoji="0" lang="zh-CN" altLang="en-US" sz="3200" b="0"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endParaRPr>
                    </a:p>
                  </a:txBody>
                  <a:tcPr marT="45723" marB="45723"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r h="1066875">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a:ln>
                            <a:noFill/>
                          </a:ln>
                          <a:solidFill>
                            <a:srgbClr val="FF0000"/>
                          </a:solidFill>
                          <a:effectLst/>
                          <a:latin typeface="Times New Roman" panose="02020603050405020304" pitchFamily="18" charset="0"/>
                          <a:ea typeface="楷体" panose="02010609060101010101" pitchFamily="49" charset="-122"/>
                        </a:rPr>
                        <a:t>氧化态</a:t>
                      </a:r>
                      <a:endParaRPr kumimoji="0" lang="zh-CN" altLang="en-US" sz="32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endParaRPr>
                    </a:p>
                  </a:txBody>
                  <a:tcPr marT="45723" marB="45723"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多变价</a:t>
                      </a:r>
                      <a:r>
                        <a:rPr kumimoji="0" lang="en-US" altLang="zh-CN"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a:t>
                      </a:r>
                      <a:r>
                        <a:rPr kumimoji="0" lang="zh-CN" altLang="en-US"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且族价为最稳定和最高价态</a:t>
                      </a:r>
                      <a:r>
                        <a:rPr kumimoji="0" lang="en-US" altLang="zh-CN"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a:t>
                      </a:r>
                      <a:r>
                        <a:rPr kumimoji="0" lang="en-US" altLang="zh-CN" sz="3200" b="1" i="0" u="none" strike="noStrike" cap="none" normalizeH="0" baseline="0" dirty="0" err="1">
                          <a:ln>
                            <a:noFill/>
                          </a:ln>
                          <a:solidFill>
                            <a:srgbClr val="FF0000"/>
                          </a:solidFill>
                          <a:effectLst/>
                          <a:latin typeface="Times New Roman" panose="02020603050405020304" pitchFamily="18" charset="0"/>
                          <a:ea typeface="楷体" panose="02010609060101010101" pitchFamily="49" charset="-122"/>
                        </a:rPr>
                        <a:t>Fe,Co,Ni</a:t>
                      </a:r>
                      <a:r>
                        <a:rPr kumimoji="0" lang="zh-CN" altLang="en-US"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除外</a:t>
                      </a:r>
                      <a:r>
                        <a:rPr kumimoji="0" lang="en-US" altLang="zh-CN"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a:t>
                      </a:r>
                      <a:endParaRPr kumimoji="0" lang="en-US" altLang="zh-CN" sz="3200" b="0"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endParaRPr>
                    </a:p>
                  </a:txBody>
                  <a:tcPr marT="45723" marB="45723"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r h="579160">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a:ln>
                            <a:noFill/>
                          </a:ln>
                          <a:solidFill>
                            <a:srgbClr val="FF0000"/>
                          </a:solidFill>
                          <a:effectLst/>
                          <a:latin typeface="Times New Roman" panose="02020603050405020304" pitchFamily="18" charset="0"/>
                          <a:ea typeface="楷体" panose="02010609060101010101" pitchFamily="49" charset="-122"/>
                        </a:rPr>
                        <a:t>金属活泼性</a:t>
                      </a:r>
                      <a:endParaRPr kumimoji="0" lang="zh-CN" altLang="en-US" sz="3200" b="0" i="0" u="none" strike="noStrike" cap="none" normalizeH="0" baseline="0">
                        <a:ln>
                          <a:noFill/>
                        </a:ln>
                        <a:solidFill>
                          <a:srgbClr val="FF0000"/>
                        </a:solidFill>
                        <a:effectLst/>
                        <a:latin typeface="Times New Roman" panose="02020603050405020304" pitchFamily="18" charset="0"/>
                        <a:ea typeface="楷体" panose="02010609060101010101" pitchFamily="49" charset="-122"/>
                      </a:endParaRPr>
                    </a:p>
                  </a:txBody>
                  <a:tcPr marT="45723" marB="45723"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rPr>
                        <a:t>金属活泼性从左到右总体上依次减弱</a:t>
                      </a:r>
                      <a:endParaRPr kumimoji="0" lang="zh-CN" altLang="en-US" sz="3200" b="0" i="0" u="none" strike="noStrike" cap="none" normalizeH="0" baseline="0" dirty="0">
                        <a:ln>
                          <a:noFill/>
                        </a:ln>
                        <a:solidFill>
                          <a:srgbClr val="FF0000"/>
                        </a:solidFill>
                        <a:effectLst/>
                        <a:latin typeface="Times New Roman" panose="02020603050405020304" pitchFamily="18" charset="0"/>
                        <a:ea typeface="楷体" panose="02010609060101010101" pitchFamily="49" charset="-122"/>
                      </a:endParaRPr>
                    </a:p>
                  </a:txBody>
                  <a:tcPr marT="45723" marB="45723"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bl>
          </a:graphicData>
        </a:graphic>
      </p:graphicFrame>
      <p:sp>
        <p:nvSpPr>
          <p:cNvPr id="56349" name="灯片编号占位符 1"/>
          <p:cNvSpPr>
            <a:spLocks noGrp="1"/>
          </p:cNvSpPr>
          <p:nvPr>
            <p:ph type="sldNum" sz="quarter" idx="12"/>
          </p:nvPr>
        </p:nvSpPr>
        <p:spPr>
          <a:noFill/>
          <a:ln>
            <a:miter lim="800000"/>
          </a:ln>
        </p:spPr>
        <p:txBody>
          <a:bodyPr/>
          <a:lstStyle/>
          <a:p>
            <a:fld id="{2678C4D2-08B6-4891-B7FD-271D371D2995}" type="slidenum">
              <a:rPr lang="en-US" altLang="zh-CN"/>
            </a:fld>
            <a:endParaRPr lang="en-US" altLang="zh-C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637"/>
                                        </p:tgtEl>
                                        <p:attrNameLst>
                                          <p:attrName>style.visibility</p:attrName>
                                        </p:attrNameLst>
                                      </p:cBhvr>
                                      <p:to>
                                        <p:strVal val="visible"/>
                                      </p:to>
                                    </p:set>
                                    <p:animEffect transition="in" filter="blinds(horizontal)">
                                      <p:cBhvr>
                                        <p:cTn id="7" dur="500"/>
                                        <p:tgtEl>
                                          <p:spTgt spid="235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5092" name="Group 20"/>
          <p:cNvGrpSpPr/>
          <p:nvPr/>
        </p:nvGrpSpPr>
        <p:grpSpPr bwMode="auto">
          <a:xfrm>
            <a:off x="2989263" y="3840163"/>
            <a:ext cx="1727200" cy="1897062"/>
            <a:chOff x="567" y="1933"/>
            <a:chExt cx="1088" cy="1195"/>
          </a:xfrm>
        </p:grpSpPr>
        <p:pic>
          <p:nvPicPr>
            <p:cNvPr id="144409" name="Picture 11" descr="Fe"/>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7" y="1933"/>
              <a:ext cx="108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10" name="Text Box 15"/>
            <p:cNvSpPr txBox="1">
              <a:spLocks noChangeArrowheads="1"/>
            </p:cNvSpPr>
            <p:nvPr/>
          </p:nvSpPr>
          <p:spPr bwMode="auto">
            <a:xfrm>
              <a:off x="884" y="2840"/>
              <a:ext cx="4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a:ea typeface="华文楷体" panose="02010600040101010101" pitchFamily="2" charset="-122"/>
                </a:rPr>
                <a:t>Fe</a:t>
              </a:r>
              <a:endParaRPr lang="en-US" altLang="zh-CN">
                <a:ea typeface="华文楷体" panose="02010600040101010101" pitchFamily="2" charset="-122"/>
              </a:endParaRPr>
            </a:p>
          </p:txBody>
        </p:sp>
      </p:grpSp>
      <p:grpSp>
        <p:nvGrpSpPr>
          <p:cNvPr id="515091" name="Group 19"/>
          <p:cNvGrpSpPr/>
          <p:nvPr/>
        </p:nvGrpSpPr>
        <p:grpSpPr bwMode="auto">
          <a:xfrm>
            <a:off x="6948488" y="3652838"/>
            <a:ext cx="1582737" cy="1968500"/>
            <a:chOff x="3198" y="1888"/>
            <a:chExt cx="997" cy="1240"/>
          </a:xfrm>
        </p:grpSpPr>
        <p:pic>
          <p:nvPicPr>
            <p:cNvPr id="144407" name="Picture 14" descr="N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8" y="1888"/>
              <a:ext cx="997" cy="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08" name="Text Box 16"/>
            <p:cNvSpPr txBox="1">
              <a:spLocks noChangeArrowheads="1"/>
            </p:cNvSpPr>
            <p:nvPr/>
          </p:nvSpPr>
          <p:spPr bwMode="auto">
            <a:xfrm>
              <a:off x="3515" y="2840"/>
              <a:ext cx="4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a:ea typeface="华文楷体" panose="02010600040101010101" pitchFamily="2" charset="-122"/>
                </a:rPr>
                <a:t>Ni</a:t>
              </a:r>
              <a:endParaRPr lang="en-US" altLang="zh-CN">
                <a:ea typeface="华文楷体" panose="02010600040101010101" pitchFamily="2" charset="-122"/>
              </a:endParaRPr>
            </a:p>
          </p:txBody>
        </p:sp>
      </p:grpSp>
      <p:grpSp>
        <p:nvGrpSpPr>
          <p:cNvPr id="515090" name="Group 18"/>
          <p:cNvGrpSpPr/>
          <p:nvPr/>
        </p:nvGrpSpPr>
        <p:grpSpPr bwMode="auto">
          <a:xfrm>
            <a:off x="4860925" y="3778250"/>
            <a:ext cx="1728788" cy="1968500"/>
            <a:chOff x="1882" y="1888"/>
            <a:chExt cx="1089" cy="1240"/>
          </a:xfrm>
        </p:grpSpPr>
        <p:pic>
          <p:nvPicPr>
            <p:cNvPr id="144405" name="Picture 12" descr="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 y="1888"/>
              <a:ext cx="1089"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06" name="Text Box 17"/>
            <p:cNvSpPr txBox="1">
              <a:spLocks noChangeArrowheads="1"/>
            </p:cNvSpPr>
            <p:nvPr/>
          </p:nvSpPr>
          <p:spPr bwMode="auto">
            <a:xfrm>
              <a:off x="2245" y="2840"/>
              <a:ext cx="4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a:ea typeface="华文楷体" panose="02010600040101010101" pitchFamily="2" charset="-122"/>
                </a:rPr>
                <a:t>Co</a:t>
              </a:r>
              <a:endParaRPr lang="en-US" altLang="zh-CN">
                <a:ea typeface="华文楷体" panose="02010600040101010101" pitchFamily="2" charset="-122"/>
              </a:endParaRPr>
            </a:p>
          </p:txBody>
        </p:sp>
      </p:grpSp>
      <p:grpSp>
        <p:nvGrpSpPr>
          <p:cNvPr id="515098" name="Group 26"/>
          <p:cNvGrpSpPr/>
          <p:nvPr/>
        </p:nvGrpSpPr>
        <p:grpSpPr bwMode="auto">
          <a:xfrm>
            <a:off x="2790825" y="1374775"/>
            <a:ext cx="1801813" cy="1824038"/>
            <a:chOff x="1565" y="709"/>
            <a:chExt cx="1135" cy="1149"/>
          </a:xfrm>
        </p:grpSpPr>
        <p:pic>
          <p:nvPicPr>
            <p:cNvPr id="144403" name="Picture 6" descr="T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5" y="709"/>
              <a:ext cx="1135" cy="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04" name="Text Box 21"/>
            <p:cNvSpPr txBox="1">
              <a:spLocks noChangeArrowheads="1"/>
            </p:cNvSpPr>
            <p:nvPr/>
          </p:nvSpPr>
          <p:spPr bwMode="auto">
            <a:xfrm>
              <a:off x="2018" y="1570"/>
              <a:ext cx="4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a:ea typeface="华文楷体" panose="02010600040101010101" pitchFamily="2" charset="-122"/>
                </a:rPr>
                <a:t>Ti</a:t>
              </a:r>
              <a:endParaRPr lang="en-US" altLang="zh-CN">
                <a:ea typeface="华文楷体" panose="02010600040101010101" pitchFamily="2" charset="-122"/>
              </a:endParaRPr>
            </a:p>
          </p:txBody>
        </p:sp>
      </p:grpSp>
      <p:grpSp>
        <p:nvGrpSpPr>
          <p:cNvPr id="515099" name="Group 27"/>
          <p:cNvGrpSpPr/>
          <p:nvPr/>
        </p:nvGrpSpPr>
        <p:grpSpPr bwMode="auto">
          <a:xfrm>
            <a:off x="4789488" y="1343025"/>
            <a:ext cx="1871662" cy="1752600"/>
            <a:chOff x="2699" y="709"/>
            <a:chExt cx="1179" cy="1104"/>
          </a:xfrm>
        </p:grpSpPr>
        <p:pic>
          <p:nvPicPr>
            <p:cNvPr id="144401" name="Picture 8" descr="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 y="709"/>
              <a:ext cx="1179"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02" name="Text Box 22"/>
            <p:cNvSpPr txBox="1">
              <a:spLocks noChangeArrowheads="1"/>
            </p:cNvSpPr>
            <p:nvPr/>
          </p:nvSpPr>
          <p:spPr bwMode="auto">
            <a:xfrm>
              <a:off x="3152" y="1525"/>
              <a:ext cx="4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a:ea typeface="华文楷体" panose="02010600040101010101" pitchFamily="2" charset="-122"/>
                </a:rPr>
                <a:t>V</a:t>
              </a:r>
              <a:endParaRPr lang="en-US" altLang="zh-CN">
                <a:ea typeface="华文楷体" panose="02010600040101010101" pitchFamily="2" charset="-122"/>
              </a:endParaRPr>
            </a:p>
          </p:txBody>
        </p:sp>
      </p:grpSp>
      <p:grpSp>
        <p:nvGrpSpPr>
          <p:cNvPr id="515100" name="Group 28"/>
          <p:cNvGrpSpPr/>
          <p:nvPr/>
        </p:nvGrpSpPr>
        <p:grpSpPr bwMode="auto">
          <a:xfrm>
            <a:off x="6877050" y="1341438"/>
            <a:ext cx="1728788" cy="1752600"/>
            <a:chOff x="4059" y="709"/>
            <a:chExt cx="1089" cy="1104"/>
          </a:xfrm>
        </p:grpSpPr>
        <p:pic>
          <p:nvPicPr>
            <p:cNvPr id="144399" name="Picture 9" descr="Cr"/>
            <p:cNvPicPr>
              <a:picLocks noChangeAspect="1" noChangeArrowheads="1"/>
            </p:cNvPicPr>
            <p:nvPr/>
          </p:nvPicPr>
          <p:blipFill>
            <a:blip r:embed="rId6" cstate="print">
              <a:extLst>
                <a:ext uri="{28A0092B-C50C-407E-A947-70E740481C1C}">
                  <a14:useLocalDpi xmlns:a14="http://schemas.microsoft.com/office/drawing/2010/main" val="0"/>
                </a:ext>
              </a:extLst>
            </a:blip>
            <a:srcRect b="25069"/>
            <a:stretch>
              <a:fillRect/>
            </a:stretch>
          </p:blipFill>
          <p:spPr bwMode="auto">
            <a:xfrm>
              <a:off x="4059" y="709"/>
              <a:ext cx="1089"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00" name="Text Box 23"/>
            <p:cNvSpPr txBox="1">
              <a:spLocks noChangeArrowheads="1"/>
            </p:cNvSpPr>
            <p:nvPr/>
          </p:nvSpPr>
          <p:spPr bwMode="auto">
            <a:xfrm>
              <a:off x="4422" y="1525"/>
              <a:ext cx="4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a:ea typeface="华文楷体" panose="02010600040101010101" pitchFamily="2" charset="-122"/>
                </a:rPr>
                <a:t>Cr</a:t>
              </a:r>
              <a:endParaRPr lang="en-US" altLang="zh-CN">
                <a:ea typeface="华文楷体" panose="02010600040101010101" pitchFamily="2" charset="-122"/>
              </a:endParaRPr>
            </a:p>
          </p:txBody>
        </p:sp>
      </p:grpSp>
      <p:grpSp>
        <p:nvGrpSpPr>
          <p:cNvPr id="515097" name="Group 25"/>
          <p:cNvGrpSpPr/>
          <p:nvPr/>
        </p:nvGrpSpPr>
        <p:grpSpPr bwMode="auto">
          <a:xfrm>
            <a:off x="990600" y="1341438"/>
            <a:ext cx="1584325" cy="1857375"/>
            <a:chOff x="567" y="688"/>
            <a:chExt cx="998" cy="1170"/>
          </a:xfrm>
        </p:grpSpPr>
        <p:pic>
          <p:nvPicPr>
            <p:cNvPr id="144397" name="Picture 5" descr="S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7" y="688"/>
              <a:ext cx="998"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8" name="Text Box 24"/>
            <p:cNvSpPr txBox="1">
              <a:spLocks noChangeArrowheads="1"/>
            </p:cNvSpPr>
            <p:nvPr/>
          </p:nvSpPr>
          <p:spPr bwMode="auto">
            <a:xfrm>
              <a:off x="930" y="1570"/>
              <a:ext cx="4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a:ea typeface="华文楷体" panose="02010600040101010101" pitchFamily="2" charset="-122"/>
                </a:rPr>
                <a:t>Sc</a:t>
              </a:r>
              <a:endParaRPr lang="en-US" altLang="zh-CN">
                <a:ea typeface="华文楷体" panose="02010600040101010101" pitchFamily="2" charset="-122"/>
              </a:endParaRPr>
            </a:p>
          </p:txBody>
        </p:sp>
      </p:grpSp>
      <p:grpSp>
        <p:nvGrpSpPr>
          <p:cNvPr id="515102" name="Group 30"/>
          <p:cNvGrpSpPr/>
          <p:nvPr/>
        </p:nvGrpSpPr>
        <p:grpSpPr bwMode="auto">
          <a:xfrm>
            <a:off x="822325" y="3789363"/>
            <a:ext cx="1944688" cy="2095500"/>
            <a:chOff x="2789" y="1888"/>
            <a:chExt cx="1225" cy="1320"/>
          </a:xfrm>
        </p:grpSpPr>
        <p:pic>
          <p:nvPicPr>
            <p:cNvPr id="144395" name="Picture 10" descr="M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89" y="1888"/>
              <a:ext cx="1225"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6" name="Text Box 29"/>
            <p:cNvSpPr txBox="1">
              <a:spLocks noChangeArrowheads="1"/>
            </p:cNvSpPr>
            <p:nvPr/>
          </p:nvSpPr>
          <p:spPr bwMode="auto">
            <a:xfrm>
              <a:off x="3152" y="2840"/>
              <a:ext cx="63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a:ea typeface="华文楷体" panose="02010600040101010101" pitchFamily="2" charset="-122"/>
                </a:rPr>
                <a:t>Mn</a:t>
              </a:r>
              <a:endParaRPr lang="en-US" altLang="zh-CN">
                <a:ea typeface="华文楷体" panose="02010600040101010101" pitchFamily="2" charset="-122"/>
              </a:endParaRPr>
            </a:p>
          </p:txBody>
        </p:sp>
      </p:grpSp>
      <p:sp>
        <p:nvSpPr>
          <p:cNvPr id="144393"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FB0AF042-E815-4106-B8D0-062E41B1AB8A}" type="slidenum">
              <a:rPr kumimoji="1" lang="en-US" altLang="zh-CN" sz="1600">
                <a:ea typeface="ˎ̥"/>
                <a:cs typeface="ˎ̥"/>
              </a:rPr>
            </a:fld>
            <a:r>
              <a:rPr kumimoji="1" lang="en-US" altLang="zh-CN" sz="1600"/>
              <a:t> </a:t>
            </a:r>
            <a:endParaRPr kumimoji="1" lang="en-US" altLang="zh-CN" sz="1600">
              <a:ea typeface="ˎ̥"/>
              <a:cs typeface="ˎ̥"/>
            </a:endParaRPr>
          </a:p>
        </p:txBody>
      </p:sp>
      <p:sp>
        <p:nvSpPr>
          <p:cNvPr id="28" name="Rectangle 103"/>
          <p:cNvSpPr>
            <a:spLocks noChangeArrowheads="1"/>
          </p:cNvSpPr>
          <p:nvPr/>
        </p:nvSpPr>
        <p:spPr bwMode="auto">
          <a:xfrm>
            <a:off x="1047750" y="230188"/>
            <a:ext cx="2954338" cy="627062"/>
          </a:xfrm>
          <a:prstGeom prst="rect">
            <a:avLst/>
          </a:prstGeom>
          <a:noFill/>
          <a:ln>
            <a:noFill/>
          </a:ln>
          <a:effectLst/>
        </p:spPr>
        <p:txBody>
          <a:bodyPr wrap="none" tIns="36000" bIns="36000" anchor="ctr">
            <a:spAutoFit/>
          </a:bodyPr>
          <a:lstStyle/>
          <a:p>
            <a:pPr>
              <a:defRPr/>
            </a:pPr>
            <a:r>
              <a:rPr lang="en-US" altLang="zh-CN" sz="3600" dirty="0">
                <a:solidFill>
                  <a:srgbClr val="0000FF"/>
                </a:solidFill>
                <a:latin typeface="+mn-lt"/>
                <a:ea typeface="+mn-ea"/>
              </a:rPr>
              <a:t>2. </a:t>
            </a:r>
            <a:r>
              <a:rPr lang="zh-CN" altLang="en-US" sz="3600" dirty="0">
                <a:solidFill>
                  <a:srgbClr val="0000FF"/>
                </a:solidFill>
                <a:latin typeface="+mn-lt"/>
                <a:ea typeface="+mn-ea"/>
              </a:rPr>
              <a:t>金属的性质</a:t>
            </a:r>
            <a:endParaRPr lang="zh-CN" altLang="en-US" sz="3600" dirty="0">
              <a:solidFill>
                <a:srgbClr val="0000FF"/>
              </a:solidFill>
              <a:latin typeface="+mn-lt"/>
              <a:ea typeface="+mn-ea"/>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5097"/>
                                        </p:tgtEl>
                                        <p:attrNameLst>
                                          <p:attrName>style.visibility</p:attrName>
                                        </p:attrNameLst>
                                      </p:cBhvr>
                                      <p:to>
                                        <p:strVal val="visible"/>
                                      </p:to>
                                    </p:set>
                                    <p:animEffect transition="in" filter="wipe(left)">
                                      <p:cBhvr>
                                        <p:cTn id="7" dur="500"/>
                                        <p:tgtEl>
                                          <p:spTgt spid="515097"/>
                                        </p:tgtEl>
                                      </p:cBhvr>
                                    </p:animEffect>
                                  </p:childTnLst>
                                </p:cTn>
                              </p:par>
                              <p:par>
                                <p:cTn id="8" presetID="22" presetClass="entr" presetSubtype="8" fill="hold" nodeType="withEffect">
                                  <p:stCondLst>
                                    <p:cond delay="0"/>
                                  </p:stCondLst>
                                  <p:childTnLst>
                                    <p:set>
                                      <p:cBhvr>
                                        <p:cTn id="9" dur="1" fill="hold">
                                          <p:stCondLst>
                                            <p:cond delay="0"/>
                                          </p:stCondLst>
                                        </p:cTn>
                                        <p:tgtEl>
                                          <p:spTgt spid="515098"/>
                                        </p:tgtEl>
                                        <p:attrNameLst>
                                          <p:attrName>style.visibility</p:attrName>
                                        </p:attrNameLst>
                                      </p:cBhvr>
                                      <p:to>
                                        <p:strVal val="visible"/>
                                      </p:to>
                                    </p:set>
                                    <p:animEffect transition="in" filter="wipe(left)">
                                      <p:cBhvr>
                                        <p:cTn id="10" dur="500"/>
                                        <p:tgtEl>
                                          <p:spTgt spid="515098"/>
                                        </p:tgtEl>
                                      </p:cBhvr>
                                    </p:animEffect>
                                  </p:childTnLst>
                                </p:cTn>
                              </p:par>
                              <p:par>
                                <p:cTn id="11" presetID="22" presetClass="entr" presetSubtype="8" fill="hold" nodeType="withEffect">
                                  <p:stCondLst>
                                    <p:cond delay="0"/>
                                  </p:stCondLst>
                                  <p:childTnLst>
                                    <p:set>
                                      <p:cBhvr>
                                        <p:cTn id="12" dur="1" fill="hold">
                                          <p:stCondLst>
                                            <p:cond delay="0"/>
                                          </p:stCondLst>
                                        </p:cTn>
                                        <p:tgtEl>
                                          <p:spTgt spid="515099"/>
                                        </p:tgtEl>
                                        <p:attrNameLst>
                                          <p:attrName>style.visibility</p:attrName>
                                        </p:attrNameLst>
                                      </p:cBhvr>
                                      <p:to>
                                        <p:strVal val="visible"/>
                                      </p:to>
                                    </p:set>
                                    <p:animEffect transition="in" filter="wipe(left)">
                                      <p:cBhvr>
                                        <p:cTn id="13" dur="500"/>
                                        <p:tgtEl>
                                          <p:spTgt spid="515099"/>
                                        </p:tgtEl>
                                      </p:cBhvr>
                                    </p:animEffect>
                                  </p:childTnLst>
                                </p:cTn>
                              </p:par>
                              <p:par>
                                <p:cTn id="14" presetID="22" presetClass="entr" presetSubtype="8" fill="hold" nodeType="withEffect">
                                  <p:stCondLst>
                                    <p:cond delay="0"/>
                                  </p:stCondLst>
                                  <p:childTnLst>
                                    <p:set>
                                      <p:cBhvr>
                                        <p:cTn id="15" dur="1" fill="hold">
                                          <p:stCondLst>
                                            <p:cond delay="0"/>
                                          </p:stCondLst>
                                        </p:cTn>
                                        <p:tgtEl>
                                          <p:spTgt spid="515100"/>
                                        </p:tgtEl>
                                        <p:attrNameLst>
                                          <p:attrName>style.visibility</p:attrName>
                                        </p:attrNameLst>
                                      </p:cBhvr>
                                      <p:to>
                                        <p:strVal val="visible"/>
                                      </p:to>
                                    </p:set>
                                    <p:animEffect transition="in" filter="wipe(left)">
                                      <p:cBhvr>
                                        <p:cTn id="16" dur="500"/>
                                        <p:tgtEl>
                                          <p:spTgt spid="51510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15102"/>
                                        </p:tgtEl>
                                        <p:attrNameLst>
                                          <p:attrName>style.visibility</p:attrName>
                                        </p:attrNameLst>
                                      </p:cBhvr>
                                      <p:to>
                                        <p:strVal val="visible"/>
                                      </p:to>
                                    </p:set>
                                    <p:animEffect transition="in" filter="wipe(left)">
                                      <p:cBhvr>
                                        <p:cTn id="21" dur="500"/>
                                        <p:tgtEl>
                                          <p:spTgt spid="515102"/>
                                        </p:tgtEl>
                                      </p:cBhvr>
                                    </p:animEffect>
                                  </p:childTnLst>
                                </p:cTn>
                              </p:par>
                              <p:par>
                                <p:cTn id="22" presetID="22" presetClass="entr" presetSubtype="8" fill="hold" nodeType="withEffect">
                                  <p:stCondLst>
                                    <p:cond delay="0"/>
                                  </p:stCondLst>
                                  <p:childTnLst>
                                    <p:set>
                                      <p:cBhvr>
                                        <p:cTn id="23" dur="1" fill="hold">
                                          <p:stCondLst>
                                            <p:cond delay="0"/>
                                          </p:stCondLst>
                                        </p:cTn>
                                        <p:tgtEl>
                                          <p:spTgt spid="515092"/>
                                        </p:tgtEl>
                                        <p:attrNameLst>
                                          <p:attrName>style.visibility</p:attrName>
                                        </p:attrNameLst>
                                      </p:cBhvr>
                                      <p:to>
                                        <p:strVal val="visible"/>
                                      </p:to>
                                    </p:set>
                                    <p:animEffect transition="in" filter="wipe(left)">
                                      <p:cBhvr>
                                        <p:cTn id="24" dur="500"/>
                                        <p:tgtEl>
                                          <p:spTgt spid="515092"/>
                                        </p:tgtEl>
                                      </p:cBhvr>
                                    </p:animEffect>
                                  </p:childTnLst>
                                </p:cTn>
                              </p:par>
                              <p:par>
                                <p:cTn id="25" presetID="22" presetClass="entr" presetSubtype="8" fill="hold" nodeType="withEffect">
                                  <p:stCondLst>
                                    <p:cond delay="0"/>
                                  </p:stCondLst>
                                  <p:childTnLst>
                                    <p:set>
                                      <p:cBhvr>
                                        <p:cTn id="26" dur="1" fill="hold">
                                          <p:stCondLst>
                                            <p:cond delay="0"/>
                                          </p:stCondLst>
                                        </p:cTn>
                                        <p:tgtEl>
                                          <p:spTgt spid="515090"/>
                                        </p:tgtEl>
                                        <p:attrNameLst>
                                          <p:attrName>style.visibility</p:attrName>
                                        </p:attrNameLst>
                                      </p:cBhvr>
                                      <p:to>
                                        <p:strVal val="visible"/>
                                      </p:to>
                                    </p:set>
                                    <p:animEffect transition="in" filter="wipe(left)">
                                      <p:cBhvr>
                                        <p:cTn id="27" dur="500"/>
                                        <p:tgtEl>
                                          <p:spTgt spid="515090"/>
                                        </p:tgtEl>
                                      </p:cBhvr>
                                    </p:animEffect>
                                  </p:childTnLst>
                                </p:cTn>
                              </p:par>
                              <p:par>
                                <p:cTn id="28" presetID="22" presetClass="entr" presetSubtype="8" fill="hold" nodeType="withEffect">
                                  <p:stCondLst>
                                    <p:cond delay="0"/>
                                  </p:stCondLst>
                                  <p:childTnLst>
                                    <p:set>
                                      <p:cBhvr>
                                        <p:cTn id="29" dur="1" fill="hold">
                                          <p:stCondLst>
                                            <p:cond delay="0"/>
                                          </p:stCondLst>
                                        </p:cTn>
                                        <p:tgtEl>
                                          <p:spTgt spid="515091"/>
                                        </p:tgtEl>
                                        <p:attrNameLst>
                                          <p:attrName>style.visibility</p:attrName>
                                        </p:attrNameLst>
                                      </p:cBhvr>
                                      <p:to>
                                        <p:strVal val="visible"/>
                                      </p:to>
                                    </p:set>
                                    <p:animEffect transition="in" filter="wipe(left)">
                                      <p:cBhvr>
                                        <p:cTn id="30" dur="500"/>
                                        <p:tgtEl>
                                          <p:spTgt spid="515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9" name="Text Box 3"/>
          <p:cNvSpPr txBox="1">
            <a:spLocks noChangeArrowheads="1"/>
          </p:cNvSpPr>
          <p:nvPr/>
        </p:nvSpPr>
        <p:spPr bwMode="auto">
          <a:xfrm>
            <a:off x="1187450" y="1557338"/>
            <a:ext cx="6840538" cy="3721100"/>
          </a:xfrm>
          <a:prstGeom prst="rect">
            <a:avLst/>
          </a:prstGeom>
          <a:noFill/>
          <a:ln w="9525" algn="ctr">
            <a:noFill/>
            <a:miter lim="800000"/>
          </a:ln>
        </p:spPr>
        <p:txBody>
          <a:bodyPr>
            <a:spAutoFit/>
          </a:bodyPr>
          <a:lstStyle/>
          <a:p>
            <a:pPr eaLnBrk="1" hangingPunct="1">
              <a:lnSpc>
                <a:spcPct val="110000"/>
              </a:lnSpc>
              <a:spcBef>
                <a:spcPct val="50000"/>
              </a:spcBef>
            </a:pPr>
            <a:r>
              <a:rPr kumimoji="1" lang="en-US" altLang="zh-CN" sz="3600" b="1" baseline="0" dirty="0">
                <a:latin typeface="Times New Roman" panose="02020603050405020304" pitchFamily="18" charset="0"/>
                <a:ea typeface="楷体" panose="02010609060101010101" pitchFamily="49" charset="-122"/>
              </a:rPr>
              <a:t>  </a:t>
            </a:r>
            <a:r>
              <a:rPr kumimoji="1" lang="zh-CN" altLang="en-US" sz="3600" b="1" baseline="0" dirty="0">
                <a:latin typeface="Times New Roman" panose="02020603050405020304" pitchFamily="18" charset="0"/>
                <a:ea typeface="楷体" panose="02010609060101010101" pitchFamily="49" charset="-122"/>
              </a:rPr>
              <a:t>它们都是金属</a:t>
            </a:r>
            <a:r>
              <a:rPr kumimoji="1" lang="en-US" altLang="zh-CN" sz="3600" b="1" baseline="0" dirty="0">
                <a:latin typeface="Times New Roman" panose="02020603050405020304" pitchFamily="18" charset="0"/>
                <a:ea typeface="楷体" panose="02010609060101010101" pitchFamily="49" charset="-122"/>
              </a:rPr>
              <a:t>,</a:t>
            </a:r>
            <a:r>
              <a:rPr kumimoji="1" lang="zh-CN" altLang="en-US" sz="3600" b="1" baseline="0" dirty="0">
                <a:solidFill>
                  <a:srgbClr val="FF0000"/>
                </a:solidFill>
                <a:latin typeface="Times New Roman" panose="02020603050405020304" pitchFamily="18" charset="0"/>
                <a:ea typeface="楷体" panose="02010609060101010101" pitchFamily="49" charset="-122"/>
              </a:rPr>
              <a:t>具有硬度大</a:t>
            </a:r>
            <a:r>
              <a:rPr kumimoji="1" lang="en-US" altLang="zh-CN" sz="3600" b="1" baseline="0" dirty="0">
                <a:solidFill>
                  <a:srgbClr val="FF0000"/>
                </a:solidFill>
                <a:latin typeface="Times New Roman" panose="02020603050405020304" pitchFamily="18" charset="0"/>
                <a:ea typeface="楷体" panose="02010609060101010101" pitchFamily="49" charset="-122"/>
              </a:rPr>
              <a:t>,</a:t>
            </a:r>
            <a:r>
              <a:rPr kumimoji="1" lang="zh-CN" altLang="en-US" sz="3600" b="1" baseline="0" dirty="0">
                <a:solidFill>
                  <a:srgbClr val="FF0000"/>
                </a:solidFill>
                <a:latin typeface="Times New Roman" panose="02020603050405020304" pitchFamily="18" charset="0"/>
                <a:ea typeface="楷体" panose="02010609060101010101" pitchFamily="49" charset="-122"/>
              </a:rPr>
              <a:t>熔沸点高</a:t>
            </a:r>
            <a:r>
              <a:rPr kumimoji="1" lang="en-US" altLang="zh-CN" sz="3600" b="1" baseline="0" dirty="0">
                <a:solidFill>
                  <a:srgbClr val="FF0000"/>
                </a:solidFill>
                <a:latin typeface="Times New Roman" panose="02020603050405020304" pitchFamily="18" charset="0"/>
                <a:ea typeface="楷体" panose="02010609060101010101" pitchFamily="49" charset="-122"/>
              </a:rPr>
              <a:t>,</a:t>
            </a:r>
            <a:r>
              <a:rPr kumimoji="1" lang="zh-CN" altLang="en-US" sz="3600" b="1" baseline="0" dirty="0">
                <a:solidFill>
                  <a:srgbClr val="FF0000"/>
                </a:solidFill>
                <a:latin typeface="Times New Roman" panose="02020603050405020304" pitchFamily="18" charset="0"/>
                <a:ea typeface="楷体" panose="02010609060101010101" pitchFamily="49" charset="-122"/>
              </a:rPr>
              <a:t>导热</a:t>
            </a:r>
            <a:r>
              <a:rPr kumimoji="1" lang="en-US" altLang="zh-CN" sz="3600" b="1" baseline="0" dirty="0">
                <a:solidFill>
                  <a:srgbClr val="FF0000"/>
                </a:solidFill>
                <a:latin typeface="Times New Roman" panose="02020603050405020304" pitchFamily="18" charset="0"/>
                <a:ea typeface="楷体" panose="02010609060101010101" pitchFamily="49" charset="-122"/>
              </a:rPr>
              <a:t>,</a:t>
            </a:r>
            <a:r>
              <a:rPr kumimoji="1" lang="zh-CN" altLang="en-US" sz="3600" b="1" baseline="0" dirty="0">
                <a:solidFill>
                  <a:srgbClr val="FF0000"/>
                </a:solidFill>
                <a:latin typeface="Times New Roman" panose="02020603050405020304" pitchFamily="18" charset="0"/>
                <a:ea typeface="楷体" panose="02010609060101010101" pitchFamily="49" charset="-122"/>
              </a:rPr>
              <a:t>导电性能好以及延性和展性好等特点</a:t>
            </a:r>
            <a:r>
              <a:rPr kumimoji="1" lang="en-US" altLang="zh-CN" sz="3600" b="1" baseline="0" dirty="0">
                <a:latin typeface="Times New Roman" panose="02020603050405020304" pitchFamily="18" charset="0"/>
                <a:ea typeface="楷体" panose="02010609060101010101" pitchFamily="49" charset="-122"/>
              </a:rPr>
              <a:t>.</a:t>
            </a:r>
            <a:r>
              <a:rPr kumimoji="1" lang="zh-CN" altLang="en-US" sz="3600" b="1" baseline="0" dirty="0">
                <a:latin typeface="Times New Roman" panose="02020603050405020304" pitchFamily="18" charset="0"/>
                <a:ea typeface="楷体" panose="02010609060101010101" pitchFamily="49" charset="-122"/>
              </a:rPr>
              <a:t>相互之间或与其它金属易生成合金</a:t>
            </a:r>
            <a:r>
              <a:rPr kumimoji="1" lang="en-US" altLang="zh-CN" sz="3600" b="1" baseline="0" dirty="0">
                <a:latin typeface="Times New Roman" panose="02020603050405020304" pitchFamily="18" charset="0"/>
                <a:ea typeface="楷体" panose="02010609060101010101" pitchFamily="49" charset="-122"/>
              </a:rPr>
              <a:t>.</a:t>
            </a:r>
            <a:r>
              <a:rPr kumimoji="1" lang="zh-CN" altLang="en-US" sz="3600" b="1" baseline="0" dirty="0">
                <a:latin typeface="Times New Roman" panose="02020603050405020304" pitchFamily="18" charset="0"/>
                <a:ea typeface="楷体" panose="02010609060101010101" pitchFamily="49" charset="-122"/>
              </a:rPr>
              <a:t>大部分过渡金属的电极电势为负值</a:t>
            </a:r>
            <a:r>
              <a:rPr kumimoji="1" lang="en-US" altLang="zh-CN" sz="3600" b="1" baseline="0" dirty="0">
                <a:latin typeface="Times New Roman" panose="02020603050405020304" pitchFamily="18" charset="0"/>
                <a:ea typeface="楷体" panose="02010609060101010101" pitchFamily="49" charset="-122"/>
              </a:rPr>
              <a:t>,</a:t>
            </a:r>
            <a:r>
              <a:rPr kumimoji="1" lang="zh-CN" altLang="en-US" sz="3600" b="1" baseline="0" dirty="0">
                <a:latin typeface="Times New Roman" panose="02020603050405020304" pitchFamily="18" charset="0"/>
                <a:ea typeface="楷体" panose="02010609060101010101" pitchFamily="49" charset="-122"/>
              </a:rPr>
              <a:t>还原能力较强</a:t>
            </a:r>
            <a:r>
              <a:rPr kumimoji="1" lang="en-US" altLang="zh-CN" sz="3600" b="1" baseline="0" dirty="0">
                <a:latin typeface="Times New Roman" panose="02020603050405020304" pitchFamily="18" charset="0"/>
                <a:ea typeface="楷体" panose="02010609060101010101" pitchFamily="49" charset="-122"/>
              </a:rPr>
              <a:t>(</a:t>
            </a:r>
            <a:r>
              <a:rPr kumimoji="1" lang="zh-CN" altLang="en-US" sz="3600" b="1" baseline="0" dirty="0">
                <a:latin typeface="Times New Roman" panose="02020603050405020304" pitchFamily="18" charset="0"/>
                <a:ea typeface="楷体" panose="02010609060101010101" pitchFamily="49" charset="-122"/>
              </a:rPr>
              <a:t>特别是第一过渡系</a:t>
            </a:r>
            <a:r>
              <a:rPr kumimoji="1" lang="en-US" altLang="zh-CN" sz="3600" b="1" baseline="0" dirty="0">
                <a:latin typeface="Times New Roman" panose="02020603050405020304" pitchFamily="18" charset="0"/>
                <a:ea typeface="楷体" panose="02010609060101010101" pitchFamily="49" charset="-122"/>
              </a:rPr>
              <a:t>).</a:t>
            </a:r>
            <a:endParaRPr kumimoji="1" lang="en-US" altLang="zh-CN" sz="3600" b="1" baseline="0" dirty="0">
              <a:latin typeface="Times New Roman" panose="02020603050405020304" pitchFamily="18" charset="0"/>
              <a:ea typeface="楷体" panose="02010609060101010101" pitchFamily="49" charset="-122"/>
            </a:endParaRPr>
          </a:p>
        </p:txBody>
      </p:sp>
      <p:sp>
        <p:nvSpPr>
          <p:cNvPr id="58371" name="Text Box 4"/>
          <p:cNvSpPr txBox="1">
            <a:spLocks noChangeArrowheads="1"/>
          </p:cNvSpPr>
          <p:nvPr/>
        </p:nvSpPr>
        <p:spPr bwMode="auto">
          <a:xfrm>
            <a:off x="900113" y="692150"/>
            <a:ext cx="4032250" cy="641350"/>
          </a:xfrm>
          <a:prstGeom prst="rect">
            <a:avLst/>
          </a:prstGeom>
          <a:noFill/>
          <a:ln w="9525" algn="ctr">
            <a:noFill/>
            <a:miter lim="800000"/>
          </a:ln>
        </p:spPr>
        <p:txBody>
          <a:bodyPr>
            <a:spAutoFit/>
          </a:bodyPr>
          <a:lstStyle/>
          <a:p>
            <a:pPr eaLnBrk="1" hangingPunct="1">
              <a:spcBef>
                <a:spcPct val="50000"/>
              </a:spcBef>
            </a:pPr>
            <a:r>
              <a:rPr lang="zh-CN" altLang="en-US" sz="3600" b="1" baseline="0">
                <a:ea typeface="楷体" panose="02010609060101010101" pitchFamily="49" charset="-122"/>
              </a:rPr>
              <a:t>过渡金属的通性</a:t>
            </a:r>
            <a:endParaRPr lang="zh-CN" altLang="en-US" sz="3600" b="1" baseline="0">
              <a:ea typeface="楷体" panose="02010609060101010101" pitchFamily="49" charset="-122"/>
            </a:endParaRPr>
          </a:p>
        </p:txBody>
      </p:sp>
      <p:sp>
        <p:nvSpPr>
          <p:cNvPr id="58372" name="灯片编号占位符 1"/>
          <p:cNvSpPr>
            <a:spLocks noGrp="1"/>
          </p:cNvSpPr>
          <p:nvPr>
            <p:ph type="sldNum" sz="quarter" idx="12"/>
          </p:nvPr>
        </p:nvSpPr>
        <p:spPr>
          <a:noFill/>
          <a:ln>
            <a:miter lim="800000"/>
          </a:ln>
        </p:spPr>
        <p:txBody>
          <a:bodyPr/>
          <a:lstStyle/>
          <a:p>
            <a:fld id="{C2DBF661-6DC6-4244-9E0A-124D09AD159D}" type="slidenum">
              <a:rPr lang="en-US" altLang="zh-CN"/>
            </a:fld>
            <a:endParaRPr lang="en-US" altLang="zh-CN"/>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1699"/>
                                        </p:tgtEl>
                                        <p:attrNameLst>
                                          <p:attrName>style.visibility</p:attrName>
                                        </p:attrNameLst>
                                      </p:cBhvr>
                                      <p:to>
                                        <p:strVal val="visible"/>
                                      </p:to>
                                    </p:set>
                                    <p:animEffect transition="in" filter="wipe(left)">
                                      <p:cBhvr>
                                        <p:cTn id="7" dur="500"/>
                                        <p:tgtEl>
                                          <p:spTgt spid="541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69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ext Box 5"/>
          <p:cNvSpPr txBox="1">
            <a:spLocks noChangeArrowheads="1"/>
          </p:cNvSpPr>
          <p:nvPr/>
        </p:nvSpPr>
        <p:spPr bwMode="auto">
          <a:xfrm>
            <a:off x="827088" y="260350"/>
            <a:ext cx="81375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10000"/>
              </a:lnSpc>
              <a:spcBef>
                <a:spcPct val="50000"/>
              </a:spcBef>
            </a:pPr>
            <a:r>
              <a:rPr kumimoji="1" lang="zh-CN" altLang="en-US">
                <a:ea typeface="华文楷体" panose="02010600040101010101" pitchFamily="2" charset="-122"/>
              </a:rPr>
              <a:t>   与主族金属相比，</a:t>
            </a:r>
            <a:r>
              <a:rPr kumimoji="1" lang="en-US" altLang="zh-CN">
                <a:ea typeface="华文楷体" panose="02010600040101010101" pitchFamily="2" charset="-122"/>
              </a:rPr>
              <a:t>3d</a:t>
            </a:r>
            <a:r>
              <a:rPr kumimoji="1" lang="zh-CN" altLang="en-US">
                <a:ea typeface="华文楷体" panose="02010600040101010101" pitchFamily="2" charset="-122"/>
              </a:rPr>
              <a:t>金属一般具有较小的原子半径和较大的密度，属</a:t>
            </a:r>
            <a:r>
              <a:rPr kumimoji="1" lang="zh-CN" altLang="en-US">
                <a:solidFill>
                  <a:srgbClr val="FF0000"/>
                </a:solidFill>
                <a:ea typeface="华文楷体" panose="02010600040101010101" pitchFamily="2" charset="-122"/>
              </a:rPr>
              <a:t>重金属</a:t>
            </a:r>
            <a:r>
              <a:rPr kumimoji="1" lang="zh-CN" altLang="en-US">
                <a:ea typeface="华文楷体" panose="02010600040101010101" pitchFamily="2" charset="-122"/>
              </a:rPr>
              <a:t> </a:t>
            </a:r>
            <a:r>
              <a:rPr kumimoji="1" lang="en-US" altLang="zh-CN">
                <a:ea typeface="华文楷体" panose="02010600040101010101" pitchFamily="2" charset="-122"/>
              </a:rPr>
              <a:t>(Sc</a:t>
            </a:r>
            <a:r>
              <a:rPr kumimoji="1" lang="zh-CN" altLang="en-US">
                <a:ea typeface="华文楷体" panose="02010600040101010101" pitchFamily="2" charset="-122"/>
              </a:rPr>
              <a:t>和</a:t>
            </a:r>
            <a:r>
              <a:rPr kumimoji="1" lang="en-US" altLang="zh-CN">
                <a:ea typeface="华文楷体" panose="02010600040101010101" pitchFamily="2" charset="-122"/>
              </a:rPr>
              <a:t>Ti</a:t>
            </a:r>
            <a:r>
              <a:rPr kumimoji="1" lang="zh-CN" altLang="en-US">
                <a:ea typeface="华文楷体" panose="02010600040101010101" pitchFamily="2" charset="-122"/>
              </a:rPr>
              <a:t>除外</a:t>
            </a:r>
            <a:r>
              <a:rPr kumimoji="1" lang="en-US" altLang="zh-CN">
                <a:ea typeface="华文楷体" panose="02010600040101010101" pitchFamily="2" charset="-122"/>
              </a:rPr>
              <a:t>)</a:t>
            </a:r>
            <a:r>
              <a:rPr kumimoji="1" lang="zh-CN" altLang="en-US">
                <a:ea typeface="华文楷体" panose="02010600040101010101" pitchFamily="2" charset="-122"/>
              </a:rPr>
              <a:t>。硬度和熔沸点均比</a:t>
            </a:r>
            <a:r>
              <a:rPr kumimoji="1" lang="en-US" altLang="zh-CN">
                <a:ea typeface="华文楷体" panose="02010600040101010101" pitchFamily="2" charset="-122"/>
              </a:rPr>
              <a:t>IA</a:t>
            </a:r>
            <a:r>
              <a:rPr kumimoji="1" lang="zh-CN" altLang="en-US">
                <a:ea typeface="华文楷体" panose="02010600040101010101" pitchFamily="2" charset="-122"/>
              </a:rPr>
              <a:t>和</a:t>
            </a:r>
            <a:r>
              <a:rPr kumimoji="1" lang="en-US" altLang="zh-CN">
                <a:ea typeface="华文楷体" panose="02010600040101010101" pitchFamily="2" charset="-122"/>
              </a:rPr>
              <a:t>IIA</a:t>
            </a:r>
            <a:r>
              <a:rPr kumimoji="1" lang="zh-CN" altLang="en-US">
                <a:ea typeface="华文楷体" panose="02010600040101010101" pitchFamily="2" charset="-122"/>
              </a:rPr>
              <a:t>金属高。其中硬度和熔点最大的都是</a:t>
            </a:r>
            <a:r>
              <a:rPr kumimoji="1" lang="zh-CN" altLang="en-US">
                <a:solidFill>
                  <a:srgbClr val="FF0000"/>
                </a:solidFill>
                <a:ea typeface="华文楷体" panose="02010600040101010101" pitchFamily="2" charset="-122"/>
              </a:rPr>
              <a:t>铬</a:t>
            </a:r>
            <a:r>
              <a:rPr kumimoji="1" lang="zh-CN" altLang="en-US">
                <a:ea typeface="华文楷体" panose="02010600040101010101" pitchFamily="2" charset="-122"/>
              </a:rPr>
              <a:t>； </a:t>
            </a:r>
            <a:r>
              <a:rPr kumimoji="1" lang="en-US" altLang="zh-CN">
                <a:ea typeface="华文楷体" panose="02010600040101010101" pitchFamily="2" charset="-122"/>
              </a:rPr>
              <a:t>Mn-</a:t>
            </a:r>
            <a:r>
              <a:rPr kumimoji="1" lang="zh-CN" altLang="en-US">
                <a:ea typeface="华文楷体" panose="02010600040101010101" pitchFamily="2" charset="-122"/>
              </a:rPr>
              <a:t>熔点低。 </a:t>
            </a:r>
            <a:endParaRPr kumimoji="1" lang="zh-CN" altLang="en-US">
              <a:ea typeface="华文楷体" panose="02010600040101010101" pitchFamily="2" charset="-122"/>
            </a:endParaRPr>
          </a:p>
        </p:txBody>
      </p:sp>
      <p:sp>
        <p:nvSpPr>
          <p:cNvPr id="146434"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CEAF0A9A-669F-41EB-BC19-ECAF29720DD0}" type="slidenum">
              <a:rPr kumimoji="1" lang="en-US" altLang="zh-CN" sz="1600">
                <a:ea typeface="ˎ̥"/>
                <a:cs typeface="ˎ̥"/>
              </a:rPr>
            </a:fld>
            <a:r>
              <a:rPr kumimoji="1" lang="en-US" altLang="zh-CN" sz="1600"/>
              <a:t> </a:t>
            </a:r>
            <a:endParaRPr kumimoji="1" lang="en-US" altLang="zh-CN" sz="1600">
              <a:ea typeface="ˎ̥"/>
              <a:cs typeface="ˎ̥"/>
            </a:endParaRPr>
          </a:p>
        </p:txBody>
      </p:sp>
      <p:grpSp>
        <p:nvGrpSpPr>
          <p:cNvPr id="7" name="Group 11"/>
          <p:cNvGrpSpPr/>
          <p:nvPr/>
        </p:nvGrpSpPr>
        <p:grpSpPr bwMode="auto">
          <a:xfrm>
            <a:off x="976313" y="2884488"/>
            <a:ext cx="5324475" cy="3784600"/>
            <a:chOff x="1202" y="1888"/>
            <a:chExt cx="3354" cy="2338"/>
          </a:xfrm>
        </p:grpSpPr>
        <p:pic>
          <p:nvPicPr>
            <p:cNvPr id="146437" name="Picture 8" descr="3drd"/>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02" y="1888"/>
              <a:ext cx="3039" cy="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1610" y="3868"/>
              <a:ext cx="2946" cy="358"/>
            </a:xfrm>
            <a:prstGeom prst="rect">
              <a:avLst/>
            </a:prstGeom>
            <a:noFill/>
            <a:ln>
              <a:noFill/>
            </a:ln>
            <a:effectLst/>
          </p:spPr>
          <p:txBody>
            <a:bodyPr wrap="none" anchor="ctr">
              <a:spAutoFit/>
            </a:bodyPr>
            <a:lstStyle/>
            <a:p>
              <a:pPr algn="ctr">
                <a:defRPr/>
              </a:pPr>
              <a:r>
                <a:rPr lang="en-US" altLang="zh-CN">
                  <a:solidFill>
                    <a:srgbClr val="FF0000"/>
                  </a:solidFill>
                  <a:latin typeface="+mn-lt"/>
                  <a:ea typeface="+mn-ea"/>
                </a:rPr>
                <a:t>3d</a:t>
              </a:r>
              <a:r>
                <a:rPr lang="zh-CN" altLang="en-US">
                  <a:solidFill>
                    <a:srgbClr val="FF0000"/>
                  </a:solidFill>
                  <a:latin typeface="+mn-lt"/>
                  <a:ea typeface="+mn-ea"/>
                  <a:sym typeface="Symbol" panose="05050102010706020507" pitchFamily="18" charset="2"/>
                </a:rPr>
                <a:t>过渡金属的熔点变化图</a:t>
              </a:r>
              <a:endParaRPr lang="zh-CN" altLang="en-US">
                <a:solidFill>
                  <a:srgbClr val="FF0000"/>
                </a:solidFill>
                <a:latin typeface="+mn-lt"/>
                <a:ea typeface="+mn-ea"/>
                <a:sym typeface="Symbol" panose="05050102010706020507" pitchFamily="18" charset="2"/>
              </a:endParaRPr>
            </a:p>
          </p:txBody>
        </p:sp>
      </p:grpSp>
      <p:sp>
        <p:nvSpPr>
          <p:cNvPr id="146436" name="矩形 1"/>
          <p:cNvSpPr>
            <a:spLocks noChangeArrowheads="1"/>
          </p:cNvSpPr>
          <p:nvPr/>
        </p:nvSpPr>
        <p:spPr bwMode="auto">
          <a:xfrm>
            <a:off x="6251575" y="3500438"/>
            <a:ext cx="22225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buFont typeface="Wingdings" panose="05000000000000000000" pitchFamily="2" charset="2"/>
              <a:buNone/>
            </a:pPr>
            <a:r>
              <a:rPr lang="en-US" altLang="zh-CN">
                <a:solidFill>
                  <a:srgbClr val="0000CC"/>
                </a:solidFill>
                <a:ea typeface="华文楷体" panose="02010600040101010101" pitchFamily="2" charset="-122"/>
              </a:rPr>
              <a:t>Mn: 3d</a:t>
            </a:r>
            <a:r>
              <a:rPr lang="en-US" altLang="zh-CN" baseline="30000">
                <a:solidFill>
                  <a:srgbClr val="0000CC"/>
                </a:solidFill>
                <a:ea typeface="华文楷体" panose="02010600040101010101" pitchFamily="2" charset="-122"/>
              </a:rPr>
              <a:t>5</a:t>
            </a:r>
            <a:r>
              <a:rPr lang="en-US" altLang="zh-CN">
                <a:solidFill>
                  <a:srgbClr val="0000CC"/>
                </a:solidFill>
                <a:ea typeface="华文楷体" panose="02010600040101010101" pitchFamily="2" charset="-122"/>
              </a:rPr>
              <a:t>4s</a:t>
            </a:r>
            <a:r>
              <a:rPr lang="en-US" altLang="zh-CN" baseline="30000">
                <a:solidFill>
                  <a:srgbClr val="0000CC"/>
                </a:solidFill>
                <a:ea typeface="华文楷体" panose="02010600040101010101" pitchFamily="2" charset="-122"/>
              </a:rPr>
              <a:t>2</a:t>
            </a:r>
            <a:endParaRPr lang="en-US" altLang="zh-CN" baseline="30000">
              <a:solidFill>
                <a:srgbClr val="0000CC"/>
              </a:solidFill>
              <a:ea typeface="华文楷体" panose="02010600040101010101" pitchFamily="2" charset="-122"/>
            </a:endParaRPr>
          </a:p>
          <a:p>
            <a:pPr>
              <a:lnSpc>
                <a:spcPct val="120000"/>
              </a:lnSpc>
              <a:buFont typeface="Wingdings" panose="05000000000000000000" pitchFamily="2" charset="2"/>
              <a:buNone/>
            </a:pPr>
            <a:r>
              <a:rPr lang="en-US" altLang="zh-CN">
                <a:solidFill>
                  <a:srgbClr val="0000CC"/>
                </a:solidFill>
                <a:ea typeface="华文楷体" panose="02010600040101010101" pitchFamily="2" charset="-122"/>
              </a:rPr>
              <a:t>Cr: 3d</a:t>
            </a:r>
            <a:r>
              <a:rPr lang="en-US" altLang="zh-CN" baseline="30000">
                <a:solidFill>
                  <a:srgbClr val="0000CC"/>
                </a:solidFill>
                <a:ea typeface="华文楷体" panose="02010600040101010101" pitchFamily="2" charset="-122"/>
              </a:rPr>
              <a:t>5</a:t>
            </a:r>
            <a:r>
              <a:rPr lang="en-US" altLang="zh-CN">
                <a:solidFill>
                  <a:srgbClr val="0000CC"/>
                </a:solidFill>
                <a:ea typeface="华文楷体" panose="02010600040101010101" pitchFamily="2" charset="-122"/>
              </a:rPr>
              <a:t>4s</a:t>
            </a:r>
            <a:r>
              <a:rPr lang="en-US" altLang="zh-CN" baseline="30000">
                <a:solidFill>
                  <a:srgbClr val="0000CC"/>
                </a:solidFill>
                <a:ea typeface="华文楷体" panose="02010600040101010101" pitchFamily="2" charset="-122"/>
              </a:rPr>
              <a:t>1</a:t>
            </a:r>
            <a:endParaRPr lang="en-US" altLang="zh-CN" baseline="30000">
              <a:solidFill>
                <a:srgbClr val="0000CC"/>
              </a:solidFill>
              <a:ea typeface="华文楷体" panose="02010600040101010101" pitchFamily="2" charset="-122"/>
            </a:endParaRPr>
          </a:p>
          <a:p>
            <a:pPr>
              <a:lnSpc>
                <a:spcPct val="120000"/>
              </a:lnSpc>
              <a:buFont typeface="Wingdings" panose="05000000000000000000" pitchFamily="2" charset="2"/>
              <a:buNone/>
            </a:pPr>
            <a:r>
              <a:rPr lang="en-US" altLang="zh-CN">
                <a:solidFill>
                  <a:srgbClr val="0000CC"/>
                </a:solidFill>
                <a:ea typeface="华文楷体" panose="02010600040101010101" pitchFamily="2" charset="-122"/>
              </a:rPr>
              <a:t>Cu: 3d</a:t>
            </a:r>
            <a:r>
              <a:rPr lang="en-US" altLang="zh-CN" baseline="30000">
                <a:solidFill>
                  <a:srgbClr val="0000CC"/>
                </a:solidFill>
                <a:ea typeface="华文楷体" panose="02010600040101010101" pitchFamily="2" charset="-122"/>
              </a:rPr>
              <a:t>10</a:t>
            </a:r>
            <a:r>
              <a:rPr lang="en-US" altLang="zh-CN">
                <a:solidFill>
                  <a:srgbClr val="0000CC"/>
                </a:solidFill>
                <a:ea typeface="华文楷体" panose="02010600040101010101" pitchFamily="2" charset="-122"/>
              </a:rPr>
              <a:t>4s</a:t>
            </a:r>
            <a:r>
              <a:rPr lang="en-US" altLang="zh-CN" baseline="30000">
                <a:solidFill>
                  <a:srgbClr val="0000CC"/>
                </a:solidFill>
                <a:ea typeface="华文楷体" panose="02010600040101010101" pitchFamily="2" charset="-122"/>
              </a:rPr>
              <a:t>1</a:t>
            </a:r>
            <a:endParaRPr lang="en-US" altLang="zh-CN" baseline="30000">
              <a:solidFill>
                <a:srgbClr val="0000CC"/>
              </a:solidFill>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7905" name="Group 49"/>
          <p:cNvGraphicFramePr>
            <a:graphicFrameLocks noGrp="1"/>
          </p:cNvGraphicFramePr>
          <p:nvPr/>
        </p:nvGraphicFramePr>
        <p:xfrm>
          <a:off x="1042988" y="260350"/>
          <a:ext cx="7345362" cy="5959475"/>
        </p:xfrm>
        <a:graphic>
          <a:graphicData uri="http://schemas.openxmlformats.org/drawingml/2006/table">
            <a:tbl>
              <a:tblPr/>
              <a:tblGrid>
                <a:gridCol w="755650"/>
                <a:gridCol w="1152525"/>
                <a:gridCol w="1620837"/>
                <a:gridCol w="1512888"/>
                <a:gridCol w="2303462"/>
              </a:tblGrid>
              <a:tr h="1371673">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4</a:t>
                      </a:r>
                      <a:endParaRPr kumimoji="0" lang="en-US" altLang="zh-CN" sz="28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dsp</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2</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平面正方形</a:t>
                      </a:r>
                      <a:endParaRPr kumimoji="0" lang="zh-CN" altLang="en-US" sz="32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                                     </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[Pt(NH</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3</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2</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Cl</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2</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[PtCl</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4</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2-</a:t>
                      </a:r>
                      <a:b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b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[Ni(CN)</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4</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2-</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r>
              <a:tr h="1417713">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5</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dsp</a:t>
                      </a:r>
                      <a:r>
                        <a:rPr kumimoji="0" lang="en-US" altLang="zh-CN" sz="28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t>3</a:t>
                      </a:r>
                      <a:endParaRPr kumimoji="0" lang="en-US" altLang="zh-CN" sz="28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华文楷体" panose="02010600040101010101" pitchFamily="2" charset="-122"/>
                        </a:rPr>
                        <a:t>(sp</a:t>
                      </a:r>
                      <a:r>
                        <a:rPr kumimoji="0" lang="en-US" altLang="zh-CN" sz="2800" b="1" i="0" u="none" strike="noStrike" cap="none" normalizeH="0" baseline="30000" dirty="0" smtClean="0">
                          <a:ln>
                            <a:noFill/>
                          </a:ln>
                          <a:solidFill>
                            <a:srgbClr val="FF0000"/>
                          </a:solidFill>
                          <a:effectLst/>
                          <a:latin typeface="Times New Roman" panose="02020603050405020304" pitchFamily="18" charset="0"/>
                          <a:ea typeface="华文楷体" panose="02010600040101010101" pitchFamily="2" charset="-122"/>
                        </a:rPr>
                        <a:t>3</a:t>
                      </a: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华文楷体" panose="02010600040101010101" pitchFamily="2" charset="-122"/>
                        </a:rPr>
                        <a:t>d)</a:t>
                      </a:r>
                      <a:endParaRPr kumimoji="0" lang="en-US" altLang="zh-CN" sz="2800" b="0" i="0" u="none" strike="noStrike" cap="none" normalizeH="0" baseline="0" dirty="0" smtClean="0">
                        <a:ln>
                          <a:noFill/>
                        </a:ln>
                        <a:solidFill>
                          <a:srgbClr val="FF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三角双锥</a:t>
                      </a:r>
                      <a:endParaRPr kumimoji="0" lang="zh-CN" altLang="en-US" sz="32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                                       </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Fe(CO)</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5</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[CuCl</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5</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2-</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[Cu(bipy)</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2</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I]</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r>
              <a:tr h="1371673">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5</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d</a:t>
                      </a:r>
                      <a:r>
                        <a:rPr kumimoji="0" lang="en-US" altLang="zh-CN" sz="28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t>2</a:t>
                      </a: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sp</a:t>
                      </a:r>
                      <a:r>
                        <a:rPr kumimoji="0" lang="en-US" altLang="zh-CN" sz="28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t>2</a:t>
                      </a:r>
                      <a:endParaRPr kumimoji="0" lang="en-US" altLang="zh-CN" sz="28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(d</a:t>
                      </a:r>
                      <a:r>
                        <a:rPr kumimoji="0" lang="en-US" altLang="zh-CN" sz="28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t>4</a:t>
                      </a: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s)</a:t>
                      </a:r>
                      <a:r>
                        <a:rPr kumimoji="0" lang="en-US" altLang="zh-CN" sz="28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 </a:t>
                      </a:r>
                      <a:endParaRPr kumimoji="0" lang="en-US" altLang="zh-CN" sz="28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正方锥形</a:t>
                      </a:r>
                      <a:endParaRPr kumimoji="0" lang="zh-CN" altLang="en-US" sz="32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                                          </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pt-BR"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[Co(CN)</a:t>
                      </a:r>
                      <a:r>
                        <a:rPr kumimoji="0" lang="pt-BR" altLang="zh-CN" sz="2800" b="1" i="0" u="none" strike="noStrike" cap="none" normalizeH="0" baseline="-25000" smtClean="0">
                          <a:ln>
                            <a:noFill/>
                          </a:ln>
                          <a:solidFill>
                            <a:srgbClr val="000000"/>
                          </a:solidFill>
                          <a:effectLst/>
                          <a:latin typeface="Times New Roman" panose="02020603050405020304" pitchFamily="18" charset="0"/>
                          <a:ea typeface="华文楷体" panose="02010600040101010101" pitchFamily="2" charset="-122"/>
                        </a:rPr>
                        <a:t>5</a:t>
                      </a:r>
                      <a:r>
                        <a:rPr kumimoji="0" lang="pt-BR"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r>
                        <a:rPr kumimoji="0" lang="pt-BR"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3−</a:t>
                      </a:r>
                      <a:r>
                        <a:rPr kumimoji="0" lang="pt-BR"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 </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 </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[TiF</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5</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2-</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r>
              <a:tr h="1798416">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6</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d</a:t>
                      </a:r>
                      <a:r>
                        <a:rPr kumimoji="0" lang="en-US" altLang="zh-CN" sz="28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t>2</a:t>
                      </a: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sp</a:t>
                      </a:r>
                      <a:r>
                        <a:rPr kumimoji="0" lang="en-US" altLang="zh-CN" sz="28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t>3</a:t>
                      </a:r>
                      <a:br>
                        <a:rPr kumimoji="0" lang="en-US" altLang="zh-CN" sz="28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b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a:t>
                      </a: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华文楷体" panose="02010600040101010101" pitchFamily="2" charset="-122"/>
                        </a:rPr>
                        <a:t>sp</a:t>
                      </a:r>
                      <a:r>
                        <a:rPr kumimoji="0" lang="en-US" altLang="zh-CN" sz="2800" b="1" i="0" u="none" strike="noStrike" cap="none" normalizeH="0" baseline="30000" dirty="0" smtClean="0">
                          <a:ln>
                            <a:noFill/>
                          </a:ln>
                          <a:solidFill>
                            <a:srgbClr val="FF0000"/>
                          </a:solidFill>
                          <a:effectLst/>
                          <a:latin typeface="Times New Roman" panose="02020603050405020304" pitchFamily="18" charset="0"/>
                          <a:ea typeface="华文楷体" panose="02010600040101010101" pitchFamily="2" charset="-122"/>
                        </a:rPr>
                        <a:t>3</a:t>
                      </a: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华文楷体" panose="02010600040101010101" pitchFamily="2" charset="-122"/>
                        </a:rPr>
                        <a:t>d</a:t>
                      </a:r>
                      <a:r>
                        <a:rPr kumimoji="0" lang="en-US" altLang="zh-CN" sz="2800" b="1" i="0" u="none" strike="noStrike" cap="none" normalizeH="0" baseline="30000" dirty="0" smtClean="0">
                          <a:ln>
                            <a:noFill/>
                          </a:ln>
                          <a:solidFill>
                            <a:srgbClr val="FF0000"/>
                          </a:solidFill>
                          <a:effectLst/>
                          <a:latin typeface="Times New Roman" panose="02020603050405020304" pitchFamily="18" charset="0"/>
                          <a:ea typeface="华文楷体" panose="02010600040101010101" pitchFamily="2" charset="-122"/>
                        </a:rPr>
                        <a:t>2</a:t>
                      </a: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a:t>
                      </a:r>
                      <a:endParaRPr kumimoji="0" lang="en-US" altLang="zh-CN" sz="28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32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正八面体</a:t>
                      </a:r>
                      <a:endParaRPr kumimoji="0" lang="zh-CN" altLang="en-US" sz="32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                                            </a:t>
                      </a: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[Fe(CN)</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6</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4-</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[PtCl</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6</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2-</a:t>
                      </a:r>
                      <a:b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b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[Co(NH</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3</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6</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3+</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[Mn(H</a:t>
                      </a:r>
                      <a:r>
                        <a:rPr kumimoji="0" lang="en-US" altLang="zh-CN" sz="2800" b="1" i="0" u="none" strike="noStrike" cap="none" normalizeH="0" baseline="-25000" smtClean="0">
                          <a:ln>
                            <a:noFill/>
                          </a:ln>
                          <a:solidFill>
                            <a:srgbClr val="000000"/>
                          </a:solidFill>
                          <a:effectLst/>
                          <a:latin typeface="Times New Roman" panose="02020603050405020304" pitchFamily="18" charset="0"/>
                          <a:ea typeface="华文楷体" panose="02010600040101010101" pitchFamily="2" charset="-122"/>
                        </a:rPr>
                        <a:t>2</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O)</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6</a:t>
                      </a: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2+</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T="45722" marB="45722" anchor="ctr" horzOverflow="overflow">
                    <a:lnL w="9525" cap="flat" cmpd="sng" algn="ctr">
                      <a:solidFill>
                        <a:srgbClr val="000080"/>
                      </a:solidFill>
                      <a:prstDash val="solid"/>
                      <a:round/>
                      <a:headEnd type="none" w="med" len="med"/>
                      <a:tailEnd type="none" w="med" len="med"/>
                    </a:lnL>
                    <a:lnR w="9525" cap="flat" cmpd="sng" algn="ctr">
                      <a:solidFill>
                        <a:srgbClr val="000080"/>
                      </a:solidFill>
                      <a:prstDash val="solid"/>
                      <a:round/>
                      <a:headEnd type="none" w="med" len="med"/>
                      <a:tailEnd type="none" w="med" len="med"/>
                    </a:lnR>
                    <a:lnT w="9525" cap="flat" cmpd="sng" algn="ctr">
                      <a:solidFill>
                        <a:srgbClr val="000080"/>
                      </a:solidFill>
                      <a:prstDash val="solid"/>
                      <a:round/>
                      <a:headEnd type="none" w="med" len="med"/>
                      <a:tailEnd type="none" w="med" len="med"/>
                    </a:lnT>
                    <a:lnB w="9525" cap="flat" cmpd="sng" algn="ctr">
                      <a:solidFill>
                        <a:srgbClr val="000080"/>
                      </a:solidFill>
                      <a:prstDash val="solid"/>
                      <a:round/>
                      <a:headEnd type="none" w="med" len="med"/>
                      <a:tailEnd type="none" w="med" len="med"/>
                    </a:lnB>
                    <a:lnTlToBr>
                      <a:noFill/>
                    </a:lnTlToBr>
                    <a:lnBlToTr>
                      <a:noFill/>
                    </a:lnBlToTr>
                    <a:noFill/>
                  </a:tcPr>
                </a:tc>
              </a:tr>
            </a:tbl>
          </a:graphicData>
        </a:graphic>
      </p:graphicFrame>
      <p:pic>
        <p:nvPicPr>
          <p:cNvPr id="37921" name="Picture 42" descr="k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99000" y="862013"/>
            <a:ext cx="952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2" name="Picture 43" descr="k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9000" y="2558733"/>
            <a:ext cx="9525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3" name="Picture 44" descr="k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1708" y="4334510"/>
            <a:ext cx="9525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4" name="Picture 45" descr="k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1708" y="5970588"/>
            <a:ext cx="952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5"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D3C92C0A-52A2-4A12-9629-5BD13CDCE83E}"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827584" y="1315777"/>
            <a:ext cx="7581404" cy="1311128"/>
          </a:xfrm>
          <a:prstGeom prst="rect">
            <a:avLst/>
          </a:prstGeom>
          <a:noFill/>
          <a:ln w="9525" algn="ctr">
            <a:noFill/>
            <a:miter lim="800000"/>
          </a:ln>
        </p:spPr>
        <p:txBody>
          <a:bodyPr wrap="square" anchor="ctr">
            <a:spAutoFit/>
          </a:bodyPr>
          <a:lstStyle/>
          <a:p>
            <a:pPr eaLnBrk="1" hangingPunct="1">
              <a:lnSpc>
                <a:spcPct val="110000"/>
              </a:lnSpc>
              <a:spcBef>
                <a:spcPct val="50000"/>
              </a:spcBef>
              <a:spcAft>
                <a:spcPct val="50000"/>
              </a:spcAft>
            </a:pPr>
            <a:r>
              <a:rPr lang="zh-CN" altLang="en-US" sz="3600" b="1" baseline="0" dirty="0" smtClean="0">
                <a:latin typeface="Times New Roman" panose="02020603050405020304" pitchFamily="18" charset="0"/>
                <a:ea typeface="楷体" panose="02010609060101010101" pitchFamily="49" charset="-122"/>
              </a:rPr>
              <a:t>为什么</a:t>
            </a:r>
            <a:r>
              <a:rPr lang="zh-CN" altLang="en-US" sz="3600" b="1" baseline="0" dirty="0">
                <a:latin typeface="Times New Roman" panose="02020603050405020304" pitchFamily="18" charset="0"/>
                <a:ea typeface="楷体" panose="02010609060101010101" pitchFamily="49" charset="-122"/>
              </a:rPr>
              <a:t>过渡金属比同周期的碱金属</a:t>
            </a:r>
            <a:r>
              <a:rPr lang="en-US" altLang="zh-CN" sz="3600" b="1" baseline="0" dirty="0">
                <a:latin typeface="Times New Roman" panose="02020603050405020304" pitchFamily="18" charset="0"/>
                <a:ea typeface="楷体" panose="02010609060101010101" pitchFamily="49" charset="-122"/>
              </a:rPr>
              <a:t>,</a:t>
            </a:r>
            <a:r>
              <a:rPr lang="zh-CN" altLang="en-US" sz="3600" b="1" baseline="0" dirty="0">
                <a:latin typeface="Times New Roman" panose="02020603050405020304" pitchFamily="18" charset="0"/>
                <a:ea typeface="楷体" panose="02010609060101010101" pitchFamily="49" charset="-122"/>
              </a:rPr>
              <a:t>碱土金属的熔沸点高得多</a:t>
            </a:r>
            <a:r>
              <a:rPr lang="en-US" altLang="zh-CN" sz="3600" b="1" baseline="0" dirty="0">
                <a:latin typeface="Times New Roman" panose="02020603050405020304" pitchFamily="18" charset="0"/>
                <a:ea typeface="楷体" panose="02010609060101010101" pitchFamily="49" charset="-122"/>
              </a:rPr>
              <a:t>? </a:t>
            </a:r>
            <a:endParaRPr lang="en-US" altLang="zh-CN" sz="3600" b="1" baseline="0" dirty="0">
              <a:latin typeface="Times New Roman" panose="02020603050405020304" pitchFamily="18" charset="0"/>
              <a:ea typeface="楷体" panose="02010609060101010101" pitchFamily="49" charset="-122"/>
            </a:endParaRPr>
          </a:p>
        </p:txBody>
      </p:sp>
      <p:pic>
        <p:nvPicPr>
          <p:cNvPr id="60419" name="Picture 4" descr="0006">
            <a:hlinkClick r:id="rId1" action="ppaction://hlinksldjump"/>
          </p:cNvPr>
          <p:cNvPicPr>
            <a:picLocks noChangeAspect="1" noChangeArrowheads="1"/>
          </p:cNvPicPr>
          <p:nvPr/>
        </p:nvPicPr>
        <p:blipFill>
          <a:blip r:embed="rId2" cstate="print"/>
          <a:srcRect/>
          <a:stretch>
            <a:fillRect/>
          </a:stretch>
        </p:blipFill>
        <p:spPr bwMode="auto">
          <a:xfrm>
            <a:off x="8532813" y="6237288"/>
            <a:ext cx="431800" cy="431800"/>
          </a:xfrm>
          <a:prstGeom prst="rect">
            <a:avLst/>
          </a:prstGeom>
          <a:noFill/>
          <a:ln w="9525">
            <a:noFill/>
            <a:miter lim="800000"/>
            <a:headEnd/>
            <a:tailEnd/>
          </a:ln>
        </p:spPr>
      </p:pic>
      <p:sp>
        <p:nvSpPr>
          <p:cNvPr id="60420" name="AutoShape 5"/>
          <p:cNvSpPr>
            <a:spLocks noChangeArrowheads="1"/>
          </p:cNvSpPr>
          <p:nvPr/>
        </p:nvSpPr>
        <p:spPr bwMode="auto">
          <a:xfrm>
            <a:off x="755576" y="260648"/>
            <a:ext cx="2592090" cy="720725"/>
          </a:xfrm>
          <a:prstGeom prst="cloudCallout">
            <a:avLst>
              <a:gd name="adj1" fmla="val 42722"/>
              <a:gd name="adj2" fmla="val 77972"/>
            </a:avLst>
          </a:prstGeom>
          <a:solidFill>
            <a:srgbClr val="FF3399"/>
          </a:solidFill>
          <a:ln w="9525">
            <a:noFill/>
            <a:round/>
          </a:ln>
        </p:spPr>
        <p:txBody>
          <a:bodyPr/>
          <a:lstStyle/>
          <a:p>
            <a:pPr algn="ctr"/>
            <a:r>
              <a:rPr lang="zh-CN" altLang="en-US" sz="4000" b="1" baseline="0" dirty="0">
                <a:latin typeface="Times New Roman" panose="02020603050405020304" pitchFamily="18" charset="0"/>
                <a:ea typeface="楷体_GB2312" pitchFamily="49" charset="-122"/>
              </a:rPr>
              <a:t>问题</a:t>
            </a:r>
            <a:endParaRPr lang="zh-CN" altLang="en-US" sz="4000" b="1" baseline="0" dirty="0">
              <a:latin typeface="Times New Roman" panose="02020603050405020304" pitchFamily="18" charset="0"/>
              <a:ea typeface="楷体_GB2312" pitchFamily="49" charset="-122"/>
            </a:endParaRPr>
          </a:p>
        </p:txBody>
      </p:sp>
      <p:sp>
        <p:nvSpPr>
          <p:cNvPr id="5" name="Text Box 2"/>
          <p:cNvSpPr txBox="1">
            <a:spLocks noChangeArrowheads="1"/>
          </p:cNvSpPr>
          <p:nvPr/>
        </p:nvSpPr>
        <p:spPr bwMode="auto">
          <a:xfrm>
            <a:off x="899592" y="2708920"/>
            <a:ext cx="7869238" cy="2259012"/>
          </a:xfrm>
          <a:prstGeom prst="rect">
            <a:avLst/>
          </a:prstGeom>
          <a:noFill/>
          <a:ln w="9525" algn="ctr">
            <a:noFill/>
            <a:miter lim="800000"/>
          </a:ln>
        </p:spPr>
        <p:txBody>
          <a:bodyPr>
            <a:spAutoFit/>
          </a:bodyPr>
          <a:lstStyle/>
          <a:p>
            <a:pPr eaLnBrk="1" hangingPunct="1">
              <a:lnSpc>
                <a:spcPct val="110000"/>
              </a:lnSpc>
              <a:spcBef>
                <a:spcPct val="50000"/>
              </a:spcBef>
            </a:pPr>
            <a:r>
              <a:rPr kumimoji="1" lang="zh-CN" altLang="en-US" sz="3200" b="1" baseline="0" dirty="0">
                <a:latin typeface="Times New Roman" panose="02020603050405020304" pitchFamily="18" charset="0"/>
                <a:ea typeface="楷体" panose="02010609060101010101" pitchFamily="49" charset="-122"/>
              </a:rPr>
              <a:t>解</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因过渡金属次外层的</a:t>
            </a:r>
            <a:r>
              <a:rPr kumimoji="1" lang="en-US" altLang="zh-CN" sz="3200" b="1" baseline="0" dirty="0">
                <a:latin typeface="Times New Roman" panose="02020603050405020304" pitchFamily="18" charset="0"/>
                <a:ea typeface="楷体" panose="02010609060101010101" pitchFamily="49" charset="-122"/>
              </a:rPr>
              <a:t>3d</a:t>
            </a:r>
            <a:r>
              <a:rPr kumimoji="1" lang="zh-CN" altLang="en-US" sz="3200" b="1" baseline="0" dirty="0">
                <a:latin typeface="Times New Roman" panose="02020603050405020304" pitchFamily="18" charset="0"/>
                <a:ea typeface="楷体" panose="02010609060101010101" pitchFamily="49" charset="-122"/>
              </a:rPr>
              <a:t>轨道上的电子也可参与金属键的形成</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使得参与形成金属键的价电子数大于碱金属和碱土金属</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所以形成的金属键强</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熔沸点就高</a:t>
            </a:r>
            <a:r>
              <a:rPr kumimoji="1" lang="en-US" altLang="zh-CN" sz="3200" b="1" baseline="0" dirty="0">
                <a:latin typeface="Times New Roman" panose="02020603050405020304" pitchFamily="18" charset="0"/>
                <a:ea typeface="楷体" panose="02010609060101010101" pitchFamily="49" charset="-122"/>
              </a:rPr>
              <a:t>. </a:t>
            </a:r>
            <a:endParaRPr kumimoji="1" lang="en-US" altLang="zh-CN" sz="3200" b="1" baseline="0" dirty="0">
              <a:latin typeface="Times New Roman" panose="02020603050405020304" pitchFamily="18" charset="0"/>
              <a:ea typeface="楷体" panose="02010609060101010101" pitchFamily="49" charset="-122"/>
            </a:endParaRPr>
          </a:p>
        </p:txBody>
      </p:sp>
      <p:sp>
        <p:nvSpPr>
          <p:cNvPr id="60422" name="灯片编号占位符 1"/>
          <p:cNvSpPr>
            <a:spLocks noGrp="1"/>
          </p:cNvSpPr>
          <p:nvPr>
            <p:ph type="sldNum" sz="quarter" idx="12"/>
          </p:nvPr>
        </p:nvSpPr>
        <p:spPr>
          <a:noFill/>
          <a:ln>
            <a:miter lim="800000"/>
          </a:ln>
        </p:spPr>
        <p:txBody>
          <a:bodyPr/>
          <a:lstStyle/>
          <a:p>
            <a:fld id="{82F8E02F-185D-4D58-BED8-D31CAACEEA29}" type="slidenum">
              <a:rPr lang="en-US" altLang="zh-CN"/>
            </a:fld>
            <a:endParaRPr lang="en-US" altLang="zh-CN"/>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13" name="Text Box 9"/>
          <p:cNvSpPr txBox="1">
            <a:spLocks noChangeArrowheads="1"/>
          </p:cNvSpPr>
          <p:nvPr/>
        </p:nvSpPr>
        <p:spPr bwMode="auto">
          <a:xfrm>
            <a:off x="900113" y="115888"/>
            <a:ext cx="7920037" cy="3016250"/>
          </a:xfrm>
          <a:prstGeom prst="rect">
            <a:avLst/>
          </a:prstGeom>
          <a:noFill/>
          <a:ln>
            <a:noFill/>
          </a:ln>
          <a:effec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a:ea typeface="华文楷体" panose="02010600040101010101" pitchFamily="2" charset="-122"/>
              </a:rPr>
              <a:t>    </a:t>
            </a:r>
            <a:r>
              <a:rPr kumimoji="1" lang="zh-CN" altLang="en-US">
                <a:ea typeface="华文楷体" panose="02010600040101010101" pitchFamily="2" charset="-122"/>
              </a:rPr>
              <a:t>从</a:t>
            </a:r>
            <a:r>
              <a:rPr kumimoji="1" lang="en-US" altLang="zh-CN">
                <a:ea typeface="华文楷体" panose="02010600040101010101" pitchFamily="2" charset="-122"/>
              </a:rPr>
              <a:t>Sc→V, 3d</a:t>
            </a:r>
            <a:r>
              <a:rPr kumimoji="1" lang="zh-CN" altLang="en-US">
                <a:ea typeface="华文楷体" panose="02010600040101010101" pitchFamily="2" charset="-122"/>
              </a:rPr>
              <a:t>电子数增加，参与形成金属键的电子数增加，金属键增强，熔点升高；</a:t>
            </a:r>
            <a:endParaRPr kumimoji="1" lang="zh-CN" altLang="en-US">
              <a:ea typeface="华文楷体" panose="02010600040101010101" pitchFamily="2" charset="-122"/>
            </a:endParaRPr>
          </a:p>
          <a:p>
            <a:r>
              <a:rPr kumimoji="1" lang="zh-CN" altLang="en-US">
                <a:ea typeface="华文楷体" panose="02010600040101010101" pitchFamily="2" charset="-122"/>
              </a:rPr>
              <a:t>    </a:t>
            </a:r>
            <a:r>
              <a:rPr kumimoji="1" lang="en-US" altLang="zh-CN">
                <a:ea typeface="华文楷体" panose="02010600040101010101" pitchFamily="2" charset="-122"/>
              </a:rPr>
              <a:t>Mn</a:t>
            </a:r>
            <a:r>
              <a:rPr kumimoji="1" lang="zh-CN" altLang="en-US">
                <a:ea typeface="华文楷体" panose="02010600040101010101" pitchFamily="2" charset="-122"/>
              </a:rPr>
              <a:t>因</a:t>
            </a:r>
            <a:r>
              <a:rPr kumimoji="1" lang="en-US" altLang="zh-CN">
                <a:ea typeface="华文楷体" panose="02010600040101010101" pitchFamily="2" charset="-122"/>
              </a:rPr>
              <a:t>3d</a:t>
            </a:r>
            <a:r>
              <a:rPr kumimoji="1" lang="zh-CN" altLang="en-US">
                <a:ea typeface="华文楷体" panose="02010600040101010101" pitchFamily="2" charset="-122"/>
              </a:rPr>
              <a:t>为半满状态，较稳定，电子不易参与形成金属键，熔、沸点显著降低；</a:t>
            </a:r>
            <a:endParaRPr kumimoji="1" lang="zh-CN" altLang="en-US">
              <a:ea typeface="华文楷体" panose="02010600040101010101" pitchFamily="2" charset="-122"/>
            </a:endParaRPr>
          </a:p>
          <a:p>
            <a:r>
              <a:rPr kumimoji="1" lang="zh-CN" altLang="en-US">
                <a:ea typeface="华文楷体" panose="02010600040101010101" pitchFamily="2" charset="-122"/>
              </a:rPr>
              <a:t>    从</a:t>
            </a:r>
            <a:r>
              <a:rPr kumimoji="1" lang="en-US" altLang="zh-CN">
                <a:ea typeface="华文楷体" panose="02010600040101010101" pitchFamily="2" charset="-122"/>
              </a:rPr>
              <a:t>Fe</a:t>
            </a:r>
            <a:r>
              <a:rPr kumimoji="1" lang="zh-CN" altLang="en-US">
                <a:ea typeface="华文楷体" panose="02010600040101010101" pitchFamily="2" charset="-122"/>
              </a:rPr>
              <a:t>到</a:t>
            </a:r>
            <a:r>
              <a:rPr kumimoji="1" lang="en-US" altLang="zh-CN">
                <a:ea typeface="华文楷体" panose="02010600040101010101" pitchFamily="2" charset="-122"/>
              </a:rPr>
              <a:t>Ni</a:t>
            </a:r>
            <a:r>
              <a:rPr kumimoji="1" lang="zh-CN" altLang="en-US">
                <a:ea typeface="华文楷体" panose="02010600040101010101" pitchFamily="2" charset="-122"/>
              </a:rPr>
              <a:t>，</a:t>
            </a:r>
            <a:r>
              <a:rPr kumimoji="1" lang="en-US" altLang="zh-CN">
                <a:ea typeface="华文楷体" panose="02010600040101010101" pitchFamily="2" charset="-122"/>
              </a:rPr>
              <a:t>3d</a:t>
            </a:r>
            <a:r>
              <a:rPr kumimoji="1" lang="zh-CN" altLang="en-US">
                <a:ea typeface="华文楷体" panose="02010600040101010101" pitchFamily="2" charset="-122"/>
              </a:rPr>
              <a:t>电子数大于</a:t>
            </a:r>
            <a:r>
              <a:rPr kumimoji="1" lang="en-US" altLang="zh-CN">
                <a:ea typeface="华文楷体" panose="02010600040101010101" pitchFamily="2" charset="-122"/>
              </a:rPr>
              <a:t>5</a:t>
            </a:r>
            <a:r>
              <a:rPr kumimoji="1" lang="zh-CN" altLang="en-US">
                <a:ea typeface="华文楷体" panose="02010600040101010101" pitchFamily="2" charset="-122"/>
              </a:rPr>
              <a:t>，参与形成金属键的能力减弱，熔点降低。</a:t>
            </a:r>
            <a:endParaRPr kumimoji="1" lang="zh-CN" altLang="en-US">
              <a:ea typeface="华文楷体" panose="02010600040101010101" pitchFamily="2" charset="-122"/>
            </a:endParaRPr>
          </a:p>
        </p:txBody>
      </p:sp>
      <p:sp>
        <p:nvSpPr>
          <p:cNvPr id="103426"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AE05409F-46D4-4CBC-8F3A-58A757407A2D}" type="slidenum">
              <a:rPr kumimoji="1" lang="en-US" altLang="zh-CN" sz="1600">
                <a:ea typeface="ˎ̥"/>
                <a:cs typeface="ˎ̥"/>
              </a:rPr>
            </a:fld>
            <a:r>
              <a:rPr kumimoji="1" lang="en-US" altLang="zh-CN" sz="1600"/>
              <a:t> </a:t>
            </a:r>
            <a:endParaRPr kumimoji="1" lang="en-US" altLang="zh-CN" sz="1600">
              <a:ea typeface="ˎ̥"/>
              <a:cs typeface="ˎ̥"/>
            </a:endParaRPr>
          </a:p>
        </p:txBody>
      </p:sp>
      <p:pic>
        <p:nvPicPr>
          <p:cNvPr id="103427" name="Picture 3" descr="过渡元素熔点 copy"/>
          <p:cNvPicPr>
            <a:picLocks noGrp="1" noChangeAspect="1" noChangeArrowheads="1"/>
          </p:cNvPicPr>
          <p:nvPr>
            <p:ph sz="half" idx="4294967295"/>
          </p:nvPr>
        </p:nvPicPr>
        <p:blipFill>
          <a:blip r:embed="rId1" cstate="print">
            <a:extLst>
              <a:ext uri="{28A0092B-C50C-407E-A947-70E740481C1C}">
                <a14:useLocalDpi xmlns:a14="http://schemas.microsoft.com/office/drawing/2010/main" val="0"/>
              </a:ext>
            </a:extLst>
          </a:blip>
          <a:srcRect/>
          <a:stretch>
            <a:fillRect/>
          </a:stretch>
        </p:blipFill>
        <p:spPr>
          <a:xfrm>
            <a:off x="1116013" y="3140075"/>
            <a:ext cx="5040312" cy="3587750"/>
          </a:xfrm>
        </p:spPr>
      </p:pic>
      <p:sp>
        <p:nvSpPr>
          <p:cNvPr id="103428" name="Rectangle 5"/>
          <p:cNvSpPr>
            <a:spLocks noChangeArrowheads="1"/>
          </p:cNvSpPr>
          <p:nvPr/>
        </p:nvSpPr>
        <p:spPr bwMode="auto">
          <a:xfrm>
            <a:off x="3419475" y="3179763"/>
            <a:ext cx="1081088" cy="2376487"/>
          </a:xfrm>
          <a:prstGeom prst="rect">
            <a:avLst/>
          </a:prstGeom>
          <a:noFill/>
          <a:ln w="28575" algn="ctr">
            <a:solidFill>
              <a:srgbClr val="FF0000"/>
            </a:solidFill>
            <a:miter lim="800000"/>
          </a:ln>
          <a:extLst>
            <a:ext uri="{909E8E84-426E-40DD-AFC4-6F175D3DCCD1}">
              <a14:hiddenFill xmlns:a14="http://schemas.microsoft.com/office/drawing/2010/main">
                <a:solidFill>
                  <a:srgbClr val="FFFFFF"/>
                </a:solidFill>
              </a14:hiddenFill>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endParaRPr lang="zh-CN" altLang="en-US">
              <a:ea typeface="华文楷体" panose="02010600040101010101" pitchFamily="2" charset="-122"/>
            </a:endParaRPr>
          </a:p>
        </p:txBody>
      </p:sp>
      <p:sp>
        <p:nvSpPr>
          <p:cNvPr id="103429" name="Text Box 6"/>
          <p:cNvSpPr txBox="1">
            <a:spLocks noChangeArrowheads="1"/>
          </p:cNvSpPr>
          <p:nvPr/>
        </p:nvSpPr>
        <p:spPr bwMode="auto">
          <a:xfrm>
            <a:off x="5930900" y="3500438"/>
            <a:ext cx="2889250"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sz="2600">
                <a:solidFill>
                  <a:srgbClr val="FF0000"/>
                </a:solidFill>
                <a:ea typeface="华文楷体" panose="02010600040101010101" pitchFamily="2" charset="-122"/>
              </a:rPr>
              <a:t>Cr/Mo/W: </a:t>
            </a:r>
            <a:r>
              <a:rPr lang="zh-CN" altLang="en-US" sz="2600">
                <a:solidFill>
                  <a:srgbClr val="FF0000"/>
                </a:solidFill>
                <a:ea typeface="华文楷体" panose="02010600040101010101" pitchFamily="2" charset="-122"/>
              </a:rPr>
              <a:t>高熔点</a:t>
            </a:r>
            <a:endParaRPr lang="en-US" altLang="zh-CN" sz="2600">
              <a:solidFill>
                <a:srgbClr val="FF0000"/>
              </a:solidFill>
              <a:ea typeface="华文楷体" panose="02010600040101010101" pitchFamily="2" charset="-122"/>
            </a:endParaRPr>
          </a:p>
          <a:p>
            <a:pPr>
              <a:spcBef>
                <a:spcPct val="50000"/>
              </a:spcBef>
            </a:pPr>
            <a:r>
              <a:rPr lang="en-US" altLang="zh-CN" sz="2600">
                <a:solidFill>
                  <a:srgbClr val="FF0000"/>
                </a:solidFill>
                <a:ea typeface="华文楷体" panose="02010600040101010101" pitchFamily="2" charset="-122"/>
              </a:rPr>
              <a:t>Fe/Ru/Os: </a:t>
            </a:r>
            <a:r>
              <a:rPr lang="zh-CN" altLang="en-US" sz="2600">
                <a:solidFill>
                  <a:srgbClr val="FF0000"/>
                </a:solidFill>
                <a:ea typeface="华文楷体" panose="02010600040101010101" pitchFamily="2" charset="-122"/>
              </a:rPr>
              <a:t>高熔点</a:t>
            </a:r>
            <a:endParaRPr lang="zh-CN" altLang="en-US" sz="2600">
              <a:solidFill>
                <a:srgbClr val="FF0000"/>
              </a:solidFill>
              <a:ea typeface="华文楷体" panose="02010600040101010101" pitchFamily="2" charset="-122"/>
            </a:endParaRPr>
          </a:p>
          <a:p>
            <a:pPr>
              <a:spcBef>
                <a:spcPct val="50000"/>
              </a:spcBef>
            </a:pPr>
            <a:r>
              <a:rPr lang="en-US" altLang="zh-CN" sz="2600">
                <a:solidFill>
                  <a:srgbClr val="0000CC"/>
                </a:solidFill>
                <a:ea typeface="华文楷体" panose="02010600040101010101" pitchFamily="2" charset="-122"/>
              </a:rPr>
              <a:t>Mn/Tc/Re:</a:t>
            </a:r>
            <a:r>
              <a:rPr lang="zh-CN" altLang="en-US" sz="2600">
                <a:solidFill>
                  <a:srgbClr val="0000CC"/>
                </a:solidFill>
                <a:ea typeface="华文楷体" panose="02010600040101010101" pitchFamily="2" charset="-122"/>
              </a:rPr>
              <a:t> 低熔点</a:t>
            </a:r>
            <a:endParaRPr lang="zh-CN" altLang="en-US" sz="2600">
              <a:solidFill>
                <a:srgbClr val="0000CC"/>
              </a:solidFill>
              <a:ea typeface="华文楷体" panose="02010600040101010101" pitchFamily="2" charset="-122"/>
            </a:endParaRPr>
          </a:p>
          <a:p>
            <a:pPr>
              <a:spcBef>
                <a:spcPct val="50000"/>
              </a:spcBef>
            </a:pPr>
            <a:r>
              <a:rPr lang="en-US" altLang="zh-CN" sz="2600">
                <a:solidFill>
                  <a:srgbClr val="0000CC"/>
                </a:solidFill>
                <a:ea typeface="华文楷体" panose="02010600040101010101" pitchFamily="2" charset="-122"/>
              </a:rPr>
              <a:t>Zn/Cu: </a:t>
            </a:r>
            <a:r>
              <a:rPr lang="zh-CN" altLang="en-US" sz="2600">
                <a:solidFill>
                  <a:srgbClr val="0000CC"/>
                </a:solidFill>
                <a:ea typeface="华文楷体" panose="02010600040101010101" pitchFamily="2" charset="-122"/>
              </a:rPr>
              <a:t>低熔点</a:t>
            </a:r>
            <a:endParaRPr lang="zh-CN" altLang="en-US" sz="2600">
              <a:solidFill>
                <a:srgbClr val="0000CC"/>
              </a:solidFill>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1113">
                                            <p:txEl>
                                              <p:pRg st="1" end="1"/>
                                            </p:txEl>
                                          </p:spTgt>
                                        </p:tgtEl>
                                        <p:attrNameLst>
                                          <p:attrName>style.visibility</p:attrName>
                                        </p:attrNameLst>
                                      </p:cBhvr>
                                      <p:to>
                                        <p:strVal val="visible"/>
                                      </p:to>
                                    </p:set>
                                    <p:animEffect transition="in" filter="wipe(left)">
                                      <p:cBhvr>
                                        <p:cTn id="7" dur="500"/>
                                        <p:tgtEl>
                                          <p:spTgt spid="4311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1113">
                                            <p:txEl>
                                              <p:pRg st="2" end="2"/>
                                            </p:txEl>
                                          </p:spTgt>
                                        </p:tgtEl>
                                        <p:attrNameLst>
                                          <p:attrName>style.visibility</p:attrName>
                                        </p:attrNameLst>
                                      </p:cBhvr>
                                      <p:to>
                                        <p:strVal val="visible"/>
                                      </p:to>
                                    </p:set>
                                    <p:animEffect transition="in" filter="wipe(left)">
                                      <p:cBhvr>
                                        <p:cTn id="12" dur="500"/>
                                        <p:tgtEl>
                                          <p:spTgt spid="4311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8" name="Text Box 6"/>
          <p:cNvSpPr txBox="1">
            <a:spLocks noChangeArrowheads="1"/>
          </p:cNvSpPr>
          <p:nvPr/>
        </p:nvSpPr>
        <p:spPr bwMode="auto">
          <a:xfrm>
            <a:off x="539750" y="1844675"/>
            <a:ext cx="8280400" cy="3556000"/>
          </a:xfrm>
          <a:prstGeom prst="rect">
            <a:avLst/>
          </a:prstGeom>
          <a:noFill/>
          <a:ln w="9525" algn="ctr">
            <a:noFill/>
            <a:miter lim="800000"/>
          </a:ln>
        </p:spPr>
        <p:txBody>
          <a:bodyPr>
            <a:spAutoFit/>
          </a:bodyPr>
          <a:lstStyle/>
          <a:p>
            <a:pPr eaLnBrk="1" hangingPunct="1">
              <a:lnSpc>
                <a:spcPct val="110000"/>
              </a:lnSpc>
              <a:spcBef>
                <a:spcPct val="50000"/>
              </a:spcBef>
            </a:pPr>
            <a:r>
              <a:rPr kumimoji="1" lang="en-US" altLang="zh-CN" sz="3200" b="1" baseline="0" dirty="0">
                <a:latin typeface="Times New Roman" panose="02020603050405020304" pitchFamily="18" charset="0"/>
                <a:ea typeface="楷体" panose="02010609060101010101" pitchFamily="49" charset="-122"/>
              </a:rPr>
              <a:t>    </a:t>
            </a:r>
            <a:r>
              <a:rPr kumimoji="1" lang="zh-CN" altLang="en-US" sz="3200" b="1" baseline="0" dirty="0">
                <a:latin typeface="Times New Roman" panose="02020603050405020304" pitchFamily="18" charset="0"/>
                <a:ea typeface="楷体" panose="02010609060101010101" pitchFamily="49" charset="-122"/>
              </a:rPr>
              <a:t>过渡元素常有多种氧化态</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solidFill>
                  <a:srgbClr val="FF0000"/>
                </a:solidFill>
                <a:latin typeface="Times New Roman" panose="02020603050405020304" pitchFamily="18" charset="0"/>
                <a:ea typeface="楷体" panose="02010609060101010101" pitchFamily="49" charset="-122"/>
              </a:rPr>
              <a:t>一般可由</a:t>
            </a:r>
            <a:r>
              <a:rPr kumimoji="1" lang="en-US" altLang="zh-CN" sz="3200" b="1" baseline="0" dirty="0">
                <a:solidFill>
                  <a:srgbClr val="FF0000"/>
                </a:solidFill>
                <a:latin typeface="Times New Roman" panose="02020603050405020304" pitchFamily="18" charset="0"/>
                <a:ea typeface="楷体" panose="02010609060101010101" pitchFamily="49" charset="-122"/>
              </a:rPr>
              <a:t>+Ⅱ</a:t>
            </a:r>
            <a:r>
              <a:rPr kumimoji="1" lang="zh-CN" altLang="en-US" sz="3200" b="1" baseline="0" dirty="0">
                <a:solidFill>
                  <a:srgbClr val="FF0000"/>
                </a:solidFill>
                <a:latin typeface="Times New Roman" panose="02020603050405020304" pitchFamily="18" charset="0"/>
                <a:ea typeface="楷体" panose="02010609060101010101" pitchFamily="49" charset="-122"/>
              </a:rPr>
              <a:t>依次增加到与族数相同的氧化态</a:t>
            </a:r>
            <a:r>
              <a:rPr kumimoji="1" lang="en-US" altLang="zh-CN" sz="3200" b="1" baseline="0" dirty="0">
                <a:solidFill>
                  <a:srgbClr val="FF0000"/>
                </a:solidFill>
                <a:latin typeface="Times New Roman" panose="02020603050405020304" pitchFamily="18" charset="0"/>
                <a:ea typeface="楷体" panose="02010609060101010101" pitchFamily="49" charset="-122"/>
              </a:rPr>
              <a:t>,</a:t>
            </a:r>
            <a:r>
              <a:rPr kumimoji="1" lang="zh-CN" altLang="en-US" sz="3200" b="1" baseline="0" dirty="0">
                <a:solidFill>
                  <a:srgbClr val="FF0000"/>
                </a:solidFill>
                <a:latin typeface="Times New Roman" panose="02020603050405020304" pitchFamily="18" charset="0"/>
                <a:ea typeface="楷体" panose="02010609060101010101" pitchFamily="49" charset="-122"/>
              </a:rPr>
              <a:t>但</a:t>
            </a:r>
            <a:r>
              <a:rPr kumimoji="1" lang="en-US" altLang="zh-CN" sz="3200" b="1" baseline="0" dirty="0">
                <a:solidFill>
                  <a:srgbClr val="FF0000"/>
                </a:solidFill>
                <a:latin typeface="Times New Roman" panose="02020603050405020304" pitchFamily="18" charset="0"/>
                <a:ea typeface="楷体" panose="02010609060101010101" pitchFamily="49" charset="-122"/>
              </a:rPr>
              <a:t>Ⅷ</a:t>
            </a:r>
            <a:r>
              <a:rPr kumimoji="1" lang="zh-CN" altLang="en-US" sz="3200" b="1" baseline="0" dirty="0">
                <a:solidFill>
                  <a:srgbClr val="FF0000"/>
                </a:solidFill>
                <a:latin typeface="Times New Roman" panose="02020603050405020304" pitchFamily="18" charset="0"/>
                <a:ea typeface="楷体" panose="02010609060101010101" pitchFamily="49" charset="-122"/>
              </a:rPr>
              <a:t>族的</a:t>
            </a:r>
            <a:r>
              <a:rPr kumimoji="1" lang="en-US" altLang="zh-CN" sz="3200" b="1" baseline="0" dirty="0" err="1">
                <a:solidFill>
                  <a:srgbClr val="FF0000"/>
                </a:solidFill>
                <a:latin typeface="Times New Roman" panose="02020603050405020304" pitchFamily="18" charset="0"/>
                <a:ea typeface="楷体" panose="02010609060101010101" pitchFamily="49" charset="-122"/>
              </a:rPr>
              <a:t>Fe,Co</a:t>
            </a:r>
            <a:r>
              <a:rPr kumimoji="1" lang="en-US" altLang="zh-CN" sz="3200" b="1" baseline="0" dirty="0">
                <a:solidFill>
                  <a:srgbClr val="FF0000"/>
                </a:solidFill>
                <a:latin typeface="Times New Roman" panose="02020603050405020304" pitchFamily="18" charset="0"/>
                <a:ea typeface="楷体" panose="02010609060101010101" pitchFamily="49" charset="-122"/>
              </a:rPr>
              <a:t>,</a:t>
            </a:r>
            <a:br>
              <a:rPr kumimoji="1" lang="en-US" altLang="zh-CN" sz="3200" b="1" baseline="0" dirty="0">
                <a:solidFill>
                  <a:srgbClr val="FF0000"/>
                </a:solidFill>
                <a:latin typeface="Times New Roman" panose="02020603050405020304" pitchFamily="18" charset="0"/>
                <a:ea typeface="楷体" panose="02010609060101010101" pitchFamily="49" charset="-122"/>
              </a:rPr>
            </a:br>
            <a:r>
              <a:rPr kumimoji="1" lang="en-US" altLang="zh-CN" sz="3200" b="1" baseline="0" dirty="0">
                <a:solidFill>
                  <a:srgbClr val="FF0000"/>
                </a:solidFill>
                <a:latin typeface="Times New Roman" panose="02020603050405020304" pitchFamily="18" charset="0"/>
                <a:ea typeface="楷体" panose="02010609060101010101" pitchFamily="49" charset="-122"/>
              </a:rPr>
              <a:t>Ni</a:t>
            </a:r>
            <a:r>
              <a:rPr kumimoji="1" lang="zh-CN" altLang="en-US" sz="3200" b="1" baseline="0" dirty="0">
                <a:solidFill>
                  <a:srgbClr val="FF0000"/>
                </a:solidFill>
                <a:latin typeface="Times New Roman" panose="02020603050405020304" pitchFamily="18" charset="0"/>
                <a:ea typeface="楷体" panose="02010609060101010101" pitchFamily="49" charset="-122"/>
              </a:rPr>
              <a:t>不能达到族数氧化态</a:t>
            </a:r>
            <a:r>
              <a:rPr kumimoji="1" lang="en-US" altLang="zh-CN" sz="3200" b="1" baseline="0" dirty="0">
                <a:solidFill>
                  <a:srgbClr val="FF0000"/>
                </a:solidFill>
                <a:latin typeface="Times New Roman" panose="02020603050405020304" pitchFamily="18" charset="0"/>
                <a:ea typeface="楷体" panose="02010609060101010101" pitchFamily="49" charset="-122"/>
              </a:rPr>
              <a:t>.</a:t>
            </a:r>
            <a:endParaRPr kumimoji="1" lang="en-US" altLang="zh-CN" sz="3200" b="1" baseline="0" dirty="0">
              <a:solidFill>
                <a:srgbClr val="FF0000"/>
              </a:solidFill>
              <a:latin typeface="Times New Roman" panose="02020603050405020304" pitchFamily="18" charset="0"/>
              <a:ea typeface="楷体" panose="02010609060101010101" pitchFamily="49" charset="-122"/>
            </a:endParaRPr>
          </a:p>
          <a:p>
            <a:pPr eaLnBrk="1" hangingPunct="1">
              <a:lnSpc>
                <a:spcPct val="110000"/>
              </a:lnSpc>
              <a:spcBef>
                <a:spcPct val="50000"/>
              </a:spcBef>
            </a:pPr>
            <a:r>
              <a:rPr kumimoji="1" lang="en-US" altLang="zh-CN" sz="3200" b="1" baseline="0" dirty="0">
                <a:latin typeface="Times New Roman" panose="02020603050405020304" pitchFamily="18" charset="0"/>
                <a:ea typeface="楷体" panose="02010609060101010101" pitchFamily="49" charset="-122"/>
              </a:rPr>
              <a:t>    </a:t>
            </a:r>
            <a:r>
              <a:rPr kumimoji="1" lang="zh-CN" altLang="en-US" sz="3200" b="1" baseline="0" dirty="0">
                <a:latin typeface="Times New Roman" panose="02020603050405020304" pitchFamily="18" charset="0"/>
                <a:ea typeface="楷体" panose="02010609060101010101" pitchFamily="49" charset="-122"/>
              </a:rPr>
              <a:t>同一周期从左到右</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氧化态首先逐渐升高</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随后又逐渐降低</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同一族中</a:t>
            </a:r>
            <a:r>
              <a:rPr kumimoji="1" lang="zh-CN" altLang="en-US" sz="3200" b="1" baseline="0" dirty="0">
                <a:solidFill>
                  <a:srgbClr val="FF0000"/>
                </a:solidFill>
                <a:latin typeface="Times New Roman" panose="02020603050405020304" pitchFamily="18" charset="0"/>
                <a:ea typeface="楷体" panose="02010609060101010101" pitchFamily="49" charset="-122"/>
              </a:rPr>
              <a:t>从上到下高氧化态趋向于比较稳定</a:t>
            </a:r>
            <a:r>
              <a:rPr kumimoji="1" lang="en-US" altLang="zh-CN" sz="3200" b="1" baseline="0" dirty="0">
                <a:solidFill>
                  <a:srgbClr val="FF0000"/>
                </a:solidFill>
                <a:latin typeface="Times New Roman" panose="02020603050405020304" pitchFamily="18" charset="0"/>
                <a:ea typeface="楷体" panose="02010609060101010101" pitchFamily="49" charset="-122"/>
              </a:rPr>
              <a:t>. </a:t>
            </a:r>
            <a:endParaRPr kumimoji="1" lang="en-US" altLang="zh-CN" sz="3200" b="1" baseline="0" dirty="0">
              <a:solidFill>
                <a:srgbClr val="FF0000"/>
              </a:solidFill>
              <a:latin typeface="Times New Roman" panose="02020603050405020304" pitchFamily="18" charset="0"/>
              <a:ea typeface="楷体" panose="02010609060101010101" pitchFamily="49" charset="-122"/>
            </a:endParaRPr>
          </a:p>
        </p:txBody>
      </p:sp>
      <p:sp>
        <p:nvSpPr>
          <p:cNvPr id="62468" name="灯片编号占位符 1"/>
          <p:cNvSpPr>
            <a:spLocks noGrp="1"/>
          </p:cNvSpPr>
          <p:nvPr>
            <p:ph type="sldNum" sz="quarter" idx="12"/>
          </p:nvPr>
        </p:nvSpPr>
        <p:spPr>
          <a:noFill/>
          <a:ln>
            <a:miter lim="800000"/>
          </a:ln>
        </p:spPr>
        <p:txBody>
          <a:bodyPr/>
          <a:lstStyle/>
          <a:p>
            <a:fld id="{2A1FB151-5E8B-4A34-9572-564E2EA11ABC}" type="slidenum">
              <a:rPr lang="en-US" altLang="zh-CN"/>
            </a:fld>
            <a:endParaRPr lang="en-US" altLang="zh-CN"/>
          </a:p>
        </p:txBody>
      </p:sp>
      <p:sp>
        <p:nvSpPr>
          <p:cNvPr id="5" name="矩形 4"/>
          <p:cNvSpPr/>
          <p:nvPr/>
        </p:nvSpPr>
        <p:spPr>
          <a:xfrm>
            <a:off x="971600" y="548680"/>
            <a:ext cx="2654894" cy="584775"/>
          </a:xfrm>
          <a:prstGeom prst="rect">
            <a:avLst/>
          </a:prstGeom>
        </p:spPr>
        <p:txBody>
          <a:bodyPr wrap="none">
            <a:spAutoFit/>
          </a:bodyPr>
          <a:lstStyle/>
          <a:p>
            <a:pPr>
              <a:defRPr/>
            </a:pPr>
            <a:r>
              <a:rPr lang="en-US" altLang="zh-CN" dirty="0" smtClean="0">
                <a:solidFill>
                  <a:srgbClr val="0000FF"/>
                </a:solidFill>
              </a:rPr>
              <a:t>3. </a:t>
            </a:r>
            <a:r>
              <a:rPr lang="zh-CN" altLang="en-US" dirty="0" smtClean="0">
                <a:solidFill>
                  <a:srgbClr val="0000FF"/>
                </a:solidFill>
              </a:rPr>
              <a:t>常见氧化态</a:t>
            </a:r>
            <a:endParaRPr lang="zh-CN" altLang="en-US" dirty="0">
              <a:solidFill>
                <a:srgbClr val="0000FF"/>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8598">
                                            <p:txEl>
                                              <p:pRg st="0" end="0"/>
                                            </p:txEl>
                                          </p:spTgt>
                                        </p:tgtEl>
                                        <p:attrNameLst>
                                          <p:attrName>style.visibility</p:attrName>
                                        </p:attrNameLst>
                                      </p:cBhvr>
                                      <p:to>
                                        <p:strVal val="visible"/>
                                      </p:to>
                                    </p:set>
                                    <p:animEffect transition="in" filter="wipe(left)">
                                      <p:cBhvr>
                                        <p:cTn id="7" dur="500"/>
                                        <p:tgtEl>
                                          <p:spTgt spid="2385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8598">
                                            <p:txEl>
                                              <p:pRg st="1" end="1"/>
                                            </p:txEl>
                                          </p:spTgt>
                                        </p:tgtEl>
                                        <p:attrNameLst>
                                          <p:attrName>style.visibility</p:attrName>
                                        </p:attrNameLst>
                                      </p:cBhvr>
                                      <p:to>
                                        <p:strVal val="visible"/>
                                      </p:to>
                                    </p:set>
                                    <p:animEffect transition="in" filter="wipe(left)">
                                      <p:cBhvr>
                                        <p:cTn id="12" dur="500"/>
                                        <p:tgtEl>
                                          <p:spTgt spid="2385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9"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DACDCF1D-BED5-4468-A3D6-17A75D9F2B11}" type="slidenum">
              <a:rPr kumimoji="1" lang="en-US" altLang="zh-CN" sz="1600">
                <a:ea typeface="ˎ̥"/>
                <a:cs typeface="ˎ̥"/>
              </a:rPr>
            </a:fld>
            <a:r>
              <a:rPr kumimoji="1" lang="en-US" altLang="zh-CN" sz="1600"/>
              <a:t> </a:t>
            </a:r>
            <a:endParaRPr kumimoji="1" lang="en-US" altLang="zh-CN" sz="1600">
              <a:ea typeface="ˎ̥"/>
              <a:cs typeface="ˎ̥"/>
            </a:endParaRPr>
          </a:p>
        </p:txBody>
      </p:sp>
      <p:sp>
        <p:nvSpPr>
          <p:cNvPr id="5" name="Rectangle 103"/>
          <p:cNvSpPr>
            <a:spLocks noChangeArrowheads="1"/>
          </p:cNvSpPr>
          <p:nvPr/>
        </p:nvSpPr>
        <p:spPr bwMode="auto">
          <a:xfrm>
            <a:off x="995363" y="135118"/>
            <a:ext cx="2954655" cy="626701"/>
          </a:xfrm>
          <a:prstGeom prst="rect">
            <a:avLst/>
          </a:prstGeom>
          <a:noFill/>
          <a:ln>
            <a:noFill/>
          </a:ln>
          <a:effectLst/>
        </p:spPr>
        <p:txBody>
          <a:bodyPr wrap="none" tIns="36000" bIns="36000" anchor="ctr">
            <a:spAutoFit/>
          </a:bodyPr>
          <a:lstStyle/>
          <a:p>
            <a:pPr>
              <a:defRPr/>
            </a:pPr>
            <a:r>
              <a:rPr lang="zh-CN" altLang="en-US" sz="3600" dirty="0" smtClean="0">
                <a:solidFill>
                  <a:srgbClr val="0000FF"/>
                </a:solidFill>
                <a:latin typeface="+mn-lt"/>
                <a:ea typeface="+mn-ea"/>
              </a:rPr>
              <a:t>常见</a:t>
            </a:r>
            <a:r>
              <a:rPr lang="zh-CN" altLang="en-US" sz="3600" dirty="0">
                <a:solidFill>
                  <a:srgbClr val="0000FF"/>
                </a:solidFill>
                <a:latin typeface="+mn-lt"/>
                <a:ea typeface="+mn-ea"/>
              </a:rPr>
              <a:t>氧化</a:t>
            </a:r>
            <a:r>
              <a:rPr lang="zh-CN" altLang="en-US" sz="3600" dirty="0" smtClean="0">
                <a:solidFill>
                  <a:srgbClr val="0000FF"/>
                </a:solidFill>
                <a:latin typeface="+mn-lt"/>
                <a:ea typeface="+mn-ea"/>
              </a:rPr>
              <a:t>态表</a:t>
            </a:r>
            <a:endParaRPr lang="zh-CN" altLang="en-US" sz="3600" dirty="0">
              <a:solidFill>
                <a:srgbClr val="0000FF"/>
              </a:solidFill>
              <a:latin typeface="+mn-lt"/>
              <a:ea typeface="+mn-ea"/>
            </a:endParaRPr>
          </a:p>
        </p:txBody>
      </p:sp>
      <p:graphicFrame>
        <p:nvGraphicFramePr>
          <p:cNvPr id="6" name="Object 16"/>
          <p:cNvGraphicFramePr>
            <a:graphicFrameLocks noChangeAspect="1"/>
          </p:cNvGraphicFramePr>
          <p:nvPr/>
        </p:nvGraphicFramePr>
        <p:xfrm>
          <a:off x="1763713" y="762000"/>
          <a:ext cx="5111750" cy="2557463"/>
        </p:xfrm>
        <a:graphic>
          <a:graphicData uri="http://schemas.openxmlformats.org/presentationml/2006/ole">
            <mc:AlternateContent xmlns:mc="http://schemas.openxmlformats.org/markup-compatibility/2006">
              <mc:Choice xmlns:v="urn:schemas-microsoft-com:vml" Requires="v">
                <p:oleObj spid="_x0000_s4106" name="Image" r:id="rId1" imgW="5080000" imgH="2413000" progId="">
                  <p:embed/>
                </p:oleObj>
              </mc:Choice>
              <mc:Fallback>
                <p:oleObj name="Image" r:id="rId1" imgW="5080000" imgH="2413000" progId="">
                  <p:embed/>
                  <p:pic>
                    <p:nvPicPr>
                      <p:cNvPr id="0" name="图片 4096"/>
                      <p:cNvPicPr>
                        <a:picLocks noChangeAspect="1"/>
                      </p:cNvPicPr>
                      <p:nvPr/>
                    </p:nvPicPr>
                    <p:blipFill>
                      <a:blip r:embed="rId2">
                        <a:lum bright="-66000" contrast="100000"/>
                      </a:blip>
                      <a:stretch>
                        <a:fillRect/>
                      </a:stretch>
                    </p:blipFill>
                    <p:spPr>
                      <a:xfrm>
                        <a:off x="1763713" y="762000"/>
                        <a:ext cx="5111750" cy="2557463"/>
                      </a:xfrm>
                      <a:prstGeom prst="rect">
                        <a:avLst/>
                      </a:prstGeom>
                      <a:noFill/>
                      <a:ln w="9525">
                        <a:noFill/>
                      </a:ln>
                    </p:spPr>
                  </p:pic>
                </p:oleObj>
              </mc:Fallback>
            </mc:AlternateContent>
          </a:graphicData>
        </a:graphic>
      </p:graphicFrame>
      <p:sp>
        <p:nvSpPr>
          <p:cNvPr id="7" name="Text Box 3"/>
          <p:cNvSpPr txBox="1">
            <a:spLocks noChangeArrowheads="1"/>
          </p:cNvSpPr>
          <p:nvPr/>
        </p:nvSpPr>
        <p:spPr bwMode="auto">
          <a:xfrm>
            <a:off x="900113" y="3317875"/>
            <a:ext cx="7737475"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20000"/>
              </a:spcBef>
            </a:pPr>
            <a:r>
              <a:rPr lang="en-US" altLang="zh-CN" sz="2800">
                <a:ea typeface="华文楷体" panose="02010600040101010101" pitchFamily="2" charset="-122"/>
              </a:rPr>
              <a:t>1) </a:t>
            </a:r>
            <a:r>
              <a:rPr lang="zh-CN" altLang="en-US" sz="2800">
                <a:ea typeface="华文楷体" panose="02010600040101010101" pitchFamily="2" charset="-122"/>
              </a:rPr>
              <a:t>除</a:t>
            </a:r>
            <a:r>
              <a:rPr lang="en-US" altLang="zh-CN" sz="2800">
                <a:ea typeface="华文楷体" panose="02010600040101010101" pitchFamily="2" charset="-122"/>
              </a:rPr>
              <a:t>Sc</a:t>
            </a:r>
            <a:r>
              <a:rPr lang="zh-CN" altLang="en-US" sz="2800">
                <a:ea typeface="华文楷体" panose="02010600040101010101" pitchFamily="2" charset="-122"/>
              </a:rPr>
              <a:t>外，其他均可形成 </a:t>
            </a:r>
            <a:r>
              <a:rPr lang="en-US" altLang="zh-CN" sz="2800">
                <a:ea typeface="华文楷体" panose="02010600040101010101" pitchFamily="2" charset="-122"/>
              </a:rPr>
              <a:t>+II </a:t>
            </a:r>
            <a:r>
              <a:rPr lang="zh-CN" altLang="en-US" sz="2800">
                <a:ea typeface="华文楷体" panose="02010600040101010101" pitchFamily="2" charset="-122"/>
              </a:rPr>
              <a:t>氧化态的阳离子</a:t>
            </a:r>
            <a:endParaRPr lang="zh-CN" altLang="en-US" sz="2800">
              <a:ea typeface="华文楷体" panose="02010600040101010101" pitchFamily="2" charset="-122"/>
            </a:endParaRPr>
          </a:p>
          <a:p>
            <a:pPr>
              <a:lnSpc>
                <a:spcPct val="120000"/>
              </a:lnSpc>
              <a:spcBef>
                <a:spcPct val="20000"/>
              </a:spcBef>
            </a:pPr>
            <a:r>
              <a:rPr kumimoji="1" lang="en-US" altLang="zh-CN" sz="2800">
                <a:ea typeface="华文楷体" panose="02010600040101010101" pitchFamily="2" charset="-122"/>
              </a:rPr>
              <a:t>2)</a:t>
            </a:r>
            <a:r>
              <a:rPr kumimoji="1" lang="zh-CN" altLang="en-US" sz="2800">
                <a:ea typeface="华文楷体" panose="02010600040101010101" pitchFamily="2" charset="-122"/>
              </a:rPr>
              <a:t>氧化态可变，</a:t>
            </a:r>
            <a:r>
              <a:rPr kumimoji="1" lang="zh-CN" altLang="en-US" sz="2800">
                <a:solidFill>
                  <a:srgbClr val="FF0000"/>
                </a:solidFill>
                <a:ea typeface="华文楷体" panose="02010600040101010101" pitchFamily="2" charset="-122"/>
              </a:rPr>
              <a:t>红色</a:t>
            </a:r>
            <a:r>
              <a:rPr kumimoji="1" lang="zh-CN" altLang="en-US" sz="2800">
                <a:ea typeface="华文楷体" panose="02010600040101010101" pitchFamily="2" charset="-122"/>
              </a:rPr>
              <a:t>为常见的氧化态</a:t>
            </a:r>
            <a:endParaRPr kumimoji="1" lang="en-US" altLang="zh-CN" sz="2800">
              <a:ea typeface="华文楷体" panose="02010600040101010101" pitchFamily="2" charset="-122"/>
            </a:endParaRPr>
          </a:p>
          <a:p>
            <a:pPr>
              <a:lnSpc>
                <a:spcPct val="120000"/>
              </a:lnSpc>
              <a:spcBef>
                <a:spcPct val="20000"/>
              </a:spcBef>
            </a:pPr>
            <a:r>
              <a:rPr lang="en-US" altLang="zh-CN" sz="2800">
                <a:ea typeface="华文楷体" panose="02010600040101010101" pitchFamily="2" charset="-122"/>
              </a:rPr>
              <a:t>3) </a:t>
            </a:r>
            <a:r>
              <a:rPr lang="zh-CN" altLang="en-US" sz="2800">
                <a:ea typeface="华文楷体" panose="02010600040101010101" pitchFamily="2" charset="-122"/>
              </a:rPr>
              <a:t>同同期自左至右形成</a:t>
            </a:r>
            <a:r>
              <a:rPr lang="zh-CN" altLang="en-US" sz="2800">
                <a:solidFill>
                  <a:srgbClr val="FF0000"/>
                </a:solidFill>
                <a:ea typeface="华文楷体" panose="02010600040101010101" pitchFamily="2" charset="-122"/>
              </a:rPr>
              <a:t>族氧化态的能力</a:t>
            </a:r>
            <a:r>
              <a:rPr lang="zh-CN" altLang="en-US" sz="2800">
                <a:ea typeface="华文楷体" panose="02010600040101010101" pitchFamily="2" charset="-122"/>
              </a:rPr>
              <a:t>下降</a:t>
            </a:r>
            <a:endParaRPr lang="en-US" altLang="zh-CN" sz="2800">
              <a:ea typeface="华文楷体" panose="02010600040101010101" pitchFamily="2" charset="-122"/>
            </a:endParaRPr>
          </a:p>
          <a:p>
            <a:pPr>
              <a:lnSpc>
                <a:spcPct val="120000"/>
              </a:lnSpc>
              <a:spcBef>
                <a:spcPct val="20000"/>
              </a:spcBef>
              <a:buFontTx/>
              <a:buAutoNum type="arabicParenR" startAt="4"/>
            </a:pPr>
            <a:r>
              <a:rPr lang="zh-CN" altLang="en-US" sz="2800">
                <a:ea typeface="华文楷体" panose="02010600040101010101" pitchFamily="2" charset="-122"/>
              </a:rPr>
              <a:t>同一元素的氧化态连续变化，</a:t>
            </a:r>
            <a:r>
              <a:rPr lang="en-US" altLang="zh-CN" sz="2800">
                <a:ea typeface="华文楷体" panose="02010600040101010101" pitchFamily="2" charset="-122"/>
              </a:rPr>
              <a:t>+II /III /IV….</a:t>
            </a:r>
            <a:endParaRPr lang="en-US" altLang="zh-CN" sz="2800">
              <a:ea typeface="华文楷体" panose="02010600040101010101" pitchFamily="2" charset="-122"/>
            </a:endParaRPr>
          </a:p>
          <a:p>
            <a:pPr>
              <a:lnSpc>
                <a:spcPct val="120000"/>
              </a:lnSpc>
              <a:spcBef>
                <a:spcPct val="20000"/>
              </a:spcBef>
            </a:pPr>
            <a:r>
              <a:rPr lang="en-US" altLang="zh-CN" sz="2800">
                <a:ea typeface="华文楷体" panose="02010600040101010101" pitchFamily="2" charset="-122"/>
              </a:rPr>
              <a:t>     </a:t>
            </a:r>
            <a:r>
              <a:rPr lang="en-US" altLang="zh-CN" sz="2800">
                <a:solidFill>
                  <a:srgbClr val="0000CC"/>
                </a:solidFill>
                <a:ea typeface="华文楷体" panose="02010600040101010101" pitchFamily="2" charset="-122"/>
              </a:rPr>
              <a:t>p </a:t>
            </a:r>
            <a:r>
              <a:rPr lang="zh-CN" altLang="en-US" sz="2800">
                <a:solidFill>
                  <a:srgbClr val="0000CC"/>
                </a:solidFill>
                <a:ea typeface="华文楷体" panose="02010600040101010101" pitchFamily="2" charset="-122"/>
              </a:rPr>
              <a:t>区元素</a:t>
            </a:r>
            <a:r>
              <a:rPr lang="en-US" altLang="zh-CN" sz="2800">
                <a:solidFill>
                  <a:srgbClr val="0000CC"/>
                </a:solidFill>
                <a:ea typeface="华文楷体" panose="02010600040101010101" pitchFamily="2" charset="-122"/>
              </a:rPr>
              <a:t>:  </a:t>
            </a:r>
            <a:r>
              <a:rPr lang="zh-CN" altLang="en-US" sz="2800">
                <a:solidFill>
                  <a:srgbClr val="0000CC"/>
                </a:solidFill>
                <a:ea typeface="华文楷体" panose="02010600040101010101" pitchFamily="2" charset="-122"/>
              </a:rPr>
              <a:t>不同氧化态间相差 </a:t>
            </a:r>
            <a:r>
              <a:rPr lang="en-US" altLang="zh-CN" sz="2800">
                <a:solidFill>
                  <a:srgbClr val="0000CC"/>
                </a:solidFill>
                <a:ea typeface="华文楷体" panose="02010600040101010101" pitchFamily="2" charset="-122"/>
              </a:rPr>
              <a:t>2</a:t>
            </a:r>
            <a:endParaRPr lang="en-US" altLang="zh-CN" sz="2800">
              <a:solidFill>
                <a:srgbClr val="0000CC"/>
              </a:solidFill>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827088" y="620713"/>
            <a:ext cx="8066087" cy="422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lang="zh-CN" altLang="en-US">
                <a:solidFill>
                  <a:srgbClr val="0000CC"/>
                </a:solidFill>
                <a:ea typeface="华文楷体" panose="02010600040101010101" pitchFamily="2" charset="-122"/>
              </a:rPr>
              <a:t>氧化态，</a:t>
            </a:r>
            <a:r>
              <a:rPr lang="en-US" altLang="zh-CN">
                <a:solidFill>
                  <a:srgbClr val="0000CC"/>
                </a:solidFill>
                <a:ea typeface="华文楷体" panose="02010600040101010101" pitchFamily="2" charset="-122"/>
              </a:rPr>
              <a:t>d</a:t>
            </a:r>
            <a:r>
              <a:rPr lang="zh-CN" altLang="en-US">
                <a:solidFill>
                  <a:srgbClr val="0000CC"/>
                </a:solidFill>
                <a:ea typeface="华文楷体" panose="02010600040101010101" pitchFamily="2" charset="-122"/>
              </a:rPr>
              <a:t>区元素与</a:t>
            </a:r>
            <a:r>
              <a:rPr lang="en-US" altLang="zh-CN">
                <a:solidFill>
                  <a:srgbClr val="0000CC"/>
                </a:solidFill>
                <a:ea typeface="华文楷体" panose="02010600040101010101" pitchFamily="2" charset="-122"/>
              </a:rPr>
              <a:t>s</a:t>
            </a:r>
            <a:r>
              <a:rPr lang="zh-CN" altLang="en-US">
                <a:solidFill>
                  <a:srgbClr val="0000CC"/>
                </a:solidFill>
                <a:ea typeface="华文楷体" panose="02010600040101010101" pitchFamily="2" charset="-122"/>
              </a:rPr>
              <a:t>区和</a:t>
            </a:r>
            <a:r>
              <a:rPr lang="en-US" altLang="zh-CN">
                <a:solidFill>
                  <a:srgbClr val="0000CC"/>
                </a:solidFill>
                <a:ea typeface="华文楷体" panose="02010600040101010101" pitchFamily="2" charset="-122"/>
              </a:rPr>
              <a:t>p</a:t>
            </a:r>
            <a:r>
              <a:rPr lang="zh-CN" altLang="en-US">
                <a:solidFill>
                  <a:srgbClr val="0000CC"/>
                </a:solidFill>
                <a:ea typeface="华文楷体" panose="02010600040101010101" pitchFamily="2" charset="-122"/>
              </a:rPr>
              <a:t>区元素对比：</a:t>
            </a:r>
            <a:endParaRPr lang="zh-CN" altLang="en-US">
              <a:solidFill>
                <a:srgbClr val="0000CC"/>
              </a:solidFill>
              <a:ea typeface="华文楷体" panose="02010600040101010101" pitchFamily="2" charset="-122"/>
            </a:endParaRPr>
          </a:p>
          <a:p>
            <a:pPr>
              <a:lnSpc>
                <a:spcPct val="120000"/>
              </a:lnSpc>
            </a:pPr>
            <a:r>
              <a:rPr lang="en-US" altLang="zh-CN">
                <a:ea typeface="华文楷体" panose="02010600040101010101" pitchFamily="2" charset="-122"/>
              </a:rPr>
              <a:t>(1) </a:t>
            </a:r>
            <a:r>
              <a:rPr lang="en-US" altLang="zh-CN">
                <a:solidFill>
                  <a:srgbClr val="FF0000"/>
                </a:solidFill>
                <a:ea typeface="华文楷体" panose="02010600040101010101" pitchFamily="2" charset="-122"/>
              </a:rPr>
              <a:t>s</a:t>
            </a:r>
            <a:r>
              <a:rPr lang="zh-CN" altLang="en-US">
                <a:solidFill>
                  <a:srgbClr val="FF0000"/>
                </a:solidFill>
                <a:ea typeface="华文楷体" panose="02010600040101010101" pitchFamily="2" charset="-122"/>
              </a:rPr>
              <a:t>区元素</a:t>
            </a:r>
            <a:r>
              <a:rPr lang="zh-CN" altLang="en-US">
                <a:ea typeface="华文楷体" panose="02010600040101010101" pitchFamily="2" charset="-122"/>
              </a:rPr>
              <a:t>的不</a:t>
            </a:r>
            <a:r>
              <a:rPr lang="zh-CN" altLang="en-US">
                <a:solidFill>
                  <a:srgbClr val="FF0000"/>
                </a:solidFill>
                <a:ea typeface="华文楷体" panose="02010600040101010101" pitchFamily="2" charset="-122"/>
              </a:rPr>
              <a:t>变价</a:t>
            </a:r>
            <a:endParaRPr lang="zh-CN" altLang="en-US">
              <a:ea typeface="华文楷体" panose="02010600040101010101" pitchFamily="2" charset="-122"/>
            </a:endParaRPr>
          </a:p>
          <a:p>
            <a:pPr>
              <a:lnSpc>
                <a:spcPct val="120000"/>
              </a:lnSpc>
            </a:pPr>
            <a:r>
              <a:rPr lang="en-US" altLang="zh-CN">
                <a:ea typeface="华文楷体" panose="02010600040101010101" pitchFamily="2" charset="-122"/>
              </a:rPr>
              <a:t>(2) p </a:t>
            </a:r>
            <a:r>
              <a:rPr lang="zh-CN" altLang="en-US">
                <a:ea typeface="华文楷体" panose="02010600040101010101" pitchFamily="2" charset="-122"/>
              </a:rPr>
              <a:t>区元素：不同氧化态相差</a:t>
            </a:r>
            <a:r>
              <a:rPr lang="en-US" altLang="zh-CN">
                <a:ea typeface="华文楷体" panose="02010600040101010101" pitchFamily="2" charset="-122"/>
              </a:rPr>
              <a:t>2</a:t>
            </a:r>
            <a:endParaRPr lang="en-US" altLang="zh-CN">
              <a:ea typeface="华文楷体" panose="02010600040101010101" pitchFamily="2" charset="-122"/>
            </a:endParaRPr>
          </a:p>
          <a:p>
            <a:pPr>
              <a:lnSpc>
                <a:spcPct val="120000"/>
              </a:lnSpc>
            </a:pPr>
            <a:r>
              <a:rPr lang="en-US" altLang="zh-CN">
                <a:ea typeface="华文楷体" panose="02010600040101010101" pitchFamily="2" charset="-122"/>
              </a:rPr>
              <a:t>      (+3, +5; </a:t>
            </a:r>
            <a:r>
              <a:rPr lang="en-US" altLang="zh-CN">
                <a:solidFill>
                  <a:srgbClr val="FF0000"/>
                </a:solidFill>
                <a:ea typeface="华文楷体" panose="02010600040101010101" pitchFamily="2" charset="-122"/>
              </a:rPr>
              <a:t>+2, +4, +6</a:t>
            </a:r>
            <a:r>
              <a:rPr lang="en-US" altLang="zh-CN">
                <a:ea typeface="华文楷体" panose="02010600040101010101" pitchFamily="2" charset="-122"/>
              </a:rPr>
              <a:t>)</a:t>
            </a:r>
            <a:endParaRPr lang="zh-CN" altLang="en-US">
              <a:ea typeface="华文楷体" panose="02010600040101010101" pitchFamily="2" charset="-122"/>
            </a:endParaRPr>
          </a:p>
          <a:p>
            <a:pPr>
              <a:lnSpc>
                <a:spcPct val="120000"/>
              </a:lnSpc>
            </a:pPr>
            <a:r>
              <a:rPr lang="en-US" altLang="zh-CN">
                <a:ea typeface="华文楷体" panose="02010600040101010101" pitchFamily="2" charset="-122"/>
              </a:rPr>
              <a:t>(3)d</a:t>
            </a:r>
            <a:r>
              <a:rPr lang="zh-CN" altLang="en-US">
                <a:ea typeface="华文楷体" panose="02010600040101010101" pitchFamily="2" charset="-122"/>
              </a:rPr>
              <a:t>区元素增加电子填充在 </a:t>
            </a:r>
            <a:r>
              <a:rPr lang="en-US" altLang="zh-CN">
                <a:ea typeface="华文楷体" panose="02010600040101010101" pitchFamily="2" charset="-122"/>
              </a:rPr>
              <a:t>d </a:t>
            </a:r>
            <a:r>
              <a:rPr lang="zh-CN" altLang="en-US">
                <a:ea typeface="华文楷体" panose="02010600040101010101" pitchFamily="2" charset="-122"/>
              </a:rPr>
              <a:t>轨道，</a:t>
            </a:r>
            <a:r>
              <a:rPr lang="en-US" altLang="zh-CN">
                <a:ea typeface="华文楷体" panose="02010600040101010101" pitchFamily="2" charset="-122"/>
              </a:rPr>
              <a:t>(n-1)d </a:t>
            </a:r>
            <a:r>
              <a:rPr lang="zh-CN" altLang="en-US">
                <a:ea typeface="华文楷体" panose="02010600040101010101" pitchFamily="2" charset="-122"/>
              </a:rPr>
              <a:t>与 </a:t>
            </a:r>
            <a:r>
              <a:rPr lang="en-US" altLang="zh-CN">
                <a:ea typeface="华文楷体" panose="02010600040101010101" pitchFamily="2" charset="-122"/>
              </a:rPr>
              <a:t>ns</a:t>
            </a:r>
            <a:r>
              <a:rPr lang="zh-CN" altLang="en-US">
                <a:ea typeface="华文楷体" panose="02010600040101010101" pitchFamily="2" charset="-122"/>
              </a:rPr>
              <a:t>轨道接近 ，</a:t>
            </a:r>
            <a:r>
              <a:rPr lang="en-US" altLang="zh-CN">
                <a:solidFill>
                  <a:srgbClr val="0000FF"/>
                </a:solidFill>
                <a:ea typeface="华文楷体" panose="02010600040101010101" pitchFamily="2" charset="-122"/>
              </a:rPr>
              <a:t>d</a:t>
            </a:r>
            <a:r>
              <a:rPr lang="zh-CN" altLang="en-US">
                <a:solidFill>
                  <a:srgbClr val="0000FF"/>
                </a:solidFill>
                <a:ea typeface="华文楷体" panose="02010600040101010101" pitchFamily="2" charset="-122"/>
              </a:rPr>
              <a:t>电子可逐个地参加成键</a:t>
            </a:r>
            <a:r>
              <a:rPr lang="zh-CN" altLang="en-US">
                <a:ea typeface="华文楷体" panose="02010600040101010101" pitchFamily="2" charset="-122"/>
              </a:rPr>
              <a:t>，</a:t>
            </a:r>
            <a:r>
              <a:rPr kumimoji="1" lang="zh-CN" altLang="en-US">
                <a:ea typeface="华文楷体" panose="02010600040101010101" pitchFamily="2" charset="-122"/>
              </a:rPr>
              <a:t>同一元素</a:t>
            </a:r>
            <a:r>
              <a:rPr kumimoji="1" lang="zh-CN" altLang="en-US">
                <a:solidFill>
                  <a:srgbClr val="0000FF"/>
                </a:solidFill>
                <a:ea typeface="华文楷体" panose="02010600040101010101" pitchFamily="2" charset="-122"/>
              </a:rPr>
              <a:t>氧化态出现连续</a:t>
            </a:r>
            <a:r>
              <a:rPr kumimoji="1" lang="zh-CN" altLang="en-US">
                <a:ea typeface="华文楷体" panose="02010600040101010101" pitchFamily="2" charset="-122"/>
              </a:rPr>
              <a:t>变化。</a:t>
            </a:r>
            <a:endParaRPr lang="zh-CN" altLang="en-US">
              <a:ea typeface="华文楷体" panose="02010600040101010101" pitchFamily="2" charset="-122"/>
            </a:endParaRPr>
          </a:p>
        </p:txBody>
      </p:sp>
      <p:sp>
        <p:nvSpPr>
          <p:cNvPr id="106498"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411FAB96-CB7F-4EDA-BD7C-8AE7C8EB9AFE}"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
          <p:cNvSpPr>
            <a:spLocks noChangeArrowheads="1"/>
          </p:cNvSpPr>
          <p:nvPr/>
        </p:nvSpPr>
        <p:spPr bwMode="auto">
          <a:xfrm>
            <a:off x="900113" y="157163"/>
            <a:ext cx="3876675" cy="627062"/>
          </a:xfrm>
          <a:prstGeom prst="rect">
            <a:avLst/>
          </a:prstGeom>
          <a:noFill/>
          <a:ln>
            <a:noFill/>
          </a:ln>
          <a:effectLst/>
        </p:spPr>
        <p:txBody>
          <a:bodyPr wrap="none" tIns="36000" bIns="36000" anchor="ctr">
            <a:spAutoFit/>
          </a:bodyPr>
          <a:lstStyle/>
          <a:p>
            <a:pPr>
              <a:defRPr/>
            </a:pPr>
            <a:r>
              <a:rPr lang="en-US" altLang="zh-CN" sz="3600" dirty="0">
                <a:solidFill>
                  <a:srgbClr val="0000FF"/>
                </a:solidFill>
                <a:latin typeface="+mn-lt"/>
                <a:ea typeface="+mn-ea"/>
              </a:rPr>
              <a:t>4. </a:t>
            </a:r>
            <a:r>
              <a:rPr lang="zh-CN" altLang="en-US" sz="3600" dirty="0">
                <a:solidFill>
                  <a:srgbClr val="0000FF"/>
                </a:solidFill>
                <a:latin typeface="+mn-lt"/>
                <a:ea typeface="+mn-ea"/>
              </a:rPr>
              <a:t>原子半径的变化</a:t>
            </a:r>
            <a:endParaRPr lang="zh-CN" altLang="en-US" sz="3600" dirty="0">
              <a:solidFill>
                <a:srgbClr val="0000FF"/>
              </a:solidFill>
              <a:latin typeface="+mn-lt"/>
              <a:ea typeface="+mn-ea"/>
            </a:endParaRPr>
          </a:p>
        </p:txBody>
      </p:sp>
      <p:pic>
        <p:nvPicPr>
          <p:cNvPr id="107522" name="Picture 5" descr="Untitled-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84250" y="836613"/>
            <a:ext cx="7620000"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Text Box 6"/>
          <p:cNvSpPr txBox="1">
            <a:spLocks noChangeArrowheads="1"/>
          </p:cNvSpPr>
          <p:nvPr/>
        </p:nvSpPr>
        <p:spPr bwMode="auto">
          <a:xfrm>
            <a:off x="6372225" y="981075"/>
            <a:ext cx="2232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zh-CN" altLang="en-US" sz="2800">
                <a:solidFill>
                  <a:srgbClr val="0000CC"/>
                </a:solidFill>
                <a:ea typeface="华文楷体" panose="02010600040101010101" pitchFamily="2" charset="-122"/>
              </a:rPr>
              <a:t>第一过渡系</a:t>
            </a:r>
            <a:endParaRPr lang="zh-CN" altLang="en-US" sz="2800">
              <a:solidFill>
                <a:srgbClr val="0000CC"/>
              </a:solidFill>
              <a:ea typeface="华文楷体" panose="02010600040101010101" pitchFamily="2" charset="-122"/>
            </a:endParaRPr>
          </a:p>
        </p:txBody>
      </p:sp>
      <p:sp>
        <p:nvSpPr>
          <p:cNvPr id="107524" name="Text Box 7"/>
          <p:cNvSpPr txBox="1">
            <a:spLocks noChangeArrowheads="1"/>
          </p:cNvSpPr>
          <p:nvPr/>
        </p:nvSpPr>
        <p:spPr bwMode="auto">
          <a:xfrm>
            <a:off x="6516688" y="2168525"/>
            <a:ext cx="2016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zh-CN" altLang="en-US" sz="2800">
                <a:solidFill>
                  <a:srgbClr val="0000CC"/>
                </a:solidFill>
                <a:ea typeface="华文楷体" panose="02010600040101010101" pitchFamily="2" charset="-122"/>
              </a:rPr>
              <a:t>第二过渡系</a:t>
            </a:r>
            <a:endParaRPr lang="zh-CN" altLang="en-US" sz="2800">
              <a:solidFill>
                <a:srgbClr val="0000CC"/>
              </a:solidFill>
              <a:ea typeface="华文楷体" panose="02010600040101010101" pitchFamily="2" charset="-122"/>
            </a:endParaRPr>
          </a:p>
        </p:txBody>
      </p:sp>
      <p:sp>
        <p:nvSpPr>
          <p:cNvPr id="107525" name="Text Box 8"/>
          <p:cNvSpPr txBox="1">
            <a:spLocks noChangeArrowheads="1"/>
          </p:cNvSpPr>
          <p:nvPr/>
        </p:nvSpPr>
        <p:spPr bwMode="auto">
          <a:xfrm>
            <a:off x="6588125" y="3392488"/>
            <a:ext cx="2016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zh-CN" altLang="en-US" sz="2800">
                <a:solidFill>
                  <a:srgbClr val="0000CC"/>
                </a:solidFill>
                <a:ea typeface="华文楷体" panose="02010600040101010101" pitchFamily="2" charset="-122"/>
              </a:rPr>
              <a:t>第三过渡系</a:t>
            </a:r>
            <a:endParaRPr lang="zh-CN" altLang="en-US" sz="2800">
              <a:solidFill>
                <a:srgbClr val="0000CC"/>
              </a:solidFill>
              <a:ea typeface="华文楷体" panose="02010600040101010101" pitchFamily="2" charset="-122"/>
            </a:endParaRPr>
          </a:p>
        </p:txBody>
      </p:sp>
      <p:sp>
        <p:nvSpPr>
          <p:cNvPr id="107526"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C7A377FD-D48F-44CC-8DFC-546487C042AB}"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827088" y="1003300"/>
            <a:ext cx="7921625"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50000"/>
              </a:lnSpc>
            </a:pPr>
            <a:r>
              <a:rPr lang="en-US" altLang="zh-CN">
                <a:ea typeface="华文楷体" panose="02010600040101010101" pitchFamily="2" charset="-122"/>
              </a:rPr>
              <a:t>      </a:t>
            </a:r>
            <a:r>
              <a:rPr lang="en-US" altLang="zh-CN">
                <a:solidFill>
                  <a:srgbClr val="0000CC"/>
                </a:solidFill>
                <a:ea typeface="华文楷体" panose="02010600040101010101" pitchFamily="2" charset="-122"/>
              </a:rPr>
              <a:t>3d</a:t>
            </a:r>
            <a:r>
              <a:rPr lang="zh-CN" altLang="en-US">
                <a:solidFill>
                  <a:srgbClr val="0000CC"/>
                </a:solidFill>
                <a:ea typeface="华文楷体" panose="02010600040101010101" pitchFamily="2" charset="-122"/>
              </a:rPr>
              <a:t>过渡金属</a:t>
            </a:r>
            <a:r>
              <a:rPr lang="zh-CN" altLang="en-US">
                <a:ea typeface="华文楷体" panose="02010600040101010101" pitchFamily="2" charset="-122"/>
              </a:rPr>
              <a:t>：从左至右随有效核电荷逐渐增大，原子半径呈现减少的趋势；</a:t>
            </a:r>
            <a:endParaRPr lang="en-US" altLang="zh-CN">
              <a:ea typeface="华文楷体" panose="02010600040101010101" pitchFamily="2" charset="-122"/>
            </a:endParaRPr>
          </a:p>
          <a:p>
            <a:pPr>
              <a:lnSpc>
                <a:spcPct val="150000"/>
              </a:lnSpc>
            </a:pPr>
            <a:r>
              <a:rPr lang="zh-CN" altLang="en-US">
                <a:ea typeface="华文楷体" panose="02010600040101010101" pitchFamily="2" charset="-122"/>
              </a:rPr>
              <a:t>      随着电子层数的增加，</a:t>
            </a:r>
            <a:r>
              <a:rPr lang="en-US" altLang="zh-CN">
                <a:solidFill>
                  <a:srgbClr val="0000CC"/>
                </a:solidFill>
                <a:ea typeface="华文楷体" panose="02010600040101010101" pitchFamily="2" charset="-122"/>
              </a:rPr>
              <a:t>4d</a:t>
            </a:r>
            <a:r>
              <a:rPr lang="zh-CN" altLang="en-US">
                <a:ea typeface="华文楷体" panose="02010600040101010101" pitchFamily="2" charset="-122"/>
              </a:rPr>
              <a:t>过渡金属的半径略有增大；</a:t>
            </a:r>
            <a:endParaRPr lang="en-US" altLang="zh-CN">
              <a:ea typeface="华文楷体" panose="02010600040101010101" pitchFamily="2" charset="-122"/>
            </a:endParaRPr>
          </a:p>
          <a:p>
            <a:pPr>
              <a:lnSpc>
                <a:spcPct val="150000"/>
              </a:lnSpc>
            </a:pPr>
            <a:r>
              <a:rPr lang="zh-CN" altLang="en-US">
                <a:ea typeface="华文楷体" panose="02010600040101010101" pitchFamily="2" charset="-122"/>
              </a:rPr>
              <a:t>     由于</a:t>
            </a:r>
            <a:r>
              <a:rPr lang="zh-CN" altLang="en-US">
                <a:solidFill>
                  <a:srgbClr val="FF0000"/>
                </a:solidFill>
                <a:ea typeface="华文楷体" panose="02010600040101010101" pitchFamily="2" charset="-122"/>
              </a:rPr>
              <a:t>镧系收缩效应</a:t>
            </a:r>
            <a:r>
              <a:rPr lang="zh-CN" altLang="en-US">
                <a:ea typeface="华文楷体" panose="02010600040101010101" pitchFamily="2" charset="-122"/>
              </a:rPr>
              <a:t>，</a:t>
            </a:r>
            <a:r>
              <a:rPr lang="en-US" altLang="zh-CN">
                <a:solidFill>
                  <a:srgbClr val="0000CC"/>
                </a:solidFill>
                <a:ea typeface="华文楷体" panose="02010600040101010101" pitchFamily="2" charset="-122"/>
              </a:rPr>
              <a:t>5d</a:t>
            </a:r>
            <a:r>
              <a:rPr lang="zh-CN" altLang="en-US">
                <a:solidFill>
                  <a:srgbClr val="0000CC"/>
                </a:solidFill>
                <a:ea typeface="华文楷体" panose="02010600040101010101" pitchFamily="2" charset="-122"/>
              </a:rPr>
              <a:t>过渡金属的原子半径与</a:t>
            </a:r>
            <a:r>
              <a:rPr lang="en-US" altLang="zh-CN">
                <a:solidFill>
                  <a:srgbClr val="0000CC"/>
                </a:solidFill>
                <a:ea typeface="华文楷体" panose="02010600040101010101" pitchFamily="2" charset="-122"/>
              </a:rPr>
              <a:t>4d</a:t>
            </a:r>
            <a:r>
              <a:rPr lang="zh-CN" altLang="en-US">
                <a:solidFill>
                  <a:srgbClr val="0000CC"/>
                </a:solidFill>
                <a:ea typeface="华文楷体" panose="02010600040101010101" pitchFamily="2" charset="-122"/>
              </a:rPr>
              <a:t>过渡金属</a:t>
            </a:r>
            <a:r>
              <a:rPr lang="zh-CN" altLang="en-US">
                <a:ea typeface="华文楷体" panose="02010600040101010101" pitchFamily="2" charset="-122"/>
              </a:rPr>
              <a:t>非常相近。 </a:t>
            </a:r>
            <a:endParaRPr lang="zh-CN" altLang="en-US">
              <a:ea typeface="华文楷体" panose="02010600040101010101" pitchFamily="2" charset="-122"/>
            </a:endParaRPr>
          </a:p>
        </p:txBody>
      </p:sp>
      <p:sp>
        <p:nvSpPr>
          <p:cNvPr id="108546" name="Rectangle 26"/>
          <p:cNvSpPr>
            <a:spLocks noChangeArrowheads="1"/>
          </p:cNvSpPr>
          <p:nvPr/>
        </p:nvSpPr>
        <p:spPr bwMode="auto">
          <a:xfrm>
            <a:off x="7885113" y="61674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DF3C2A39-E409-4F18-AA8F-D66C5F5673CF}"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03"/>
          <p:cNvSpPr>
            <a:spLocks noChangeArrowheads="1"/>
          </p:cNvSpPr>
          <p:nvPr/>
        </p:nvSpPr>
        <p:spPr bwMode="auto">
          <a:xfrm>
            <a:off x="611560" y="734107"/>
            <a:ext cx="4288353" cy="688256"/>
          </a:xfrm>
          <a:prstGeom prst="rect">
            <a:avLst/>
          </a:prstGeom>
          <a:noFill/>
          <a:ln>
            <a:noFill/>
          </a:ln>
          <a:effectLst/>
        </p:spPr>
        <p:txBody>
          <a:bodyPr wrap="none" tIns="36000" bIns="36000" anchor="ctr">
            <a:spAutoFit/>
          </a:bodyPr>
          <a:lstStyle/>
          <a:p>
            <a:pPr>
              <a:defRPr/>
            </a:pPr>
            <a:r>
              <a:rPr lang="en-US" altLang="zh-CN" sz="4000" dirty="0">
                <a:solidFill>
                  <a:srgbClr val="0000CC"/>
                </a:solidFill>
                <a:latin typeface="+mn-lt"/>
                <a:ea typeface="+mn-ea"/>
              </a:rPr>
              <a:t>5. </a:t>
            </a:r>
            <a:r>
              <a:rPr lang="zh-CN" altLang="en-US" sz="4000" dirty="0">
                <a:solidFill>
                  <a:srgbClr val="0000CC"/>
                </a:solidFill>
                <a:latin typeface="+mn-lt"/>
                <a:ea typeface="+mn-ea"/>
              </a:rPr>
              <a:t>水合离子的颜色</a:t>
            </a:r>
            <a:endParaRPr lang="zh-CN" altLang="en-US" sz="4000" dirty="0">
              <a:solidFill>
                <a:srgbClr val="0000CC"/>
              </a:solidFill>
              <a:latin typeface="+mn-lt"/>
              <a:ea typeface="+mn-ea"/>
            </a:endParaRPr>
          </a:p>
        </p:txBody>
      </p:sp>
      <p:sp>
        <p:nvSpPr>
          <p:cNvPr id="3" name="Rectangle 4"/>
          <p:cNvSpPr>
            <a:spLocks noChangeArrowheads="1"/>
          </p:cNvSpPr>
          <p:nvPr/>
        </p:nvSpPr>
        <p:spPr bwMode="auto">
          <a:xfrm>
            <a:off x="611560" y="1844824"/>
            <a:ext cx="8064500"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30000"/>
              </a:lnSpc>
            </a:pPr>
            <a:r>
              <a:rPr kumimoji="1" lang="en-US" altLang="zh-CN" sz="3600" dirty="0">
                <a:ea typeface="华文楷体" panose="02010600040101010101" pitchFamily="2" charset="-122"/>
              </a:rPr>
              <a:t>    3d</a:t>
            </a:r>
            <a:r>
              <a:rPr kumimoji="1" lang="zh-CN" altLang="en-US" sz="3600" dirty="0">
                <a:ea typeface="华文楷体" panose="02010600040101010101" pitchFamily="2" charset="-122"/>
              </a:rPr>
              <a:t>金属的水合离子呈现一定的颜色。</a:t>
            </a:r>
            <a:r>
              <a:rPr kumimoji="1" lang="en-US" altLang="zh-CN" sz="3600" i="1" dirty="0">
                <a:solidFill>
                  <a:srgbClr val="0000CC"/>
                </a:solidFill>
                <a:ea typeface="华文楷体" panose="02010600040101010101" pitchFamily="2" charset="-122"/>
              </a:rPr>
              <a:t>d</a:t>
            </a:r>
            <a:r>
              <a:rPr kumimoji="1" lang="en-US" altLang="zh-CN" sz="3600" baseline="30000" dirty="0">
                <a:solidFill>
                  <a:srgbClr val="0000CC"/>
                </a:solidFill>
                <a:ea typeface="华文楷体" panose="02010600040101010101" pitchFamily="2" charset="-122"/>
              </a:rPr>
              <a:t>0</a:t>
            </a:r>
            <a:r>
              <a:rPr kumimoji="1" lang="en-US" altLang="zh-CN" sz="3600" i="1" dirty="0">
                <a:solidFill>
                  <a:srgbClr val="0000CC"/>
                </a:solidFill>
                <a:ea typeface="华文楷体" panose="02010600040101010101" pitchFamily="2" charset="-122"/>
              </a:rPr>
              <a:t>/d</a:t>
            </a:r>
            <a:r>
              <a:rPr kumimoji="1" lang="en-US" altLang="zh-CN" sz="3600" baseline="30000" dirty="0">
                <a:solidFill>
                  <a:srgbClr val="0000CC"/>
                </a:solidFill>
                <a:ea typeface="华文楷体" panose="02010600040101010101" pitchFamily="2" charset="-122"/>
              </a:rPr>
              <a:t>10</a:t>
            </a:r>
            <a:r>
              <a:rPr kumimoji="1" lang="zh-CN" altLang="en-US" sz="3600" dirty="0">
                <a:solidFill>
                  <a:srgbClr val="0000CC"/>
                </a:solidFill>
                <a:ea typeface="华文楷体" panose="02010600040101010101" pitchFamily="2" charset="-122"/>
              </a:rPr>
              <a:t>组态</a:t>
            </a:r>
            <a:r>
              <a:rPr kumimoji="1" lang="zh-CN" altLang="en-US" sz="3600" dirty="0">
                <a:ea typeface="华文楷体" panose="02010600040101010101" pitchFamily="2" charset="-122"/>
              </a:rPr>
              <a:t>的水合离子无色，</a:t>
            </a:r>
            <a:r>
              <a:rPr kumimoji="1" lang="en-US" altLang="zh-CN" sz="3600" dirty="0">
                <a:solidFill>
                  <a:srgbClr val="0000CC"/>
                </a:solidFill>
                <a:ea typeface="华文楷体" panose="02010600040101010101" pitchFamily="2" charset="-122"/>
              </a:rPr>
              <a:t>d</a:t>
            </a:r>
            <a:r>
              <a:rPr kumimoji="1" lang="en-US" altLang="zh-CN" sz="3600" baseline="30000" dirty="0">
                <a:solidFill>
                  <a:srgbClr val="0000CC"/>
                </a:solidFill>
                <a:ea typeface="华文楷体" panose="02010600040101010101" pitchFamily="2" charset="-122"/>
              </a:rPr>
              <a:t>5</a:t>
            </a:r>
            <a:r>
              <a:rPr kumimoji="1" lang="zh-CN" altLang="en-US" sz="3600" dirty="0">
                <a:solidFill>
                  <a:srgbClr val="0000CC"/>
                </a:solidFill>
                <a:ea typeface="华文楷体" panose="02010600040101010101" pitchFamily="2" charset="-122"/>
              </a:rPr>
              <a:t>组态的离子显浅色或无色</a:t>
            </a:r>
            <a:r>
              <a:rPr kumimoji="1" lang="zh-CN" altLang="en-US" sz="3600" dirty="0">
                <a:ea typeface="华文楷体" panose="02010600040101010101" pitchFamily="2" charset="-122"/>
              </a:rPr>
              <a:t>。其主要</a:t>
            </a:r>
            <a:r>
              <a:rPr kumimoji="1" lang="zh-CN" altLang="en-US" sz="3600" dirty="0">
                <a:solidFill>
                  <a:srgbClr val="0000CC"/>
                </a:solidFill>
                <a:ea typeface="华文楷体" panose="02010600040101010101" pitchFamily="2" charset="-122"/>
              </a:rPr>
              <a:t>原因</a:t>
            </a:r>
            <a:r>
              <a:rPr kumimoji="1" lang="en-US" altLang="zh-CN" sz="3600" dirty="0">
                <a:solidFill>
                  <a:srgbClr val="0000CC"/>
                </a:solidFill>
                <a:ea typeface="华文楷体" panose="02010600040101010101" pitchFamily="2" charset="-122"/>
              </a:rPr>
              <a:t>: </a:t>
            </a:r>
            <a:r>
              <a:rPr kumimoji="1" lang="en-US" altLang="zh-CN" sz="3600" dirty="0">
                <a:solidFill>
                  <a:srgbClr val="FF0000"/>
                </a:solidFill>
                <a:ea typeface="华文楷体" panose="02010600040101010101" pitchFamily="2" charset="-122"/>
              </a:rPr>
              <a:t>d-d</a:t>
            </a:r>
            <a:r>
              <a:rPr kumimoji="1" lang="zh-CN" altLang="en-US" sz="3600" dirty="0">
                <a:solidFill>
                  <a:srgbClr val="FF0000"/>
                </a:solidFill>
                <a:ea typeface="华文楷体" panose="02010600040101010101" pitchFamily="2" charset="-122"/>
              </a:rPr>
              <a:t>跃迁</a:t>
            </a:r>
            <a:r>
              <a:rPr kumimoji="1" lang="en-US" altLang="zh-CN" sz="3600" dirty="0">
                <a:ea typeface="华文楷体" panose="02010600040101010101" pitchFamily="2" charset="-122"/>
              </a:rPr>
              <a:t>/ </a:t>
            </a:r>
            <a:r>
              <a:rPr kumimoji="1" lang="zh-CN" altLang="en-US" sz="3600" dirty="0">
                <a:ea typeface="华文楷体" panose="02010600040101010101" pitchFamily="2" charset="-122"/>
              </a:rPr>
              <a:t>荷移跃迁</a:t>
            </a:r>
            <a:r>
              <a:rPr kumimoji="1" lang="zh-CN" altLang="en-US" sz="3600" dirty="0" smtClean="0">
                <a:ea typeface="华文楷体" panose="02010600040101010101" pitchFamily="2" charset="-122"/>
              </a:rPr>
              <a:t>等</a:t>
            </a:r>
            <a:r>
              <a:rPr kumimoji="1" lang="en-US" altLang="zh-CN" sz="3600" dirty="0" smtClean="0">
                <a:ea typeface="华文楷体" panose="02010600040101010101" pitchFamily="2" charset="-122"/>
              </a:rPr>
              <a:t>.</a:t>
            </a:r>
            <a:endParaRPr kumimoji="1" lang="zh-CN" altLang="en-US" sz="3600" dirty="0">
              <a:ea typeface="华文楷体" panose="02010600040101010101" pitchFamily="2" charset="-122"/>
            </a:endParaRPr>
          </a:p>
        </p:txBody>
      </p:sp>
      <p:sp>
        <p:nvSpPr>
          <p:cNvPr id="109633"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CDC1CC5F-FF6F-4014-BCE9-C101BEDBFD65}"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539552" y="188640"/>
            <a:ext cx="8064500" cy="68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30000"/>
              </a:lnSpc>
            </a:pPr>
            <a:r>
              <a:rPr kumimoji="1" lang="en-US" altLang="zh-CN" dirty="0">
                <a:ea typeface="华文楷体" panose="02010600040101010101" pitchFamily="2" charset="-122"/>
              </a:rPr>
              <a:t>    </a:t>
            </a:r>
            <a:r>
              <a:rPr kumimoji="1" lang="zh-CN" altLang="en-US" dirty="0" smtClean="0">
                <a:ea typeface="华文楷体" panose="02010600040101010101" pitchFamily="2" charset="-122"/>
              </a:rPr>
              <a:t>第一</a:t>
            </a:r>
            <a:r>
              <a:rPr kumimoji="1" lang="zh-CN" altLang="en-US" dirty="0">
                <a:ea typeface="华文楷体" panose="02010600040101010101" pitchFamily="2" charset="-122"/>
              </a:rPr>
              <a:t>过渡系</a:t>
            </a:r>
            <a:r>
              <a:rPr kumimoji="1" lang="zh-CN" altLang="en-US" dirty="0">
                <a:solidFill>
                  <a:srgbClr val="FF0000"/>
                </a:solidFill>
                <a:ea typeface="华文楷体" panose="02010600040101010101" pitchFamily="2" charset="-122"/>
              </a:rPr>
              <a:t>水合离子</a:t>
            </a:r>
            <a:r>
              <a:rPr kumimoji="1" lang="zh-CN" altLang="en-US" dirty="0">
                <a:ea typeface="华文楷体" panose="02010600040101010101" pitchFamily="2" charset="-122"/>
              </a:rPr>
              <a:t>的常见颜色见下表：</a:t>
            </a:r>
            <a:endParaRPr kumimoji="1" lang="zh-CN" altLang="en-US" dirty="0">
              <a:ea typeface="华文楷体" panose="02010600040101010101" pitchFamily="2" charset="-122"/>
            </a:endParaRPr>
          </a:p>
        </p:txBody>
      </p:sp>
      <p:graphicFrame>
        <p:nvGraphicFramePr>
          <p:cNvPr id="109635" name="Group 67"/>
          <p:cNvGraphicFramePr>
            <a:graphicFrameLocks noGrp="1"/>
          </p:cNvGraphicFramePr>
          <p:nvPr>
            <p:ph idx="4294967295"/>
          </p:nvPr>
        </p:nvGraphicFramePr>
        <p:xfrm>
          <a:off x="511175" y="908720"/>
          <a:ext cx="8632825" cy="3256510"/>
        </p:xfrm>
        <a:graphic>
          <a:graphicData uri="http://schemas.openxmlformats.org/drawingml/2006/table">
            <a:tbl>
              <a:tblPr/>
              <a:tblGrid>
                <a:gridCol w="973138"/>
                <a:gridCol w="963612"/>
                <a:gridCol w="936625"/>
                <a:gridCol w="935038"/>
                <a:gridCol w="1008062"/>
                <a:gridCol w="936625"/>
                <a:gridCol w="1008063"/>
                <a:gridCol w="935037"/>
                <a:gridCol w="936625"/>
              </a:tblGrid>
              <a:tr h="757238">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rPr>
                        <a:t>离子</a:t>
                      </a:r>
                      <a:endParaRPr kumimoji="0" lang="zh-CN" altLang="en-US" sz="2800" b="0" i="0" u="none" strike="noStrike" cap="none" normalizeH="0" baseline="0" dirty="0" smtClean="0">
                        <a:ln>
                          <a:noFill/>
                        </a:ln>
                        <a:solidFill>
                          <a:srgbClr val="0000CC"/>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华文楷体" panose="02010600040101010101" pitchFamily="2" charset="-122"/>
                        </a:rPr>
                        <a:t>Sc</a:t>
                      </a:r>
                      <a:r>
                        <a:rPr kumimoji="0" lang="en-US" altLang="zh-CN" sz="2800" b="1" i="0" u="none" strike="noStrike" cap="none" normalizeH="0" baseline="30000" dirty="0" smtClean="0">
                          <a:ln>
                            <a:noFill/>
                          </a:ln>
                          <a:solidFill>
                            <a:srgbClr val="FF0000"/>
                          </a:solidFill>
                          <a:effectLst/>
                          <a:latin typeface="Times New Roman" panose="02020603050405020304" pitchFamily="18" charset="0"/>
                          <a:ea typeface="华文楷体" panose="02010600040101010101" pitchFamily="2" charset="-122"/>
                        </a:rPr>
                        <a:t>3+</a:t>
                      </a:r>
                      <a:r>
                        <a:rPr kumimoji="0" lang="en-US" altLang="zh-CN" sz="2800" b="1" i="0" u="none" strike="noStrike" cap="none" normalizeH="0" baseline="0" dirty="0" smtClean="0">
                          <a:ln>
                            <a:noFill/>
                          </a:ln>
                          <a:solidFill>
                            <a:srgbClr val="FF0000"/>
                          </a:solidFill>
                          <a:effectLst/>
                          <a:latin typeface="Times New Roman" panose="02020603050405020304" pitchFamily="18" charset="0"/>
                          <a:ea typeface="华文楷体" panose="02010600040101010101" pitchFamily="2" charset="-122"/>
                        </a:rPr>
                        <a:t> </a:t>
                      </a:r>
                      <a:endParaRPr kumimoji="0" lang="en-US" altLang="zh-CN" sz="2800" b="0" i="0" u="none" strike="noStrike" cap="none" normalizeH="0" baseline="0" dirty="0" smtClean="0">
                        <a:ln>
                          <a:noFill/>
                        </a:ln>
                        <a:solidFill>
                          <a:srgbClr val="FF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Ti</a:t>
                      </a:r>
                      <a:r>
                        <a:rPr kumimoji="0" lang="en-US" altLang="zh-CN" sz="28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t>3+</a:t>
                      </a:r>
                      <a:endParaRPr kumimoji="0" lang="en-US" altLang="zh-CN" sz="28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V</a:t>
                      </a:r>
                      <a:r>
                        <a:rPr kumimoji="0" lang="en-US" altLang="zh-CN" sz="28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t>2+</a:t>
                      </a:r>
                      <a:endParaRPr kumimoji="0" lang="en-US" altLang="zh-CN" sz="28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Cr</a:t>
                      </a:r>
                      <a:r>
                        <a:rPr kumimoji="0" lang="en-US" altLang="zh-CN" sz="28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t>2+</a:t>
                      </a:r>
                      <a:endParaRPr kumimoji="0" lang="en-US" altLang="zh-CN" sz="28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600" b="1" i="0" u="none" strike="noStrike" cap="none" normalizeH="0" baseline="0" dirty="0" smtClean="0">
                          <a:ln>
                            <a:noFill/>
                          </a:ln>
                          <a:solidFill>
                            <a:srgbClr val="FF0000"/>
                          </a:solidFill>
                          <a:effectLst/>
                          <a:latin typeface="Times New Roman" panose="02020603050405020304" pitchFamily="18" charset="0"/>
                          <a:ea typeface="华文楷体" panose="02010600040101010101" pitchFamily="2" charset="-122"/>
                        </a:rPr>
                        <a:t>Mn</a:t>
                      </a:r>
                      <a:r>
                        <a:rPr kumimoji="0" lang="en-US" altLang="zh-CN" sz="2600" b="1" i="0" u="none" strike="noStrike" cap="none" normalizeH="0" baseline="30000" dirty="0" smtClean="0">
                          <a:ln>
                            <a:noFill/>
                          </a:ln>
                          <a:solidFill>
                            <a:srgbClr val="FF0000"/>
                          </a:solidFill>
                          <a:effectLst/>
                          <a:latin typeface="Times New Roman" panose="02020603050405020304" pitchFamily="18" charset="0"/>
                          <a:ea typeface="华文楷体" panose="02010600040101010101" pitchFamily="2" charset="-122"/>
                        </a:rPr>
                        <a:t>2+</a:t>
                      </a:r>
                      <a:endParaRPr kumimoji="0" lang="en-US" altLang="zh-CN" sz="2600" b="0" i="0" u="none" strike="noStrike" cap="none" normalizeH="0" baseline="0" dirty="0" smtClean="0">
                        <a:ln>
                          <a:noFill/>
                        </a:ln>
                        <a:solidFill>
                          <a:srgbClr val="FF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Fe</a:t>
                      </a:r>
                      <a:r>
                        <a:rPr kumimoji="0" lang="en-US" altLang="zh-CN" sz="28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t>2+</a:t>
                      </a:r>
                      <a:endParaRPr kumimoji="0" lang="en-US" altLang="zh-CN" sz="28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6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Co</a:t>
                      </a:r>
                      <a:r>
                        <a:rPr kumimoji="0" lang="en-US" altLang="zh-CN" sz="26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t>2+</a:t>
                      </a:r>
                      <a:endParaRPr kumimoji="0" lang="en-US" altLang="zh-CN" sz="26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Ni</a:t>
                      </a:r>
                      <a:r>
                        <a:rPr kumimoji="0" lang="en-US" altLang="zh-CN" sz="2800" b="1" i="0" u="none" strike="noStrike" cap="none" normalizeH="0" baseline="30000" dirty="0" smtClean="0">
                          <a:ln>
                            <a:noFill/>
                          </a:ln>
                          <a:solidFill>
                            <a:srgbClr val="000000"/>
                          </a:solidFill>
                          <a:effectLst/>
                          <a:latin typeface="Times New Roman" panose="02020603050405020304" pitchFamily="18" charset="0"/>
                          <a:ea typeface="华文楷体" panose="02010600040101010101" pitchFamily="2" charset="-122"/>
                        </a:rPr>
                        <a:t>2+</a:t>
                      </a:r>
                      <a:endParaRPr kumimoji="0" lang="en-US" altLang="zh-CN" sz="28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r>
              <a:tr h="517525">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rPr>
                        <a:t>颜色</a:t>
                      </a:r>
                      <a:endParaRPr kumimoji="0" lang="zh-CN" altLang="en-US" sz="2800" b="0"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无色 </a:t>
                      </a:r>
                      <a:endParaRPr kumimoji="0" lang="zh-CN" altLang="en-US" sz="2800" b="0"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紫色</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紫色</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蓝色</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FF0000"/>
                          </a:solidFill>
                          <a:effectLst/>
                          <a:latin typeface="Times New Roman" panose="02020603050405020304" pitchFamily="18" charset="0"/>
                          <a:ea typeface="华文楷体" panose="02010600040101010101" pitchFamily="2" charset="-122"/>
                        </a:rPr>
                        <a:t>肉色</a:t>
                      </a:r>
                      <a:endParaRPr kumimoji="0" lang="zh-CN" altLang="en-US" sz="2800" b="0" i="0" u="none" strike="noStrike" cap="none" normalizeH="0" baseline="0" dirty="0" smtClean="0">
                        <a:ln>
                          <a:noFill/>
                        </a:ln>
                        <a:solidFill>
                          <a:srgbClr val="FF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浅绿</a:t>
                      </a:r>
                      <a:endParaRPr kumimoji="0" lang="zh-CN" altLang="en-US" sz="28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粉红</a:t>
                      </a:r>
                      <a:endParaRPr kumimoji="0" lang="zh-CN" altLang="en-US" sz="28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绿色</a:t>
                      </a:r>
                      <a:endParaRPr kumimoji="0" lang="zh-CN" altLang="en-US" sz="28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r>
              <a:tr h="517525">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rPr>
                        <a:t>离子</a:t>
                      </a:r>
                      <a:endParaRPr kumimoji="0" lang="zh-CN" altLang="en-US" sz="2800" b="0"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　 </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Ti</a:t>
                      </a:r>
                      <a:r>
                        <a:rPr kumimoji="0" lang="en-US" altLang="zh-CN" sz="2800" b="1" i="0" u="none" strike="noStrike" cap="none" normalizeH="0" baseline="30000" smtClean="0">
                          <a:ln>
                            <a:noFill/>
                          </a:ln>
                          <a:solidFill>
                            <a:srgbClr val="FF0000"/>
                          </a:solidFill>
                          <a:effectLst/>
                          <a:latin typeface="Times New Roman" panose="02020603050405020304" pitchFamily="18" charset="0"/>
                          <a:ea typeface="华文楷体" panose="02010600040101010101" pitchFamily="2" charset="-122"/>
                        </a:rPr>
                        <a:t>4+</a:t>
                      </a:r>
                      <a:endParaRPr kumimoji="0" lang="en-US" altLang="zh-CN" sz="2800" b="0"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V</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3+</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Cr</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3+</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6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Mn</a:t>
                      </a:r>
                      <a:r>
                        <a:rPr kumimoji="0" lang="en-US" altLang="zh-CN" sz="26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3+</a:t>
                      </a:r>
                      <a:endParaRPr kumimoji="0" lang="en-US" altLang="zh-CN" sz="26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Fe</a:t>
                      </a:r>
                      <a:r>
                        <a:rPr kumimoji="0" lang="en-US" altLang="zh-CN" sz="2800" b="1" i="0" u="none" strike="noStrike" cap="none" normalizeH="0" baseline="30000" smtClean="0">
                          <a:ln>
                            <a:noFill/>
                          </a:ln>
                          <a:solidFill>
                            <a:srgbClr val="000000"/>
                          </a:solidFill>
                          <a:effectLst/>
                          <a:latin typeface="Times New Roman" panose="02020603050405020304" pitchFamily="18" charset="0"/>
                          <a:ea typeface="华文楷体" panose="02010600040101010101" pitchFamily="2" charset="-122"/>
                        </a:rPr>
                        <a:t>3+</a:t>
                      </a:r>
                      <a:endPar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　 </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　 </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r>
              <a:tr h="517525">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rPr>
                        <a:t>颜色</a:t>
                      </a:r>
                      <a:endParaRPr kumimoji="0" lang="zh-CN" altLang="en-US" sz="2800" b="0"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　 </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rPr>
                        <a:t>无色</a:t>
                      </a:r>
                      <a:endParaRPr kumimoji="0" lang="zh-CN" altLang="en-US" sz="2800" b="0" i="0" u="none" strike="noStrike" cap="none" normalizeH="0" baseline="0" smtClean="0">
                        <a:ln>
                          <a:noFill/>
                        </a:ln>
                        <a:solidFill>
                          <a:srgbClr val="FF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绿色</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蓝紫</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红色</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浅紫</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　 </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　 </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r>
              <a:tr h="944563">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rPr>
                        <a:t>电子数</a:t>
                      </a:r>
                      <a:endParaRPr kumimoji="0" lang="zh-CN" altLang="en-US" sz="2800" b="1" i="0" u="none" strike="noStrike" cap="none" normalizeH="0" baseline="0" smtClean="0">
                        <a:ln>
                          <a:noFill/>
                        </a:ln>
                        <a:solidFill>
                          <a:srgbClr val="0000CC"/>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0</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1/0</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3/2</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4/3</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5/4</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6/5</a:t>
                      </a:r>
                      <a:endParaRPr kumimoji="0" lang="zh-CN" altLang="en-US" sz="28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rPr>
                        <a:t>7</a:t>
                      </a:r>
                      <a:endParaRPr kumimoji="0" lang="zh-CN" altLang="en-US" sz="2800" b="0" i="0" u="none" strike="noStrike" cap="none" normalizeH="0" baseline="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lvl1pPr marL="342900" indent="-342900" eaLnBrk="0" hangingPunct="0">
                        <a:spcBef>
                          <a:spcPct val="20000"/>
                        </a:spcBef>
                        <a:buClr>
                          <a:schemeClr val="hlink"/>
                        </a:buClr>
                        <a:buSzPct val="65000"/>
                        <a:buFont typeface="Wingdings" panose="05000000000000000000" pitchFamily="2" charset="2"/>
                        <a:defRPr sz="2800">
                          <a:solidFill>
                            <a:schemeClr val="tx1"/>
                          </a:solidFill>
                          <a:latin typeface="Times New Roman" panose="02020603050405020304" pitchFamily="18" charset="0"/>
                          <a:ea typeface="华文楷体" panose="02010600040101010101" pitchFamily="2" charset="-122"/>
                        </a:defRPr>
                      </a:lvl1pPr>
                      <a:lvl2pPr marL="742950" indent="-285750" eaLnBrk="0" hangingPunct="0">
                        <a:spcBef>
                          <a:spcPct val="20000"/>
                        </a:spcBef>
                        <a:buClr>
                          <a:schemeClr val="tx1"/>
                        </a:buClr>
                        <a:buSzPct val="65000"/>
                        <a:buFont typeface="Wingdings" panose="05000000000000000000" pitchFamily="2" charset="2"/>
                        <a:defRPr sz="2400">
                          <a:solidFill>
                            <a:schemeClr val="tx1"/>
                          </a:solidFill>
                          <a:latin typeface="Times New Roman" panose="02020603050405020304" pitchFamily="18" charset="0"/>
                          <a:ea typeface="华文楷体" panose="02010600040101010101" pitchFamily="2" charset="-122"/>
                        </a:defRPr>
                      </a:lvl2pPr>
                      <a:lvl3pPr marL="1143000" indent="-228600" eaLnBrk="0" hangingPunct="0">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ea typeface="华文楷体" panose="02010600040101010101" pitchFamily="2" charset="-122"/>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4pPr>
                      <a:lvl5pPr marL="2057400" indent="-228600" eaLnBrk="0" hangingPunct="0">
                        <a:spcBef>
                          <a:spcPct val="20000"/>
                        </a:spcBef>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defRPr>
                          <a:solidFill>
                            <a:schemeClr val="tx1"/>
                          </a:solidFill>
                          <a:latin typeface="Times New Roman" panose="02020603050405020304" pitchFamily="18" charset="0"/>
                          <a:ea typeface="华文楷体" panose="0201060004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rPr>
                        <a:t>8</a:t>
                      </a:r>
                      <a:endParaRPr kumimoji="0" lang="zh-CN" altLang="en-US" sz="2800" b="0" i="0" u="none" strike="noStrike" cap="none" normalizeH="0" baseline="0" dirty="0" smtClean="0">
                        <a:ln>
                          <a:noFill/>
                        </a:ln>
                        <a:solidFill>
                          <a:srgbClr val="000000"/>
                        </a:solidFill>
                        <a:effectLst/>
                        <a:latin typeface="Times New Roman" panose="02020603050405020304" pitchFamily="18" charset="0"/>
                        <a:ea typeface="华文楷体" panose="02010600040101010101" pitchFamily="2" charset="-122"/>
                      </a:endParaRPr>
                    </a:p>
                  </a:txBody>
                  <a:tcPr marL="91433" marR="91433" marT="45709" marB="45709"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r>
            </a:tbl>
          </a:graphicData>
        </a:graphic>
      </p:graphicFrame>
      <p:sp>
        <p:nvSpPr>
          <p:cNvPr id="109633"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CDC1CC5F-FF6F-4014-BCE9-C101BEDBFD65}" type="slidenum">
              <a:rPr kumimoji="1" lang="en-US" altLang="zh-CN" sz="1600">
                <a:ea typeface="ˎ̥"/>
                <a:cs typeface="ˎ̥"/>
              </a:rPr>
            </a:fld>
            <a:r>
              <a:rPr kumimoji="1" lang="en-US" altLang="zh-CN" sz="1600"/>
              <a:t> </a:t>
            </a:r>
            <a:endParaRPr kumimoji="1" lang="en-US" altLang="zh-CN" sz="1600">
              <a:ea typeface="ˎ̥"/>
              <a:cs typeface="ˎ̥"/>
            </a:endParaRPr>
          </a:p>
        </p:txBody>
      </p:sp>
      <p:sp>
        <p:nvSpPr>
          <p:cNvPr id="6" name="矩形 5"/>
          <p:cNvSpPr/>
          <p:nvPr/>
        </p:nvSpPr>
        <p:spPr>
          <a:xfrm>
            <a:off x="1187624" y="4293096"/>
            <a:ext cx="4099199" cy="584775"/>
          </a:xfrm>
          <a:prstGeom prst="rect">
            <a:avLst/>
          </a:prstGeom>
        </p:spPr>
        <p:txBody>
          <a:bodyPr wrap="none">
            <a:spAutoFit/>
          </a:bodyPr>
          <a:lstStyle/>
          <a:p>
            <a:pPr eaLnBrk="1" hangingPunct="1"/>
            <a:r>
              <a:rPr lang="zh-CN" altLang="en-US" dirty="0" smtClean="0">
                <a:latin typeface="楷体" panose="02010609060101010101" pitchFamily="49" charset="-122"/>
                <a:ea typeface="楷体" panose="02010609060101010101" pitchFamily="49" charset="-122"/>
              </a:rPr>
              <a:t>常见含氧酸根的颜色 </a:t>
            </a:r>
            <a:endParaRPr lang="zh-CN" altLang="en-US" dirty="0">
              <a:latin typeface="楷体" panose="02010609060101010101" pitchFamily="49" charset="-122"/>
              <a:ea typeface="楷体" panose="02010609060101010101" pitchFamily="49" charset="-122"/>
            </a:endParaRPr>
          </a:p>
        </p:txBody>
      </p:sp>
      <p:graphicFrame>
        <p:nvGraphicFramePr>
          <p:cNvPr id="9" name="表格 8"/>
          <p:cNvGraphicFramePr>
            <a:graphicFrameLocks noGrp="1"/>
          </p:cNvGraphicFramePr>
          <p:nvPr/>
        </p:nvGraphicFramePr>
        <p:xfrm>
          <a:off x="539552" y="4869160"/>
          <a:ext cx="8568952" cy="1166813"/>
        </p:xfrm>
        <a:graphic>
          <a:graphicData uri="http://schemas.openxmlformats.org/drawingml/2006/table">
            <a:tbl>
              <a:tblPr/>
              <a:tblGrid>
                <a:gridCol w="1632400"/>
                <a:gridCol w="1307757"/>
                <a:gridCol w="1470079"/>
                <a:gridCol w="1350404"/>
                <a:gridCol w="1440160"/>
                <a:gridCol w="1368152"/>
              </a:tblGrid>
              <a:tr h="648729">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含氧酸根 </a:t>
                      </a:r>
                      <a:endParaRPr kumimoji="0" lang="zh-CN" altLang="en-US" sz="28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82" marB="4568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rgbClr val="FF3399"/>
                          </a:solidFill>
                          <a:effectLst/>
                          <a:latin typeface="Times New Roman" panose="02020603050405020304" pitchFamily="18" charset="0"/>
                          <a:ea typeface="楷体" panose="02010609060101010101" pitchFamily="49" charset="-122"/>
                        </a:rPr>
                        <a:t>VO</a:t>
                      </a:r>
                      <a:r>
                        <a:rPr kumimoji="0" lang="en-US" altLang="zh-CN" sz="2800" b="1" i="0" u="none" strike="noStrike" cap="none" normalizeH="0" baseline="-30000" dirty="0">
                          <a:ln>
                            <a:noFill/>
                          </a:ln>
                          <a:solidFill>
                            <a:srgbClr val="FF3399"/>
                          </a:solidFill>
                          <a:effectLst/>
                          <a:latin typeface="Times New Roman" panose="02020603050405020304" pitchFamily="18" charset="0"/>
                          <a:ea typeface="楷体" panose="02010609060101010101" pitchFamily="49" charset="-122"/>
                        </a:rPr>
                        <a:t>3</a:t>
                      </a:r>
                      <a:r>
                        <a:rPr kumimoji="0" lang="en-US" altLang="zh-CN" sz="2800" b="1" i="0" u="none" strike="noStrike" cap="none" normalizeH="0" baseline="30000" dirty="0">
                          <a:ln>
                            <a:noFill/>
                          </a:ln>
                          <a:solidFill>
                            <a:srgbClr val="FF3399"/>
                          </a:solidFill>
                          <a:effectLst/>
                          <a:latin typeface="Times New Roman" panose="02020603050405020304" pitchFamily="18" charset="0"/>
                          <a:ea typeface="楷体" panose="02010609060101010101" pitchFamily="49" charset="-122"/>
                        </a:rPr>
                        <a:t>-</a:t>
                      </a:r>
                      <a:r>
                        <a:rPr kumimoji="0" lang="en-US" altLang="zh-CN" sz="2800" b="1" i="0" u="none" strike="noStrike" cap="none" normalizeH="0" baseline="0" dirty="0">
                          <a:ln>
                            <a:noFill/>
                          </a:ln>
                          <a:solidFill>
                            <a:srgbClr val="FF3399"/>
                          </a:solidFill>
                          <a:effectLst/>
                          <a:latin typeface="Times New Roman" panose="02020603050405020304" pitchFamily="18" charset="0"/>
                          <a:ea typeface="楷体" panose="02010609060101010101" pitchFamily="49" charset="-122"/>
                        </a:rPr>
                        <a:t> </a:t>
                      </a:r>
                      <a:endParaRPr kumimoji="0" lang="en-US" altLang="zh-CN" sz="2800" b="0" i="0" u="none" strike="noStrike" cap="none" normalizeH="0" baseline="0" dirty="0">
                        <a:ln>
                          <a:noFill/>
                        </a:ln>
                        <a:solidFill>
                          <a:srgbClr val="FF3399"/>
                        </a:solidFill>
                        <a:effectLst/>
                        <a:latin typeface="Times New Roman" panose="02020603050405020304" pitchFamily="18" charset="0"/>
                        <a:ea typeface="楷体" panose="02010609060101010101" pitchFamily="49" charset="-122"/>
                      </a:endParaRPr>
                    </a:p>
                  </a:txBody>
                  <a:tcPr marT="45682" marB="4568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a:ln>
                            <a:noFill/>
                          </a:ln>
                          <a:solidFill>
                            <a:srgbClr val="FF3399"/>
                          </a:solidFill>
                          <a:effectLst/>
                          <a:latin typeface="Times New Roman" panose="02020603050405020304" pitchFamily="18" charset="0"/>
                          <a:ea typeface="楷体" panose="02010609060101010101" pitchFamily="49" charset="-122"/>
                        </a:rPr>
                        <a:t>CrO</a:t>
                      </a:r>
                      <a:r>
                        <a:rPr kumimoji="0" lang="en-US" altLang="zh-CN" sz="2800" b="1" i="0" u="none" strike="noStrike" cap="none" normalizeH="0" baseline="-30000" dirty="0">
                          <a:ln>
                            <a:noFill/>
                          </a:ln>
                          <a:solidFill>
                            <a:srgbClr val="FF3399"/>
                          </a:solidFill>
                          <a:effectLst/>
                          <a:latin typeface="Times New Roman" panose="02020603050405020304" pitchFamily="18" charset="0"/>
                          <a:ea typeface="楷体" panose="02010609060101010101" pitchFamily="49" charset="-122"/>
                        </a:rPr>
                        <a:t>4</a:t>
                      </a:r>
                      <a:r>
                        <a:rPr kumimoji="0" lang="en-US" altLang="zh-CN" sz="2800" b="1" i="0" u="none" strike="noStrike" cap="none" normalizeH="0" baseline="30000" dirty="0">
                          <a:ln>
                            <a:noFill/>
                          </a:ln>
                          <a:solidFill>
                            <a:srgbClr val="FF3399"/>
                          </a:solidFill>
                          <a:effectLst/>
                          <a:latin typeface="Times New Roman" panose="02020603050405020304" pitchFamily="18" charset="0"/>
                          <a:ea typeface="楷体" panose="02010609060101010101" pitchFamily="49" charset="-122"/>
                        </a:rPr>
                        <a:t>2-</a:t>
                      </a:r>
                      <a:r>
                        <a:rPr kumimoji="0" lang="en-US" altLang="zh-CN" sz="2800" b="1" i="0" u="none" strike="noStrike" cap="none" normalizeH="0" baseline="0" dirty="0">
                          <a:ln>
                            <a:noFill/>
                          </a:ln>
                          <a:solidFill>
                            <a:srgbClr val="FF3399"/>
                          </a:solidFill>
                          <a:effectLst/>
                          <a:latin typeface="Times New Roman" panose="02020603050405020304" pitchFamily="18" charset="0"/>
                          <a:ea typeface="楷体" panose="02010609060101010101" pitchFamily="49" charset="-122"/>
                        </a:rPr>
                        <a:t> </a:t>
                      </a:r>
                      <a:endParaRPr kumimoji="0" lang="en-US" altLang="zh-CN" sz="2800" b="0" i="0" u="none" strike="noStrike" cap="none" normalizeH="0" baseline="0" dirty="0">
                        <a:ln>
                          <a:noFill/>
                        </a:ln>
                        <a:solidFill>
                          <a:srgbClr val="FF3399"/>
                        </a:solidFill>
                        <a:effectLst/>
                        <a:latin typeface="Times New Roman" panose="02020603050405020304" pitchFamily="18" charset="0"/>
                        <a:ea typeface="楷体" panose="02010609060101010101" pitchFamily="49" charset="-122"/>
                      </a:endParaRPr>
                    </a:p>
                  </a:txBody>
                  <a:tcPr marT="45682" marB="4568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a:ln>
                            <a:noFill/>
                          </a:ln>
                          <a:solidFill>
                            <a:srgbClr val="FF3399"/>
                          </a:solidFill>
                          <a:effectLst/>
                          <a:latin typeface="Times New Roman" panose="02020603050405020304" pitchFamily="18" charset="0"/>
                          <a:ea typeface="楷体" panose="02010609060101010101" pitchFamily="49" charset="-122"/>
                        </a:rPr>
                        <a:t>Cr</a:t>
                      </a:r>
                      <a:r>
                        <a:rPr kumimoji="0" lang="en-US" altLang="zh-CN" sz="2800" b="1" i="0" u="none" strike="noStrike" cap="none" normalizeH="0" baseline="-30000">
                          <a:ln>
                            <a:noFill/>
                          </a:ln>
                          <a:solidFill>
                            <a:srgbClr val="FF3399"/>
                          </a:solidFill>
                          <a:effectLst/>
                          <a:latin typeface="Times New Roman" panose="02020603050405020304" pitchFamily="18" charset="0"/>
                          <a:ea typeface="楷体" panose="02010609060101010101" pitchFamily="49" charset="-122"/>
                        </a:rPr>
                        <a:t>2</a:t>
                      </a:r>
                      <a:r>
                        <a:rPr kumimoji="0" lang="en-US" altLang="zh-CN" sz="2800" b="1" i="0" u="none" strike="noStrike" cap="none" normalizeH="0" baseline="0">
                          <a:ln>
                            <a:noFill/>
                          </a:ln>
                          <a:solidFill>
                            <a:srgbClr val="FF3399"/>
                          </a:solidFill>
                          <a:effectLst/>
                          <a:latin typeface="Times New Roman" panose="02020603050405020304" pitchFamily="18" charset="0"/>
                          <a:ea typeface="楷体" panose="02010609060101010101" pitchFamily="49" charset="-122"/>
                        </a:rPr>
                        <a:t>O</a:t>
                      </a:r>
                      <a:r>
                        <a:rPr kumimoji="0" lang="en-US" altLang="zh-CN" sz="2800" b="1" i="0" u="none" strike="noStrike" cap="none" normalizeH="0" baseline="-30000">
                          <a:ln>
                            <a:noFill/>
                          </a:ln>
                          <a:solidFill>
                            <a:srgbClr val="FF3399"/>
                          </a:solidFill>
                          <a:effectLst/>
                          <a:latin typeface="Times New Roman" panose="02020603050405020304" pitchFamily="18" charset="0"/>
                          <a:ea typeface="楷体" panose="02010609060101010101" pitchFamily="49" charset="-122"/>
                        </a:rPr>
                        <a:t>7</a:t>
                      </a:r>
                      <a:r>
                        <a:rPr kumimoji="0" lang="en-US" altLang="zh-CN" sz="2800" b="1" i="0" u="none" strike="noStrike" cap="none" normalizeH="0" baseline="30000">
                          <a:ln>
                            <a:noFill/>
                          </a:ln>
                          <a:solidFill>
                            <a:srgbClr val="FF3399"/>
                          </a:solidFill>
                          <a:effectLst/>
                          <a:latin typeface="Times New Roman" panose="02020603050405020304" pitchFamily="18" charset="0"/>
                          <a:ea typeface="楷体" panose="02010609060101010101" pitchFamily="49" charset="-122"/>
                        </a:rPr>
                        <a:t>2-</a:t>
                      </a:r>
                      <a:endParaRPr kumimoji="0" lang="en-US" altLang="zh-CN" sz="2800" b="0" i="0" u="none" strike="noStrike" cap="none" normalizeH="0" baseline="0">
                        <a:ln>
                          <a:noFill/>
                        </a:ln>
                        <a:solidFill>
                          <a:srgbClr val="FF3399"/>
                        </a:solidFill>
                        <a:effectLst/>
                        <a:latin typeface="Times New Roman" panose="02020603050405020304" pitchFamily="18" charset="0"/>
                        <a:ea typeface="楷体" panose="02010609060101010101" pitchFamily="49" charset="-122"/>
                      </a:endParaRPr>
                    </a:p>
                  </a:txBody>
                  <a:tcPr marT="45682" marB="4568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a:ln>
                            <a:noFill/>
                          </a:ln>
                          <a:solidFill>
                            <a:srgbClr val="FF3399"/>
                          </a:solidFill>
                          <a:effectLst/>
                          <a:latin typeface="Times New Roman" panose="02020603050405020304" pitchFamily="18" charset="0"/>
                          <a:ea typeface="楷体" panose="02010609060101010101" pitchFamily="49" charset="-122"/>
                        </a:rPr>
                        <a:t>MnO</a:t>
                      </a:r>
                      <a:r>
                        <a:rPr kumimoji="0" lang="en-US" altLang="zh-CN" sz="2800" b="1" i="0" u="none" strike="noStrike" cap="none" normalizeH="0" baseline="-30000">
                          <a:ln>
                            <a:noFill/>
                          </a:ln>
                          <a:solidFill>
                            <a:srgbClr val="FF3399"/>
                          </a:solidFill>
                          <a:effectLst/>
                          <a:latin typeface="Times New Roman" panose="02020603050405020304" pitchFamily="18" charset="0"/>
                          <a:ea typeface="楷体" panose="02010609060101010101" pitchFamily="49" charset="-122"/>
                        </a:rPr>
                        <a:t>4</a:t>
                      </a:r>
                      <a:r>
                        <a:rPr kumimoji="0" lang="en-US" altLang="zh-CN" sz="2800" b="1" i="0" u="none" strike="noStrike" cap="none" normalizeH="0" baseline="30000">
                          <a:ln>
                            <a:noFill/>
                          </a:ln>
                          <a:solidFill>
                            <a:srgbClr val="FF3399"/>
                          </a:solidFill>
                          <a:effectLst/>
                          <a:latin typeface="Times New Roman" panose="02020603050405020304" pitchFamily="18" charset="0"/>
                          <a:ea typeface="楷体" panose="02010609060101010101" pitchFamily="49" charset="-122"/>
                        </a:rPr>
                        <a:t>2-</a:t>
                      </a:r>
                      <a:r>
                        <a:rPr kumimoji="0" lang="en-US" altLang="zh-CN" sz="2800" b="1" i="0" u="none" strike="noStrike" cap="none" normalizeH="0" baseline="0">
                          <a:ln>
                            <a:noFill/>
                          </a:ln>
                          <a:solidFill>
                            <a:srgbClr val="FF3399"/>
                          </a:solidFill>
                          <a:effectLst/>
                          <a:latin typeface="Times New Roman" panose="02020603050405020304" pitchFamily="18" charset="0"/>
                          <a:ea typeface="楷体" panose="02010609060101010101" pitchFamily="49" charset="-122"/>
                        </a:rPr>
                        <a:t> </a:t>
                      </a:r>
                      <a:endParaRPr kumimoji="0" lang="en-US" altLang="zh-CN" sz="2800" b="0" i="0" u="none" strike="noStrike" cap="none" normalizeH="0" baseline="0">
                        <a:ln>
                          <a:noFill/>
                        </a:ln>
                        <a:solidFill>
                          <a:srgbClr val="FF3399"/>
                        </a:solidFill>
                        <a:effectLst/>
                        <a:latin typeface="Times New Roman" panose="02020603050405020304" pitchFamily="18" charset="0"/>
                        <a:ea typeface="楷体" panose="02010609060101010101" pitchFamily="49" charset="-122"/>
                      </a:endParaRPr>
                    </a:p>
                  </a:txBody>
                  <a:tcPr marT="45682" marB="4568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a:ln>
                            <a:noFill/>
                          </a:ln>
                          <a:solidFill>
                            <a:srgbClr val="FF3399"/>
                          </a:solidFill>
                          <a:effectLst/>
                          <a:latin typeface="Times New Roman" panose="02020603050405020304" pitchFamily="18" charset="0"/>
                          <a:ea typeface="楷体" panose="02010609060101010101" pitchFamily="49" charset="-122"/>
                        </a:rPr>
                        <a:t>MnO</a:t>
                      </a:r>
                      <a:r>
                        <a:rPr kumimoji="0" lang="en-US" altLang="zh-CN" sz="2800" b="1" i="0" u="none" strike="noStrike" cap="none" normalizeH="0" baseline="-30000">
                          <a:ln>
                            <a:noFill/>
                          </a:ln>
                          <a:solidFill>
                            <a:srgbClr val="FF3399"/>
                          </a:solidFill>
                          <a:effectLst/>
                          <a:latin typeface="Times New Roman" panose="02020603050405020304" pitchFamily="18" charset="0"/>
                          <a:ea typeface="楷体" panose="02010609060101010101" pitchFamily="49" charset="-122"/>
                        </a:rPr>
                        <a:t>4</a:t>
                      </a:r>
                      <a:r>
                        <a:rPr kumimoji="0" lang="en-US" altLang="zh-CN" sz="2800" b="1" i="0" u="none" strike="noStrike" cap="none" normalizeH="0" baseline="30000">
                          <a:ln>
                            <a:noFill/>
                          </a:ln>
                          <a:solidFill>
                            <a:srgbClr val="FF3399"/>
                          </a:solidFill>
                          <a:effectLst/>
                          <a:latin typeface="Times New Roman" panose="02020603050405020304" pitchFamily="18" charset="0"/>
                          <a:ea typeface="楷体" panose="02010609060101010101" pitchFamily="49" charset="-122"/>
                        </a:rPr>
                        <a:t>-</a:t>
                      </a:r>
                      <a:r>
                        <a:rPr kumimoji="0" lang="en-US" altLang="zh-CN" sz="2800" b="1" i="0" u="none" strike="noStrike" cap="none" normalizeH="0" baseline="0">
                          <a:ln>
                            <a:noFill/>
                          </a:ln>
                          <a:solidFill>
                            <a:srgbClr val="FF3399"/>
                          </a:solidFill>
                          <a:effectLst/>
                          <a:latin typeface="Times New Roman" panose="02020603050405020304" pitchFamily="18" charset="0"/>
                          <a:ea typeface="楷体" panose="02010609060101010101" pitchFamily="49" charset="-122"/>
                        </a:rPr>
                        <a:t> </a:t>
                      </a:r>
                      <a:endParaRPr kumimoji="0" lang="en-US" altLang="zh-CN" sz="2800" b="0" i="0" u="none" strike="noStrike" cap="none" normalizeH="0" baseline="0">
                        <a:ln>
                          <a:noFill/>
                        </a:ln>
                        <a:solidFill>
                          <a:srgbClr val="FF3399"/>
                        </a:solidFill>
                        <a:effectLst/>
                        <a:latin typeface="Times New Roman" panose="02020603050405020304" pitchFamily="18" charset="0"/>
                        <a:ea typeface="楷体" panose="02010609060101010101" pitchFamily="49" charset="-122"/>
                      </a:endParaRPr>
                    </a:p>
                  </a:txBody>
                  <a:tcPr marT="45682" marB="4568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r h="518083">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rPr>
                        <a:t>颜色</a:t>
                      </a:r>
                      <a:endParaRPr kumimoji="0" lang="zh-CN" altLang="en-US" sz="2800" b="0" i="0" u="none" strike="noStrike" cap="none" normalizeH="0" baseline="0" dirty="0">
                        <a:ln>
                          <a:noFill/>
                        </a:ln>
                        <a:solidFill>
                          <a:srgbClr val="000000"/>
                        </a:solidFill>
                        <a:effectLst/>
                        <a:latin typeface="Times New Roman" panose="02020603050405020304" pitchFamily="18" charset="0"/>
                        <a:ea typeface="楷体" panose="02010609060101010101" pitchFamily="49" charset="-122"/>
                      </a:endParaRPr>
                    </a:p>
                  </a:txBody>
                  <a:tcPr marT="45682" marB="4568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FF3399"/>
                          </a:solidFill>
                          <a:effectLst/>
                          <a:latin typeface="Times New Roman" panose="02020603050405020304" pitchFamily="18" charset="0"/>
                          <a:ea typeface="楷体" panose="02010609060101010101" pitchFamily="49" charset="-122"/>
                        </a:rPr>
                        <a:t>黄色 </a:t>
                      </a:r>
                      <a:endParaRPr kumimoji="0" lang="zh-CN" altLang="en-US" sz="2800" b="0" i="0" u="none" strike="noStrike" cap="none" normalizeH="0" baseline="0" dirty="0">
                        <a:ln>
                          <a:noFill/>
                        </a:ln>
                        <a:solidFill>
                          <a:srgbClr val="FF3399"/>
                        </a:solidFill>
                        <a:effectLst/>
                        <a:latin typeface="Times New Roman" panose="02020603050405020304" pitchFamily="18" charset="0"/>
                        <a:ea typeface="楷体" panose="02010609060101010101" pitchFamily="49" charset="-122"/>
                      </a:endParaRPr>
                    </a:p>
                  </a:txBody>
                  <a:tcPr marT="45682" marB="4568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FF3399"/>
                          </a:solidFill>
                          <a:effectLst/>
                          <a:latin typeface="Times New Roman" panose="02020603050405020304" pitchFamily="18" charset="0"/>
                          <a:ea typeface="楷体" panose="02010609060101010101" pitchFamily="49" charset="-122"/>
                        </a:rPr>
                        <a:t>黄色 </a:t>
                      </a:r>
                      <a:endParaRPr kumimoji="0" lang="zh-CN" altLang="en-US" sz="2800" b="0" i="0" u="none" strike="noStrike" cap="none" normalizeH="0" baseline="0" dirty="0">
                        <a:ln>
                          <a:noFill/>
                        </a:ln>
                        <a:solidFill>
                          <a:srgbClr val="FF3399"/>
                        </a:solidFill>
                        <a:effectLst/>
                        <a:latin typeface="Times New Roman" panose="02020603050405020304" pitchFamily="18" charset="0"/>
                        <a:ea typeface="楷体" panose="02010609060101010101" pitchFamily="49" charset="-122"/>
                      </a:endParaRPr>
                    </a:p>
                  </a:txBody>
                  <a:tcPr marT="45682" marB="4568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FF3399"/>
                          </a:solidFill>
                          <a:effectLst/>
                          <a:latin typeface="Times New Roman" panose="02020603050405020304" pitchFamily="18" charset="0"/>
                          <a:ea typeface="楷体" panose="02010609060101010101" pitchFamily="49" charset="-122"/>
                        </a:rPr>
                        <a:t>橙色</a:t>
                      </a:r>
                      <a:endParaRPr kumimoji="0" lang="zh-CN" altLang="en-US" sz="2800" b="0" i="0" u="none" strike="noStrike" cap="none" normalizeH="0" baseline="0" dirty="0">
                        <a:ln>
                          <a:noFill/>
                        </a:ln>
                        <a:solidFill>
                          <a:srgbClr val="FF3399"/>
                        </a:solidFill>
                        <a:effectLst/>
                        <a:latin typeface="Times New Roman" panose="02020603050405020304" pitchFamily="18" charset="0"/>
                        <a:ea typeface="楷体" panose="02010609060101010101" pitchFamily="49" charset="-122"/>
                      </a:endParaRPr>
                    </a:p>
                  </a:txBody>
                  <a:tcPr marT="45682" marB="4568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FF3399"/>
                          </a:solidFill>
                          <a:effectLst/>
                          <a:latin typeface="Times New Roman" panose="02020603050405020304" pitchFamily="18" charset="0"/>
                          <a:ea typeface="楷体" panose="02010609060101010101" pitchFamily="49" charset="-122"/>
                        </a:rPr>
                        <a:t>墨绿 </a:t>
                      </a:r>
                      <a:endParaRPr kumimoji="0" lang="zh-CN" altLang="en-US" sz="2800" b="0" i="0" u="none" strike="noStrike" cap="none" normalizeH="0" baseline="0" dirty="0">
                        <a:ln>
                          <a:noFill/>
                        </a:ln>
                        <a:solidFill>
                          <a:srgbClr val="FF3399"/>
                        </a:solidFill>
                        <a:effectLst/>
                        <a:latin typeface="Times New Roman" panose="02020603050405020304" pitchFamily="18" charset="0"/>
                        <a:ea typeface="楷体" panose="02010609060101010101" pitchFamily="49" charset="-122"/>
                      </a:endParaRPr>
                    </a:p>
                  </a:txBody>
                  <a:tcPr marT="45682" marB="4568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FF3399"/>
                          </a:solidFill>
                          <a:effectLst/>
                          <a:latin typeface="Times New Roman" panose="02020603050405020304" pitchFamily="18" charset="0"/>
                          <a:ea typeface="楷体" panose="02010609060101010101" pitchFamily="49" charset="-122"/>
                        </a:rPr>
                        <a:t>紫色</a:t>
                      </a:r>
                      <a:endParaRPr kumimoji="0" lang="zh-CN" altLang="en-US" sz="2800" b="0" i="0" u="none" strike="noStrike" cap="none" normalizeH="0" baseline="0" dirty="0">
                        <a:ln>
                          <a:noFill/>
                        </a:ln>
                        <a:solidFill>
                          <a:srgbClr val="FF3399"/>
                        </a:solidFill>
                        <a:effectLst/>
                        <a:latin typeface="Times New Roman" panose="02020603050405020304" pitchFamily="18" charset="0"/>
                        <a:ea typeface="楷体" panose="02010609060101010101" pitchFamily="49" charset="-122"/>
                      </a:endParaRPr>
                    </a:p>
                  </a:txBody>
                  <a:tcPr marT="45682" marB="45682"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9635"/>
                                        </p:tgtEl>
                                        <p:attrNameLst>
                                          <p:attrName>style.visibility</p:attrName>
                                        </p:attrNameLst>
                                      </p:cBhvr>
                                      <p:to>
                                        <p:strVal val="visible"/>
                                      </p:to>
                                    </p:set>
                                    <p:animEffect transition="in" filter="wipe(left)">
                                      <p:cBhvr>
                                        <p:cTn id="13" dur="500"/>
                                        <p:tgtEl>
                                          <p:spTgt spid="10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4" name="Text Box 4"/>
          <p:cNvSpPr txBox="1">
            <a:spLocks noChangeArrowheads="1"/>
          </p:cNvSpPr>
          <p:nvPr/>
        </p:nvSpPr>
        <p:spPr bwMode="auto">
          <a:xfrm>
            <a:off x="250825" y="3068638"/>
            <a:ext cx="8893175" cy="433387"/>
          </a:xfrm>
          <a:prstGeom prst="rect">
            <a:avLst/>
          </a:prstGeom>
          <a:noFill/>
          <a:ln>
            <a:noFill/>
          </a:ln>
          <a:effectLst/>
        </p:spPr>
        <p:txBody>
          <a:bodyPr>
            <a:spAutoFit/>
          </a:bodyPr>
          <a:lstStyle/>
          <a:p>
            <a:pPr>
              <a:lnSpc>
                <a:spcPct val="80000"/>
              </a:lnSpc>
              <a:spcBef>
                <a:spcPct val="50000"/>
              </a:spcBef>
              <a:defRPr/>
            </a:pPr>
            <a:r>
              <a:rPr kumimoji="1" lang="en-US" altLang="en-US" sz="2800" dirty="0" err="1">
                <a:latin typeface="+mn-lt"/>
                <a:ea typeface="华文楷体" panose="02010600040101010101" pitchFamily="2" charset="-122"/>
              </a:rPr>
              <a:t>Mn</a:t>
            </a:r>
            <a:r>
              <a:rPr kumimoji="1" lang="en-US" altLang="en-US" sz="2800" dirty="0">
                <a:latin typeface="+mn-lt"/>
                <a:ea typeface="华文楷体" panose="02010600040101010101" pitchFamily="2" charset="-122"/>
              </a:rPr>
              <a:t> </a:t>
            </a:r>
            <a:r>
              <a:rPr kumimoji="1" lang="en-US" altLang="zh-CN" sz="2800" dirty="0">
                <a:latin typeface="+mn-lt"/>
                <a:ea typeface="华文楷体" panose="02010600040101010101" pitchFamily="2" charset="-122"/>
              </a:rPr>
              <a:t>(II)     Fe(II)     Co(II)      Ni(II)       Fe(III)     Cu(II)</a:t>
            </a:r>
            <a:endParaRPr kumimoji="1" lang="en-US" altLang="zh-CN" sz="2800" dirty="0">
              <a:latin typeface="+mn-lt"/>
              <a:ea typeface="华文楷体" panose="02010600040101010101" pitchFamily="2" charset="-122"/>
            </a:endParaRPr>
          </a:p>
        </p:txBody>
      </p:sp>
      <p:pic>
        <p:nvPicPr>
          <p:cNvPr id="110594" name="Picture 5" descr="CSI2D00101（水合硫酸锰）"/>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5275" y="333375"/>
            <a:ext cx="127317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Picture 6" descr="CSI2D00105（七水合硫酸亚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9113" y="333375"/>
            <a:ext cx="120967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7" descr="CSI2D00109（六水合氯化钴）"/>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575" y="333375"/>
            <a:ext cx="126365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8" descr="CSI2D00104（六水合硝酸镍）"/>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8838" y="333375"/>
            <a:ext cx="13208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9" descr="CSI2D00106（氯化铁）"/>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2838" y="333375"/>
            <a:ext cx="12731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10" descr="CSI2D00107（五水硫酸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3025" y="333375"/>
            <a:ext cx="126365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0600" name="Group 21"/>
          <p:cNvGrpSpPr/>
          <p:nvPr/>
        </p:nvGrpSpPr>
        <p:grpSpPr bwMode="auto">
          <a:xfrm>
            <a:off x="468313" y="3860800"/>
            <a:ext cx="2374900" cy="2665413"/>
            <a:chOff x="295" y="2432"/>
            <a:chExt cx="1496" cy="1679"/>
          </a:xfrm>
        </p:grpSpPr>
        <p:sp>
          <p:nvSpPr>
            <p:cNvPr id="517131" name="Text Box 11"/>
            <p:cNvSpPr txBox="1">
              <a:spLocks noChangeArrowheads="1"/>
            </p:cNvSpPr>
            <p:nvPr/>
          </p:nvSpPr>
          <p:spPr bwMode="auto">
            <a:xfrm>
              <a:off x="295" y="3838"/>
              <a:ext cx="1452" cy="273"/>
            </a:xfrm>
            <a:prstGeom prst="rect">
              <a:avLst/>
            </a:prstGeom>
            <a:noFill/>
            <a:ln>
              <a:noFill/>
            </a:ln>
            <a:effectLst/>
          </p:spPr>
          <p:txBody>
            <a:bodyPr>
              <a:spAutoFit/>
            </a:bodyPr>
            <a:lstStyle/>
            <a:p>
              <a:pPr>
                <a:lnSpc>
                  <a:spcPct val="80000"/>
                </a:lnSpc>
                <a:spcBef>
                  <a:spcPct val="50000"/>
                </a:spcBef>
                <a:defRPr/>
              </a:pPr>
              <a:r>
                <a:rPr kumimoji="1" lang="zh-CN" altLang="zh-CN" sz="2800">
                  <a:solidFill>
                    <a:schemeClr val="bg1"/>
                  </a:solidFill>
                  <a:latin typeface="+mn-lt"/>
                  <a:ea typeface="华文楷体" panose="02010600040101010101" pitchFamily="2" charset="-122"/>
                </a:rPr>
                <a:t> </a:t>
              </a:r>
              <a:r>
                <a:rPr kumimoji="1" lang="en-US" altLang="zh-CN" sz="2800">
                  <a:solidFill>
                    <a:schemeClr val="bg1"/>
                  </a:solidFill>
                  <a:latin typeface="+mn-lt"/>
                  <a:ea typeface="华文楷体" panose="02010600040101010101" pitchFamily="2" charset="-122"/>
                </a:rPr>
                <a:t>   </a:t>
              </a:r>
              <a:r>
                <a:rPr kumimoji="1" lang="en-US" altLang="zh-CN" sz="2800">
                  <a:latin typeface="+mn-lt"/>
                  <a:ea typeface="华文楷体" panose="02010600040101010101" pitchFamily="2" charset="-122"/>
                </a:rPr>
                <a:t>Cr</a:t>
              </a:r>
              <a:r>
                <a:rPr kumimoji="1" lang="en-US" altLang="zh-CN" sz="2800" baseline="30000">
                  <a:latin typeface="+mn-lt"/>
                  <a:ea typeface="华文楷体" panose="02010600040101010101" pitchFamily="2" charset="-122"/>
                </a:rPr>
                <a:t>2+</a:t>
              </a:r>
              <a:r>
                <a:rPr kumimoji="1" lang="en-US" altLang="zh-CN" sz="2800">
                  <a:latin typeface="+mn-lt"/>
                  <a:ea typeface="华文楷体" panose="02010600040101010101" pitchFamily="2" charset="-122"/>
                </a:rPr>
                <a:t>    Cr</a:t>
              </a:r>
              <a:r>
                <a:rPr kumimoji="1" lang="en-US" altLang="zh-CN" sz="2800" baseline="30000">
                  <a:latin typeface="+mn-lt"/>
                  <a:ea typeface="华文楷体" panose="02010600040101010101" pitchFamily="2" charset="-122"/>
                </a:rPr>
                <a:t>3+</a:t>
              </a:r>
              <a:endParaRPr kumimoji="1" lang="en-US" altLang="zh-CN" sz="2800">
                <a:latin typeface="+mn-lt"/>
                <a:ea typeface="华文楷体" panose="02010600040101010101" pitchFamily="2" charset="-122"/>
              </a:endParaRPr>
            </a:p>
          </p:txBody>
        </p:sp>
        <p:pic>
          <p:nvPicPr>
            <p:cNvPr id="110614" name="Picture 12" descr="CSI2D00113（二价铬离子与三价铬离子颜色对比）"/>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 y="2432"/>
              <a:ext cx="1360" cy="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0601" name="Group 22"/>
          <p:cNvGrpSpPr/>
          <p:nvPr/>
        </p:nvGrpSpPr>
        <p:grpSpPr bwMode="auto">
          <a:xfrm>
            <a:off x="3203575" y="3860800"/>
            <a:ext cx="1160463" cy="2693988"/>
            <a:chOff x="2018" y="2432"/>
            <a:chExt cx="731" cy="1697"/>
          </a:xfrm>
        </p:grpSpPr>
        <p:pic>
          <p:nvPicPr>
            <p:cNvPr id="110611" name="Picture 14" descr="CSI2D00103（重铬酸钾）"/>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18" y="2432"/>
              <a:ext cx="731"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37" name="Text Box 17"/>
            <p:cNvSpPr txBox="1">
              <a:spLocks noChangeArrowheads="1"/>
            </p:cNvSpPr>
            <p:nvPr/>
          </p:nvSpPr>
          <p:spPr bwMode="auto">
            <a:xfrm>
              <a:off x="2018" y="3838"/>
              <a:ext cx="726" cy="291"/>
            </a:xfrm>
            <a:prstGeom prst="rect">
              <a:avLst/>
            </a:prstGeom>
            <a:noFill/>
            <a:ln>
              <a:noFill/>
            </a:ln>
            <a:effectLst/>
          </p:spPr>
          <p:txBody>
            <a:bodyPr>
              <a:spAutoFit/>
            </a:bodyPr>
            <a:lstStyle/>
            <a:p>
              <a:pPr>
                <a:spcBef>
                  <a:spcPct val="50000"/>
                </a:spcBef>
                <a:defRPr/>
              </a:pPr>
              <a:r>
                <a:rPr lang="en-US" altLang="zh-CN" sz="2400" dirty="0">
                  <a:latin typeface="+mn-lt"/>
                  <a:ea typeface="华文楷体" panose="02010600040101010101" pitchFamily="2" charset="-122"/>
                </a:rPr>
                <a:t>Cr</a:t>
              </a:r>
              <a:r>
                <a:rPr lang="en-US" altLang="zh-CN" sz="2400" baseline="-25000" dirty="0">
                  <a:latin typeface="+mn-lt"/>
                  <a:ea typeface="华文楷体" panose="02010600040101010101" pitchFamily="2" charset="-122"/>
                </a:rPr>
                <a:t>2</a:t>
              </a:r>
              <a:r>
                <a:rPr lang="en-US" altLang="zh-CN" sz="2400" dirty="0">
                  <a:latin typeface="+mn-lt"/>
                  <a:ea typeface="华文楷体" panose="02010600040101010101" pitchFamily="2" charset="-122"/>
                </a:rPr>
                <a:t>O</a:t>
              </a:r>
              <a:r>
                <a:rPr lang="en-US" altLang="zh-CN" sz="2400" baseline="-25000" dirty="0">
                  <a:latin typeface="+mn-lt"/>
                  <a:ea typeface="华文楷体" panose="02010600040101010101" pitchFamily="2" charset="-122"/>
                </a:rPr>
                <a:t>7</a:t>
              </a:r>
              <a:r>
                <a:rPr lang="en-US" altLang="zh-CN" sz="2400" baseline="30000" dirty="0">
                  <a:latin typeface="+mn-lt"/>
                  <a:ea typeface="华文楷体" panose="02010600040101010101" pitchFamily="2" charset="-122"/>
                </a:rPr>
                <a:t>2-</a:t>
              </a:r>
              <a:endParaRPr lang="en-US" altLang="zh-CN" sz="2400" baseline="30000" dirty="0">
                <a:latin typeface="+mn-lt"/>
                <a:ea typeface="华文楷体" panose="02010600040101010101" pitchFamily="2" charset="-122"/>
              </a:endParaRPr>
            </a:p>
          </p:txBody>
        </p:sp>
      </p:grpSp>
      <p:grpSp>
        <p:nvGrpSpPr>
          <p:cNvPr id="110602" name="Group 23"/>
          <p:cNvGrpSpPr/>
          <p:nvPr/>
        </p:nvGrpSpPr>
        <p:grpSpPr bwMode="auto">
          <a:xfrm>
            <a:off x="4643438" y="3860800"/>
            <a:ext cx="1225550" cy="2693988"/>
            <a:chOff x="2925" y="2432"/>
            <a:chExt cx="772" cy="1697"/>
          </a:xfrm>
        </p:grpSpPr>
        <p:pic>
          <p:nvPicPr>
            <p:cNvPr id="110609" name="Picture 13" descr="CSI2D00102（铬酸钾）"/>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25" y="2432"/>
              <a:ext cx="770" cy="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38" name="Text Box 18"/>
            <p:cNvSpPr txBox="1">
              <a:spLocks noChangeArrowheads="1"/>
            </p:cNvSpPr>
            <p:nvPr/>
          </p:nvSpPr>
          <p:spPr bwMode="auto">
            <a:xfrm>
              <a:off x="3016" y="3838"/>
              <a:ext cx="681" cy="291"/>
            </a:xfrm>
            <a:prstGeom prst="rect">
              <a:avLst/>
            </a:prstGeom>
            <a:noFill/>
            <a:ln>
              <a:noFill/>
            </a:ln>
            <a:effectLst/>
          </p:spPr>
          <p:txBody>
            <a:bodyPr>
              <a:spAutoFit/>
            </a:bodyPr>
            <a:lstStyle/>
            <a:p>
              <a:pPr>
                <a:spcBef>
                  <a:spcPct val="50000"/>
                </a:spcBef>
                <a:defRPr/>
              </a:pPr>
              <a:r>
                <a:rPr lang="en-US" altLang="zh-CN" sz="2400" dirty="0">
                  <a:latin typeface="+mn-lt"/>
                  <a:ea typeface="华文楷体" panose="02010600040101010101" pitchFamily="2" charset="-122"/>
                </a:rPr>
                <a:t>CrO</a:t>
              </a:r>
              <a:r>
                <a:rPr lang="en-US" altLang="zh-CN" sz="2400" baseline="-25000" dirty="0">
                  <a:latin typeface="+mn-lt"/>
                  <a:ea typeface="华文楷体" panose="02010600040101010101" pitchFamily="2" charset="-122"/>
                </a:rPr>
                <a:t>4</a:t>
              </a:r>
              <a:r>
                <a:rPr lang="en-US" altLang="zh-CN" sz="2400" baseline="30000" dirty="0">
                  <a:latin typeface="+mn-lt"/>
                  <a:ea typeface="华文楷体" panose="02010600040101010101" pitchFamily="2" charset="-122"/>
                </a:rPr>
                <a:t>2-</a:t>
              </a:r>
              <a:endParaRPr lang="en-US" altLang="zh-CN" sz="2400" baseline="30000" dirty="0">
                <a:latin typeface="+mn-lt"/>
                <a:ea typeface="华文楷体" panose="02010600040101010101" pitchFamily="2" charset="-122"/>
              </a:endParaRPr>
            </a:p>
          </p:txBody>
        </p:sp>
      </p:grpSp>
      <p:grpSp>
        <p:nvGrpSpPr>
          <p:cNvPr id="110603" name="Group 24"/>
          <p:cNvGrpSpPr/>
          <p:nvPr/>
        </p:nvGrpSpPr>
        <p:grpSpPr bwMode="auto">
          <a:xfrm>
            <a:off x="6227763" y="3860800"/>
            <a:ext cx="1079500" cy="2755900"/>
            <a:chOff x="3923" y="2432"/>
            <a:chExt cx="680" cy="1736"/>
          </a:xfrm>
        </p:grpSpPr>
        <p:pic>
          <p:nvPicPr>
            <p:cNvPr id="110607" name="Picture 15" descr="CrO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69" y="2432"/>
              <a:ext cx="507" cy="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39" name="Text Box 19"/>
            <p:cNvSpPr txBox="1">
              <a:spLocks noChangeArrowheads="1"/>
            </p:cNvSpPr>
            <p:nvPr/>
          </p:nvSpPr>
          <p:spPr bwMode="auto">
            <a:xfrm>
              <a:off x="3923" y="3838"/>
              <a:ext cx="680" cy="330"/>
            </a:xfrm>
            <a:prstGeom prst="rect">
              <a:avLst/>
            </a:prstGeom>
            <a:noFill/>
            <a:ln>
              <a:noFill/>
            </a:ln>
            <a:effectLst/>
          </p:spPr>
          <p:txBody>
            <a:bodyPr>
              <a:spAutoFit/>
            </a:bodyPr>
            <a:lstStyle/>
            <a:p>
              <a:pPr>
                <a:spcBef>
                  <a:spcPct val="50000"/>
                </a:spcBef>
                <a:defRPr/>
              </a:pPr>
              <a:r>
                <a:rPr lang="en-US" altLang="zh-CN" sz="2800" dirty="0">
                  <a:latin typeface="+mn-lt"/>
                  <a:ea typeface="华文楷体" panose="02010600040101010101" pitchFamily="2" charset="-122"/>
                </a:rPr>
                <a:t>CrO</a:t>
              </a:r>
              <a:r>
                <a:rPr lang="en-US" altLang="zh-CN" sz="2800" baseline="-25000" dirty="0">
                  <a:latin typeface="+mn-lt"/>
                  <a:ea typeface="华文楷体" panose="02010600040101010101" pitchFamily="2" charset="-122"/>
                </a:rPr>
                <a:t>2</a:t>
              </a:r>
              <a:r>
                <a:rPr lang="en-US" altLang="zh-CN" sz="2800" baseline="30000" dirty="0">
                  <a:latin typeface="+mn-lt"/>
                  <a:ea typeface="华文楷体" panose="02010600040101010101" pitchFamily="2" charset="-122"/>
                </a:rPr>
                <a:t>-</a:t>
              </a:r>
              <a:endParaRPr lang="en-US" altLang="zh-CN" sz="2800" baseline="30000" dirty="0">
                <a:latin typeface="+mn-lt"/>
                <a:ea typeface="华文楷体" panose="02010600040101010101" pitchFamily="2" charset="-122"/>
              </a:endParaRPr>
            </a:p>
          </p:txBody>
        </p:sp>
      </p:grpSp>
      <p:grpSp>
        <p:nvGrpSpPr>
          <p:cNvPr id="110604" name="Group 25"/>
          <p:cNvGrpSpPr/>
          <p:nvPr/>
        </p:nvGrpSpPr>
        <p:grpSpPr bwMode="auto">
          <a:xfrm>
            <a:off x="7524750" y="4005263"/>
            <a:ext cx="1384300" cy="2611437"/>
            <a:chOff x="4740" y="2523"/>
            <a:chExt cx="872" cy="1645"/>
          </a:xfrm>
        </p:grpSpPr>
        <p:pic>
          <p:nvPicPr>
            <p:cNvPr id="110605" name="Picture 16" descr="MnO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40" y="2523"/>
              <a:ext cx="872" cy="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6" name="Text Box 20"/>
            <p:cNvSpPr txBox="1">
              <a:spLocks noChangeArrowheads="1"/>
            </p:cNvSpPr>
            <p:nvPr/>
          </p:nvSpPr>
          <p:spPr bwMode="auto">
            <a:xfrm>
              <a:off x="4785" y="3838"/>
              <a:ext cx="81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en-US" altLang="zh-CN" sz="2800">
                  <a:ea typeface="华文楷体" panose="02010600040101010101" pitchFamily="2" charset="-122"/>
                </a:rPr>
                <a:t>MnO</a:t>
              </a:r>
              <a:r>
                <a:rPr lang="en-US" altLang="zh-CN" sz="2800" baseline="-25000">
                  <a:ea typeface="华文楷体" panose="02010600040101010101" pitchFamily="2" charset="-122"/>
                </a:rPr>
                <a:t>4</a:t>
              </a:r>
              <a:r>
                <a:rPr lang="en-US" altLang="zh-CN" sz="2800" baseline="30000">
                  <a:ea typeface="华文楷体" panose="02010600040101010101" pitchFamily="2" charset="-122"/>
                </a:rPr>
                <a:t>-</a:t>
              </a:r>
              <a:endParaRPr lang="en-US" altLang="zh-CN" sz="2800" baseline="30000">
                <a:ea typeface="华文楷体" panose="02010600040101010101" pitchFamily="2" charset="-122"/>
              </a:endParaRPr>
            </a:p>
          </p:txBody>
        </p:sp>
      </p:gr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4"/>
          <p:cNvSpPr>
            <a:spLocks noChangeArrowheads="1"/>
          </p:cNvSpPr>
          <p:nvPr/>
        </p:nvSpPr>
        <p:spPr bwMode="auto">
          <a:xfrm>
            <a:off x="900113" y="227013"/>
            <a:ext cx="5146675" cy="646112"/>
          </a:xfrm>
          <a:prstGeom prst="rect">
            <a:avLst/>
          </a:prstGeom>
          <a:noFill/>
          <a:ln>
            <a:noFill/>
          </a:ln>
          <a:effectLst/>
        </p:spPr>
        <p:txBody>
          <a:bodyPr wrap="none" anchor="ctr">
            <a:spAutoFit/>
          </a:bodyPr>
          <a:lstStyle/>
          <a:p>
            <a:pPr>
              <a:defRPr/>
            </a:pPr>
            <a:r>
              <a:rPr lang="en-US" altLang="zh-CN" sz="3600" dirty="0">
                <a:latin typeface="+mn-lt"/>
                <a:ea typeface="+mn-ea"/>
              </a:rPr>
              <a:t>10.1.2 </a:t>
            </a:r>
            <a:r>
              <a:rPr lang="zh-CN" altLang="en-US" sz="3600" dirty="0">
                <a:latin typeface="+mn-lt"/>
                <a:ea typeface="+mn-ea"/>
              </a:rPr>
              <a:t>配合物的异构现象</a:t>
            </a:r>
            <a:endParaRPr lang="zh-CN" altLang="en-US" sz="3600" dirty="0">
              <a:latin typeface="+mn-lt"/>
              <a:ea typeface="+mn-ea"/>
            </a:endParaRPr>
          </a:p>
        </p:txBody>
      </p:sp>
      <p:sp>
        <p:nvSpPr>
          <p:cNvPr id="38914"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98D606B6-D6A2-46AD-B8FF-6CB16276CC99}"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
        <p:nvSpPr>
          <p:cNvPr id="352259" name="Text Box 3"/>
          <p:cNvSpPr txBox="1">
            <a:spLocks noChangeArrowheads="1"/>
          </p:cNvSpPr>
          <p:nvPr/>
        </p:nvSpPr>
        <p:spPr bwMode="auto">
          <a:xfrm>
            <a:off x="971550" y="1196975"/>
            <a:ext cx="7815263" cy="2111375"/>
          </a:xfrm>
          <a:prstGeom prst="rect">
            <a:avLst/>
          </a:prstGeom>
          <a:noFill/>
          <a:ln>
            <a:noFill/>
          </a:ln>
          <a:effectLst/>
        </p:spPr>
        <p:txBody>
          <a:bodyPr>
            <a:spAutoFit/>
          </a:bodyPr>
          <a:lstStyle/>
          <a:p>
            <a:pPr eaLnBrk="0" hangingPunct="0">
              <a:lnSpc>
                <a:spcPct val="120000"/>
              </a:lnSpc>
              <a:spcBef>
                <a:spcPct val="50000"/>
              </a:spcBef>
              <a:defRPr/>
            </a:pPr>
            <a:r>
              <a:rPr lang="zh-CN" altLang="en-US" dirty="0">
                <a:latin typeface="+mn-ea"/>
                <a:ea typeface="+mn-ea"/>
              </a:rPr>
              <a:t>有机物</a:t>
            </a:r>
            <a:r>
              <a:rPr lang="zh-CN" altLang="en-US" dirty="0">
                <a:solidFill>
                  <a:srgbClr val="0000CC"/>
                </a:solidFill>
                <a:latin typeface="+mn-ea"/>
                <a:ea typeface="+mn-ea"/>
              </a:rPr>
              <a:t>的同分异构</a:t>
            </a:r>
            <a:r>
              <a:rPr lang="zh-CN" altLang="en-US" dirty="0">
                <a:latin typeface="+mn-ea"/>
                <a:ea typeface="+mn-ea"/>
              </a:rPr>
              <a:t>：</a:t>
            </a:r>
            <a:r>
              <a:rPr lang="en-US" altLang="zh-CN" dirty="0">
                <a:latin typeface="+mn-lt"/>
                <a:ea typeface="+mn-ea"/>
              </a:rPr>
              <a:t>C</a:t>
            </a:r>
            <a:r>
              <a:rPr lang="en-US" altLang="zh-CN" baseline="-25000" dirty="0">
                <a:latin typeface="+mn-lt"/>
                <a:ea typeface="+mn-ea"/>
              </a:rPr>
              <a:t>4</a:t>
            </a:r>
            <a:r>
              <a:rPr lang="en-US" altLang="zh-CN" dirty="0">
                <a:latin typeface="+mn-lt"/>
                <a:ea typeface="+mn-ea"/>
              </a:rPr>
              <a:t>H</a:t>
            </a:r>
            <a:r>
              <a:rPr lang="en-US" altLang="zh-CN" baseline="-25000" dirty="0">
                <a:latin typeface="+mn-lt"/>
                <a:ea typeface="+mn-ea"/>
              </a:rPr>
              <a:t>10</a:t>
            </a:r>
            <a:endParaRPr lang="en-US" altLang="zh-CN" dirty="0">
              <a:latin typeface="+mn-lt"/>
              <a:ea typeface="+mn-ea"/>
            </a:endParaRPr>
          </a:p>
          <a:p>
            <a:pPr eaLnBrk="0" hangingPunct="0">
              <a:lnSpc>
                <a:spcPct val="120000"/>
              </a:lnSpc>
              <a:spcBef>
                <a:spcPct val="50000"/>
              </a:spcBef>
              <a:defRPr/>
            </a:pPr>
            <a:r>
              <a:rPr lang="zh-CN" altLang="en-US" dirty="0">
                <a:solidFill>
                  <a:srgbClr val="FF0000"/>
                </a:solidFill>
                <a:latin typeface="+mn-ea"/>
                <a:ea typeface="+mn-ea"/>
              </a:rPr>
              <a:t>配合物的异构</a:t>
            </a:r>
            <a:r>
              <a:rPr lang="zh-CN" altLang="en-US" dirty="0">
                <a:latin typeface="+mn-ea"/>
                <a:ea typeface="+mn-ea"/>
              </a:rPr>
              <a:t>：</a:t>
            </a:r>
            <a:r>
              <a:rPr kumimoji="1" lang="zh-CN" altLang="en-US" dirty="0">
                <a:latin typeface="+mn-ea"/>
                <a:ea typeface="+mn-ea"/>
              </a:rPr>
              <a:t>组成相同而结构不同</a:t>
            </a:r>
            <a:r>
              <a:rPr lang="zh-CN" altLang="en-US" dirty="0">
                <a:latin typeface="+mn-ea"/>
                <a:ea typeface="+mn-ea"/>
              </a:rPr>
              <a:t>。</a:t>
            </a:r>
            <a:r>
              <a:rPr kumimoji="1" lang="zh-CN" altLang="en-US" dirty="0">
                <a:latin typeface="+mn-ea"/>
                <a:ea typeface="+mn-ea"/>
              </a:rPr>
              <a:t>常见有</a:t>
            </a:r>
            <a:r>
              <a:rPr lang="zh-CN" altLang="en-US" dirty="0">
                <a:latin typeface="+mn-ea"/>
                <a:ea typeface="+mn-ea"/>
              </a:rPr>
              <a:t>两类</a:t>
            </a:r>
            <a:r>
              <a:rPr lang="en-US" altLang="zh-CN" dirty="0">
                <a:latin typeface="+mn-ea"/>
                <a:ea typeface="+mn-ea"/>
              </a:rPr>
              <a:t>: </a:t>
            </a:r>
            <a:r>
              <a:rPr lang="zh-CN" altLang="en-US" dirty="0">
                <a:solidFill>
                  <a:srgbClr val="0033CC"/>
                </a:solidFill>
                <a:latin typeface="+mn-ea"/>
                <a:ea typeface="+mn-ea"/>
              </a:rPr>
              <a:t>结构异构和立体</a:t>
            </a:r>
            <a:r>
              <a:rPr lang="en-US" altLang="zh-CN" dirty="0">
                <a:solidFill>
                  <a:srgbClr val="0033CC"/>
                </a:solidFill>
                <a:latin typeface="+mn-ea"/>
                <a:ea typeface="+mn-ea"/>
              </a:rPr>
              <a:t>(</a:t>
            </a:r>
            <a:r>
              <a:rPr lang="zh-CN" altLang="en-US" dirty="0">
                <a:solidFill>
                  <a:srgbClr val="0033CC"/>
                </a:solidFill>
                <a:latin typeface="+mn-ea"/>
                <a:ea typeface="+mn-ea"/>
              </a:rPr>
              <a:t>或空间</a:t>
            </a:r>
            <a:r>
              <a:rPr lang="en-US" altLang="zh-CN" dirty="0">
                <a:solidFill>
                  <a:srgbClr val="0033CC"/>
                </a:solidFill>
                <a:latin typeface="+mn-ea"/>
                <a:ea typeface="+mn-ea"/>
              </a:rPr>
              <a:t>)</a:t>
            </a:r>
            <a:r>
              <a:rPr lang="zh-CN" altLang="en-US" dirty="0">
                <a:solidFill>
                  <a:srgbClr val="0033CC"/>
                </a:solidFill>
                <a:latin typeface="+mn-ea"/>
                <a:ea typeface="+mn-ea"/>
              </a:rPr>
              <a:t>异构</a:t>
            </a:r>
            <a:r>
              <a:rPr lang="zh-CN" altLang="en-US" dirty="0">
                <a:latin typeface="+mn-ea"/>
                <a:ea typeface="+mn-ea"/>
              </a:rPr>
              <a:t>。</a:t>
            </a:r>
            <a:endParaRPr lang="zh-CN" altLang="en-US" b="0" dirty="0">
              <a:latin typeface="+mn-ea"/>
              <a:ea typeface="+mn-ea"/>
            </a:endParaRPr>
          </a:p>
        </p:txBody>
      </p:sp>
      <p:sp>
        <p:nvSpPr>
          <p:cNvPr id="352261" name="Text Box 5"/>
          <p:cNvSpPr txBox="1">
            <a:spLocks noChangeArrowheads="1"/>
          </p:cNvSpPr>
          <p:nvPr/>
        </p:nvSpPr>
        <p:spPr bwMode="auto">
          <a:xfrm>
            <a:off x="1100138" y="4581525"/>
            <a:ext cx="7524750" cy="1236663"/>
          </a:xfrm>
          <a:prstGeom prst="rect">
            <a:avLst/>
          </a:prstGeom>
          <a:noFill/>
          <a:ln>
            <a:noFill/>
          </a:ln>
          <a:effectLst/>
        </p:spPr>
        <p:txBody>
          <a:bodyPr>
            <a:spAutoFit/>
          </a:bodyPr>
          <a:lstStyle/>
          <a:p>
            <a:pPr eaLnBrk="0" hangingPunct="0">
              <a:lnSpc>
                <a:spcPct val="120000"/>
              </a:lnSpc>
              <a:defRPr/>
            </a:pPr>
            <a:r>
              <a:rPr lang="zh-CN" altLang="en-US" dirty="0">
                <a:latin typeface="+mn-lt"/>
                <a:ea typeface="+mn-ea"/>
              </a:rPr>
              <a:t>配合物内外界不同、或键合异构等。</a:t>
            </a:r>
            <a:endParaRPr lang="en-US" altLang="zh-CN" dirty="0">
              <a:latin typeface="+mn-lt"/>
              <a:ea typeface="+mn-ea"/>
            </a:endParaRPr>
          </a:p>
          <a:p>
            <a:pPr eaLnBrk="0" hangingPunct="0">
              <a:lnSpc>
                <a:spcPct val="120000"/>
              </a:lnSpc>
              <a:defRPr/>
            </a:pPr>
            <a:r>
              <a:rPr lang="zh-CN" altLang="en-US" dirty="0">
                <a:latin typeface="+mn-lt"/>
                <a:ea typeface="+mn-ea"/>
              </a:rPr>
              <a:t>异构体间的物理和化学性质上差异很大。</a:t>
            </a:r>
            <a:endParaRPr lang="zh-CN" altLang="en-US" dirty="0">
              <a:latin typeface="+mn-lt"/>
              <a:ea typeface="+mn-ea"/>
            </a:endParaRPr>
          </a:p>
        </p:txBody>
      </p:sp>
      <p:sp>
        <p:nvSpPr>
          <p:cNvPr id="352264" name="Rectangle 8"/>
          <p:cNvSpPr>
            <a:spLocks noChangeArrowheads="1"/>
          </p:cNvSpPr>
          <p:nvPr/>
        </p:nvSpPr>
        <p:spPr bwMode="auto">
          <a:xfrm>
            <a:off x="1100138" y="3573463"/>
            <a:ext cx="2376487" cy="641350"/>
          </a:xfrm>
          <a:prstGeom prst="rect">
            <a:avLst/>
          </a:prstGeom>
          <a:noFill/>
          <a:ln>
            <a:noFill/>
          </a:ln>
          <a:effectLst/>
        </p:spPr>
        <p:txBody>
          <a:bodyPr anchor="ctr">
            <a:spAutoFit/>
          </a:bodyPr>
          <a:lstStyle/>
          <a:p>
            <a:pPr>
              <a:defRPr/>
            </a:pPr>
            <a:r>
              <a:rPr lang="en-US" altLang="zh-CN" sz="3600" dirty="0">
                <a:solidFill>
                  <a:srgbClr val="0000FF"/>
                </a:solidFill>
                <a:latin typeface="+mn-lt"/>
                <a:ea typeface="+mn-ea"/>
              </a:rPr>
              <a:t>1.</a:t>
            </a:r>
            <a:r>
              <a:rPr lang="zh-CN" altLang="en-US" sz="3600" dirty="0">
                <a:solidFill>
                  <a:srgbClr val="0000FF"/>
                </a:solidFill>
                <a:latin typeface="+mn-lt"/>
                <a:ea typeface="+mn-ea"/>
              </a:rPr>
              <a:t>结构异构 </a:t>
            </a:r>
            <a:endParaRPr lang="zh-CN" altLang="en-US" sz="3600" dirty="0">
              <a:solidFill>
                <a:srgbClr val="0000FF"/>
              </a:solidFill>
              <a:latin typeface="+mn-lt"/>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2259"/>
                                        </p:tgtEl>
                                        <p:attrNameLst>
                                          <p:attrName>style.visibility</p:attrName>
                                        </p:attrNameLst>
                                      </p:cBhvr>
                                      <p:to>
                                        <p:strVal val="visible"/>
                                      </p:to>
                                    </p:set>
                                    <p:animEffect transition="in" filter="wipe(left)">
                                      <p:cBhvr>
                                        <p:cTn id="7" dur="500"/>
                                        <p:tgtEl>
                                          <p:spTgt spid="3522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2264"/>
                                        </p:tgtEl>
                                        <p:attrNameLst>
                                          <p:attrName>style.visibility</p:attrName>
                                        </p:attrNameLst>
                                      </p:cBhvr>
                                      <p:to>
                                        <p:strVal val="visible"/>
                                      </p:to>
                                    </p:set>
                                    <p:animEffect transition="in" filter="wipe(left)">
                                      <p:cBhvr>
                                        <p:cTn id="12" dur="500"/>
                                        <p:tgtEl>
                                          <p:spTgt spid="3522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2261"/>
                                        </p:tgtEl>
                                        <p:attrNameLst>
                                          <p:attrName>style.visibility</p:attrName>
                                        </p:attrNameLst>
                                      </p:cBhvr>
                                      <p:to>
                                        <p:strVal val="visible"/>
                                      </p:to>
                                    </p:set>
                                    <p:animEffect transition="in" filter="wipe(left)">
                                      <p:cBhvr>
                                        <p:cTn id="17" dur="500"/>
                                        <p:tgtEl>
                                          <p:spTgt spid="352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p:bldP spid="352261" grpId="0"/>
      <p:bldP spid="35226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5" name="Text Box 7"/>
          <p:cNvSpPr txBox="1">
            <a:spLocks noChangeArrowheads="1"/>
          </p:cNvSpPr>
          <p:nvPr/>
        </p:nvSpPr>
        <p:spPr bwMode="auto">
          <a:xfrm>
            <a:off x="755576" y="908720"/>
            <a:ext cx="7921128" cy="5459956"/>
          </a:xfrm>
          <a:prstGeom prst="rect">
            <a:avLst/>
          </a:prstGeom>
          <a:noFill/>
          <a:ln w="9525" algn="ctr">
            <a:noFill/>
            <a:miter lim="800000"/>
          </a:ln>
        </p:spPr>
        <p:txBody>
          <a:bodyPr wrap="square">
            <a:spAutoFit/>
          </a:bodyPr>
          <a:lstStyle/>
          <a:p>
            <a:pPr eaLnBrk="1" hangingPunct="1">
              <a:lnSpc>
                <a:spcPct val="110000"/>
              </a:lnSpc>
              <a:spcBef>
                <a:spcPct val="50000"/>
              </a:spcBef>
            </a:pPr>
            <a:r>
              <a:rPr kumimoji="1" lang="zh-CN" altLang="en-US" sz="3200" b="1" baseline="0" dirty="0">
                <a:latin typeface="Times New Roman" panose="02020603050405020304" pitchFamily="18" charset="0"/>
                <a:ea typeface="楷体" panose="02010609060101010101" pitchFamily="49" charset="-122"/>
              </a:rPr>
              <a:t>（</a:t>
            </a:r>
            <a:r>
              <a:rPr kumimoji="1" lang="en-US" altLang="zh-CN" sz="3200" b="1" baseline="0" dirty="0">
                <a:latin typeface="Times New Roman" panose="02020603050405020304" pitchFamily="18" charset="0"/>
                <a:ea typeface="楷体" panose="02010609060101010101" pitchFamily="49" charset="-122"/>
              </a:rPr>
              <a:t>1</a:t>
            </a:r>
            <a:r>
              <a:rPr kumimoji="1" lang="zh-CN" altLang="en-US" sz="3200" b="1" baseline="0" dirty="0">
                <a:latin typeface="Times New Roman" panose="02020603050405020304" pitchFamily="18" charset="0"/>
                <a:ea typeface="楷体" panose="02010609060101010101" pitchFamily="49" charset="-122"/>
              </a:rPr>
              <a:t>）第四周期过渡金属元素从</a:t>
            </a:r>
            <a:r>
              <a:rPr kumimoji="1" lang="en-US" altLang="zh-CN" sz="3200" b="1" baseline="0" dirty="0">
                <a:latin typeface="Times New Roman" panose="02020603050405020304" pitchFamily="18" charset="0"/>
                <a:ea typeface="楷体" panose="02010609060101010101" pitchFamily="49" charset="-122"/>
              </a:rPr>
              <a:t>M(s)→M</a:t>
            </a:r>
            <a:r>
              <a:rPr kumimoji="1" lang="en-US" altLang="zh-CN" sz="3200" b="1" dirty="0">
                <a:latin typeface="Times New Roman" panose="02020603050405020304" pitchFamily="18" charset="0"/>
                <a:ea typeface="楷体" panose="02010609060101010101" pitchFamily="49" charset="-122"/>
              </a:rPr>
              <a:t>2+</a:t>
            </a:r>
            <a:r>
              <a:rPr kumimoji="1" lang="en-US" altLang="zh-CN" sz="3200" b="1" baseline="0" dirty="0">
                <a:latin typeface="Times New Roman" panose="02020603050405020304" pitchFamily="18" charset="0"/>
                <a:ea typeface="楷体" panose="02010609060101010101" pitchFamily="49" charset="-122"/>
              </a:rPr>
              <a:t>(</a:t>
            </a:r>
            <a:r>
              <a:rPr kumimoji="1" lang="en-US" altLang="zh-CN" sz="3200" b="1" baseline="0" dirty="0" err="1">
                <a:latin typeface="Times New Roman" panose="02020603050405020304" pitchFamily="18" charset="0"/>
                <a:ea typeface="楷体" panose="02010609060101010101" pitchFamily="49" charset="-122"/>
              </a:rPr>
              <a:t>aq</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的标准电极电势从左到右由负值逐渐增大到正值</a:t>
            </a:r>
            <a:r>
              <a:rPr kumimoji="1" lang="en-US" altLang="zh-CN" sz="3200" b="1" baseline="0" dirty="0">
                <a:latin typeface="Times New Roman" panose="02020603050405020304" pitchFamily="18" charset="0"/>
                <a:ea typeface="楷体" panose="02010609060101010101" pitchFamily="49" charset="-122"/>
              </a:rPr>
              <a:t>(</a:t>
            </a:r>
            <a:r>
              <a:rPr kumimoji="1" lang="en-US" altLang="zh-CN" sz="3200" b="1" baseline="0" dirty="0" err="1">
                <a:latin typeface="Times New Roman" panose="02020603050405020304" pitchFamily="18" charset="0"/>
                <a:ea typeface="楷体" panose="02010609060101010101" pitchFamily="49" charset="-122"/>
              </a:rPr>
              <a:t>Mn</a:t>
            </a:r>
            <a:r>
              <a:rPr kumimoji="1" lang="zh-CN" altLang="en-US" sz="3200" b="1" baseline="0" dirty="0">
                <a:latin typeface="Times New Roman" panose="02020603050405020304" pitchFamily="18" charset="0"/>
                <a:ea typeface="楷体" panose="02010609060101010101" pitchFamily="49" charset="-122"/>
              </a:rPr>
              <a:t>例外</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表明</a:t>
            </a:r>
            <a:r>
              <a:rPr kumimoji="1" lang="zh-CN" altLang="en-US" sz="3200" b="1" baseline="0" dirty="0">
                <a:solidFill>
                  <a:srgbClr val="FF0000"/>
                </a:solidFill>
                <a:latin typeface="Times New Roman" panose="02020603050405020304" pitchFamily="18" charset="0"/>
                <a:ea typeface="楷体" panose="02010609060101010101" pitchFamily="49" charset="-122"/>
              </a:rPr>
              <a:t>金属的还原性依次减弱</a:t>
            </a:r>
            <a:r>
              <a:rPr kumimoji="1" lang="en-US" altLang="zh-CN" sz="3200" b="1" baseline="0" dirty="0">
                <a:solidFill>
                  <a:srgbClr val="FF0000"/>
                </a:solidFill>
                <a:latin typeface="Times New Roman" panose="02020603050405020304" pitchFamily="18" charset="0"/>
                <a:ea typeface="楷体" panose="02010609060101010101" pitchFamily="49" charset="-122"/>
              </a:rPr>
              <a:t>;</a:t>
            </a:r>
            <a:endParaRPr kumimoji="1" lang="en-US" altLang="zh-CN" sz="3200" b="1" baseline="0" dirty="0">
              <a:solidFill>
                <a:srgbClr val="FF0000"/>
              </a:solidFill>
              <a:latin typeface="Times New Roman" panose="02020603050405020304" pitchFamily="18" charset="0"/>
              <a:ea typeface="楷体" panose="02010609060101010101" pitchFamily="49" charset="-122"/>
            </a:endParaRPr>
          </a:p>
          <a:p>
            <a:pPr eaLnBrk="1" hangingPunct="1">
              <a:lnSpc>
                <a:spcPct val="110000"/>
              </a:lnSpc>
              <a:spcBef>
                <a:spcPct val="50000"/>
              </a:spcBef>
            </a:pPr>
            <a:r>
              <a:rPr kumimoji="1" lang="zh-CN" altLang="en-US" sz="3200" b="1" baseline="0" dirty="0">
                <a:latin typeface="Times New Roman" panose="02020603050405020304" pitchFamily="18" charset="0"/>
                <a:ea typeface="楷体" panose="02010609060101010101" pitchFamily="49" charset="-122"/>
              </a:rPr>
              <a:t>（</a:t>
            </a:r>
            <a:r>
              <a:rPr kumimoji="1" lang="en-US" altLang="zh-CN" sz="3200" b="1" baseline="0" dirty="0">
                <a:latin typeface="Times New Roman" panose="02020603050405020304" pitchFamily="18" charset="0"/>
                <a:ea typeface="楷体" panose="02010609060101010101" pitchFamily="49" charset="-122"/>
              </a:rPr>
              <a:t>2</a:t>
            </a:r>
            <a:r>
              <a:rPr kumimoji="1" lang="zh-CN" altLang="en-US" sz="3200" b="1" baseline="0" dirty="0">
                <a:latin typeface="Times New Roman" panose="02020603050405020304" pitchFamily="18" charset="0"/>
                <a:ea typeface="楷体" panose="02010609060101010101" pitchFamily="49" charset="-122"/>
              </a:rPr>
              <a:t>）</a:t>
            </a:r>
            <a:r>
              <a:rPr kumimoji="1" lang="zh-CN" altLang="en-US" sz="3200" b="1" baseline="0" dirty="0">
                <a:solidFill>
                  <a:srgbClr val="FF0000"/>
                </a:solidFill>
                <a:latin typeface="Times New Roman" panose="02020603050405020304" pitchFamily="18" charset="0"/>
                <a:ea typeface="楷体" panose="02010609060101010101" pitchFamily="49" charset="-122"/>
              </a:rPr>
              <a:t>元素最高氧化态含氧酸</a:t>
            </a:r>
            <a:r>
              <a:rPr kumimoji="1" lang="zh-CN" altLang="en-US" sz="3200" b="1" baseline="0" dirty="0">
                <a:latin typeface="Times New Roman" panose="02020603050405020304" pitchFamily="18" charset="0"/>
                <a:ea typeface="楷体" panose="02010609060101010101" pitchFamily="49" charset="-122"/>
              </a:rPr>
              <a:t>的标准电极电势从左到右逐渐增大</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即</a:t>
            </a:r>
            <a:r>
              <a:rPr kumimoji="1" lang="zh-CN" altLang="en-US" sz="3200" b="1" baseline="0" dirty="0">
                <a:solidFill>
                  <a:srgbClr val="FF0000"/>
                </a:solidFill>
                <a:latin typeface="Times New Roman" panose="02020603050405020304" pitchFamily="18" charset="0"/>
                <a:ea typeface="楷体" panose="02010609060101010101" pitchFamily="49" charset="-122"/>
              </a:rPr>
              <a:t>氧化性逐渐增强</a:t>
            </a:r>
            <a:r>
              <a:rPr kumimoji="1" lang="en-US" altLang="zh-CN" sz="3200" b="1" baseline="0" dirty="0">
                <a:solidFill>
                  <a:srgbClr val="FF0000"/>
                </a:solidFill>
                <a:latin typeface="Times New Roman" panose="02020603050405020304" pitchFamily="18" charset="0"/>
                <a:ea typeface="楷体" panose="02010609060101010101" pitchFamily="49" charset="-122"/>
              </a:rPr>
              <a:t>;</a:t>
            </a:r>
            <a:endParaRPr kumimoji="1" lang="en-US" altLang="zh-CN" sz="3200" b="1" baseline="0" dirty="0">
              <a:solidFill>
                <a:srgbClr val="FF0000"/>
              </a:solidFill>
              <a:latin typeface="Times New Roman" panose="02020603050405020304" pitchFamily="18" charset="0"/>
              <a:ea typeface="楷体" panose="02010609060101010101" pitchFamily="49" charset="-122"/>
            </a:endParaRPr>
          </a:p>
          <a:p>
            <a:pPr eaLnBrk="1" hangingPunct="1">
              <a:lnSpc>
                <a:spcPct val="110000"/>
              </a:lnSpc>
              <a:spcBef>
                <a:spcPct val="50000"/>
              </a:spcBef>
            </a:pPr>
            <a:r>
              <a:rPr kumimoji="1" lang="zh-CN" altLang="en-US" sz="3200" b="1" baseline="0" dirty="0">
                <a:latin typeface="Times New Roman" panose="02020603050405020304" pitchFamily="18" charset="0"/>
                <a:ea typeface="楷体" panose="02010609060101010101" pitchFamily="49" charset="-122"/>
              </a:rPr>
              <a:t>（</a:t>
            </a:r>
            <a:r>
              <a:rPr kumimoji="1" lang="en-US" altLang="zh-CN" sz="3200" b="1" baseline="0" dirty="0">
                <a:latin typeface="Times New Roman" panose="02020603050405020304" pitchFamily="18" charset="0"/>
                <a:ea typeface="楷体" panose="02010609060101010101" pitchFamily="49" charset="-122"/>
              </a:rPr>
              <a:t>3</a:t>
            </a:r>
            <a:r>
              <a:rPr kumimoji="1" lang="zh-CN" altLang="en-US" sz="3200" b="1" baseline="0" dirty="0">
                <a:latin typeface="Times New Roman" panose="02020603050405020304" pitchFamily="18" charset="0"/>
                <a:ea typeface="楷体" panose="02010609060101010101" pitchFamily="49" charset="-122"/>
              </a:rPr>
              <a:t>）中间氧化态在一定条件下不稳定</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即可发生氧化反应</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也可发生还原反应</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有些可发生歧化反应</a:t>
            </a:r>
            <a:r>
              <a:rPr kumimoji="1" lang="en-US" altLang="zh-CN" sz="3200" b="1" baseline="0" dirty="0">
                <a:latin typeface="Times New Roman" panose="02020603050405020304" pitchFamily="18" charset="0"/>
                <a:ea typeface="楷体" panose="02010609060101010101" pitchFamily="49" charset="-122"/>
              </a:rPr>
              <a:t>. </a:t>
            </a:r>
            <a:endParaRPr kumimoji="1" lang="en-US" altLang="zh-CN" sz="3200" b="1" baseline="0" dirty="0">
              <a:latin typeface="Times New Roman" panose="02020603050405020304" pitchFamily="18" charset="0"/>
              <a:ea typeface="楷体" panose="02010609060101010101" pitchFamily="49" charset="-122"/>
            </a:endParaRPr>
          </a:p>
        </p:txBody>
      </p:sp>
      <p:sp>
        <p:nvSpPr>
          <p:cNvPr id="68611" name="Rectangle 9"/>
          <p:cNvSpPr>
            <a:spLocks noChangeArrowheads="1"/>
          </p:cNvSpPr>
          <p:nvPr/>
        </p:nvSpPr>
        <p:spPr bwMode="auto">
          <a:xfrm>
            <a:off x="755576" y="0"/>
            <a:ext cx="4535487" cy="641350"/>
          </a:xfrm>
          <a:prstGeom prst="rect">
            <a:avLst/>
          </a:prstGeom>
          <a:noFill/>
          <a:ln w="9525" algn="ctr">
            <a:noFill/>
            <a:miter lim="800000"/>
          </a:ln>
        </p:spPr>
        <p:txBody>
          <a:bodyPr>
            <a:spAutoFit/>
          </a:bodyPr>
          <a:lstStyle/>
          <a:p>
            <a:pPr eaLnBrk="1" hangingPunct="1"/>
            <a:r>
              <a:rPr lang="en-US" altLang="zh-CN" sz="3600" b="1" baseline="0" dirty="0" smtClean="0">
                <a:solidFill>
                  <a:srgbClr val="0000CC"/>
                </a:solidFill>
                <a:latin typeface="+mn-ea"/>
                <a:ea typeface="+mn-ea"/>
              </a:rPr>
              <a:t>6. </a:t>
            </a:r>
            <a:r>
              <a:rPr lang="zh-CN" altLang="en-US" sz="3600" b="1" baseline="0" dirty="0">
                <a:solidFill>
                  <a:srgbClr val="0000CC"/>
                </a:solidFill>
                <a:latin typeface="+mn-ea"/>
                <a:ea typeface="+mn-ea"/>
              </a:rPr>
              <a:t>氧化还原性</a:t>
            </a:r>
            <a:endParaRPr lang="zh-CN" altLang="en-US" sz="3600" b="1" baseline="0" dirty="0">
              <a:solidFill>
                <a:srgbClr val="0000CC"/>
              </a:solidFill>
              <a:latin typeface="+mn-ea"/>
              <a:ea typeface="+mn-ea"/>
            </a:endParaRPr>
          </a:p>
        </p:txBody>
      </p:sp>
      <p:sp>
        <p:nvSpPr>
          <p:cNvPr id="68612" name="灯片编号占位符 1"/>
          <p:cNvSpPr>
            <a:spLocks noGrp="1"/>
          </p:cNvSpPr>
          <p:nvPr>
            <p:ph type="sldNum" sz="quarter" idx="12"/>
          </p:nvPr>
        </p:nvSpPr>
        <p:spPr>
          <a:noFill/>
          <a:ln>
            <a:miter lim="800000"/>
          </a:ln>
        </p:spPr>
        <p:txBody>
          <a:bodyPr/>
          <a:lstStyle/>
          <a:p>
            <a:fld id="{298B3574-890D-48F3-94EF-D7A5743D3475}" type="slidenum">
              <a:rPr lang="en-US" altLang="zh-CN"/>
            </a:fld>
            <a:endParaRPr lang="en-US" altLang="zh-CN"/>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2695">
                                            <p:txEl>
                                              <p:pRg st="0" end="0"/>
                                            </p:txEl>
                                          </p:spTgt>
                                        </p:tgtEl>
                                        <p:attrNameLst>
                                          <p:attrName>style.visibility</p:attrName>
                                        </p:attrNameLst>
                                      </p:cBhvr>
                                      <p:to>
                                        <p:strVal val="visible"/>
                                      </p:to>
                                    </p:set>
                                    <p:animEffect transition="in" filter="wipe(left)">
                                      <p:cBhvr>
                                        <p:cTn id="7" dur="500"/>
                                        <p:tgtEl>
                                          <p:spTgt spid="2426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2695">
                                            <p:txEl>
                                              <p:pRg st="1" end="1"/>
                                            </p:txEl>
                                          </p:spTgt>
                                        </p:tgtEl>
                                        <p:attrNameLst>
                                          <p:attrName>style.visibility</p:attrName>
                                        </p:attrNameLst>
                                      </p:cBhvr>
                                      <p:to>
                                        <p:strVal val="visible"/>
                                      </p:to>
                                    </p:set>
                                    <p:animEffect transition="in" filter="wipe(left)">
                                      <p:cBhvr>
                                        <p:cTn id="12" dur="500"/>
                                        <p:tgtEl>
                                          <p:spTgt spid="2426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2695">
                                            <p:txEl>
                                              <p:pRg st="2" end="2"/>
                                            </p:txEl>
                                          </p:spTgt>
                                        </p:tgtEl>
                                        <p:attrNameLst>
                                          <p:attrName>style.visibility</p:attrName>
                                        </p:attrNameLst>
                                      </p:cBhvr>
                                      <p:to>
                                        <p:strVal val="visible"/>
                                      </p:to>
                                    </p:set>
                                    <p:animEffect transition="in" filter="wipe(left)">
                                      <p:cBhvr>
                                        <p:cTn id="17" dur="500"/>
                                        <p:tgtEl>
                                          <p:spTgt spid="2426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
          <p:cNvSpPr>
            <a:spLocks noChangeArrowheads="1"/>
          </p:cNvSpPr>
          <p:nvPr/>
        </p:nvSpPr>
        <p:spPr bwMode="auto">
          <a:xfrm>
            <a:off x="900113" y="157343"/>
            <a:ext cx="4339650" cy="626701"/>
          </a:xfrm>
          <a:prstGeom prst="rect">
            <a:avLst/>
          </a:prstGeom>
          <a:noFill/>
          <a:ln>
            <a:noFill/>
          </a:ln>
          <a:effectLst/>
        </p:spPr>
        <p:txBody>
          <a:bodyPr wrap="none" tIns="36000" bIns="36000" anchor="ctr">
            <a:spAutoFit/>
          </a:bodyPr>
          <a:lstStyle/>
          <a:p>
            <a:pPr>
              <a:defRPr/>
            </a:pPr>
            <a:r>
              <a:rPr lang="en-US" altLang="zh-CN" sz="3600" dirty="0" smtClean="0">
                <a:solidFill>
                  <a:srgbClr val="0000CC"/>
                </a:solidFill>
                <a:latin typeface="+mn-lt"/>
                <a:ea typeface="+mn-ea"/>
              </a:rPr>
              <a:t>7. </a:t>
            </a:r>
            <a:r>
              <a:rPr lang="zh-CN" altLang="en-US" sz="3600" dirty="0">
                <a:solidFill>
                  <a:srgbClr val="0000CC"/>
                </a:solidFill>
                <a:latin typeface="+mn-lt"/>
                <a:ea typeface="+mn-ea"/>
              </a:rPr>
              <a:t>形成配合物的性质</a:t>
            </a:r>
            <a:endParaRPr lang="zh-CN" altLang="en-US" sz="3600" dirty="0">
              <a:solidFill>
                <a:srgbClr val="0000CC"/>
              </a:solidFill>
              <a:latin typeface="+mn-lt"/>
              <a:ea typeface="+mn-ea"/>
            </a:endParaRPr>
          </a:p>
        </p:txBody>
      </p:sp>
      <p:sp>
        <p:nvSpPr>
          <p:cNvPr id="7" name="Rectangle 296"/>
          <p:cNvSpPr>
            <a:spLocks noChangeArrowheads="1"/>
          </p:cNvSpPr>
          <p:nvPr/>
        </p:nvSpPr>
        <p:spPr bwMode="auto">
          <a:xfrm>
            <a:off x="914400" y="1133475"/>
            <a:ext cx="7834313" cy="3013075"/>
          </a:xfrm>
          <a:prstGeom prst="rect">
            <a:avLst/>
          </a:prstGeom>
          <a:noFill/>
          <a:ln>
            <a:noFill/>
          </a:ln>
          <a:effec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lang="zh-CN" altLang="en-US">
                <a:ea typeface="华文楷体" panose="02010600040101010101" pitchFamily="2" charset="-122"/>
              </a:rPr>
              <a:t>    在金属离子中有未充满的</a:t>
            </a:r>
            <a:r>
              <a:rPr lang="en-US" altLang="zh-CN">
                <a:ea typeface="华文楷体" panose="02010600040101010101" pitchFamily="2" charset="-122"/>
              </a:rPr>
              <a:t>3d</a:t>
            </a:r>
            <a:r>
              <a:rPr lang="zh-CN" altLang="en-US">
                <a:ea typeface="华文楷体" panose="02010600040101010101" pitchFamily="2" charset="-122"/>
              </a:rPr>
              <a:t>轨道、空的</a:t>
            </a:r>
            <a:r>
              <a:rPr lang="en-US" altLang="zh-CN">
                <a:ea typeface="华文楷体" panose="02010600040101010101" pitchFamily="2" charset="-122"/>
              </a:rPr>
              <a:t>4s</a:t>
            </a:r>
            <a:r>
              <a:rPr lang="zh-CN" altLang="en-US">
                <a:ea typeface="华文楷体" panose="02010600040101010101" pitchFamily="2" charset="-122"/>
              </a:rPr>
              <a:t>、</a:t>
            </a:r>
            <a:r>
              <a:rPr lang="en-US" altLang="zh-CN">
                <a:ea typeface="华文楷体" panose="02010600040101010101" pitchFamily="2" charset="-122"/>
              </a:rPr>
              <a:t>4p</a:t>
            </a:r>
            <a:r>
              <a:rPr lang="zh-CN" altLang="en-US">
                <a:ea typeface="华文楷体" panose="02010600040101010101" pitchFamily="2" charset="-122"/>
              </a:rPr>
              <a:t>和</a:t>
            </a:r>
            <a:r>
              <a:rPr lang="en-US" altLang="zh-CN">
                <a:ea typeface="华文楷体" panose="02010600040101010101" pitchFamily="2" charset="-122"/>
              </a:rPr>
              <a:t>4d</a:t>
            </a:r>
            <a:r>
              <a:rPr lang="zh-CN" altLang="en-US">
                <a:ea typeface="华文楷体" panose="02010600040101010101" pitchFamily="2" charset="-122"/>
              </a:rPr>
              <a:t>轨道，可参与形成配位键，接受配位体</a:t>
            </a:r>
            <a:r>
              <a:rPr lang="en-US" altLang="zh-CN">
                <a:ea typeface="华文楷体" panose="02010600040101010101" pitchFamily="2" charset="-122"/>
              </a:rPr>
              <a:t>(</a:t>
            </a:r>
            <a:r>
              <a:rPr lang="zh-CN" altLang="en-US">
                <a:ea typeface="华文楷体" panose="02010600040101010101" pitchFamily="2" charset="-122"/>
              </a:rPr>
              <a:t>如</a:t>
            </a:r>
            <a:r>
              <a:rPr kumimoji="1" lang="en-US" altLang="zh-CN">
                <a:ea typeface="华文楷体" panose="02010600040101010101" pitchFamily="2" charset="-122"/>
              </a:rPr>
              <a:t>NH</a:t>
            </a:r>
            <a:r>
              <a:rPr kumimoji="1" lang="en-US" altLang="zh-CN" baseline="-25000">
                <a:ea typeface="华文楷体" panose="02010600040101010101" pitchFamily="2" charset="-122"/>
              </a:rPr>
              <a:t>3</a:t>
            </a:r>
            <a:r>
              <a:rPr kumimoji="1" lang="zh-CN" altLang="en-US">
                <a:ea typeface="华文楷体" panose="02010600040101010101" pitchFamily="2" charset="-122"/>
              </a:rPr>
              <a:t>、</a:t>
            </a:r>
            <a:r>
              <a:rPr kumimoji="1" lang="en-US" altLang="zh-CN">
                <a:ea typeface="华文楷体" panose="02010600040101010101" pitchFamily="2" charset="-122"/>
              </a:rPr>
              <a:t>SCN</a:t>
            </a:r>
            <a:r>
              <a:rPr kumimoji="1" lang="en-US" altLang="zh-CN" baseline="30000">
                <a:ea typeface="华文楷体" panose="02010600040101010101" pitchFamily="2" charset="-122"/>
              </a:rPr>
              <a:t>-</a:t>
            </a:r>
            <a:r>
              <a:rPr kumimoji="1" lang="zh-CN" altLang="en-US">
                <a:ea typeface="华文楷体" panose="02010600040101010101" pitchFamily="2" charset="-122"/>
              </a:rPr>
              <a:t>、</a:t>
            </a:r>
            <a:r>
              <a:rPr kumimoji="1" lang="en-US" altLang="zh-CN">
                <a:ea typeface="华文楷体" panose="02010600040101010101" pitchFamily="2" charset="-122"/>
              </a:rPr>
              <a:t>C</a:t>
            </a:r>
            <a:r>
              <a:rPr kumimoji="1" lang="en-US" altLang="zh-CN" baseline="-25000">
                <a:ea typeface="华文楷体" panose="02010600040101010101" pitchFamily="2" charset="-122"/>
              </a:rPr>
              <a:t>2</a:t>
            </a:r>
            <a:r>
              <a:rPr kumimoji="1" lang="en-US" altLang="zh-CN">
                <a:ea typeface="华文楷体" panose="02010600040101010101" pitchFamily="2" charset="-122"/>
              </a:rPr>
              <a:t>O</a:t>
            </a:r>
            <a:r>
              <a:rPr kumimoji="1" lang="en-US" altLang="zh-CN" baseline="-25000">
                <a:ea typeface="华文楷体" panose="02010600040101010101" pitchFamily="2" charset="-122"/>
              </a:rPr>
              <a:t>4</a:t>
            </a:r>
            <a:r>
              <a:rPr kumimoji="1" lang="en-US" altLang="zh-CN" baseline="30000">
                <a:ea typeface="华文楷体" panose="02010600040101010101" pitchFamily="2" charset="-122"/>
              </a:rPr>
              <a:t>2-</a:t>
            </a:r>
            <a:r>
              <a:rPr kumimoji="1" lang="zh-CN" altLang="en-US">
                <a:ea typeface="华文楷体" panose="02010600040101010101" pitchFamily="2" charset="-122"/>
              </a:rPr>
              <a:t>、</a:t>
            </a:r>
            <a:r>
              <a:rPr kumimoji="1" lang="en-US" altLang="zh-CN">
                <a:ea typeface="华文楷体" panose="02010600040101010101" pitchFamily="2" charset="-122"/>
              </a:rPr>
              <a:t>CN</a:t>
            </a:r>
            <a:r>
              <a:rPr kumimoji="1" lang="en-US" altLang="zh-CN" baseline="30000">
                <a:ea typeface="华文楷体" panose="02010600040101010101" pitchFamily="2" charset="-122"/>
              </a:rPr>
              <a:t>-</a:t>
            </a:r>
            <a:r>
              <a:rPr kumimoji="1" lang="zh-CN" altLang="en-US">
                <a:ea typeface="华文楷体" panose="02010600040101010101" pitchFamily="2" charset="-122"/>
              </a:rPr>
              <a:t>、</a:t>
            </a:r>
            <a:r>
              <a:rPr kumimoji="1" lang="en-US" altLang="zh-CN">
                <a:ea typeface="华文楷体" panose="02010600040101010101" pitchFamily="2" charset="-122"/>
              </a:rPr>
              <a:t>X</a:t>
            </a:r>
            <a:r>
              <a:rPr kumimoji="1" lang="en-US" altLang="zh-CN" baseline="30000">
                <a:ea typeface="华文楷体" panose="02010600040101010101" pitchFamily="2" charset="-122"/>
              </a:rPr>
              <a:t>-</a:t>
            </a:r>
            <a:r>
              <a:rPr kumimoji="1" lang="zh-CN" altLang="en-US">
                <a:ea typeface="华文楷体" panose="02010600040101010101" pitchFamily="2" charset="-122"/>
              </a:rPr>
              <a:t>、</a:t>
            </a:r>
            <a:r>
              <a:rPr kumimoji="1" lang="en-US" altLang="zh-CN">
                <a:ea typeface="华文楷体" panose="02010600040101010101" pitchFamily="2" charset="-122"/>
              </a:rPr>
              <a:t>CO</a:t>
            </a:r>
            <a:r>
              <a:rPr kumimoji="1" lang="zh-CN" altLang="en-US">
                <a:ea typeface="华文楷体" panose="02010600040101010101" pitchFamily="2" charset="-122"/>
              </a:rPr>
              <a:t>和有机配体等</a:t>
            </a:r>
            <a:r>
              <a:rPr lang="en-US" altLang="zh-CN">
                <a:ea typeface="华文楷体" panose="02010600040101010101" pitchFamily="2" charset="-122"/>
              </a:rPr>
              <a:t>)</a:t>
            </a:r>
            <a:r>
              <a:rPr lang="zh-CN" altLang="en-US">
                <a:ea typeface="华文楷体" panose="02010600040101010101" pitchFamily="2" charset="-122"/>
              </a:rPr>
              <a:t>提供的孤对电子而形成稳定的配离子或配合物。 </a:t>
            </a:r>
            <a:endParaRPr lang="zh-CN" altLang="en-US">
              <a:ea typeface="华文楷体" panose="02010600040101010101" pitchFamily="2" charset="-122"/>
            </a:endParaRPr>
          </a:p>
        </p:txBody>
      </p:sp>
      <p:pic>
        <p:nvPicPr>
          <p:cNvPr id="8" name="Picture 30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71550" y="4508500"/>
            <a:ext cx="303847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97" descr="image0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4437063"/>
            <a:ext cx="1296987"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652B6DD9-A8F2-4D62-AE36-3264A6C159A1}" type="slidenum">
              <a:rPr kumimoji="1" lang="en-US" altLang="zh-CN" sz="1600">
                <a:ea typeface="ˎ̥"/>
                <a:cs typeface="ˎ̥"/>
              </a:rPr>
            </a:fld>
            <a:r>
              <a:rPr kumimoji="1" lang="en-US" altLang="zh-CN" sz="1600"/>
              <a:t> </a:t>
            </a:r>
            <a:endParaRPr kumimoji="1" lang="en-US" altLang="zh-CN" sz="1600">
              <a:ea typeface="ˎ̥"/>
              <a:cs typeface="ˎ̥"/>
            </a:endParaRPr>
          </a:p>
        </p:txBody>
      </p:sp>
      <p:pic>
        <p:nvPicPr>
          <p:cNvPr id="111624" name="Picture 8" descr="20140507142125-1020152340"/>
          <p:cNvPicPr>
            <a:picLocks noChangeAspect="1" noChangeArrowheads="1"/>
          </p:cNvPicPr>
          <p:nvPr/>
        </p:nvPicPr>
        <p:blipFill>
          <a:blip r:embed="rId3" cstate="print">
            <a:extLst>
              <a:ext uri="{28A0092B-C50C-407E-A947-70E740481C1C}">
                <a14:useLocalDpi xmlns:a14="http://schemas.microsoft.com/office/drawing/2010/main" val="0"/>
              </a:ext>
            </a:extLst>
          </a:blip>
          <a:srcRect l="-2342" t="14452" r="2274" b="17519"/>
          <a:stretch>
            <a:fillRect/>
          </a:stretch>
        </p:blipFill>
        <p:spPr bwMode="auto">
          <a:xfrm>
            <a:off x="5867400" y="4221163"/>
            <a:ext cx="2449513" cy="1658937"/>
          </a:xfrm>
          <a:prstGeom prst="rect">
            <a:avLst/>
          </a:prstGeom>
          <a:noFill/>
          <a:extLst>
            <a:ext uri="{909E8E84-426E-40DD-AFC4-6F175D3DCCD1}">
              <a14:hiddenFill xmlns:a14="http://schemas.microsoft.com/office/drawing/2010/main">
                <a:solidFill>
                  <a:srgbClr val="FFFFFF"/>
                </a:solidFill>
              </a14:hiddenFill>
            </a:ext>
          </a:extLst>
        </p:spPr>
      </p:pic>
      <p:sp>
        <p:nvSpPr>
          <p:cNvPr id="111625" name="Text Box 9"/>
          <p:cNvSpPr txBox="1">
            <a:spLocks noChangeArrowheads="1"/>
          </p:cNvSpPr>
          <p:nvPr/>
        </p:nvSpPr>
        <p:spPr bwMode="auto">
          <a:xfrm>
            <a:off x="6300788" y="6021388"/>
            <a:ext cx="18716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a:ea typeface="华文楷体" panose="02010600040101010101" pitchFamily="2" charset="-122"/>
              </a:rPr>
              <a:t>普鲁士蓝</a:t>
            </a:r>
            <a:endParaRPr lang="zh-CN" altLang="en-US" sz="2800">
              <a:ea typeface="华文楷体" panose="02010600040101010101" pitchFamily="2" charset="-122"/>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ChangeArrowheads="1"/>
          </p:cNvSpPr>
          <p:nvPr/>
        </p:nvSpPr>
        <p:spPr bwMode="auto">
          <a:xfrm>
            <a:off x="827088" y="692150"/>
            <a:ext cx="78486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50000"/>
              </a:lnSpc>
              <a:spcBef>
                <a:spcPct val="5000"/>
              </a:spcBef>
            </a:pPr>
            <a:r>
              <a:rPr kumimoji="1" lang="zh-CN" altLang="en-US">
                <a:ea typeface="华文楷体" panose="02010600040101010101" pitchFamily="2" charset="-122"/>
              </a:rPr>
              <a:t>如：</a:t>
            </a:r>
            <a:r>
              <a:rPr kumimoji="1" lang="en-US" altLang="zh-CN">
                <a:ea typeface="华文楷体" panose="02010600040101010101" pitchFamily="2" charset="-122"/>
              </a:rPr>
              <a:t>CrCl</a:t>
            </a:r>
            <a:r>
              <a:rPr kumimoji="1" lang="en-US" altLang="zh-CN" baseline="-25000">
                <a:ea typeface="华文楷体" panose="02010600040101010101" pitchFamily="2" charset="-122"/>
              </a:rPr>
              <a:t>3</a:t>
            </a:r>
            <a:r>
              <a:rPr kumimoji="1" lang="en-US" altLang="zh-CN">
                <a:ea typeface="华文楷体" panose="02010600040101010101" pitchFamily="2" charset="-122"/>
              </a:rPr>
              <a:t>·6H</a:t>
            </a:r>
            <a:r>
              <a:rPr kumimoji="1" lang="en-US" altLang="zh-CN" baseline="-25000">
                <a:ea typeface="华文楷体" panose="02010600040101010101" pitchFamily="2" charset="-122"/>
              </a:rPr>
              <a:t>2</a:t>
            </a:r>
            <a:r>
              <a:rPr kumimoji="1" lang="en-US" altLang="zh-CN">
                <a:ea typeface="华文楷体" panose="02010600040101010101" pitchFamily="2" charset="-122"/>
              </a:rPr>
              <a:t>O</a:t>
            </a:r>
            <a:r>
              <a:rPr kumimoji="1" lang="zh-CN" altLang="en-US">
                <a:ea typeface="华文楷体" panose="02010600040101010101" pitchFamily="2" charset="-122"/>
              </a:rPr>
              <a:t>在水溶液中长期放置：</a:t>
            </a:r>
            <a:endParaRPr kumimoji="1" lang="zh-CN" altLang="en-US">
              <a:ea typeface="华文楷体" panose="02010600040101010101" pitchFamily="2" charset="-122"/>
            </a:endParaRPr>
          </a:p>
          <a:p>
            <a:pPr>
              <a:lnSpc>
                <a:spcPct val="150000"/>
              </a:lnSpc>
            </a:pPr>
            <a:r>
              <a:rPr kumimoji="1" lang="zh-CN" altLang="en-US">
                <a:ea typeface="华文楷体" panose="02010600040101010101" pitchFamily="2" charset="-122"/>
              </a:rPr>
              <a:t>   </a:t>
            </a:r>
            <a:r>
              <a:rPr kumimoji="1" lang="en-US" altLang="zh-CN">
                <a:ea typeface="华文楷体" panose="02010600040101010101" pitchFamily="2" charset="-122"/>
              </a:rPr>
              <a:t>[Cr(H</a:t>
            </a:r>
            <a:r>
              <a:rPr kumimoji="1" lang="en-US" altLang="zh-CN" baseline="-25000">
                <a:ea typeface="华文楷体" panose="02010600040101010101" pitchFamily="2" charset="-122"/>
              </a:rPr>
              <a:t>2</a:t>
            </a:r>
            <a:r>
              <a:rPr kumimoji="1" lang="en-US" altLang="zh-CN">
                <a:ea typeface="华文楷体" panose="02010600040101010101" pitchFamily="2" charset="-122"/>
              </a:rPr>
              <a:t>O)</a:t>
            </a:r>
            <a:r>
              <a:rPr kumimoji="1" lang="en-US" altLang="zh-CN" baseline="-25000">
                <a:ea typeface="华文楷体" panose="02010600040101010101" pitchFamily="2" charset="-122"/>
              </a:rPr>
              <a:t>4</a:t>
            </a:r>
            <a:r>
              <a:rPr kumimoji="1" lang="en-US" altLang="zh-CN">
                <a:ea typeface="华文楷体" panose="02010600040101010101" pitchFamily="2" charset="-122"/>
              </a:rPr>
              <a:t>Cl</a:t>
            </a:r>
            <a:r>
              <a:rPr kumimoji="1" lang="en-US" altLang="zh-CN" baseline="-25000">
                <a:ea typeface="华文楷体" panose="02010600040101010101" pitchFamily="2" charset="-122"/>
              </a:rPr>
              <a:t>2</a:t>
            </a:r>
            <a:r>
              <a:rPr kumimoji="1" lang="en-US" altLang="zh-CN">
                <a:ea typeface="华文楷体" panose="02010600040101010101" pitchFamily="2" charset="-122"/>
              </a:rPr>
              <a:t>]</a:t>
            </a:r>
            <a:r>
              <a:rPr kumimoji="1" lang="en-US" altLang="zh-CN" baseline="30000">
                <a:ea typeface="华文楷体" panose="02010600040101010101" pitchFamily="2" charset="-122"/>
              </a:rPr>
              <a:t>+</a:t>
            </a:r>
            <a:r>
              <a:rPr kumimoji="1" lang="en-US" altLang="zh-CN">
                <a:ea typeface="华文楷体" panose="02010600040101010101" pitchFamily="2" charset="-122"/>
              </a:rPr>
              <a:t>(</a:t>
            </a:r>
            <a:r>
              <a:rPr kumimoji="1" lang="zh-CN" altLang="en-US">
                <a:ea typeface="华文楷体" panose="02010600040101010101" pitchFamily="2" charset="-122"/>
              </a:rPr>
              <a:t>绿色</a:t>
            </a:r>
            <a:r>
              <a:rPr kumimoji="1" lang="en-US" altLang="zh-CN">
                <a:ea typeface="华文楷体" panose="02010600040101010101" pitchFamily="2" charset="-122"/>
              </a:rPr>
              <a:t>)+H</a:t>
            </a:r>
            <a:r>
              <a:rPr kumimoji="1" lang="en-US" altLang="zh-CN" baseline="-25000">
                <a:ea typeface="华文楷体" panose="02010600040101010101" pitchFamily="2" charset="-122"/>
              </a:rPr>
              <a:t>2</a:t>
            </a:r>
            <a:r>
              <a:rPr kumimoji="1" lang="en-US" altLang="zh-CN">
                <a:ea typeface="华文楷体" panose="02010600040101010101" pitchFamily="2" charset="-122"/>
              </a:rPr>
              <a:t>O</a:t>
            </a:r>
            <a:endParaRPr kumimoji="1" lang="en-US" altLang="zh-CN">
              <a:ea typeface="华文楷体" panose="02010600040101010101" pitchFamily="2" charset="-122"/>
            </a:endParaRPr>
          </a:p>
          <a:p>
            <a:pPr>
              <a:lnSpc>
                <a:spcPct val="150000"/>
              </a:lnSpc>
            </a:pPr>
            <a:r>
              <a:rPr kumimoji="1" lang="en-US" altLang="zh-CN">
                <a:ea typeface="华文楷体" panose="02010600040101010101" pitchFamily="2" charset="-122"/>
              </a:rPr>
              <a:t>                         [Cr(H</a:t>
            </a:r>
            <a:r>
              <a:rPr kumimoji="1" lang="en-US" altLang="zh-CN" baseline="-25000">
                <a:ea typeface="华文楷体" panose="02010600040101010101" pitchFamily="2" charset="-122"/>
              </a:rPr>
              <a:t>2</a:t>
            </a:r>
            <a:r>
              <a:rPr kumimoji="1" lang="en-US" altLang="zh-CN">
                <a:ea typeface="华文楷体" panose="02010600040101010101" pitchFamily="2" charset="-122"/>
              </a:rPr>
              <a:t>O)</a:t>
            </a:r>
            <a:r>
              <a:rPr kumimoji="1" lang="en-US" altLang="zh-CN" baseline="-25000">
                <a:ea typeface="华文楷体" panose="02010600040101010101" pitchFamily="2" charset="-122"/>
              </a:rPr>
              <a:t>5</a:t>
            </a:r>
            <a:r>
              <a:rPr kumimoji="1" lang="en-US" altLang="zh-CN">
                <a:ea typeface="华文楷体" panose="02010600040101010101" pitchFamily="2" charset="-122"/>
              </a:rPr>
              <a:t>Cl]</a:t>
            </a:r>
            <a:r>
              <a:rPr kumimoji="1" lang="en-US" altLang="zh-CN" baseline="30000">
                <a:ea typeface="华文楷体" panose="02010600040101010101" pitchFamily="2" charset="-122"/>
              </a:rPr>
              <a:t>2+</a:t>
            </a:r>
            <a:r>
              <a:rPr kumimoji="1" lang="en-US" altLang="zh-CN">
                <a:ea typeface="华文楷体" panose="02010600040101010101" pitchFamily="2" charset="-122"/>
              </a:rPr>
              <a:t>(</a:t>
            </a:r>
            <a:r>
              <a:rPr kumimoji="1" lang="zh-CN" altLang="en-US">
                <a:ea typeface="华文楷体" panose="02010600040101010101" pitchFamily="2" charset="-122"/>
              </a:rPr>
              <a:t>浅绿色</a:t>
            </a:r>
            <a:r>
              <a:rPr kumimoji="1" lang="en-US" altLang="zh-CN">
                <a:ea typeface="华文楷体" panose="02010600040101010101" pitchFamily="2" charset="-122"/>
              </a:rPr>
              <a:t>)+Cl</a:t>
            </a:r>
            <a:r>
              <a:rPr kumimoji="1" lang="en-US" altLang="zh-CN" baseline="30000">
                <a:ea typeface="华文楷体" panose="02010600040101010101" pitchFamily="2" charset="-122"/>
              </a:rPr>
              <a:t>-</a:t>
            </a:r>
            <a:endParaRPr kumimoji="1" lang="en-US" altLang="zh-CN" baseline="30000">
              <a:ea typeface="华文楷体" panose="02010600040101010101" pitchFamily="2" charset="-122"/>
            </a:endParaRPr>
          </a:p>
          <a:p>
            <a:pPr>
              <a:lnSpc>
                <a:spcPct val="150000"/>
              </a:lnSpc>
            </a:pPr>
            <a:endParaRPr kumimoji="1" lang="en-US" altLang="zh-CN">
              <a:ea typeface="华文楷体" panose="02010600040101010101" pitchFamily="2" charset="-122"/>
            </a:endParaRPr>
          </a:p>
          <a:p>
            <a:pPr>
              <a:lnSpc>
                <a:spcPct val="150000"/>
              </a:lnSpc>
            </a:pPr>
            <a:r>
              <a:rPr kumimoji="1" lang="en-US" altLang="zh-CN">
                <a:ea typeface="华文楷体" panose="02010600040101010101" pitchFamily="2" charset="-122"/>
              </a:rPr>
              <a:t>    [Cr(H</a:t>
            </a:r>
            <a:r>
              <a:rPr kumimoji="1" lang="en-US" altLang="zh-CN" baseline="-25000">
                <a:ea typeface="华文楷体" panose="02010600040101010101" pitchFamily="2" charset="-122"/>
              </a:rPr>
              <a:t>2</a:t>
            </a:r>
            <a:r>
              <a:rPr kumimoji="1" lang="en-US" altLang="zh-CN">
                <a:ea typeface="华文楷体" panose="02010600040101010101" pitchFamily="2" charset="-122"/>
              </a:rPr>
              <a:t>O)</a:t>
            </a:r>
            <a:r>
              <a:rPr kumimoji="1" lang="en-US" altLang="zh-CN" baseline="-25000">
                <a:ea typeface="华文楷体" panose="02010600040101010101" pitchFamily="2" charset="-122"/>
              </a:rPr>
              <a:t>5</a:t>
            </a:r>
            <a:r>
              <a:rPr kumimoji="1" lang="en-US" altLang="zh-CN">
                <a:ea typeface="华文楷体" panose="02010600040101010101" pitchFamily="2" charset="-122"/>
              </a:rPr>
              <a:t>Cl]</a:t>
            </a:r>
            <a:r>
              <a:rPr kumimoji="1" lang="en-US" altLang="zh-CN" baseline="30000">
                <a:ea typeface="华文楷体" panose="02010600040101010101" pitchFamily="2" charset="-122"/>
              </a:rPr>
              <a:t>2+</a:t>
            </a:r>
            <a:r>
              <a:rPr kumimoji="1" lang="en-US" altLang="zh-CN">
                <a:ea typeface="华文楷体" panose="02010600040101010101" pitchFamily="2" charset="-122"/>
              </a:rPr>
              <a:t>+H</a:t>
            </a:r>
            <a:r>
              <a:rPr kumimoji="1" lang="en-US" altLang="zh-CN" baseline="-25000">
                <a:ea typeface="华文楷体" panose="02010600040101010101" pitchFamily="2" charset="-122"/>
              </a:rPr>
              <a:t>2</a:t>
            </a:r>
            <a:r>
              <a:rPr kumimoji="1" lang="en-US" altLang="zh-CN">
                <a:ea typeface="华文楷体" panose="02010600040101010101" pitchFamily="2" charset="-122"/>
              </a:rPr>
              <a:t>O</a:t>
            </a:r>
            <a:endParaRPr kumimoji="1" lang="en-US" altLang="zh-CN">
              <a:ea typeface="华文楷体" panose="02010600040101010101" pitchFamily="2" charset="-122"/>
              <a:sym typeface="Wingdings 3" panose="05040102010807070707" pitchFamily="18" charset="2"/>
            </a:endParaRPr>
          </a:p>
          <a:p>
            <a:pPr>
              <a:lnSpc>
                <a:spcPct val="150000"/>
              </a:lnSpc>
            </a:pPr>
            <a:r>
              <a:rPr kumimoji="1" lang="en-US" altLang="zh-CN">
                <a:ea typeface="华文楷体" panose="02010600040101010101" pitchFamily="2" charset="-122"/>
              </a:rPr>
              <a:t>                               [Cr(H</a:t>
            </a:r>
            <a:r>
              <a:rPr kumimoji="1" lang="en-US" altLang="zh-CN" baseline="-25000">
                <a:ea typeface="华文楷体" panose="02010600040101010101" pitchFamily="2" charset="-122"/>
              </a:rPr>
              <a:t>2</a:t>
            </a:r>
            <a:r>
              <a:rPr kumimoji="1" lang="en-US" altLang="zh-CN">
                <a:ea typeface="华文楷体" panose="02010600040101010101" pitchFamily="2" charset="-122"/>
              </a:rPr>
              <a:t>O)</a:t>
            </a:r>
            <a:r>
              <a:rPr kumimoji="1" lang="en-US" altLang="zh-CN" baseline="-25000">
                <a:ea typeface="华文楷体" panose="02010600040101010101" pitchFamily="2" charset="-122"/>
              </a:rPr>
              <a:t>6</a:t>
            </a:r>
            <a:r>
              <a:rPr kumimoji="1" lang="en-US" altLang="zh-CN">
                <a:ea typeface="华文楷体" panose="02010600040101010101" pitchFamily="2" charset="-122"/>
              </a:rPr>
              <a:t>]</a:t>
            </a:r>
            <a:r>
              <a:rPr kumimoji="1" lang="en-US" altLang="zh-CN" baseline="30000">
                <a:ea typeface="华文楷体" panose="02010600040101010101" pitchFamily="2" charset="-122"/>
              </a:rPr>
              <a:t>3+</a:t>
            </a:r>
            <a:r>
              <a:rPr kumimoji="1" lang="en-US" altLang="zh-CN">
                <a:ea typeface="华文楷体" panose="02010600040101010101" pitchFamily="2" charset="-122"/>
              </a:rPr>
              <a:t>(</a:t>
            </a:r>
            <a:r>
              <a:rPr kumimoji="1" lang="zh-CN" altLang="en-US">
                <a:ea typeface="华文楷体" panose="02010600040101010101" pitchFamily="2" charset="-122"/>
              </a:rPr>
              <a:t>蓝紫色</a:t>
            </a:r>
            <a:r>
              <a:rPr kumimoji="1" lang="en-US" altLang="zh-CN">
                <a:ea typeface="华文楷体" panose="02010600040101010101" pitchFamily="2" charset="-122"/>
              </a:rPr>
              <a:t>)+Cl</a:t>
            </a:r>
            <a:r>
              <a:rPr kumimoji="1" lang="en-US" altLang="zh-CN" baseline="30000">
                <a:ea typeface="华文楷体" panose="02010600040101010101" pitchFamily="2" charset="-122"/>
              </a:rPr>
              <a:t>-</a:t>
            </a:r>
            <a:endParaRPr kumimoji="1" lang="en-US" altLang="zh-CN">
              <a:ea typeface="华文楷体" panose="02010600040101010101" pitchFamily="2" charset="-122"/>
            </a:endParaRPr>
          </a:p>
        </p:txBody>
      </p:sp>
      <p:pic>
        <p:nvPicPr>
          <p:cNvPr id="112642"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V="1">
            <a:off x="6109653" y="1647508"/>
            <a:ext cx="194468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3"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V="1">
            <a:off x="5193665" y="3855085"/>
            <a:ext cx="21605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4F9D79A7-6A67-4E61-B964-7ED3E2541B18}"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01" name="Text Box 5"/>
          <p:cNvSpPr txBox="1">
            <a:spLocks noChangeArrowheads="1"/>
          </p:cNvSpPr>
          <p:nvPr/>
        </p:nvSpPr>
        <p:spPr bwMode="auto">
          <a:xfrm>
            <a:off x="4716463" y="1052513"/>
            <a:ext cx="22320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zh-CN" altLang="en-US">
                <a:solidFill>
                  <a:srgbClr val="FF0000"/>
                </a:solidFill>
                <a:ea typeface="华文楷体" panose="02010600040101010101" pitchFamily="2" charset="-122"/>
              </a:rPr>
              <a:t>主要矿物</a:t>
            </a:r>
            <a:endParaRPr lang="zh-CN" altLang="en-US">
              <a:solidFill>
                <a:srgbClr val="FF0000"/>
              </a:solidFill>
              <a:ea typeface="华文楷体" panose="02010600040101010101" pitchFamily="2" charset="-122"/>
            </a:endParaRPr>
          </a:p>
        </p:txBody>
      </p:sp>
      <p:grpSp>
        <p:nvGrpSpPr>
          <p:cNvPr id="516111" name="Group 15"/>
          <p:cNvGrpSpPr/>
          <p:nvPr/>
        </p:nvGrpSpPr>
        <p:grpSpPr bwMode="auto">
          <a:xfrm>
            <a:off x="900113" y="1917700"/>
            <a:ext cx="2447925" cy="2212975"/>
            <a:chOff x="657" y="1320"/>
            <a:chExt cx="1542" cy="1394"/>
          </a:xfrm>
        </p:grpSpPr>
        <p:pic>
          <p:nvPicPr>
            <p:cNvPr id="113685" name="Picture 9" descr="金红石-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3" y="1320"/>
              <a:ext cx="1361" cy="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86" name="Text Box 10"/>
            <p:cNvSpPr txBox="1">
              <a:spLocks noChangeArrowheads="1"/>
            </p:cNvSpPr>
            <p:nvPr/>
          </p:nvSpPr>
          <p:spPr bwMode="auto">
            <a:xfrm>
              <a:off x="657" y="2387"/>
              <a:ext cx="154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lang="zh-CN" altLang="en-US" sz="2800">
                  <a:ea typeface="华文楷体" panose="02010600040101010101" pitchFamily="2" charset="-122"/>
                </a:rPr>
                <a:t>金红石</a:t>
              </a:r>
              <a:r>
                <a:rPr lang="en-US" altLang="zh-CN" sz="2800">
                  <a:ea typeface="华文楷体" panose="02010600040101010101" pitchFamily="2" charset="-122"/>
                </a:rPr>
                <a:t>( TiO</a:t>
              </a:r>
              <a:r>
                <a:rPr lang="en-US" altLang="zh-CN" sz="2800" baseline="-25000">
                  <a:ea typeface="华文楷体" panose="02010600040101010101" pitchFamily="2" charset="-122"/>
                </a:rPr>
                <a:t>2</a:t>
              </a:r>
              <a:r>
                <a:rPr lang="en-US" altLang="zh-CN" sz="2800">
                  <a:ea typeface="华文楷体" panose="02010600040101010101" pitchFamily="2" charset="-122"/>
                </a:rPr>
                <a:t>) </a:t>
              </a:r>
              <a:endParaRPr lang="en-US" altLang="zh-CN" sz="2800">
                <a:ea typeface="华文楷体" panose="02010600040101010101" pitchFamily="2" charset="-122"/>
              </a:endParaRPr>
            </a:p>
          </p:txBody>
        </p:sp>
      </p:grpSp>
      <p:grpSp>
        <p:nvGrpSpPr>
          <p:cNvPr id="516110" name="Group 14"/>
          <p:cNvGrpSpPr/>
          <p:nvPr/>
        </p:nvGrpSpPr>
        <p:grpSpPr bwMode="auto">
          <a:xfrm>
            <a:off x="3275013" y="1917700"/>
            <a:ext cx="2689225" cy="2247900"/>
            <a:chOff x="2064" y="1298"/>
            <a:chExt cx="1694" cy="1416"/>
          </a:xfrm>
        </p:grpSpPr>
        <p:pic>
          <p:nvPicPr>
            <p:cNvPr id="113683" name="Picture 11" descr="钛铁矿-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4" y="1298"/>
              <a:ext cx="1406" cy="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84" name="Rectangle 13"/>
            <p:cNvSpPr>
              <a:spLocks noChangeArrowheads="1"/>
            </p:cNvSpPr>
            <p:nvPr/>
          </p:nvSpPr>
          <p:spPr bwMode="auto">
            <a:xfrm>
              <a:off x="2064" y="2387"/>
              <a:ext cx="169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sz="2800">
                  <a:ea typeface="华文楷体" panose="02010600040101010101" pitchFamily="2" charset="-122"/>
                </a:rPr>
                <a:t>钛铁矿</a:t>
              </a:r>
              <a:r>
                <a:rPr lang="en-US" altLang="zh-CN" sz="2800">
                  <a:ea typeface="华文楷体" panose="02010600040101010101" pitchFamily="2" charset="-122"/>
                </a:rPr>
                <a:t>(FeTiO</a:t>
              </a:r>
              <a:r>
                <a:rPr lang="en-US" altLang="zh-CN" sz="2800" baseline="-25000">
                  <a:ea typeface="华文楷体" panose="02010600040101010101" pitchFamily="2" charset="-122"/>
                </a:rPr>
                <a:t>3</a:t>
              </a:r>
              <a:r>
                <a:rPr lang="en-US" altLang="zh-CN" sz="2800">
                  <a:ea typeface="华文楷体" panose="02010600040101010101" pitchFamily="2" charset="-122"/>
                </a:rPr>
                <a:t>) </a:t>
              </a:r>
              <a:endParaRPr lang="en-US" altLang="zh-CN" sz="2800">
                <a:ea typeface="华文楷体" panose="02010600040101010101" pitchFamily="2" charset="-122"/>
              </a:endParaRPr>
            </a:p>
          </p:txBody>
        </p:sp>
      </p:grpSp>
      <p:grpSp>
        <p:nvGrpSpPr>
          <p:cNvPr id="516114" name="Group 18"/>
          <p:cNvGrpSpPr/>
          <p:nvPr/>
        </p:nvGrpSpPr>
        <p:grpSpPr bwMode="auto">
          <a:xfrm>
            <a:off x="5795963" y="1917700"/>
            <a:ext cx="2498725" cy="2257425"/>
            <a:chOff x="3651" y="1253"/>
            <a:chExt cx="1574" cy="1422"/>
          </a:xfrm>
        </p:grpSpPr>
        <p:pic>
          <p:nvPicPr>
            <p:cNvPr id="113681" name="Picture 16" descr="铬铁矿"/>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2" y="1253"/>
              <a:ext cx="1180" cy="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82" name="Rectangle 17"/>
            <p:cNvSpPr>
              <a:spLocks noChangeArrowheads="1"/>
            </p:cNvSpPr>
            <p:nvPr/>
          </p:nvSpPr>
          <p:spPr bwMode="auto">
            <a:xfrm>
              <a:off x="3651" y="2387"/>
              <a:ext cx="15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a:ea typeface="华文楷体" panose="02010600040101010101" pitchFamily="2" charset="-122"/>
                </a:rPr>
                <a:t>铬铁矿</a:t>
              </a:r>
              <a:r>
                <a:rPr lang="en-US" altLang="zh-CN">
                  <a:ea typeface="华文楷体" panose="02010600040101010101" pitchFamily="2" charset="-122"/>
                </a:rPr>
                <a:t>Fe(CrO</a:t>
              </a:r>
              <a:r>
                <a:rPr lang="en-US" altLang="zh-CN" baseline="-25000">
                  <a:ea typeface="华文楷体" panose="02010600040101010101" pitchFamily="2" charset="-122"/>
                </a:rPr>
                <a:t>2</a:t>
              </a:r>
              <a:r>
                <a:rPr lang="en-US" altLang="zh-CN">
                  <a:ea typeface="华文楷体" panose="02010600040101010101" pitchFamily="2" charset="-122"/>
                </a:rPr>
                <a:t>)</a:t>
              </a:r>
              <a:r>
                <a:rPr lang="en-US" altLang="zh-CN" baseline="-25000">
                  <a:ea typeface="华文楷体" panose="02010600040101010101" pitchFamily="2" charset="-122"/>
                </a:rPr>
                <a:t>2</a:t>
              </a:r>
              <a:r>
                <a:rPr lang="en-US" altLang="zh-CN">
                  <a:ea typeface="华文楷体" panose="02010600040101010101" pitchFamily="2" charset="-122"/>
                </a:rPr>
                <a:t> </a:t>
              </a:r>
              <a:endParaRPr lang="en-US" altLang="zh-CN">
                <a:ea typeface="华文楷体" panose="02010600040101010101" pitchFamily="2" charset="-122"/>
              </a:endParaRPr>
            </a:p>
          </p:txBody>
        </p:sp>
      </p:grpSp>
      <p:grpSp>
        <p:nvGrpSpPr>
          <p:cNvPr id="516118" name="Group 22"/>
          <p:cNvGrpSpPr/>
          <p:nvPr/>
        </p:nvGrpSpPr>
        <p:grpSpPr bwMode="auto">
          <a:xfrm>
            <a:off x="971550" y="4294188"/>
            <a:ext cx="2274888" cy="2174875"/>
            <a:chOff x="431" y="2795"/>
            <a:chExt cx="1433" cy="1370"/>
          </a:xfrm>
        </p:grpSpPr>
        <p:pic>
          <p:nvPicPr>
            <p:cNvPr id="113679" name="Picture 19" descr="软锰矿-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 y="2795"/>
              <a:ext cx="1361"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80" name="Rectangle 21"/>
            <p:cNvSpPr>
              <a:spLocks noChangeArrowheads="1"/>
            </p:cNvSpPr>
            <p:nvPr/>
          </p:nvSpPr>
          <p:spPr bwMode="auto">
            <a:xfrm>
              <a:off x="431" y="3838"/>
              <a:ext cx="143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sz="2800">
                  <a:ea typeface="华文楷体" panose="02010600040101010101" pitchFamily="2" charset="-122"/>
                </a:rPr>
                <a:t>软锰矿</a:t>
              </a:r>
              <a:r>
                <a:rPr lang="pt-BR" altLang="zh-CN" sz="2800">
                  <a:ea typeface="华文楷体" panose="02010600040101010101" pitchFamily="2" charset="-122"/>
                </a:rPr>
                <a:t>MnO</a:t>
              </a:r>
              <a:r>
                <a:rPr lang="pt-BR" altLang="zh-CN" sz="2800" baseline="-25000">
                  <a:ea typeface="华文楷体" panose="02010600040101010101" pitchFamily="2" charset="-122"/>
                </a:rPr>
                <a:t>2</a:t>
              </a:r>
              <a:r>
                <a:rPr lang="pt-BR" altLang="zh-CN" sz="2800">
                  <a:ea typeface="华文楷体" panose="02010600040101010101" pitchFamily="2" charset="-122"/>
                </a:rPr>
                <a:t> </a:t>
              </a:r>
              <a:endParaRPr lang="pt-BR" altLang="zh-CN" sz="2800">
                <a:ea typeface="华文楷体" panose="02010600040101010101" pitchFamily="2" charset="-122"/>
              </a:endParaRPr>
            </a:p>
          </p:txBody>
        </p:sp>
      </p:grpSp>
      <p:grpSp>
        <p:nvGrpSpPr>
          <p:cNvPr id="516120" name="Group 24"/>
          <p:cNvGrpSpPr/>
          <p:nvPr/>
        </p:nvGrpSpPr>
        <p:grpSpPr bwMode="auto">
          <a:xfrm>
            <a:off x="3348038" y="4294188"/>
            <a:ext cx="2087562" cy="2112962"/>
            <a:chOff x="1973" y="2795"/>
            <a:chExt cx="1315" cy="1331"/>
          </a:xfrm>
        </p:grpSpPr>
        <p:sp>
          <p:nvSpPr>
            <p:cNvPr id="113677" name="Rectangle 20"/>
            <p:cNvSpPr>
              <a:spLocks noChangeArrowheads="1"/>
            </p:cNvSpPr>
            <p:nvPr/>
          </p:nvSpPr>
          <p:spPr bwMode="auto">
            <a:xfrm>
              <a:off x="1973" y="3838"/>
              <a:ext cx="1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a:ea typeface="华文楷体" panose="02010600040101010101" pitchFamily="2" charset="-122"/>
                </a:rPr>
                <a:t>黑锰矿</a:t>
              </a:r>
              <a:r>
                <a:rPr lang="pt-BR" altLang="zh-CN">
                  <a:ea typeface="华文楷体" panose="02010600040101010101" pitchFamily="2" charset="-122"/>
                </a:rPr>
                <a:t>Mn</a:t>
              </a:r>
              <a:r>
                <a:rPr lang="pt-BR" altLang="zh-CN" baseline="-25000">
                  <a:ea typeface="华文楷体" panose="02010600040101010101" pitchFamily="2" charset="-122"/>
                </a:rPr>
                <a:t>3</a:t>
              </a:r>
              <a:r>
                <a:rPr lang="pt-BR" altLang="zh-CN">
                  <a:ea typeface="华文楷体" panose="02010600040101010101" pitchFamily="2" charset="-122"/>
                </a:rPr>
                <a:t>O</a:t>
              </a:r>
              <a:r>
                <a:rPr lang="pt-BR" altLang="zh-CN" baseline="-25000">
                  <a:ea typeface="华文楷体" panose="02010600040101010101" pitchFamily="2" charset="-122"/>
                </a:rPr>
                <a:t>4</a:t>
              </a:r>
              <a:r>
                <a:rPr lang="pt-BR" altLang="zh-CN">
                  <a:ea typeface="华文楷体" panose="02010600040101010101" pitchFamily="2" charset="-122"/>
                </a:rPr>
                <a:t> </a:t>
              </a:r>
              <a:endParaRPr lang="pt-BR" altLang="zh-CN">
                <a:ea typeface="华文楷体" panose="02010600040101010101" pitchFamily="2" charset="-122"/>
              </a:endParaRPr>
            </a:p>
          </p:txBody>
        </p:sp>
        <p:pic>
          <p:nvPicPr>
            <p:cNvPr id="113678" name="Picture 23" descr="黑锰矿"/>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8" y="2795"/>
              <a:ext cx="1270" cy="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6122" name="Group 26"/>
          <p:cNvGrpSpPr/>
          <p:nvPr/>
        </p:nvGrpSpPr>
        <p:grpSpPr bwMode="auto">
          <a:xfrm>
            <a:off x="5940425" y="4294188"/>
            <a:ext cx="2579688" cy="2144712"/>
            <a:chOff x="3470" y="2795"/>
            <a:chExt cx="1625" cy="1351"/>
          </a:xfrm>
        </p:grpSpPr>
        <p:pic>
          <p:nvPicPr>
            <p:cNvPr id="113675" name="Picture 7" descr="ANd9GcTmoaD8Vk25oDIT3miwq0iIpyCkPXTGFHFU5CJHA2Kc2Rb3dPIrqdldJYt0kA">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t="13710"/>
            <a:stretch>
              <a:fillRect/>
            </a:stretch>
          </p:blipFill>
          <p:spPr bwMode="auto">
            <a:xfrm>
              <a:off x="3606" y="2795"/>
              <a:ext cx="1179" cy="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6" name="Rectangle 25"/>
            <p:cNvSpPr>
              <a:spLocks noChangeArrowheads="1"/>
            </p:cNvSpPr>
            <p:nvPr/>
          </p:nvSpPr>
          <p:spPr bwMode="auto">
            <a:xfrm>
              <a:off x="3470" y="3838"/>
              <a:ext cx="162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sz="2600">
                  <a:ea typeface="华文楷体" panose="02010600040101010101" pitchFamily="2" charset="-122"/>
                </a:rPr>
                <a:t>菱锰矿</a:t>
              </a:r>
              <a:r>
                <a:rPr lang="en-US" altLang="zh-CN" sz="2600">
                  <a:ea typeface="华文楷体" panose="02010600040101010101" pitchFamily="2" charset="-122"/>
                </a:rPr>
                <a:t>(</a:t>
              </a:r>
              <a:r>
                <a:rPr lang="pt-BR" altLang="zh-CN" sz="2600">
                  <a:ea typeface="华文楷体" panose="02010600040101010101" pitchFamily="2" charset="-122"/>
                </a:rPr>
                <a:t>MnCO</a:t>
              </a:r>
              <a:r>
                <a:rPr lang="pt-BR" altLang="zh-CN" sz="2600" baseline="-25000">
                  <a:ea typeface="华文楷体" panose="02010600040101010101" pitchFamily="2" charset="-122"/>
                </a:rPr>
                <a:t>3</a:t>
              </a:r>
              <a:r>
                <a:rPr lang="pt-BR" altLang="zh-CN" sz="2600">
                  <a:ea typeface="华文楷体" panose="02010600040101010101" pitchFamily="2" charset="-122"/>
                </a:rPr>
                <a:t>) </a:t>
              </a:r>
              <a:endParaRPr lang="pt-BR" altLang="zh-CN" sz="2600">
                <a:ea typeface="华文楷体" panose="02010600040101010101" pitchFamily="2" charset="-122"/>
              </a:endParaRPr>
            </a:p>
          </p:txBody>
        </p:sp>
      </p:grpSp>
      <p:sp>
        <p:nvSpPr>
          <p:cNvPr id="516123" name="Rectangle 27"/>
          <p:cNvSpPr>
            <a:spLocks noChangeArrowheads="1"/>
          </p:cNvSpPr>
          <p:nvPr/>
        </p:nvSpPr>
        <p:spPr bwMode="auto">
          <a:xfrm>
            <a:off x="893763" y="852488"/>
            <a:ext cx="3173412" cy="708025"/>
          </a:xfrm>
          <a:prstGeom prst="rect">
            <a:avLst/>
          </a:prstGeom>
          <a:noFill/>
          <a:ln>
            <a:noFill/>
          </a:ln>
          <a:effectLst/>
        </p:spPr>
        <p:txBody>
          <a:bodyPr anchor="ctr">
            <a:spAutoFit/>
          </a:bodyPr>
          <a:lstStyle/>
          <a:p>
            <a:pPr>
              <a:defRPr/>
            </a:pPr>
            <a:r>
              <a:rPr lang="en-US" altLang="zh-CN" sz="4000" dirty="0">
                <a:solidFill>
                  <a:srgbClr val="0000FF"/>
                </a:solidFill>
                <a:latin typeface="+mn-lt"/>
                <a:ea typeface="+mn-ea"/>
              </a:rPr>
              <a:t>1 </a:t>
            </a:r>
            <a:r>
              <a:rPr lang="zh-CN" altLang="en-US" sz="4000" dirty="0">
                <a:solidFill>
                  <a:srgbClr val="0000FF"/>
                </a:solidFill>
                <a:latin typeface="+mn-lt"/>
                <a:ea typeface="+mn-ea"/>
              </a:rPr>
              <a:t>单质的制备</a:t>
            </a:r>
            <a:endParaRPr lang="zh-CN" altLang="en-US" sz="4000" b="0" dirty="0">
              <a:solidFill>
                <a:srgbClr val="0000FF"/>
              </a:solidFill>
              <a:latin typeface="+mn-lt"/>
              <a:ea typeface="+mn-ea"/>
            </a:endParaRPr>
          </a:p>
        </p:txBody>
      </p:sp>
      <p:sp>
        <p:nvSpPr>
          <p:cNvPr id="23" name="Rectangle 102"/>
          <p:cNvSpPr>
            <a:spLocks noChangeArrowheads="1"/>
          </p:cNvSpPr>
          <p:nvPr/>
        </p:nvSpPr>
        <p:spPr bwMode="auto">
          <a:xfrm>
            <a:off x="876300" y="188913"/>
            <a:ext cx="5999163" cy="708025"/>
          </a:xfrm>
          <a:prstGeom prst="rect">
            <a:avLst/>
          </a:prstGeom>
          <a:noFill/>
          <a:ln>
            <a:noFill/>
          </a:ln>
          <a:effectLst/>
        </p:spPr>
        <p:txBody>
          <a:bodyPr anchor="ctr">
            <a:spAutoFit/>
          </a:bodyPr>
          <a:lstStyle/>
          <a:p>
            <a:pPr>
              <a:defRPr/>
            </a:pPr>
            <a:r>
              <a:rPr lang="en-US" altLang="zh-CN" sz="4000" dirty="0">
                <a:latin typeface="+mn-lt"/>
                <a:ea typeface="+mn-ea"/>
              </a:rPr>
              <a:t>10.4.2 3d</a:t>
            </a:r>
            <a:r>
              <a:rPr lang="zh-CN" altLang="en-US" sz="4000" dirty="0">
                <a:latin typeface="+mn-lt"/>
                <a:ea typeface="+mn-ea"/>
              </a:rPr>
              <a:t>过渡金属的单质</a:t>
            </a:r>
            <a:endParaRPr lang="zh-CN" altLang="en-US" sz="4000" dirty="0">
              <a:latin typeface="+mn-lt"/>
              <a:ea typeface="+mn-ea"/>
            </a:endParaRPr>
          </a:p>
        </p:txBody>
      </p:sp>
      <p:sp>
        <p:nvSpPr>
          <p:cNvPr id="113674"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0130110B-5300-467F-BAF0-DA6016DFBBF7}"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6123"/>
                                        </p:tgtEl>
                                        <p:attrNameLst>
                                          <p:attrName>style.visibility</p:attrName>
                                        </p:attrNameLst>
                                      </p:cBhvr>
                                      <p:to>
                                        <p:strVal val="visible"/>
                                      </p:to>
                                    </p:set>
                                    <p:animEffect transition="in" filter="wipe(left)">
                                      <p:cBhvr>
                                        <p:cTn id="7" dur="500"/>
                                        <p:tgtEl>
                                          <p:spTgt spid="516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6101"/>
                                        </p:tgtEl>
                                        <p:attrNameLst>
                                          <p:attrName>style.visibility</p:attrName>
                                        </p:attrNameLst>
                                      </p:cBhvr>
                                      <p:to>
                                        <p:strVal val="visible"/>
                                      </p:to>
                                    </p:set>
                                    <p:animEffect transition="in" filter="wipe(left)">
                                      <p:cBhvr>
                                        <p:cTn id="12" dur="500"/>
                                        <p:tgtEl>
                                          <p:spTgt spid="51610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6111"/>
                                        </p:tgtEl>
                                        <p:attrNameLst>
                                          <p:attrName>style.visibility</p:attrName>
                                        </p:attrNameLst>
                                      </p:cBhvr>
                                      <p:to>
                                        <p:strVal val="visible"/>
                                      </p:to>
                                    </p:set>
                                    <p:animEffect transition="in" filter="blinds(horizontal)">
                                      <p:cBhvr>
                                        <p:cTn id="17" dur="500"/>
                                        <p:tgtEl>
                                          <p:spTgt spid="516111"/>
                                        </p:tgtEl>
                                      </p:cBhvr>
                                    </p:animEffect>
                                  </p:childTnLst>
                                </p:cTn>
                              </p:par>
                              <p:par>
                                <p:cTn id="18" presetID="3" presetClass="entr" presetSubtype="10" fill="hold" nodeType="withEffect">
                                  <p:stCondLst>
                                    <p:cond delay="0"/>
                                  </p:stCondLst>
                                  <p:childTnLst>
                                    <p:set>
                                      <p:cBhvr>
                                        <p:cTn id="19" dur="1" fill="hold">
                                          <p:stCondLst>
                                            <p:cond delay="0"/>
                                          </p:stCondLst>
                                        </p:cTn>
                                        <p:tgtEl>
                                          <p:spTgt spid="516110"/>
                                        </p:tgtEl>
                                        <p:attrNameLst>
                                          <p:attrName>style.visibility</p:attrName>
                                        </p:attrNameLst>
                                      </p:cBhvr>
                                      <p:to>
                                        <p:strVal val="visible"/>
                                      </p:to>
                                    </p:set>
                                    <p:animEffect transition="in" filter="blinds(horizontal)">
                                      <p:cBhvr>
                                        <p:cTn id="20" dur="500"/>
                                        <p:tgtEl>
                                          <p:spTgt spid="516110"/>
                                        </p:tgtEl>
                                      </p:cBhvr>
                                    </p:animEffect>
                                  </p:childTnLst>
                                </p:cTn>
                              </p:par>
                              <p:par>
                                <p:cTn id="21" presetID="3" presetClass="entr" presetSubtype="10" fill="hold" nodeType="withEffect">
                                  <p:stCondLst>
                                    <p:cond delay="0"/>
                                  </p:stCondLst>
                                  <p:childTnLst>
                                    <p:set>
                                      <p:cBhvr>
                                        <p:cTn id="22" dur="1" fill="hold">
                                          <p:stCondLst>
                                            <p:cond delay="0"/>
                                          </p:stCondLst>
                                        </p:cTn>
                                        <p:tgtEl>
                                          <p:spTgt spid="516114"/>
                                        </p:tgtEl>
                                        <p:attrNameLst>
                                          <p:attrName>style.visibility</p:attrName>
                                        </p:attrNameLst>
                                      </p:cBhvr>
                                      <p:to>
                                        <p:strVal val="visible"/>
                                      </p:to>
                                    </p:set>
                                    <p:animEffect transition="in" filter="blinds(horizontal)">
                                      <p:cBhvr>
                                        <p:cTn id="23" dur="500"/>
                                        <p:tgtEl>
                                          <p:spTgt spid="5161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16118"/>
                                        </p:tgtEl>
                                        <p:attrNameLst>
                                          <p:attrName>style.visibility</p:attrName>
                                        </p:attrNameLst>
                                      </p:cBhvr>
                                      <p:to>
                                        <p:strVal val="visible"/>
                                      </p:to>
                                    </p:set>
                                    <p:animEffect transition="in" filter="blinds(horizontal)">
                                      <p:cBhvr>
                                        <p:cTn id="28" dur="500"/>
                                        <p:tgtEl>
                                          <p:spTgt spid="516118"/>
                                        </p:tgtEl>
                                      </p:cBhvr>
                                    </p:animEffect>
                                  </p:childTnLst>
                                </p:cTn>
                              </p:par>
                              <p:par>
                                <p:cTn id="29" presetID="3" presetClass="entr" presetSubtype="10" fill="hold" nodeType="withEffect">
                                  <p:stCondLst>
                                    <p:cond delay="0"/>
                                  </p:stCondLst>
                                  <p:childTnLst>
                                    <p:set>
                                      <p:cBhvr>
                                        <p:cTn id="30" dur="1" fill="hold">
                                          <p:stCondLst>
                                            <p:cond delay="0"/>
                                          </p:stCondLst>
                                        </p:cTn>
                                        <p:tgtEl>
                                          <p:spTgt spid="516120"/>
                                        </p:tgtEl>
                                        <p:attrNameLst>
                                          <p:attrName>style.visibility</p:attrName>
                                        </p:attrNameLst>
                                      </p:cBhvr>
                                      <p:to>
                                        <p:strVal val="visible"/>
                                      </p:to>
                                    </p:set>
                                    <p:animEffect transition="in" filter="blinds(horizontal)">
                                      <p:cBhvr>
                                        <p:cTn id="31" dur="500"/>
                                        <p:tgtEl>
                                          <p:spTgt spid="516120"/>
                                        </p:tgtEl>
                                      </p:cBhvr>
                                    </p:animEffect>
                                  </p:childTnLst>
                                </p:cTn>
                              </p:par>
                              <p:par>
                                <p:cTn id="32" presetID="3" presetClass="entr" presetSubtype="10" fill="hold" nodeType="withEffect">
                                  <p:stCondLst>
                                    <p:cond delay="0"/>
                                  </p:stCondLst>
                                  <p:childTnLst>
                                    <p:set>
                                      <p:cBhvr>
                                        <p:cTn id="33" dur="1" fill="hold">
                                          <p:stCondLst>
                                            <p:cond delay="0"/>
                                          </p:stCondLst>
                                        </p:cTn>
                                        <p:tgtEl>
                                          <p:spTgt spid="516122"/>
                                        </p:tgtEl>
                                        <p:attrNameLst>
                                          <p:attrName>style.visibility</p:attrName>
                                        </p:attrNameLst>
                                      </p:cBhvr>
                                      <p:to>
                                        <p:strVal val="visible"/>
                                      </p:to>
                                    </p:set>
                                    <p:animEffect transition="in" filter="blinds(horizontal)">
                                      <p:cBhvr>
                                        <p:cTn id="34" dur="500"/>
                                        <p:tgtEl>
                                          <p:spTgt spid="516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1" grpId="0"/>
      <p:bldP spid="51612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Box 5"/>
          <p:cNvSpPr txBox="1">
            <a:spLocks noChangeArrowheads="1"/>
          </p:cNvSpPr>
          <p:nvPr/>
        </p:nvSpPr>
        <p:spPr bwMode="auto">
          <a:xfrm>
            <a:off x="828675" y="188913"/>
            <a:ext cx="792003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10000"/>
              </a:lnSpc>
              <a:spcBef>
                <a:spcPct val="50000"/>
              </a:spcBef>
            </a:pPr>
            <a:r>
              <a:rPr kumimoji="1" lang="en-US" altLang="zh-CN">
                <a:ea typeface="华文楷体" panose="02010600040101010101" pitchFamily="2" charset="-122"/>
              </a:rPr>
              <a:t>    3d</a:t>
            </a:r>
            <a:r>
              <a:rPr kumimoji="1" lang="zh-CN" altLang="en-US">
                <a:ea typeface="华文楷体" panose="02010600040101010101" pitchFamily="2" charset="-122"/>
              </a:rPr>
              <a:t>过渡金属比较活泼，在自然界主要以化合物存在。</a:t>
            </a:r>
            <a:r>
              <a:rPr kumimoji="1" lang="zh-CN" altLang="en-US">
                <a:solidFill>
                  <a:srgbClr val="0000CC"/>
                </a:solidFill>
                <a:ea typeface="华文楷体" panose="02010600040101010101" pitchFamily="2" charset="-122"/>
              </a:rPr>
              <a:t>钪和钇与镧系性质相近，在自然界共生</a:t>
            </a:r>
            <a:r>
              <a:rPr kumimoji="1" lang="en-US" altLang="zh-CN">
                <a:solidFill>
                  <a:srgbClr val="0000CC"/>
                </a:solidFill>
                <a:ea typeface="华文楷体" panose="02010600040101010101" pitchFamily="2" charset="-122"/>
              </a:rPr>
              <a:t>——</a:t>
            </a:r>
            <a:r>
              <a:rPr kumimoji="1" lang="zh-CN" altLang="en-US">
                <a:solidFill>
                  <a:srgbClr val="0000CC"/>
                </a:solidFill>
                <a:ea typeface="华文楷体" panose="02010600040101010101" pitchFamily="2" charset="-122"/>
              </a:rPr>
              <a:t>稀土元素</a:t>
            </a:r>
            <a:r>
              <a:rPr kumimoji="1" lang="zh-CN" altLang="en-US">
                <a:ea typeface="华文楷体" panose="02010600040101010101" pitchFamily="2" charset="-122"/>
              </a:rPr>
              <a:t>。</a:t>
            </a:r>
            <a:endParaRPr kumimoji="1" lang="zh-CN" altLang="en-US">
              <a:ea typeface="华文楷体" panose="02010600040101010101" pitchFamily="2" charset="-122"/>
            </a:endParaRPr>
          </a:p>
        </p:txBody>
      </p:sp>
      <p:sp>
        <p:nvSpPr>
          <p:cNvPr id="435206" name="Text Box 6"/>
          <p:cNvSpPr txBox="1">
            <a:spLocks noChangeArrowheads="1"/>
          </p:cNvSpPr>
          <p:nvPr/>
        </p:nvSpPr>
        <p:spPr bwMode="auto">
          <a:xfrm>
            <a:off x="984250" y="1906588"/>
            <a:ext cx="754856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50000"/>
              </a:spcBef>
            </a:pPr>
            <a:r>
              <a:rPr kumimoji="1" lang="en-US" altLang="zh-CN">
                <a:ea typeface="华文楷体" panose="02010600040101010101" pitchFamily="2" charset="-122"/>
              </a:rPr>
              <a:t>    </a:t>
            </a:r>
            <a:r>
              <a:rPr kumimoji="1" lang="zh-CN" altLang="en-US">
                <a:solidFill>
                  <a:srgbClr val="0000CC"/>
                </a:solidFill>
                <a:ea typeface="华文楷体" panose="02010600040101010101" pitchFamily="2" charset="-122"/>
              </a:rPr>
              <a:t>钛的主要矿物</a:t>
            </a:r>
            <a:r>
              <a:rPr kumimoji="1" lang="zh-CN" altLang="en-US">
                <a:ea typeface="华文楷体" panose="02010600040101010101" pitchFamily="2" charset="-122"/>
              </a:rPr>
              <a:t>：金红石</a:t>
            </a:r>
            <a:r>
              <a:rPr kumimoji="1" lang="en-US" altLang="zh-CN">
                <a:ea typeface="华文楷体" panose="02010600040101010101" pitchFamily="2" charset="-122"/>
              </a:rPr>
              <a:t>(TiO</a:t>
            </a:r>
            <a:r>
              <a:rPr kumimoji="1" lang="en-US" altLang="zh-CN" baseline="-25000">
                <a:ea typeface="华文楷体" panose="02010600040101010101" pitchFamily="2" charset="-122"/>
              </a:rPr>
              <a:t>2</a:t>
            </a:r>
            <a:r>
              <a:rPr kumimoji="1" lang="en-US" altLang="zh-CN">
                <a:ea typeface="华文楷体" panose="02010600040101010101" pitchFamily="2" charset="-122"/>
              </a:rPr>
              <a:t>)</a:t>
            </a:r>
            <a:r>
              <a:rPr kumimoji="1" lang="zh-CN" altLang="en-US">
                <a:ea typeface="华文楷体" panose="02010600040101010101" pitchFamily="2" charset="-122"/>
              </a:rPr>
              <a:t>和钛铁矿</a:t>
            </a:r>
            <a:r>
              <a:rPr kumimoji="1" lang="en-US" altLang="zh-CN">
                <a:ea typeface="华文楷体" panose="02010600040101010101" pitchFamily="2" charset="-122"/>
              </a:rPr>
              <a:t>FeTiO</a:t>
            </a:r>
            <a:r>
              <a:rPr kumimoji="1" lang="en-US" altLang="zh-CN" baseline="-25000">
                <a:ea typeface="华文楷体" panose="02010600040101010101" pitchFamily="2" charset="-122"/>
              </a:rPr>
              <a:t>3</a:t>
            </a:r>
            <a:r>
              <a:rPr kumimoji="1" lang="zh-CN" altLang="en-US">
                <a:ea typeface="华文楷体" panose="02010600040101010101" pitchFamily="2" charset="-122"/>
              </a:rPr>
              <a:t>，提取金属钛。</a:t>
            </a:r>
            <a:endParaRPr kumimoji="1" lang="zh-CN" altLang="en-US">
              <a:ea typeface="华文楷体" panose="02010600040101010101" pitchFamily="2" charset="-122"/>
            </a:endParaRPr>
          </a:p>
        </p:txBody>
      </p:sp>
      <p:grpSp>
        <p:nvGrpSpPr>
          <p:cNvPr id="435223" name="Group 23"/>
          <p:cNvGrpSpPr/>
          <p:nvPr/>
        </p:nvGrpSpPr>
        <p:grpSpPr bwMode="auto">
          <a:xfrm>
            <a:off x="0" y="3284538"/>
            <a:ext cx="8964613" cy="792162"/>
            <a:chOff x="113" y="2160"/>
            <a:chExt cx="5647" cy="499"/>
          </a:xfrm>
        </p:grpSpPr>
        <p:sp>
          <p:nvSpPr>
            <p:cNvPr id="114705" name="Text Box 11"/>
            <p:cNvSpPr txBox="1">
              <a:spLocks noChangeArrowheads="1"/>
            </p:cNvSpPr>
            <p:nvPr/>
          </p:nvSpPr>
          <p:spPr bwMode="auto">
            <a:xfrm>
              <a:off x="113" y="2251"/>
              <a:ext cx="5647"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just">
                <a:lnSpc>
                  <a:spcPct val="112000"/>
                </a:lnSpc>
              </a:pPr>
              <a:r>
                <a:rPr lang="en-US" altLang="zh-CN" sz="2800">
                  <a:ea typeface="华文楷体" panose="02010600040101010101" pitchFamily="2" charset="-122"/>
                </a:rPr>
                <a:t>2FeTiO</a:t>
              </a:r>
              <a:r>
                <a:rPr lang="en-US" altLang="zh-CN" sz="2800" baseline="-25000">
                  <a:ea typeface="华文楷体" panose="02010600040101010101" pitchFamily="2" charset="-122"/>
                </a:rPr>
                <a:t>3</a:t>
              </a:r>
              <a:r>
                <a:rPr lang="en-US" altLang="zh-CN" sz="2800">
                  <a:ea typeface="华文楷体" panose="02010600040101010101" pitchFamily="2" charset="-122"/>
                </a:rPr>
                <a:t>(s)+7Cl</a:t>
              </a:r>
              <a:r>
                <a:rPr lang="en-US" altLang="zh-CN" sz="2800" baseline="-25000">
                  <a:ea typeface="华文楷体" panose="02010600040101010101" pitchFamily="2" charset="-122"/>
                </a:rPr>
                <a:t>2</a:t>
              </a:r>
              <a:r>
                <a:rPr lang="en-US" altLang="zh-CN" sz="2800">
                  <a:ea typeface="华文楷体" panose="02010600040101010101" pitchFamily="2" charset="-122"/>
                </a:rPr>
                <a:t>(g)+6C(s)       2TiCl</a:t>
              </a:r>
              <a:r>
                <a:rPr lang="en-US" altLang="zh-CN" sz="2800" baseline="-25000">
                  <a:ea typeface="华文楷体" panose="02010600040101010101" pitchFamily="2" charset="-122"/>
                </a:rPr>
                <a:t>4</a:t>
              </a:r>
              <a:r>
                <a:rPr lang="en-US" altLang="zh-CN" sz="2800">
                  <a:ea typeface="华文楷体" panose="02010600040101010101" pitchFamily="2" charset="-122"/>
                </a:rPr>
                <a:t>(</a:t>
              </a:r>
              <a:r>
                <a:rPr lang="en-US" altLang="zh-CN" sz="2800" i="1">
                  <a:ea typeface="华文楷体" panose="02010600040101010101" pitchFamily="2" charset="-122"/>
                </a:rPr>
                <a:t>l</a:t>
              </a:r>
              <a:r>
                <a:rPr lang="en-US" altLang="zh-CN" sz="2800">
                  <a:ea typeface="华文楷体" panose="02010600040101010101" pitchFamily="2" charset="-122"/>
                </a:rPr>
                <a:t>)+2FeCl</a:t>
              </a:r>
              <a:r>
                <a:rPr lang="en-US" altLang="zh-CN" sz="2800" baseline="-25000">
                  <a:ea typeface="华文楷体" panose="02010600040101010101" pitchFamily="2" charset="-122"/>
                </a:rPr>
                <a:t>3</a:t>
              </a:r>
              <a:r>
                <a:rPr lang="en-US" altLang="zh-CN" sz="2800">
                  <a:ea typeface="华文楷体" panose="02010600040101010101" pitchFamily="2" charset="-122"/>
                </a:rPr>
                <a:t>(s)+6CO(g)</a:t>
              </a:r>
              <a:endParaRPr lang="en-US" altLang="zh-CN" sz="2800">
                <a:ea typeface="华文楷体" panose="02010600040101010101" pitchFamily="2" charset="-122"/>
              </a:endParaRPr>
            </a:p>
          </p:txBody>
        </p:sp>
        <p:sp>
          <p:nvSpPr>
            <p:cNvPr id="114706" name="Rectangle 19"/>
            <p:cNvSpPr>
              <a:spLocks noChangeArrowheads="1"/>
            </p:cNvSpPr>
            <p:nvPr/>
          </p:nvSpPr>
          <p:spPr bwMode="auto">
            <a:xfrm>
              <a:off x="2653" y="2160"/>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sz="2000">
                  <a:ea typeface="华文楷体" panose="02010600040101010101" pitchFamily="2" charset="-122"/>
                </a:rPr>
                <a:t>高温</a:t>
              </a:r>
              <a:endParaRPr lang="zh-CN" altLang="en-US" sz="2000">
                <a:ea typeface="华文楷体" panose="02010600040101010101" pitchFamily="2" charset="-122"/>
              </a:endParaRPr>
            </a:p>
          </p:txBody>
        </p:sp>
        <p:grpSp>
          <p:nvGrpSpPr>
            <p:cNvPr id="114707" name="Group 22"/>
            <p:cNvGrpSpPr/>
            <p:nvPr/>
          </p:nvGrpSpPr>
          <p:grpSpPr bwMode="auto">
            <a:xfrm>
              <a:off x="2699" y="2432"/>
              <a:ext cx="317" cy="45"/>
              <a:chOff x="2608" y="3612"/>
              <a:chExt cx="317" cy="45"/>
            </a:xfrm>
          </p:grpSpPr>
          <p:sp>
            <p:nvSpPr>
              <p:cNvPr id="114708" name="Line 20"/>
              <p:cNvSpPr>
                <a:spLocks noChangeShapeType="1"/>
              </p:cNvSpPr>
              <p:nvPr/>
            </p:nvSpPr>
            <p:spPr bwMode="auto">
              <a:xfrm>
                <a:off x="2608" y="3612"/>
                <a:ext cx="317" cy="0"/>
              </a:xfrm>
              <a:prstGeom prst="line">
                <a:avLst/>
              </a:prstGeom>
              <a:noFill/>
              <a:ln w="31750">
                <a:solidFill>
                  <a:srgbClr val="000000"/>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4709" name="Line 21"/>
              <p:cNvSpPr>
                <a:spLocks noChangeShapeType="1"/>
              </p:cNvSpPr>
              <p:nvPr/>
            </p:nvSpPr>
            <p:spPr bwMode="auto">
              <a:xfrm>
                <a:off x="2608" y="3657"/>
                <a:ext cx="317" cy="0"/>
              </a:xfrm>
              <a:prstGeom prst="line">
                <a:avLst/>
              </a:prstGeom>
              <a:noFill/>
              <a:ln w="31750">
                <a:solidFill>
                  <a:srgbClr val="000000"/>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grpSp>
      <p:grpSp>
        <p:nvGrpSpPr>
          <p:cNvPr id="435237" name="Group 37"/>
          <p:cNvGrpSpPr/>
          <p:nvPr/>
        </p:nvGrpSpPr>
        <p:grpSpPr bwMode="auto">
          <a:xfrm>
            <a:off x="971550" y="5157788"/>
            <a:ext cx="7416800" cy="719137"/>
            <a:chOff x="204" y="3249"/>
            <a:chExt cx="4672" cy="453"/>
          </a:xfrm>
        </p:grpSpPr>
        <p:sp>
          <p:nvSpPr>
            <p:cNvPr id="114700" name="Text Box 18"/>
            <p:cNvSpPr txBox="1">
              <a:spLocks noChangeArrowheads="1"/>
            </p:cNvSpPr>
            <p:nvPr/>
          </p:nvSpPr>
          <p:spPr bwMode="auto">
            <a:xfrm>
              <a:off x="204" y="3339"/>
              <a:ext cx="467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just">
                <a:lnSpc>
                  <a:spcPct val="112000"/>
                </a:lnSpc>
              </a:pPr>
              <a:r>
                <a:rPr lang="pt-BR" altLang="zh-CN" sz="2800">
                  <a:ea typeface="华文楷体" panose="02010600040101010101" pitchFamily="2" charset="-122"/>
                </a:rPr>
                <a:t>TiCl</a:t>
              </a:r>
              <a:r>
                <a:rPr lang="pt-BR" altLang="zh-CN" sz="2800" baseline="-25000">
                  <a:ea typeface="华文楷体" panose="02010600040101010101" pitchFamily="2" charset="-122"/>
                </a:rPr>
                <a:t>4</a:t>
              </a:r>
              <a:r>
                <a:rPr lang="pt-BR" altLang="zh-CN" sz="2800">
                  <a:ea typeface="华文楷体" panose="02010600040101010101" pitchFamily="2" charset="-122"/>
                </a:rPr>
                <a:t>(l) + 2Mg(s)               Ti(s) + 2MgCl</a:t>
              </a:r>
              <a:r>
                <a:rPr lang="pt-BR" altLang="zh-CN" sz="2800" baseline="-25000">
                  <a:ea typeface="华文楷体" panose="02010600040101010101" pitchFamily="2" charset="-122"/>
                </a:rPr>
                <a:t>2</a:t>
              </a:r>
              <a:r>
                <a:rPr lang="pt-BR" altLang="zh-CN" sz="2800">
                  <a:ea typeface="华文楷体" panose="02010600040101010101" pitchFamily="2" charset="-122"/>
                </a:rPr>
                <a:t>(s)</a:t>
              </a:r>
              <a:endParaRPr lang="en-US" altLang="zh-CN" sz="2800">
                <a:ea typeface="华文楷体" panose="02010600040101010101" pitchFamily="2" charset="-122"/>
              </a:endParaRPr>
            </a:p>
          </p:txBody>
        </p:sp>
        <p:grpSp>
          <p:nvGrpSpPr>
            <p:cNvPr id="114701" name="Group 27"/>
            <p:cNvGrpSpPr/>
            <p:nvPr/>
          </p:nvGrpSpPr>
          <p:grpSpPr bwMode="auto">
            <a:xfrm>
              <a:off x="2109" y="3249"/>
              <a:ext cx="438" cy="317"/>
              <a:chOff x="1383" y="3657"/>
              <a:chExt cx="438" cy="317"/>
            </a:xfrm>
          </p:grpSpPr>
          <p:sp>
            <p:nvSpPr>
              <p:cNvPr id="114702" name="Rectangle 24"/>
              <p:cNvSpPr>
                <a:spLocks noChangeArrowheads="1"/>
              </p:cNvSpPr>
              <p:nvPr/>
            </p:nvSpPr>
            <p:spPr bwMode="auto">
              <a:xfrm>
                <a:off x="1383" y="3657"/>
                <a:ext cx="43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sz="2000">
                    <a:ea typeface="华文楷体" panose="02010600040101010101" pitchFamily="2" charset="-122"/>
                  </a:rPr>
                  <a:t>高温</a:t>
                </a:r>
                <a:endParaRPr lang="zh-CN" altLang="en-US" sz="2000">
                  <a:ea typeface="华文楷体" panose="02010600040101010101" pitchFamily="2" charset="-122"/>
                </a:endParaRPr>
              </a:p>
            </p:txBody>
          </p:sp>
          <p:sp>
            <p:nvSpPr>
              <p:cNvPr id="114703" name="Line 25"/>
              <p:cNvSpPr>
                <a:spLocks noChangeShapeType="1"/>
              </p:cNvSpPr>
              <p:nvPr/>
            </p:nvSpPr>
            <p:spPr bwMode="auto">
              <a:xfrm>
                <a:off x="1383" y="3929"/>
                <a:ext cx="408" cy="0"/>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4704" name="Line 26"/>
              <p:cNvSpPr>
                <a:spLocks noChangeShapeType="1"/>
              </p:cNvSpPr>
              <p:nvPr/>
            </p:nvSpPr>
            <p:spPr bwMode="auto">
              <a:xfrm>
                <a:off x="1383" y="3974"/>
                <a:ext cx="408" cy="0"/>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grpSp>
      <p:grpSp>
        <p:nvGrpSpPr>
          <p:cNvPr id="435232" name="Group 32"/>
          <p:cNvGrpSpPr/>
          <p:nvPr/>
        </p:nvGrpSpPr>
        <p:grpSpPr bwMode="auto">
          <a:xfrm>
            <a:off x="682625" y="4149725"/>
            <a:ext cx="8137525" cy="649288"/>
            <a:chOff x="158" y="2659"/>
            <a:chExt cx="5126" cy="409"/>
          </a:xfrm>
        </p:grpSpPr>
        <p:sp>
          <p:nvSpPr>
            <p:cNvPr id="114695" name="Text Box 14"/>
            <p:cNvSpPr txBox="1">
              <a:spLocks noChangeArrowheads="1"/>
            </p:cNvSpPr>
            <p:nvPr/>
          </p:nvSpPr>
          <p:spPr bwMode="auto">
            <a:xfrm>
              <a:off x="158" y="2750"/>
              <a:ext cx="5126"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just">
                <a:lnSpc>
                  <a:spcPct val="112000"/>
                </a:lnSpc>
              </a:pPr>
              <a:r>
                <a:rPr lang="en-US" altLang="zh-CN" sz="2800">
                  <a:ea typeface="华文楷体" panose="02010600040101010101" pitchFamily="2" charset="-122"/>
                </a:rPr>
                <a:t>TiO</a:t>
              </a:r>
              <a:r>
                <a:rPr lang="en-US" altLang="zh-CN" sz="2800" baseline="-25000">
                  <a:ea typeface="华文楷体" panose="02010600040101010101" pitchFamily="2" charset="-122"/>
                </a:rPr>
                <a:t>2</a:t>
              </a:r>
              <a:r>
                <a:rPr lang="en-US" altLang="zh-CN" sz="2800">
                  <a:ea typeface="华文楷体" panose="02010600040101010101" pitchFamily="2" charset="-122"/>
                </a:rPr>
                <a:t>(s) + 2Cl</a:t>
              </a:r>
              <a:r>
                <a:rPr lang="en-US" altLang="zh-CN" sz="2800" baseline="-25000">
                  <a:ea typeface="华文楷体" panose="02010600040101010101" pitchFamily="2" charset="-122"/>
                </a:rPr>
                <a:t>2</a:t>
              </a:r>
              <a:r>
                <a:rPr lang="en-US" altLang="zh-CN" sz="2800">
                  <a:ea typeface="华文楷体" panose="02010600040101010101" pitchFamily="2" charset="-122"/>
                </a:rPr>
                <a:t>(g) + 2C(s)               TiCl</a:t>
              </a:r>
              <a:r>
                <a:rPr lang="en-US" altLang="zh-CN" sz="2800" baseline="-25000">
                  <a:ea typeface="华文楷体" panose="02010600040101010101" pitchFamily="2" charset="-122"/>
                </a:rPr>
                <a:t>4</a:t>
              </a:r>
              <a:r>
                <a:rPr lang="en-US" altLang="zh-CN" sz="2800">
                  <a:ea typeface="华文楷体" panose="02010600040101010101" pitchFamily="2" charset="-122"/>
                </a:rPr>
                <a:t>(</a:t>
              </a:r>
              <a:r>
                <a:rPr lang="en-US" altLang="zh-CN" sz="2800" i="1">
                  <a:ea typeface="华文楷体" panose="02010600040101010101" pitchFamily="2" charset="-122"/>
                </a:rPr>
                <a:t>l) + </a:t>
              </a:r>
              <a:r>
                <a:rPr lang="en-US" altLang="zh-CN" sz="2800">
                  <a:ea typeface="华文楷体" panose="02010600040101010101" pitchFamily="2" charset="-122"/>
                </a:rPr>
                <a:t>2CO(g)</a:t>
              </a:r>
              <a:endParaRPr lang="en-US" altLang="zh-CN" sz="2800">
                <a:ea typeface="华文楷体" panose="02010600040101010101" pitchFamily="2" charset="-122"/>
              </a:endParaRPr>
            </a:p>
          </p:txBody>
        </p:sp>
        <p:grpSp>
          <p:nvGrpSpPr>
            <p:cNvPr id="114696" name="Group 28"/>
            <p:cNvGrpSpPr/>
            <p:nvPr/>
          </p:nvGrpSpPr>
          <p:grpSpPr bwMode="auto">
            <a:xfrm>
              <a:off x="2744" y="2659"/>
              <a:ext cx="635" cy="317"/>
              <a:chOff x="1383" y="3657"/>
              <a:chExt cx="635" cy="317"/>
            </a:xfrm>
          </p:grpSpPr>
          <p:sp>
            <p:nvSpPr>
              <p:cNvPr id="114697" name="Rectangle 29"/>
              <p:cNvSpPr>
                <a:spLocks noChangeArrowheads="1"/>
              </p:cNvSpPr>
              <p:nvPr/>
            </p:nvSpPr>
            <p:spPr bwMode="auto">
              <a:xfrm>
                <a:off x="1383" y="3657"/>
                <a:ext cx="4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sz="2000">
                    <a:ea typeface="华文楷体" panose="02010600040101010101" pitchFamily="2" charset="-122"/>
                  </a:rPr>
                  <a:t>高温</a:t>
                </a:r>
                <a:endParaRPr lang="zh-CN" altLang="en-US" sz="2000">
                  <a:ea typeface="华文楷体" panose="02010600040101010101" pitchFamily="2" charset="-122"/>
                </a:endParaRPr>
              </a:p>
            </p:txBody>
          </p:sp>
          <p:sp>
            <p:nvSpPr>
              <p:cNvPr id="114698" name="Line 30"/>
              <p:cNvSpPr>
                <a:spLocks noChangeShapeType="1"/>
              </p:cNvSpPr>
              <p:nvPr/>
            </p:nvSpPr>
            <p:spPr bwMode="auto">
              <a:xfrm>
                <a:off x="1383" y="3929"/>
                <a:ext cx="635" cy="0"/>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4699" name="Line 31"/>
              <p:cNvSpPr>
                <a:spLocks noChangeShapeType="1"/>
              </p:cNvSpPr>
              <p:nvPr/>
            </p:nvSpPr>
            <p:spPr bwMode="auto">
              <a:xfrm>
                <a:off x="1383" y="3974"/>
                <a:ext cx="635" cy="0"/>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grpSp>
      <p:sp>
        <p:nvSpPr>
          <p:cNvPr id="114694"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8A29031C-B9F9-4A31-BF82-3D8D48A59D32}"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5206"/>
                                        </p:tgtEl>
                                        <p:attrNameLst>
                                          <p:attrName>style.visibility</p:attrName>
                                        </p:attrNameLst>
                                      </p:cBhvr>
                                      <p:to>
                                        <p:strVal val="visible"/>
                                      </p:to>
                                    </p:set>
                                    <p:animEffect transition="in" filter="wipe(left)">
                                      <p:cBhvr>
                                        <p:cTn id="7" dur="500"/>
                                        <p:tgtEl>
                                          <p:spTgt spid="4352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5223"/>
                                        </p:tgtEl>
                                        <p:attrNameLst>
                                          <p:attrName>style.visibility</p:attrName>
                                        </p:attrNameLst>
                                      </p:cBhvr>
                                      <p:to>
                                        <p:strVal val="visible"/>
                                      </p:to>
                                    </p:set>
                                    <p:animEffect transition="in" filter="wipe(left)">
                                      <p:cBhvr>
                                        <p:cTn id="12" dur="500"/>
                                        <p:tgtEl>
                                          <p:spTgt spid="435223"/>
                                        </p:tgtEl>
                                      </p:cBhvr>
                                    </p:animEffect>
                                  </p:childTnLst>
                                </p:cTn>
                              </p:par>
                              <p:par>
                                <p:cTn id="13" presetID="22" presetClass="entr" presetSubtype="8" fill="hold" nodeType="withEffect">
                                  <p:stCondLst>
                                    <p:cond delay="0"/>
                                  </p:stCondLst>
                                  <p:childTnLst>
                                    <p:set>
                                      <p:cBhvr>
                                        <p:cTn id="14" dur="1" fill="hold">
                                          <p:stCondLst>
                                            <p:cond delay="0"/>
                                          </p:stCondLst>
                                        </p:cTn>
                                        <p:tgtEl>
                                          <p:spTgt spid="435232"/>
                                        </p:tgtEl>
                                        <p:attrNameLst>
                                          <p:attrName>style.visibility</p:attrName>
                                        </p:attrNameLst>
                                      </p:cBhvr>
                                      <p:to>
                                        <p:strVal val="visible"/>
                                      </p:to>
                                    </p:set>
                                    <p:animEffect transition="in" filter="wipe(left)">
                                      <p:cBhvr>
                                        <p:cTn id="15" dur="500"/>
                                        <p:tgtEl>
                                          <p:spTgt spid="435232"/>
                                        </p:tgtEl>
                                      </p:cBhvr>
                                    </p:animEffect>
                                  </p:childTnLst>
                                </p:cTn>
                              </p:par>
                              <p:par>
                                <p:cTn id="16" presetID="22" presetClass="entr" presetSubtype="8" fill="hold" nodeType="withEffect">
                                  <p:stCondLst>
                                    <p:cond delay="0"/>
                                  </p:stCondLst>
                                  <p:childTnLst>
                                    <p:set>
                                      <p:cBhvr>
                                        <p:cTn id="17" dur="1" fill="hold">
                                          <p:stCondLst>
                                            <p:cond delay="0"/>
                                          </p:stCondLst>
                                        </p:cTn>
                                        <p:tgtEl>
                                          <p:spTgt spid="435237"/>
                                        </p:tgtEl>
                                        <p:attrNameLst>
                                          <p:attrName>style.visibility</p:attrName>
                                        </p:attrNameLst>
                                      </p:cBhvr>
                                      <p:to>
                                        <p:strVal val="visible"/>
                                      </p:to>
                                    </p:set>
                                    <p:animEffect transition="in" filter="wipe(left)">
                                      <p:cBhvr>
                                        <p:cTn id="18" dur="500"/>
                                        <p:tgtEl>
                                          <p:spTgt spid="435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4"/>
          <p:cNvSpPr txBox="1">
            <a:spLocks noChangeArrowheads="1"/>
          </p:cNvSpPr>
          <p:nvPr/>
        </p:nvSpPr>
        <p:spPr bwMode="auto">
          <a:xfrm>
            <a:off x="900113" y="184150"/>
            <a:ext cx="799306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50000"/>
              </a:spcBef>
            </a:pPr>
            <a:r>
              <a:rPr kumimoji="1" lang="en-US" altLang="zh-CN">
                <a:ea typeface="华文楷体" panose="02010600040101010101" pitchFamily="2" charset="-122"/>
              </a:rPr>
              <a:t>   </a:t>
            </a:r>
            <a:r>
              <a:rPr kumimoji="1" lang="zh-CN" altLang="en-US">
                <a:solidFill>
                  <a:srgbClr val="0000CC"/>
                </a:solidFill>
                <a:ea typeface="华文楷体" panose="02010600040101010101" pitchFamily="2" charset="-122"/>
              </a:rPr>
              <a:t>铬的重要矿物</a:t>
            </a:r>
            <a:r>
              <a:rPr kumimoji="1" lang="zh-CN" altLang="en-US">
                <a:ea typeface="华文楷体" panose="02010600040101010101" pitchFamily="2" charset="-122"/>
              </a:rPr>
              <a:t>是铬铁矿</a:t>
            </a:r>
            <a:r>
              <a:rPr kumimoji="1" lang="en-US" altLang="zh-CN">
                <a:ea typeface="华文楷体" panose="02010600040101010101" pitchFamily="2" charset="-122"/>
              </a:rPr>
              <a:t>Fe(CrO</a:t>
            </a:r>
            <a:r>
              <a:rPr kumimoji="1" lang="en-US" altLang="zh-CN" baseline="-25000">
                <a:ea typeface="华文楷体" panose="02010600040101010101" pitchFamily="2" charset="-122"/>
              </a:rPr>
              <a:t>2</a:t>
            </a:r>
            <a:r>
              <a:rPr kumimoji="1" lang="en-US" altLang="zh-CN">
                <a:ea typeface="华文楷体" panose="02010600040101010101" pitchFamily="2" charset="-122"/>
              </a:rPr>
              <a:t>)</a:t>
            </a:r>
            <a:r>
              <a:rPr kumimoji="1" lang="en-US" altLang="zh-CN" baseline="-25000">
                <a:ea typeface="华文楷体" panose="02010600040101010101" pitchFamily="2" charset="-122"/>
              </a:rPr>
              <a:t>2</a:t>
            </a:r>
            <a:r>
              <a:rPr kumimoji="1" lang="zh-CN" altLang="en-US">
                <a:ea typeface="华文楷体" panose="02010600040101010101" pitchFamily="2" charset="-122"/>
              </a:rPr>
              <a:t>。由铬铁矿经碱熔、浸取、酸化和还原得到</a:t>
            </a:r>
            <a:r>
              <a:rPr kumimoji="1" lang="en-US" altLang="zh-CN">
                <a:ea typeface="华文楷体" panose="02010600040101010101" pitchFamily="2" charset="-122"/>
              </a:rPr>
              <a:t>Cr</a:t>
            </a:r>
            <a:r>
              <a:rPr kumimoji="1" lang="en-US" altLang="zh-CN" baseline="-25000">
                <a:ea typeface="华文楷体" panose="02010600040101010101" pitchFamily="2" charset="-122"/>
              </a:rPr>
              <a:t>2</a:t>
            </a:r>
            <a:r>
              <a:rPr kumimoji="1" lang="en-US" altLang="zh-CN">
                <a:ea typeface="华文楷体" panose="02010600040101010101" pitchFamily="2" charset="-122"/>
              </a:rPr>
              <a:t>O</a:t>
            </a:r>
            <a:r>
              <a:rPr kumimoji="1" lang="en-US" altLang="zh-CN" baseline="-25000">
                <a:ea typeface="华文楷体" panose="02010600040101010101" pitchFamily="2" charset="-122"/>
              </a:rPr>
              <a:t>3</a:t>
            </a:r>
            <a:r>
              <a:rPr kumimoji="1" lang="zh-CN" altLang="en-US">
                <a:ea typeface="华文楷体" panose="02010600040101010101" pitchFamily="2" charset="-122"/>
              </a:rPr>
              <a:t>，再经铝热还原得到金属铬。</a:t>
            </a:r>
            <a:endParaRPr kumimoji="1" lang="zh-CN" altLang="en-US">
              <a:ea typeface="华文楷体" panose="02010600040101010101" pitchFamily="2" charset="-122"/>
            </a:endParaRPr>
          </a:p>
        </p:txBody>
      </p:sp>
      <p:grpSp>
        <p:nvGrpSpPr>
          <p:cNvPr id="569371" name="Group 27"/>
          <p:cNvGrpSpPr/>
          <p:nvPr/>
        </p:nvGrpSpPr>
        <p:grpSpPr bwMode="auto">
          <a:xfrm>
            <a:off x="179388" y="2349500"/>
            <a:ext cx="8785225" cy="719138"/>
            <a:chOff x="113" y="1480"/>
            <a:chExt cx="5534" cy="453"/>
          </a:xfrm>
        </p:grpSpPr>
        <p:sp>
          <p:nvSpPr>
            <p:cNvPr id="115728" name="Text Box 8"/>
            <p:cNvSpPr txBox="1">
              <a:spLocks noChangeArrowheads="1"/>
            </p:cNvSpPr>
            <p:nvPr/>
          </p:nvSpPr>
          <p:spPr bwMode="auto">
            <a:xfrm>
              <a:off x="113" y="1525"/>
              <a:ext cx="553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just">
                <a:lnSpc>
                  <a:spcPct val="112000"/>
                </a:lnSpc>
              </a:pPr>
              <a:r>
                <a:rPr lang="en-US" altLang="zh-CN" sz="2800">
                  <a:ea typeface="华文楷体" panose="02010600040101010101" pitchFamily="2" charset="-122"/>
                </a:rPr>
                <a:t>4Fe(</a:t>
              </a:r>
              <a:r>
                <a:rPr lang="en-US" altLang="zh-CN" sz="2800">
                  <a:solidFill>
                    <a:srgbClr val="0000CC"/>
                  </a:solidFill>
                  <a:ea typeface="华文楷体" panose="02010600040101010101" pitchFamily="2" charset="-122"/>
                </a:rPr>
                <a:t>CrO</a:t>
              </a:r>
              <a:r>
                <a:rPr lang="en-US" altLang="zh-CN" sz="2800" baseline="-25000">
                  <a:solidFill>
                    <a:srgbClr val="0000CC"/>
                  </a:solidFill>
                  <a:ea typeface="华文楷体" panose="02010600040101010101" pitchFamily="2" charset="-122"/>
                </a:rPr>
                <a:t>2</a:t>
              </a:r>
              <a:r>
                <a:rPr lang="en-US" altLang="zh-CN" sz="2800">
                  <a:ea typeface="华文楷体" panose="02010600040101010101" pitchFamily="2" charset="-122"/>
                </a:rPr>
                <a:t>)</a:t>
              </a:r>
              <a:r>
                <a:rPr lang="en-US" altLang="zh-CN" sz="2800" baseline="-25000">
                  <a:ea typeface="华文楷体" panose="02010600040101010101" pitchFamily="2" charset="-122"/>
                </a:rPr>
                <a:t>2</a:t>
              </a:r>
              <a:r>
                <a:rPr lang="en-US" altLang="zh-CN" sz="2800">
                  <a:ea typeface="华文楷体" panose="02010600040101010101" pitchFamily="2" charset="-122"/>
                </a:rPr>
                <a:t>+8Na</a:t>
              </a:r>
              <a:r>
                <a:rPr lang="en-US" altLang="zh-CN" sz="2800" baseline="-25000">
                  <a:ea typeface="华文楷体" panose="02010600040101010101" pitchFamily="2" charset="-122"/>
                </a:rPr>
                <a:t>2</a:t>
              </a:r>
              <a:r>
                <a:rPr lang="en-US" altLang="zh-CN" sz="2800">
                  <a:ea typeface="华文楷体" panose="02010600040101010101" pitchFamily="2" charset="-122"/>
                </a:rPr>
                <a:t>CO</a:t>
              </a:r>
              <a:r>
                <a:rPr lang="en-US" altLang="zh-CN" sz="2800" baseline="-25000">
                  <a:ea typeface="华文楷体" panose="02010600040101010101" pitchFamily="2" charset="-122"/>
                </a:rPr>
                <a:t>3</a:t>
              </a:r>
              <a:r>
                <a:rPr lang="en-US" altLang="zh-CN" sz="2800">
                  <a:ea typeface="华文楷体" panose="02010600040101010101" pitchFamily="2" charset="-122"/>
                </a:rPr>
                <a:t>+7O</a:t>
              </a:r>
              <a:r>
                <a:rPr lang="en-US" altLang="zh-CN" sz="2800" baseline="-25000">
                  <a:ea typeface="华文楷体" panose="02010600040101010101" pitchFamily="2" charset="-122"/>
                </a:rPr>
                <a:t>2</a:t>
              </a:r>
              <a:r>
                <a:rPr lang="en-US" altLang="zh-CN" sz="2800" baseline="30000">
                  <a:ea typeface="华文楷体" panose="02010600040101010101" pitchFamily="2" charset="-122"/>
                </a:rPr>
                <a:t>          </a:t>
              </a:r>
              <a:r>
                <a:rPr lang="en-US" altLang="zh-CN" sz="2800">
                  <a:ea typeface="华文楷体" panose="02010600040101010101" pitchFamily="2" charset="-122"/>
                </a:rPr>
                <a:t>2Fe</a:t>
              </a:r>
              <a:r>
                <a:rPr lang="en-US" altLang="zh-CN" sz="2800" baseline="-25000">
                  <a:ea typeface="华文楷体" panose="02010600040101010101" pitchFamily="2" charset="-122"/>
                </a:rPr>
                <a:t>2</a:t>
              </a:r>
              <a:r>
                <a:rPr lang="en-US" altLang="zh-CN" sz="2800">
                  <a:ea typeface="华文楷体" panose="02010600040101010101" pitchFamily="2" charset="-122"/>
                </a:rPr>
                <a:t>O</a:t>
              </a:r>
              <a:r>
                <a:rPr lang="en-US" altLang="zh-CN" sz="2800" baseline="-25000">
                  <a:ea typeface="华文楷体" panose="02010600040101010101" pitchFamily="2" charset="-122"/>
                </a:rPr>
                <a:t>3</a:t>
              </a:r>
              <a:r>
                <a:rPr lang="en-US" altLang="zh-CN" sz="2800">
                  <a:ea typeface="华文楷体" panose="02010600040101010101" pitchFamily="2" charset="-122"/>
                </a:rPr>
                <a:t>+8Na</a:t>
              </a:r>
              <a:r>
                <a:rPr lang="en-US" altLang="zh-CN" sz="2800" baseline="-25000">
                  <a:ea typeface="华文楷体" panose="02010600040101010101" pitchFamily="2" charset="-122"/>
                </a:rPr>
                <a:t>2</a:t>
              </a:r>
              <a:r>
                <a:rPr lang="en-US" altLang="zh-CN" sz="2800">
                  <a:solidFill>
                    <a:srgbClr val="0000CC"/>
                  </a:solidFill>
                  <a:ea typeface="华文楷体" panose="02010600040101010101" pitchFamily="2" charset="-122"/>
                </a:rPr>
                <a:t>CrO</a:t>
              </a:r>
              <a:r>
                <a:rPr lang="en-US" altLang="zh-CN" sz="2800" baseline="-25000">
                  <a:solidFill>
                    <a:srgbClr val="0000CC"/>
                  </a:solidFill>
                  <a:ea typeface="华文楷体" panose="02010600040101010101" pitchFamily="2" charset="-122"/>
                </a:rPr>
                <a:t>4</a:t>
              </a:r>
              <a:r>
                <a:rPr lang="en-US" altLang="zh-CN" sz="2800">
                  <a:ea typeface="华文楷体" panose="02010600040101010101" pitchFamily="2" charset="-122"/>
                </a:rPr>
                <a:t>+8CO</a:t>
              </a:r>
              <a:r>
                <a:rPr lang="en-US" altLang="zh-CN" sz="2800" baseline="-25000">
                  <a:ea typeface="华文楷体" panose="02010600040101010101" pitchFamily="2" charset="-122"/>
                </a:rPr>
                <a:t>2</a:t>
              </a:r>
              <a:endParaRPr lang="en-US" altLang="zh-CN" sz="2800">
                <a:ea typeface="华文楷体" panose="02010600040101010101" pitchFamily="2" charset="-122"/>
              </a:endParaRPr>
            </a:p>
          </p:txBody>
        </p:sp>
        <p:grpSp>
          <p:nvGrpSpPr>
            <p:cNvPr id="115729" name="Group 13"/>
            <p:cNvGrpSpPr/>
            <p:nvPr/>
          </p:nvGrpSpPr>
          <p:grpSpPr bwMode="auto">
            <a:xfrm>
              <a:off x="2744" y="1480"/>
              <a:ext cx="406" cy="251"/>
              <a:chOff x="2562" y="2432"/>
              <a:chExt cx="406" cy="272"/>
            </a:xfrm>
          </p:grpSpPr>
          <p:sp>
            <p:nvSpPr>
              <p:cNvPr id="115730" name="Rectangle 10"/>
              <p:cNvSpPr>
                <a:spLocks noChangeArrowheads="1"/>
              </p:cNvSpPr>
              <p:nvPr/>
            </p:nvSpPr>
            <p:spPr bwMode="auto">
              <a:xfrm>
                <a:off x="2562" y="2432"/>
                <a:ext cx="4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sz="1800">
                    <a:ea typeface="华文楷体" panose="02010600040101010101" pitchFamily="2" charset="-122"/>
                  </a:rPr>
                  <a:t>高温</a:t>
                </a:r>
                <a:endParaRPr lang="zh-CN" altLang="en-US" sz="1800">
                  <a:ea typeface="华文楷体" panose="02010600040101010101" pitchFamily="2" charset="-122"/>
                </a:endParaRPr>
              </a:p>
            </p:txBody>
          </p:sp>
          <p:sp>
            <p:nvSpPr>
              <p:cNvPr id="115731" name="Line 11"/>
              <p:cNvSpPr>
                <a:spLocks noChangeShapeType="1"/>
              </p:cNvSpPr>
              <p:nvPr/>
            </p:nvSpPr>
            <p:spPr bwMode="auto">
              <a:xfrm>
                <a:off x="2608" y="2659"/>
                <a:ext cx="283"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5732" name="Line 12"/>
              <p:cNvSpPr>
                <a:spLocks noChangeShapeType="1"/>
              </p:cNvSpPr>
              <p:nvPr/>
            </p:nvSpPr>
            <p:spPr bwMode="auto">
              <a:xfrm>
                <a:off x="2608" y="2704"/>
                <a:ext cx="283"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grpSp>
      <p:grpSp>
        <p:nvGrpSpPr>
          <p:cNvPr id="569369" name="Group 25"/>
          <p:cNvGrpSpPr/>
          <p:nvPr/>
        </p:nvGrpSpPr>
        <p:grpSpPr bwMode="auto">
          <a:xfrm>
            <a:off x="250825" y="4076700"/>
            <a:ext cx="8677275" cy="650875"/>
            <a:chOff x="0" y="2614"/>
            <a:chExt cx="5466" cy="410"/>
          </a:xfrm>
        </p:grpSpPr>
        <p:pic>
          <p:nvPicPr>
            <p:cNvPr id="115725" name="Picture 1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51" y="2614"/>
              <a:ext cx="499"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6" name="Rectangle 18"/>
            <p:cNvSpPr>
              <a:spLocks noChangeArrowheads="1"/>
            </p:cNvSpPr>
            <p:nvPr/>
          </p:nvSpPr>
          <p:spPr bwMode="auto">
            <a:xfrm>
              <a:off x="0" y="2659"/>
              <a:ext cx="21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04800">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cs typeface="Times New Roman" panose="02020603050405020304" pitchFamily="18" charset="0"/>
                </a:rPr>
                <a:t>Na</a:t>
              </a:r>
              <a:r>
                <a:rPr lang="en-US" altLang="zh-CN" baseline="-30000">
                  <a:ea typeface="华文楷体" panose="02010600040101010101" pitchFamily="2" charset="-122"/>
                  <a:cs typeface="Times New Roman" panose="02020603050405020304" pitchFamily="18" charset="0"/>
                </a:rPr>
                <a:t>2</a:t>
              </a:r>
              <a:r>
                <a:rPr lang="en-US" altLang="zh-CN">
                  <a:solidFill>
                    <a:srgbClr val="0000CC"/>
                  </a:solidFill>
                  <a:ea typeface="华文楷体" panose="02010600040101010101" pitchFamily="2" charset="-122"/>
                  <a:cs typeface="Times New Roman" panose="02020603050405020304" pitchFamily="18" charset="0"/>
                </a:rPr>
                <a:t>Cr</a:t>
              </a:r>
              <a:r>
                <a:rPr lang="en-US" altLang="zh-CN" baseline="-30000">
                  <a:solidFill>
                    <a:srgbClr val="0000CC"/>
                  </a:solidFill>
                  <a:ea typeface="华文楷体" panose="02010600040101010101" pitchFamily="2" charset="-122"/>
                  <a:cs typeface="Times New Roman" panose="02020603050405020304" pitchFamily="18" charset="0"/>
                </a:rPr>
                <a:t>2</a:t>
              </a:r>
              <a:r>
                <a:rPr lang="en-US" altLang="zh-CN">
                  <a:solidFill>
                    <a:srgbClr val="0000CC"/>
                  </a:solidFill>
                  <a:ea typeface="华文楷体" panose="02010600040101010101" pitchFamily="2" charset="-122"/>
                  <a:cs typeface="Times New Roman" panose="02020603050405020304" pitchFamily="18" charset="0"/>
                </a:rPr>
                <a:t>O</a:t>
              </a:r>
              <a:r>
                <a:rPr lang="en-US" altLang="zh-CN" baseline="-30000">
                  <a:solidFill>
                    <a:srgbClr val="0000CC"/>
                  </a:solidFill>
                  <a:ea typeface="华文楷体" panose="02010600040101010101" pitchFamily="2" charset="-122"/>
                  <a:cs typeface="Times New Roman" panose="02020603050405020304" pitchFamily="18" charset="0"/>
                </a:rPr>
                <a:t>7</a:t>
              </a:r>
              <a:r>
                <a:rPr lang="en-US" altLang="zh-CN">
                  <a:ea typeface="华文楷体" panose="02010600040101010101" pitchFamily="2" charset="-122"/>
                  <a:cs typeface="Times New Roman" panose="02020603050405020304" pitchFamily="18" charset="0"/>
                </a:rPr>
                <a:t> + 2C </a:t>
              </a:r>
              <a:endParaRPr lang="en-US" altLang="zh-CN">
                <a:ea typeface="华文楷体" panose="02010600040101010101" pitchFamily="2" charset="-122"/>
                <a:cs typeface="Times New Roman" panose="02020603050405020304" pitchFamily="18" charset="0"/>
              </a:endParaRPr>
            </a:p>
          </p:txBody>
        </p:sp>
        <p:sp>
          <p:nvSpPr>
            <p:cNvPr id="115727" name="Rectangle 19"/>
            <p:cNvSpPr>
              <a:spLocks noChangeArrowheads="1"/>
            </p:cNvSpPr>
            <p:nvPr/>
          </p:nvSpPr>
          <p:spPr bwMode="auto">
            <a:xfrm>
              <a:off x="2336" y="2659"/>
              <a:ext cx="31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cs typeface="Times New Roman" panose="02020603050405020304" pitchFamily="18" charset="0"/>
                </a:rPr>
                <a:t> </a:t>
              </a:r>
              <a:r>
                <a:rPr lang="en-US" altLang="zh-CN">
                  <a:solidFill>
                    <a:srgbClr val="0000CC"/>
                  </a:solidFill>
                  <a:ea typeface="华文楷体" panose="02010600040101010101" pitchFamily="2" charset="-122"/>
                  <a:cs typeface="Times New Roman" panose="02020603050405020304" pitchFamily="18" charset="0"/>
                </a:rPr>
                <a:t>Cr</a:t>
              </a:r>
              <a:r>
                <a:rPr lang="en-US" altLang="zh-CN" baseline="-30000">
                  <a:solidFill>
                    <a:srgbClr val="0000CC"/>
                  </a:solidFill>
                  <a:ea typeface="华文楷体" panose="02010600040101010101" pitchFamily="2" charset="-122"/>
                  <a:cs typeface="Times New Roman" panose="02020603050405020304" pitchFamily="18" charset="0"/>
                </a:rPr>
                <a:t>2</a:t>
              </a:r>
              <a:r>
                <a:rPr lang="en-US" altLang="zh-CN">
                  <a:solidFill>
                    <a:srgbClr val="0000CC"/>
                  </a:solidFill>
                  <a:ea typeface="华文楷体" panose="02010600040101010101" pitchFamily="2" charset="-122"/>
                  <a:cs typeface="Times New Roman" panose="02020603050405020304" pitchFamily="18" charset="0"/>
                </a:rPr>
                <a:t>O</a:t>
              </a:r>
              <a:r>
                <a:rPr lang="en-US" altLang="zh-CN" baseline="-30000">
                  <a:solidFill>
                    <a:srgbClr val="0000CC"/>
                  </a:solidFill>
                  <a:ea typeface="华文楷体" panose="02010600040101010101" pitchFamily="2" charset="-122"/>
                  <a:cs typeface="Times New Roman" panose="02020603050405020304" pitchFamily="18" charset="0"/>
                </a:rPr>
                <a:t>3</a:t>
              </a:r>
              <a:r>
                <a:rPr lang="en-US" altLang="zh-CN">
                  <a:ea typeface="华文楷体" panose="02010600040101010101" pitchFamily="2" charset="-122"/>
                  <a:cs typeface="Times New Roman" panose="02020603050405020304" pitchFamily="18" charset="0"/>
                </a:rPr>
                <a:t> + Na</a:t>
              </a:r>
              <a:r>
                <a:rPr lang="en-US" altLang="zh-CN" baseline="-30000">
                  <a:ea typeface="华文楷体" panose="02010600040101010101" pitchFamily="2" charset="-122"/>
                  <a:cs typeface="Times New Roman" panose="02020603050405020304" pitchFamily="18" charset="0"/>
                </a:rPr>
                <a:t>2</a:t>
              </a:r>
              <a:r>
                <a:rPr lang="en-US" altLang="zh-CN">
                  <a:ea typeface="华文楷体" panose="02010600040101010101" pitchFamily="2" charset="-122"/>
                  <a:cs typeface="Times New Roman" panose="02020603050405020304" pitchFamily="18" charset="0"/>
                </a:rPr>
                <a:t>CO</a:t>
              </a:r>
              <a:r>
                <a:rPr lang="en-US" altLang="zh-CN" baseline="-30000">
                  <a:ea typeface="华文楷体" panose="02010600040101010101" pitchFamily="2" charset="-122"/>
                  <a:cs typeface="Times New Roman" panose="02020603050405020304" pitchFamily="18" charset="0"/>
                </a:rPr>
                <a:t>3</a:t>
              </a:r>
              <a:r>
                <a:rPr lang="en-US" altLang="zh-CN">
                  <a:ea typeface="华文楷体" panose="02010600040101010101" pitchFamily="2" charset="-122"/>
                  <a:cs typeface="Times New Roman" panose="02020603050405020304" pitchFamily="18" charset="0"/>
                </a:rPr>
                <a:t> + CO</a:t>
              </a:r>
              <a:r>
                <a:rPr lang="en-US" altLang="zh-CN">
                  <a:ea typeface="华文楷体" panose="02010600040101010101" pitchFamily="2" charset="-122"/>
                  <a:cs typeface="Times New Roman" panose="02020603050405020304" pitchFamily="18" charset="0"/>
                  <a:sym typeface="Symbol" panose="05050102010706020507" pitchFamily="18" charset="2"/>
                </a:rPr>
                <a:t></a:t>
              </a:r>
              <a:endParaRPr lang="en-US" altLang="zh-CN">
                <a:ea typeface="华文楷体" panose="02010600040101010101" pitchFamily="2" charset="-122"/>
                <a:cs typeface="Times New Roman" panose="02020603050405020304" pitchFamily="18" charset="0"/>
                <a:sym typeface="Symbol" panose="05050102010706020507" pitchFamily="18" charset="2"/>
              </a:endParaRPr>
            </a:p>
          </p:txBody>
        </p:sp>
      </p:grpSp>
      <p:grpSp>
        <p:nvGrpSpPr>
          <p:cNvPr id="569367" name="Group 23"/>
          <p:cNvGrpSpPr/>
          <p:nvPr/>
        </p:nvGrpSpPr>
        <p:grpSpPr bwMode="auto">
          <a:xfrm>
            <a:off x="88900" y="3284538"/>
            <a:ext cx="8966200" cy="579437"/>
            <a:chOff x="0" y="1842"/>
            <a:chExt cx="5648" cy="365"/>
          </a:xfrm>
        </p:grpSpPr>
        <p:sp>
          <p:nvSpPr>
            <p:cNvPr id="115722" name="Rectangle 17"/>
            <p:cNvSpPr>
              <a:spLocks noChangeArrowheads="1"/>
            </p:cNvSpPr>
            <p:nvPr/>
          </p:nvSpPr>
          <p:spPr bwMode="auto">
            <a:xfrm>
              <a:off x="0" y="1842"/>
              <a:ext cx="255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cs typeface="Times New Roman" panose="02020603050405020304" pitchFamily="18" charset="0"/>
                </a:rPr>
                <a:t>2Na</a:t>
              </a:r>
              <a:r>
                <a:rPr lang="en-US" altLang="zh-CN" baseline="-30000">
                  <a:ea typeface="华文楷体" panose="02010600040101010101" pitchFamily="2" charset="-122"/>
                  <a:cs typeface="Times New Roman" panose="02020603050405020304" pitchFamily="18" charset="0"/>
                </a:rPr>
                <a:t>2</a:t>
              </a:r>
              <a:r>
                <a:rPr lang="en-US" altLang="zh-CN">
                  <a:ea typeface="华文楷体" panose="02010600040101010101" pitchFamily="2" charset="-122"/>
                  <a:cs typeface="Times New Roman" panose="02020603050405020304" pitchFamily="18" charset="0"/>
                </a:rPr>
                <a:t>CrO</a:t>
              </a:r>
              <a:r>
                <a:rPr lang="en-US" altLang="zh-CN" baseline="-30000">
                  <a:ea typeface="华文楷体" panose="02010600040101010101" pitchFamily="2" charset="-122"/>
                  <a:cs typeface="Times New Roman" panose="02020603050405020304" pitchFamily="18" charset="0"/>
                </a:rPr>
                <a:t>4</a:t>
              </a:r>
              <a:r>
                <a:rPr lang="en-US" altLang="zh-CN">
                  <a:ea typeface="华文楷体" panose="02010600040101010101" pitchFamily="2" charset="-122"/>
                  <a:cs typeface="Times New Roman" panose="02020603050405020304" pitchFamily="18" charset="0"/>
                </a:rPr>
                <a:t>+H</a:t>
              </a:r>
              <a:r>
                <a:rPr lang="en-US" altLang="zh-CN" baseline="-30000">
                  <a:ea typeface="华文楷体" panose="02010600040101010101" pitchFamily="2" charset="-122"/>
                  <a:cs typeface="Times New Roman" panose="02020603050405020304" pitchFamily="18" charset="0"/>
                </a:rPr>
                <a:t>2</a:t>
              </a:r>
              <a:r>
                <a:rPr lang="en-US" altLang="zh-CN">
                  <a:ea typeface="华文楷体" panose="02010600040101010101" pitchFamily="2" charset="-122"/>
                  <a:cs typeface="Times New Roman" panose="02020603050405020304" pitchFamily="18" charset="0"/>
                </a:rPr>
                <a:t>SO</a:t>
              </a:r>
              <a:r>
                <a:rPr lang="en-US" altLang="zh-CN" baseline="-30000">
                  <a:ea typeface="华文楷体" panose="02010600040101010101" pitchFamily="2" charset="-122"/>
                  <a:cs typeface="Times New Roman" panose="02020603050405020304" pitchFamily="18" charset="0"/>
                </a:rPr>
                <a:t>4</a:t>
              </a:r>
              <a:r>
                <a:rPr lang="en-US" altLang="zh-CN">
                  <a:ea typeface="华文楷体" panose="02010600040101010101" pitchFamily="2" charset="-122"/>
                  <a:cs typeface="Times New Roman" panose="02020603050405020304" pitchFamily="18" charset="0"/>
                </a:rPr>
                <a:t> </a:t>
              </a:r>
              <a:endParaRPr lang="en-US" altLang="zh-CN">
                <a:ea typeface="华文楷体" panose="02010600040101010101" pitchFamily="2" charset="-122"/>
                <a:cs typeface="Times New Roman" panose="02020603050405020304" pitchFamily="18" charset="0"/>
              </a:endParaRPr>
            </a:p>
          </p:txBody>
        </p:sp>
        <p:sp>
          <p:nvSpPr>
            <p:cNvPr id="115723" name="Rectangle 21"/>
            <p:cNvSpPr>
              <a:spLocks noChangeArrowheads="1"/>
            </p:cNvSpPr>
            <p:nvPr/>
          </p:nvSpPr>
          <p:spPr bwMode="auto">
            <a:xfrm>
              <a:off x="2472" y="1842"/>
              <a:ext cx="317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04800">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cs typeface="Times New Roman" panose="02020603050405020304" pitchFamily="18" charset="0"/>
                </a:rPr>
                <a:t> </a:t>
              </a:r>
              <a:r>
                <a:rPr lang="en-US" altLang="zh-CN">
                  <a:solidFill>
                    <a:srgbClr val="0000CC"/>
                  </a:solidFill>
                  <a:ea typeface="华文楷体" panose="02010600040101010101" pitchFamily="2" charset="-122"/>
                  <a:cs typeface="Times New Roman" panose="02020603050405020304" pitchFamily="18" charset="0"/>
                </a:rPr>
                <a:t>Na</a:t>
              </a:r>
              <a:r>
                <a:rPr lang="en-US" altLang="zh-CN" baseline="-30000">
                  <a:solidFill>
                    <a:srgbClr val="0000CC"/>
                  </a:solidFill>
                  <a:ea typeface="华文楷体" panose="02010600040101010101" pitchFamily="2" charset="-122"/>
                  <a:cs typeface="Times New Roman" panose="02020603050405020304" pitchFamily="18" charset="0"/>
                </a:rPr>
                <a:t>2</a:t>
              </a:r>
              <a:r>
                <a:rPr lang="en-US" altLang="zh-CN">
                  <a:solidFill>
                    <a:srgbClr val="0000CC"/>
                  </a:solidFill>
                  <a:ea typeface="华文楷体" panose="02010600040101010101" pitchFamily="2" charset="-122"/>
                  <a:cs typeface="Times New Roman" panose="02020603050405020304" pitchFamily="18" charset="0"/>
                </a:rPr>
                <a:t>Cr</a:t>
              </a:r>
              <a:r>
                <a:rPr lang="en-US" altLang="zh-CN" baseline="-30000">
                  <a:solidFill>
                    <a:srgbClr val="0000CC"/>
                  </a:solidFill>
                  <a:ea typeface="华文楷体" panose="02010600040101010101" pitchFamily="2" charset="-122"/>
                  <a:cs typeface="Times New Roman" panose="02020603050405020304" pitchFamily="18" charset="0"/>
                </a:rPr>
                <a:t>2</a:t>
              </a:r>
              <a:r>
                <a:rPr lang="en-US" altLang="zh-CN">
                  <a:solidFill>
                    <a:srgbClr val="0000CC"/>
                  </a:solidFill>
                  <a:ea typeface="华文楷体" panose="02010600040101010101" pitchFamily="2" charset="-122"/>
                  <a:cs typeface="Times New Roman" panose="02020603050405020304" pitchFamily="18" charset="0"/>
                </a:rPr>
                <a:t>O</a:t>
              </a:r>
              <a:r>
                <a:rPr lang="en-US" altLang="zh-CN" baseline="-30000">
                  <a:solidFill>
                    <a:srgbClr val="0000CC"/>
                  </a:solidFill>
                  <a:ea typeface="华文楷体" panose="02010600040101010101" pitchFamily="2" charset="-122"/>
                  <a:cs typeface="Times New Roman" panose="02020603050405020304" pitchFamily="18" charset="0"/>
                </a:rPr>
                <a:t>7</a:t>
              </a:r>
              <a:r>
                <a:rPr lang="en-US" altLang="zh-CN">
                  <a:ea typeface="华文楷体" panose="02010600040101010101" pitchFamily="2" charset="-122"/>
                  <a:cs typeface="Times New Roman" panose="02020603050405020304" pitchFamily="18" charset="0"/>
                </a:rPr>
                <a:t>+Na</a:t>
              </a:r>
              <a:r>
                <a:rPr lang="en-US" altLang="zh-CN" baseline="-30000">
                  <a:ea typeface="华文楷体" panose="02010600040101010101" pitchFamily="2" charset="-122"/>
                  <a:cs typeface="Times New Roman" panose="02020603050405020304" pitchFamily="18" charset="0"/>
                </a:rPr>
                <a:t>2</a:t>
              </a:r>
              <a:r>
                <a:rPr lang="en-US" altLang="zh-CN">
                  <a:ea typeface="华文楷体" panose="02010600040101010101" pitchFamily="2" charset="-122"/>
                  <a:cs typeface="Times New Roman" panose="02020603050405020304" pitchFamily="18" charset="0"/>
                </a:rPr>
                <a:t>SO</a:t>
              </a:r>
              <a:r>
                <a:rPr lang="en-US" altLang="zh-CN" baseline="-30000">
                  <a:ea typeface="华文楷体" panose="02010600040101010101" pitchFamily="2" charset="-122"/>
                  <a:cs typeface="Times New Roman" panose="02020603050405020304" pitchFamily="18" charset="0"/>
                </a:rPr>
                <a:t>4</a:t>
              </a:r>
              <a:r>
                <a:rPr lang="en-US" altLang="zh-CN">
                  <a:ea typeface="华文楷体" panose="02010600040101010101" pitchFamily="2" charset="-122"/>
                  <a:cs typeface="Times New Roman" panose="02020603050405020304" pitchFamily="18" charset="0"/>
                </a:rPr>
                <a:t>+H</a:t>
              </a:r>
              <a:r>
                <a:rPr lang="en-US" altLang="zh-CN" baseline="-30000">
                  <a:ea typeface="华文楷体" panose="02010600040101010101" pitchFamily="2" charset="-122"/>
                  <a:cs typeface="Times New Roman" panose="02020603050405020304" pitchFamily="18" charset="0"/>
                </a:rPr>
                <a:t>2</a:t>
              </a:r>
              <a:r>
                <a:rPr lang="en-US" altLang="zh-CN">
                  <a:ea typeface="华文楷体" panose="02010600040101010101" pitchFamily="2" charset="-122"/>
                  <a:cs typeface="Times New Roman" panose="02020603050405020304" pitchFamily="18" charset="0"/>
                </a:rPr>
                <a:t>O</a:t>
              </a:r>
              <a:endParaRPr lang="en-US" altLang="zh-CN">
                <a:ea typeface="华文楷体" panose="02010600040101010101" pitchFamily="2" charset="-122"/>
                <a:cs typeface="Times New Roman" panose="02020603050405020304" pitchFamily="18" charset="0"/>
              </a:endParaRPr>
            </a:p>
          </p:txBody>
        </p:sp>
        <p:pic>
          <p:nvPicPr>
            <p:cNvPr id="115724" name="Picture 2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9" y="1934"/>
              <a:ext cx="49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9370" name="Group 26"/>
          <p:cNvGrpSpPr/>
          <p:nvPr/>
        </p:nvGrpSpPr>
        <p:grpSpPr bwMode="auto">
          <a:xfrm>
            <a:off x="1193800" y="5111750"/>
            <a:ext cx="5465763" cy="625475"/>
            <a:chOff x="234" y="3249"/>
            <a:chExt cx="3443" cy="394"/>
          </a:xfrm>
        </p:grpSpPr>
        <p:pic>
          <p:nvPicPr>
            <p:cNvPr id="115719" name="Picture 1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71" y="3249"/>
              <a:ext cx="54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0" name="Rectangle 20"/>
            <p:cNvSpPr>
              <a:spLocks noChangeArrowheads="1"/>
            </p:cNvSpPr>
            <p:nvPr/>
          </p:nvSpPr>
          <p:spPr bwMode="auto">
            <a:xfrm>
              <a:off x="2173" y="3278"/>
              <a:ext cx="150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cs typeface="Times New Roman" panose="02020603050405020304" pitchFamily="18" charset="0"/>
                </a:rPr>
                <a:t>2</a:t>
              </a:r>
              <a:r>
                <a:rPr lang="en-US" altLang="zh-CN">
                  <a:solidFill>
                    <a:srgbClr val="0000CC"/>
                  </a:solidFill>
                  <a:ea typeface="华文楷体" panose="02010600040101010101" pitchFamily="2" charset="-122"/>
                  <a:cs typeface="Times New Roman" panose="02020603050405020304" pitchFamily="18" charset="0"/>
                </a:rPr>
                <a:t>Cr</a:t>
              </a:r>
              <a:r>
                <a:rPr lang="en-US" altLang="zh-CN">
                  <a:ea typeface="华文楷体" panose="02010600040101010101" pitchFamily="2" charset="-122"/>
                  <a:cs typeface="Times New Roman" panose="02020603050405020304" pitchFamily="18" charset="0"/>
                </a:rPr>
                <a:t> + Al</a:t>
              </a:r>
              <a:r>
                <a:rPr lang="en-US" altLang="zh-CN" baseline="-30000">
                  <a:ea typeface="华文楷体" panose="02010600040101010101" pitchFamily="2" charset="-122"/>
                  <a:cs typeface="Times New Roman" panose="02020603050405020304" pitchFamily="18" charset="0"/>
                </a:rPr>
                <a:t>2</a:t>
              </a:r>
              <a:r>
                <a:rPr lang="en-US" altLang="zh-CN">
                  <a:ea typeface="华文楷体" panose="02010600040101010101" pitchFamily="2" charset="-122"/>
                  <a:cs typeface="Times New Roman" panose="02020603050405020304" pitchFamily="18" charset="0"/>
                </a:rPr>
                <a:t>O</a:t>
              </a:r>
              <a:r>
                <a:rPr lang="en-US" altLang="zh-CN" baseline="-30000">
                  <a:ea typeface="华文楷体" panose="02010600040101010101" pitchFamily="2" charset="-122"/>
                  <a:cs typeface="Times New Roman" panose="02020603050405020304" pitchFamily="18" charset="0"/>
                </a:rPr>
                <a:t>3</a:t>
              </a:r>
              <a:r>
                <a:rPr lang="en-US" altLang="zh-CN">
                  <a:ea typeface="华文楷体" panose="02010600040101010101" pitchFamily="2" charset="-122"/>
                  <a:cs typeface="Times New Roman" panose="02020603050405020304" pitchFamily="18" charset="0"/>
                </a:rPr>
                <a:t> </a:t>
              </a:r>
              <a:endParaRPr lang="en-US" altLang="zh-CN">
                <a:ea typeface="华文楷体" panose="02010600040101010101" pitchFamily="2" charset="-122"/>
                <a:cs typeface="Times New Roman" panose="02020603050405020304" pitchFamily="18" charset="0"/>
              </a:endParaRPr>
            </a:p>
          </p:txBody>
        </p:sp>
        <p:sp>
          <p:nvSpPr>
            <p:cNvPr id="115721" name="Rectangle 24"/>
            <p:cNvSpPr>
              <a:spLocks noChangeArrowheads="1"/>
            </p:cNvSpPr>
            <p:nvPr/>
          </p:nvSpPr>
          <p:spPr bwMode="auto">
            <a:xfrm>
              <a:off x="234" y="3249"/>
              <a:ext cx="152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cs typeface="Times New Roman" panose="02020603050405020304" pitchFamily="18" charset="0"/>
                  <a:sym typeface="Symbol" panose="05050102010706020507" pitchFamily="18" charset="2"/>
                </a:rPr>
                <a:t>Cr</a:t>
              </a:r>
              <a:r>
                <a:rPr lang="en-US" altLang="zh-CN" baseline="-30000">
                  <a:ea typeface="华文楷体" panose="02010600040101010101" pitchFamily="2" charset="-122"/>
                  <a:cs typeface="Times New Roman" panose="02020603050405020304" pitchFamily="18" charset="0"/>
                  <a:sym typeface="Symbol" panose="05050102010706020507" pitchFamily="18" charset="2"/>
                </a:rPr>
                <a:t>2</a:t>
              </a:r>
              <a:r>
                <a:rPr lang="en-US" altLang="zh-CN">
                  <a:ea typeface="华文楷体" panose="02010600040101010101" pitchFamily="2" charset="-122"/>
                  <a:cs typeface="Times New Roman" panose="02020603050405020304" pitchFamily="18" charset="0"/>
                  <a:sym typeface="Symbol" panose="05050102010706020507" pitchFamily="18" charset="2"/>
                </a:rPr>
                <a:t>O</a:t>
              </a:r>
              <a:r>
                <a:rPr lang="en-US" altLang="zh-CN" baseline="-30000">
                  <a:ea typeface="华文楷体" panose="02010600040101010101" pitchFamily="2" charset="-122"/>
                  <a:cs typeface="Times New Roman" panose="02020603050405020304" pitchFamily="18" charset="0"/>
                  <a:sym typeface="Symbol" panose="05050102010706020507" pitchFamily="18" charset="2"/>
                </a:rPr>
                <a:t>3</a:t>
              </a:r>
              <a:r>
                <a:rPr lang="en-US" altLang="zh-CN">
                  <a:ea typeface="华文楷体" panose="02010600040101010101" pitchFamily="2" charset="-122"/>
                  <a:cs typeface="Times New Roman" panose="02020603050405020304" pitchFamily="18" charset="0"/>
                  <a:sym typeface="Symbol" panose="05050102010706020507" pitchFamily="18" charset="2"/>
                </a:rPr>
                <a:t> + 2Al </a:t>
              </a:r>
              <a:endParaRPr lang="en-US" altLang="zh-CN">
                <a:ea typeface="华文楷体" panose="02010600040101010101" pitchFamily="2" charset="-122"/>
                <a:cs typeface="Times New Roman" panose="02020603050405020304" pitchFamily="18" charset="0"/>
                <a:sym typeface="Symbol" panose="05050102010706020507" pitchFamily="18" charset="2"/>
              </a:endParaRPr>
            </a:p>
          </p:txBody>
        </p:sp>
      </p:grpSp>
      <p:sp>
        <p:nvSpPr>
          <p:cNvPr id="115718"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5E66808B-A6CB-43B3-B146-AF9FD42CC650}"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9371"/>
                                        </p:tgtEl>
                                        <p:attrNameLst>
                                          <p:attrName>style.visibility</p:attrName>
                                        </p:attrNameLst>
                                      </p:cBhvr>
                                      <p:to>
                                        <p:strVal val="visible"/>
                                      </p:to>
                                    </p:set>
                                    <p:animEffect transition="in" filter="wipe(left)">
                                      <p:cBhvr>
                                        <p:cTn id="7" dur="500"/>
                                        <p:tgtEl>
                                          <p:spTgt spid="569371"/>
                                        </p:tgtEl>
                                      </p:cBhvr>
                                    </p:animEffect>
                                  </p:childTnLst>
                                </p:cTn>
                              </p:par>
                              <p:par>
                                <p:cTn id="8" presetID="22" presetClass="entr" presetSubtype="8" fill="hold" nodeType="withEffect">
                                  <p:stCondLst>
                                    <p:cond delay="0"/>
                                  </p:stCondLst>
                                  <p:childTnLst>
                                    <p:set>
                                      <p:cBhvr>
                                        <p:cTn id="9" dur="1" fill="hold">
                                          <p:stCondLst>
                                            <p:cond delay="0"/>
                                          </p:stCondLst>
                                        </p:cTn>
                                        <p:tgtEl>
                                          <p:spTgt spid="569369"/>
                                        </p:tgtEl>
                                        <p:attrNameLst>
                                          <p:attrName>style.visibility</p:attrName>
                                        </p:attrNameLst>
                                      </p:cBhvr>
                                      <p:to>
                                        <p:strVal val="visible"/>
                                      </p:to>
                                    </p:set>
                                    <p:animEffect transition="in" filter="wipe(left)">
                                      <p:cBhvr>
                                        <p:cTn id="10" dur="500"/>
                                        <p:tgtEl>
                                          <p:spTgt spid="569369"/>
                                        </p:tgtEl>
                                      </p:cBhvr>
                                    </p:animEffect>
                                  </p:childTnLst>
                                </p:cTn>
                              </p:par>
                              <p:par>
                                <p:cTn id="11" presetID="22" presetClass="entr" presetSubtype="8" fill="hold" nodeType="withEffect">
                                  <p:stCondLst>
                                    <p:cond delay="0"/>
                                  </p:stCondLst>
                                  <p:childTnLst>
                                    <p:set>
                                      <p:cBhvr>
                                        <p:cTn id="12" dur="1" fill="hold">
                                          <p:stCondLst>
                                            <p:cond delay="0"/>
                                          </p:stCondLst>
                                        </p:cTn>
                                        <p:tgtEl>
                                          <p:spTgt spid="569370"/>
                                        </p:tgtEl>
                                        <p:attrNameLst>
                                          <p:attrName>style.visibility</p:attrName>
                                        </p:attrNameLst>
                                      </p:cBhvr>
                                      <p:to>
                                        <p:strVal val="visible"/>
                                      </p:to>
                                    </p:set>
                                    <p:animEffect transition="in" filter="wipe(left)">
                                      <p:cBhvr>
                                        <p:cTn id="13" dur="500"/>
                                        <p:tgtEl>
                                          <p:spTgt spid="569370"/>
                                        </p:tgtEl>
                                      </p:cBhvr>
                                    </p:animEffect>
                                  </p:childTnLst>
                                </p:cTn>
                              </p:par>
                              <p:par>
                                <p:cTn id="14" presetID="22" presetClass="entr" presetSubtype="8" fill="hold" nodeType="withEffect">
                                  <p:stCondLst>
                                    <p:cond delay="0"/>
                                  </p:stCondLst>
                                  <p:childTnLst>
                                    <p:set>
                                      <p:cBhvr>
                                        <p:cTn id="15" dur="1" fill="hold">
                                          <p:stCondLst>
                                            <p:cond delay="0"/>
                                          </p:stCondLst>
                                        </p:cTn>
                                        <p:tgtEl>
                                          <p:spTgt spid="569367"/>
                                        </p:tgtEl>
                                        <p:attrNameLst>
                                          <p:attrName>style.visibility</p:attrName>
                                        </p:attrNameLst>
                                      </p:cBhvr>
                                      <p:to>
                                        <p:strVal val="visible"/>
                                      </p:to>
                                    </p:set>
                                    <p:animEffect transition="in" filter="wipe(left)">
                                      <p:cBhvr>
                                        <p:cTn id="16" dur="500"/>
                                        <p:tgtEl>
                                          <p:spTgt spid="569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3" name="Text Box 5"/>
          <p:cNvSpPr txBox="1">
            <a:spLocks noChangeArrowheads="1"/>
          </p:cNvSpPr>
          <p:nvPr/>
        </p:nvSpPr>
        <p:spPr bwMode="auto">
          <a:xfrm>
            <a:off x="900113" y="333375"/>
            <a:ext cx="7848600" cy="1938338"/>
          </a:xfrm>
          <a:prstGeom prst="rect">
            <a:avLst/>
          </a:prstGeom>
          <a:noFill/>
          <a:ln>
            <a:noFill/>
          </a:ln>
          <a:effectLst/>
        </p:spPr>
        <p:txBody>
          <a:bodyPr>
            <a:spAutoFit/>
          </a:bodyPr>
          <a:lstStyle/>
          <a:p>
            <a:pPr>
              <a:lnSpc>
                <a:spcPct val="120000"/>
              </a:lnSpc>
              <a:spcBef>
                <a:spcPct val="50000"/>
              </a:spcBef>
              <a:defRPr/>
            </a:pPr>
            <a:r>
              <a:rPr kumimoji="1" lang="zh-CN" altLang="en-US" sz="3600" dirty="0">
                <a:solidFill>
                  <a:srgbClr val="0000CC"/>
                </a:solidFill>
                <a:latin typeface="+mn-lt"/>
                <a:ea typeface="+mn-ea"/>
              </a:rPr>
              <a:t>锰的矿物</a:t>
            </a:r>
            <a:r>
              <a:rPr kumimoji="1" lang="zh-CN" altLang="en-US" sz="3600" dirty="0">
                <a:latin typeface="+mn-lt"/>
                <a:ea typeface="+mn-ea"/>
              </a:rPr>
              <a:t>：</a:t>
            </a:r>
            <a:r>
              <a:rPr kumimoji="1" lang="zh-CN" altLang="en-US" dirty="0">
                <a:latin typeface="+mn-lt"/>
                <a:ea typeface="+mn-ea"/>
              </a:rPr>
              <a:t>软锰矿</a:t>
            </a:r>
            <a:r>
              <a:rPr kumimoji="1" lang="pt-BR" altLang="zh-CN" dirty="0">
                <a:latin typeface="+mn-lt"/>
                <a:ea typeface="+mn-ea"/>
              </a:rPr>
              <a:t>MnO</a:t>
            </a:r>
            <a:r>
              <a:rPr kumimoji="1" lang="pt-BR" altLang="zh-CN" baseline="-25000" dirty="0">
                <a:latin typeface="+mn-lt"/>
                <a:ea typeface="+mn-ea"/>
              </a:rPr>
              <a:t>2</a:t>
            </a:r>
            <a:r>
              <a:rPr kumimoji="1" lang="zh-CN" altLang="pt-BR" dirty="0">
                <a:latin typeface="+mn-lt"/>
                <a:ea typeface="+mn-ea"/>
              </a:rPr>
              <a:t>，</a:t>
            </a:r>
            <a:r>
              <a:rPr kumimoji="1" lang="zh-CN" altLang="en-US" dirty="0">
                <a:latin typeface="+mn-lt"/>
                <a:ea typeface="+mn-ea"/>
              </a:rPr>
              <a:t>黑锰矿</a:t>
            </a:r>
            <a:r>
              <a:rPr kumimoji="1" lang="pt-BR" altLang="zh-CN" dirty="0">
                <a:latin typeface="+mn-lt"/>
                <a:ea typeface="+mn-ea"/>
              </a:rPr>
              <a:t>Mn</a:t>
            </a:r>
            <a:r>
              <a:rPr kumimoji="1" lang="pt-BR" altLang="zh-CN" baseline="-25000" dirty="0">
                <a:latin typeface="+mn-lt"/>
                <a:ea typeface="+mn-ea"/>
              </a:rPr>
              <a:t>3</a:t>
            </a:r>
            <a:r>
              <a:rPr kumimoji="1" lang="pt-BR" altLang="zh-CN" dirty="0">
                <a:latin typeface="+mn-lt"/>
                <a:ea typeface="+mn-ea"/>
              </a:rPr>
              <a:t>O</a:t>
            </a:r>
            <a:r>
              <a:rPr kumimoji="1" lang="pt-BR" altLang="zh-CN" baseline="-25000" dirty="0">
                <a:latin typeface="+mn-lt"/>
                <a:ea typeface="+mn-ea"/>
              </a:rPr>
              <a:t>4</a:t>
            </a:r>
            <a:r>
              <a:rPr kumimoji="1" lang="zh-CN" altLang="en-US" dirty="0">
                <a:latin typeface="+mn-lt"/>
                <a:ea typeface="+mn-ea"/>
              </a:rPr>
              <a:t>和菱锰矿</a:t>
            </a:r>
            <a:r>
              <a:rPr kumimoji="1" lang="pt-BR" altLang="zh-CN" dirty="0">
                <a:latin typeface="+mn-lt"/>
                <a:ea typeface="+mn-ea"/>
              </a:rPr>
              <a:t>MnCO</a:t>
            </a:r>
            <a:r>
              <a:rPr kumimoji="1" lang="pt-BR" altLang="zh-CN" baseline="-25000" dirty="0">
                <a:latin typeface="+mn-lt"/>
                <a:ea typeface="+mn-ea"/>
              </a:rPr>
              <a:t>3</a:t>
            </a:r>
            <a:r>
              <a:rPr kumimoji="1" lang="zh-CN" altLang="en-US" dirty="0">
                <a:latin typeface="+mn-lt"/>
                <a:ea typeface="+mn-ea"/>
              </a:rPr>
              <a:t>。在高温下用碳或铝还原氧化锰得到金属锰，或电解得到锰。 </a:t>
            </a:r>
            <a:endParaRPr kumimoji="1" lang="zh-CN" altLang="en-US" dirty="0">
              <a:latin typeface="+mn-lt"/>
              <a:ea typeface="+mn-ea"/>
            </a:endParaRPr>
          </a:p>
        </p:txBody>
      </p:sp>
      <p:grpSp>
        <p:nvGrpSpPr>
          <p:cNvPr id="570387" name="Group 19"/>
          <p:cNvGrpSpPr/>
          <p:nvPr/>
        </p:nvGrpSpPr>
        <p:grpSpPr bwMode="auto">
          <a:xfrm>
            <a:off x="1620838" y="2565400"/>
            <a:ext cx="5976937" cy="647700"/>
            <a:chOff x="839" y="1616"/>
            <a:chExt cx="3765" cy="408"/>
          </a:xfrm>
        </p:grpSpPr>
        <p:sp>
          <p:nvSpPr>
            <p:cNvPr id="116754" name="Text Box 7"/>
            <p:cNvSpPr txBox="1">
              <a:spLocks noChangeArrowheads="1"/>
            </p:cNvSpPr>
            <p:nvPr/>
          </p:nvSpPr>
          <p:spPr bwMode="auto">
            <a:xfrm>
              <a:off x="839" y="1661"/>
              <a:ext cx="3765"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just">
                <a:lnSpc>
                  <a:spcPct val="112000"/>
                </a:lnSpc>
              </a:pPr>
              <a:r>
                <a:rPr lang="en-US" altLang="zh-CN">
                  <a:ea typeface="华文楷体" panose="02010600040101010101" pitchFamily="2" charset="-122"/>
                </a:rPr>
                <a:t>MnO</a:t>
              </a:r>
              <a:r>
                <a:rPr lang="en-US" altLang="zh-CN" baseline="-25000">
                  <a:ea typeface="华文楷体" panose="02010600040101010101" pitchFamily="2" charset="-122"/>
                </a:rPr>
                <a:t>2</a:t>
              </a:r>
              <a:r>
                <a:rPr lang="en-US" altLang="zh-CN">
                  <a:ea typeface="华文楷体" panose="02010600040101010101" pitchFamily="2" charset="-122"/>
                </a:rPr>
                <a:t> + 2CO          Mn + 2CO</a:t>
              </a:r>
              <a:r>
                <a:rPr lang="en-US" altLang="zh-CN" baseline="-25000">
                  <a:ea typeface="华文楷体" panose="02010600040101010101" pitchFamily="2" charset="-122"/>
                </a:rPr>
                <a:t>2</a:t>
              </a:r>
              <a:endParaRPr lang="en-US" altLang="zh-CN">
                <a:ea typeface="华文楷体" panose="02010600040101010101" pitchFamily="2" charset="-122"/>
              </a:endParaRPr>
            </a:p>
          </p:txBody>
        </p:sp>
        <p:grpSp>
          <p:nvGrpSpPr>
            <p:cNvPr id="116755" name="Group 14"/>
            <p:cNvGrpSpPr/>
            <p:nvPr/>
          </p:nvGrpSpPr>
          <p:grpSpPr bwMode="auto">
            <a:xfrm>
              <a:off x="2472" y="1616"/>
              <a:ext cx="453" cy="317"/>
              <a:chOff x="2835" y="2523"/>
              <a:chExt cx="453" cy="317"/>
            </a:xfrm>
          </p:grpSpPr>
          <p:sp>
            <p:nvSpPr>
              <p:cNvPr id="116756" name="Text Box 8"/>
              <p:cNvSpPr txBox="1">
                <a:spLocks noChangeArrowheads="1"/>
              </p:cNvSpPr>
              <p:nvPr/>
            </p:nvSpPr>
            <p:spPr bwMode="auto">
              <a:xfrm>
                <a:off x="2835" y="2523"/>
                <a:ext cx="45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a:lnSpc>
                    <a:spcPct val="112000"/>
                  </a:lnSpc>
                </a:pPr>
                <a:r>
                  <a:rPr lang="zh-CN" altLang="en-US" sz="2000">
                    <a:ea typeface="华文楷体" panose="02010600040101010101" pitchFamily="2" charset="-122"/>
                  </a:rPr>
                  <a:t>高温</a:t>
                </a:r>
                <a:endParaRPr lang="zh-CN" altLang="en-US" sz="2000">
                  <a:ea typeface="华文楷体" panose="02010600040101010101" pitchFamily="2" charset="-122"/>
                </a:endParaRPr>
              </a:p>
            </p:txBody>
          </p:sp>
          <p:sp>
            <p:nvSpPr>
              <p:cNvPr id="116757" name="Line 12"/>
              <p:cNvSpPr>
                <a:spLocks noChangeShapeType="1"/>
              </p:cNvSpPr>
              <p:nvPr/>
            </p:nvSpPr>
            <p:spPr bwMode="auto">
              <a:xfrm>
                <a:off x="2835" y="2795"/>
                <a:ext cx="453"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6758" name="Line 13"/>
              <p:cNvSpPr>
                <a:spLocks noChangeShapeType="1"/>
              </p:cNvSpPr>
              <p:nvPr/>
            </p:nvSpPr>
            <p:spPr bwMode="auto">
              <a:xfrm>
                <a:off x="2835" y="2840"/>
                <a:ext cx="453"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grpSp>
      <p:grpSp>
        <p:nvGrpSpPr>
          <p:cNvPr id="570392" name="Group 24"/>
          <p:cNvGrpSpPr/>
          <p:nvPr/>
        </p:nvGrpSpPr>
        <p:grpSpPr bwMode="auto">
          <a:xfrm>
            <a:off x="1044575" y="3646488"/>
            <a:ext cx="7272338" cy="792162"/>
            <a:chOff x="567" y="2840"/>
            <a:chExt cx="4581" cy="499"/>
          </a:xfrm>
        </p:grpSpPr>
        <p:sp>
          <p:nvSpPr>
            <p:cNvPr id="116749" name="Text Box 11"/>
            <p:cNvSpPr txBox="1">
              <a:spLocks noChangeArrowheads="1"/>
            </p:cNvSpPr>
            <p:nvPr/>
          </p:nvSpPr>
          <p:spPr bwMode="auto">
            <a:xfrm>
              <a:off x="567" y="2918"/>
              <a:ext cx="4581"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just">
                <a:lnSpc>
                  <a:spcPct val="112000"/>
                </a:lnSpc>
              </a:pPr>
              <a:r>
                <a:rPr lang="en-US" altLang="zh-CN">
                  <a:ea typeface="华文楷体" panose="02010600040101010101" pitchFamily="2" charset="-122"/>
                </a:rPr>
                <a:t> 3Mn</a:t>
              </a:r>
              <a:r>
                <a:rPr lang="en-US" altLang="zh-CN" baseline="-25000">
                  <a:ea typeface="华文楷体" panose="02010600040101010101" pitchFamily="2" charset="-122"/>
                </a:rPr>
                <a:t>3</a:t>
              </a:r>
              <a:r>
                <a:rPr lang="en-US" altLang="zh-CN">
                  <a:ea typeface="华文楷体" panose="02010600040101010101" pitchFamily="2" charset="-122"/>
                </a:rPr>
                <a:t>O</a:t>
              </a:r>
              <a:r>
                <a:rPr lang="en-US" altLang="zh-CN" baseline="-25000">
                  <a:ea typeface="华文楷体" panose="02010600040101010101" pitchFamily="2" charset="-122"/>
                </a:rPr>
                <a:t>4</a:t>
              </a:r>
              <a:r>
                <a:rPr lang="en-US" altLang="zh-CN">
                  <a:ea typeface="华文楷体" panose="02010600040101010101" pitchFamily="2" charset="-122"/>
                </a:rPr>
                <a:t> + 8Al           9Mn + 4Al</a:t>
              </a:r>
              <a:r>
                <a:rPr lang="en-US" altLang="zh-CN" baseline="-25000">
                  <a:ea typeface="华文楷体" panose="02010600040101010101" pitchFamily="2" charset="-122"/>
                </a:rPr>
                <a:t>2</a:t>
              </a:r>
              <a:r>
                <a:rPr lang="en-US" altLang="zh-CN">
                  <a:ea typeface="华文楷体" panose="02010600040101010101" pitchFamily="2" charset="-122"/>
                </a:rPr>
                <a:t>O</a:t>
              </a:r>
              <a:r>
                <a:rPr lang="en-US" altLang="zh-CN" baseline="-25000">
                  <a:ea typeface="华文楷体" panose="02010600040101010101" pitchFamily="2" charset="-122"/>
                </a:rPr>
                <a:t>3</a:t>
              </a:r>
              <a:endParaRPr lang="en-US" altLang="zh-CN">
                <a:ea typeface="华文楷体" panose="02010600040101010101" pitchFamily="2" charset="-122"/>
              </a:endParaRPr>
            </a:p>
          </p:txBody>
        </p:sp>
        <p:grpSp>
          <p:nvGrpSpPr>
            <p:cNvPr id="116750" name="Group 20"/>
            <p:cNvGrpSpPr/>
            <p:nvPr/>
          </p:nvGrpSpPr>
          <p:grpSpPr bwMode="auto">
            <a:xfrm>
              <a:off x="2381" y="2840"/>
              <a:ext cx="453" cy="317"/>
              <a:chOff x="2835" y="2523"/>
              <a:chExt cx="453" cy="317"/>
            </a:xfrm>
          </p:grpSpPr>
          <p:sp>
            <p:nvSpPr>
              <p:cNvPr id="116751" name="Text Box 21"/>
              <p:cNvSpPr txBox="1">
                <a:spLocks noChangeArrowheads="1"/>
              </p:cNvSpPr>
              <p:nvPr/>
            </p:nvSpPr>
            <p:spPr bwMode="auto">
              <a:xfrm>
                <a:off x="2835" y="2523"/>
                <a:ext cx="45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a:lnSpc>
                    <a:spcPct val="112000"/>
                  </a:lnSpc>
                </a:pPr>
                <a:r>
                  <a:rPr lang="zh-CN" altLang="en-US" sz="2000">
                    <a:ea typeface="华文楷体" panose="02010600040101010101" pitchFamily="2" charset="-122"/>
                  </a:rPr>
                  <a:t>高温</a:t>
                </a:r>
                <a:endParaRPr lang="zh-CN" altLang="en-US" sz="2000">
                  <a:ea typeface="华文楷体" panose="02010600040101010101" pitchFamily="2" charset="-122"/>
                </a:endParaRPr>
              </a:p>
            </p:txBody>
          </p:sp>
          <p:sp>
            <p:nvSpPr>
              <p:cNvPr id="116752" name="Line 22"/>
              <p:cNvSpPr>
                <a:spLocks noChangeShapeType="1"/>
              </p:cNvSpPr>
              <p:nvPr/>
            </p:nvSpPr>
            <p:spPr bwMode="auto">
              <a:xfrm>
                <a:off x="2835" y="2795"/>
                <a:ext cx="453"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6753" name="Line 23"/>
              <p:cNvSpPr>
                <a:spLocks noChangeShapeType="1"/>
              </p:cNvSpPr>
              <p:nvPr/>
            </p:nvSpPr>
            <p:spPr bwMode="auto">
              <a:xfrm>
                <a:off x="2835" y="2840"/>
                <a:ext cx="453"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grpSp>
      <p:sp>
        <p:nvSpPr>
          <p:cNvPr id="116740"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B96A4475-015A-4049-B0B6-5727999D3427}" type="slidenum">
              <a:rPr kumimoji="1" lang="en-US" altLang="zh-CN" sz="1600">
                <a:ea typeface="ˎ̥"/>
                <a:cs typeface="ˎ̥"/>
              </a:rPr>
            </a:fld>
            <a:r>
              <a:rPr kumimoji="1" lang="en-US" altLang="zh-CN" sz="1600"/>
              <a:t> </a:t>
            </a:r>
            <a:endParaRPr kumimoji="1" lang="en-US" altLang="zh-CN" sz="1600">
              <a:ea typeface="ˎ̥"/>
              <a:cs typeface="ˎ̥"/>
            </a:endParaRPr>
          </a:p>
        </p:txBody>
      </p:sp>
      <p:grpSp>
        <p:nvGrpSpPr>
          <p:cNvPr id="3" name="组合 2"/>
          <p:cNvGrpSpPr/>
          <p:nvPr/>
        </p:nvGrpSpPr>
        <p:grpSpPr bwMode="auto">
          <a:xfrm>
            <a:off x="1692275" y="4725988"/>
            <a:ext cx="5622925" cy="720725"/>
            <a:chOff x="1691778" y="4725492"/>
            <a:chExt cx="5622925" cy="720726"/>
          </a:xfrm>
        </p:grpSpPr>
        <p:grpSp>
          <p:nvGrpSpPr>
            <p:cNvPr id="116742" name="Group 15"/>
            <p:cNvGrpSpPr/>
            <p:nvPr/>
          </p:nvGrpSpPr>
          <p:grpSpPr bwMode="auto">
            <a:xfrm>
              <a:off x="3498353" y="4725492"/>
              <a:ext cx="719138" cy="503238"/>
              <a:chOff x="2835" y="2523"/>
              <a:chExt cx="453" cy="317"/>
            </a:xfrm>
          </p:grpSpPr>
          <p:sp>
            <p:nvSpPr>
              <p:cNvPr id="116746" name="Text Box 16"/>
              <p:cNvSpPr txBox="1">
                <a:spLocks noChangeArrowheads="1"/>
              </p:cNvSpPr>
              <p:nvPr/>
            </p:nvSpPr>
            <p:spPr bwMode="auto">
              <a:xfrm>
                <a:off x="2835" y="2523"/>
                <a:ext cx="45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ctr">
                  <a:lnSpc>
                    <a:spcPct val="112000"/>
                  </a:lnSpc>
                </a:pPr>
                <a:r>
                  <a:rPr lang="zh-CN" altLang="en-US" sz="2000">
                    <a:ea typeface="华文楷体" panose="02010600040101010101" pitchFamily="2" charset="-122"/>
                  </a:rPr>
                  <a:t>电解</a:t>
                </a:r>
                <a:endParaRPr lang="zh-CN" altLang="en-US" sz="2000">
                  <a:ea typeface="华文楷体" panose="02010600040101010101" pitchFamily="2" charset="-122"/>
                </a:endParaRPr>
              </a:p>
            </p:txBody>
          </p:sp>
          <p:sp>
            <p:nvSpPr>
              <p:cNvPr id="116747" name="Line 17"/>
              <p:cNvSpPr>
                <a:spLocks noChangeShapeType="1"/>
              </p:cNvSpPr>
              <p:nvPr/>
            </p:nvSpPr>
            <p:spPr bwMode="auto">
              <a:xfrm>
                <a:off x="2835" y="2795"/>
                <a:ext cx="453"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6748" name="Line 18"/>
              <p:cNvSpPr>
                <a:spLocks noChangeShapeType="1"/>
              </p:cNvSpPr>
              <p:nvPr/>
            </p:nvSpPr>
            <p:spPr bwMode="auto">
              <a:xfrm>
                <a:off x="2835" y="2840"/>
                <a:ext cx="453"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16743" name="Text Box 26"/>
            <p:cNvSpPr txBox="1">
              <a:spLocks noChangeArrowheads="1"/>
            </p:cNvSpPr>
            <p:nvPr/>
          </p:nvSpPr>
          <p:spPr bwMode="auto">
            <a:xfrm>
              <a:off x="1691778" y="4869955"/>
              <a:ext cx="562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just">
                <a:lnSpc>
                  <a:spcPct val="105000"/>
                </a:lnSpc>
              </a:pPr>
              <a:r>
                <a:rPr lang="en-US" altLang="zh-CN">
                  <a:ea typeface="华文楷体" panose="02010600040101010101" pitchFamily="2" charset="-122"/>
                </a:rPr>
                <a:t> MnCl</a:t>
              </a:r>
              <a:r>
                <a:rPr lang="en-US" altLang="zh-CN" baseline="-25000">
                  <a:ea typeface="华文楷体" panose="02010600040101010101" pitchFamily="2" charset="-122"/>
                </a:rPr>
                <a:t>2</a:t>
              </a:r>
              <a:r>
                <a:rPr lang="en-US" altLang="zh-CN">
                  <a:ea typeface="华文楷体" panose="02010600040101010101" pitchFamily="2" charset="-122"/>
                </a:rPr>
                <a:t>               Mn + Cl</a:t>
              </a:r>
              <a:r>
                <a:rPr lang="en-US" altLang="zh-CN" baseline="-25000">
                  <a:ea typeface="华文楷体" panose="02010600040101010101" pitchFamily="2" charset="-122"/>
                </a:rPr>
                <a:t>2</a:t>
              </a:r>
              <a:endParaRPr lang="en-US" altLang="zh-CN">
                <a:ea typeface="华文楷体" panose="02010600040101010101" pitchFamily="2" charset="-122"/>
              </a:endParaRPr>
            </a:p>
          </p:txBody>
        </p:sp>
        <p:sp>
          <p:nvSpPr>
            <p:cNvPr id="116744" name="Line 22"/>
            <p:cNvSpPr>
              <a:spLocks noChangeShapeType="1"/>
            </p:cNvSpPr>
            <p:nvPr/>
          </p:nvSpPr>
          <p:spPr bwMode="auto">
            <a:xfrm>
              <a:off x="3203848" y="5157762"/>
              <a:ext cx="1079524" cy="323"/>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16745" name="Line 23"/>
            <p:cNvSpPr>
              <a:spLocks noChangeShapeType="1"/>
            </p:cNvSpPr>
            <p:nvPr/>
          </p:nvSpPr>
          <p:spPr bwMode="auto">
            <a:xfrm flipV="1">
              <a:off x="3203848" y="5228730"/>
              <a:ext cx="1079524" cy="47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0387"/>
                                        </p:tgtEl>
                                        <p:attrNameLst>
                                          <p:attrName>style.visibility</p:attrName>
                                        </p:attrNameLst>
                                      </p:cBhvr>
                                      <p:to>
                                        <p:strVal val="visible"/>
                                      </p:to>
                                    </p:set>
                                    <p:animEffect transition="in" filter="wipe(left)">
                                      <p:cBhvr>
                                        <p:cTn id="7" dur="500"/>
                                        <p:tgtEl>
                                          <p:spTgt spid="570387"/>
                                        </p:tgtEl>
                                      </p:cBhvr>
                                    </p:animEffect>
                                  </p:childTnLst>
                                </p:cTn>
                              </p:par>
                              <p:par>
                                <p:cTn id="8" presetID="22" presetClass="entr" presetSubtype="8" fill="hold" nodeType="withEffect">
                                  <p:stCondLst>
                                    <p:cond delay="0"/>
                                  </p:stCondLst>
                                  <p:childTnLst>
                                    <p:set>
                                      <p:cBhvr>
                                        <p:cTn id="9" dur="1" fill="hold">
                                          <p:stCondLst>
                                            <p:cond delay="0"/>
                                          </p:stCondLst>
                                        </p:cTn>
                                        <p:tgtEl>
                                          <p:spTgt spid="570392"/>
                                        </p:tgtEl>
                                        <p:attrNameLst>
                                          <p:attrName>style.visibility</p:attrName>
                                        </p:attrNameLst>
                                      </p:cBhvr>
                                      <p:to>
                                        <p:strVal val="visible"/>
                                      </p:to>
                                    </p:set>
                                    <p:animEffect transition="in" filter="wipe(left)">
                                      <p:cBhvr>
                                        <p:cTn id="10" dur="500"/>
                                        <p:tgtEl>
                                          <p:spTgt spid="57039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1" name="Text Box 5"/>
          <p:cNvSpPr txBox="1">
            <a:spLocks noChangeArrowheads="1"/>
          </p:cNvSpPr>
          <p:nvPr/>
        </p:nvSpPr>
        <p:spPr bwMode="auto">
          <a:xfrm>
            <a:off x="980936" y="2276872"/>
            <a:ext cx="7777163"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kumimoji="1" lang="en-US" altLang="zh-CN" dirty="0">
                <a:ea typeface="华文楷体" panose="02010600040101010101" pitchFamily="2" charset="-122"/>
              </a:rPr>
              <a:t>    </a:t>
            </a:r>
            <a:r>
              <a:rPr kumimoji="1" lang="zh-CN" altLang="en-US" dirty="0" smtClean="0">
                <a:solidFill>
                  <a:srgbClr val="FF0000"/>
                </a:solidFill>
                <a:ea typeface="华文楷体" panose="02010600040101010101" pitchFamily="2" charset="-122"/>
              </a:rPr>
              <a:t>钛</a:t>
            </a:r>
            <a:r>
              <a:rPr kumimoji="1" lang="en-US" altLang="zh-CN" dirty="0" smtClean="0">
                <a:solidFill>
                  <a:srgbClr val="FF0000"/>
                </a:solidFill>
                <a:ea typeface="华文楷体" panose="02010600040101010101" pitchFamily="2" charset="-122"/>
              </a:rPr>
              <a:t>/</a:t>
            </a:r>
            <a:r>
              <a:rPr kumimoji="1" lang="zh-CN" altLang="en-US" dirty="0" smtClean="0">
                <a:solidFill>
                  <a:srgbClr val="FF0000"/>
                </a:solidFill>
                <a:ea typeface="华文楷体" panose="02010600040101010101" pitchFamily="2" charset="-122"/>
              </a:rPr>
              <a:t>钒</a:t>
            </a:r>
            <a:r>
              <a:rPr kumimoji="1" lang="zh-CN" altLang="en-US" dirty="0" smtClean="0">
                <a:ea typeface="华文楷体" panose="02010600040101010101" pitchFamily="2" charset="-122"/>
              </a:rPr>
              <a:t>与非金属</a:t>
            </a:r>
            <a:r>
              <a:rPr kumimoji="1" lang="en-US" altLang="zh-CN" dirty="0" smtClean="0">
                <a:ea typeface="华文楷体" panose="02010600040101010101" pitchFamily="2" charset="-122"/>
              </a:rPr>
              <a:t>(</a:t>
            </a:r>
            <a:r>
              <a:rPr kumimoji="1" lang="zh-CN" altLang="en-US" dirty="0" smtClean="0">
                <a:ea typeface="华文楷体" panose="02010600040101010101" pitchFamily="2" charset="-122"/>
              </a:rPr>
              <a:t>如卤素、氧、氮、硫等</a:t>
            </a:r>
            <a:r>
              <a:rPr kumimoji="1" lang="en-US" altLang="zh-CN" dirty="0" smtClean="0">
                <a:ea typeface="华文楷体" panose="02010600040101010101" pitchFamily="2" charset="-122"/>
              </a:rPr>
              <a:t>)</a:t>
            </a:r>
            <a:r>
              <a:rPr kumimoji="1" lang="zh-CN" altLang="en-US" dirty="0" smtClean="0">
                <a:ea typeface="华文楷体" panose="02010600040101010101" pitchFamily="2" charset="-122"/>
              </a:rPr>
              <a:t>在高温下反应，可与熔融苛性碱反应，能</a:t>
            </a:r>
            <a:r>
              <a:rPr kumimoji="1" lang="zh-CN" altLang="en-US" dirty="0">
                <a:ea typeface="华文楷体" panose="02010600040101010101" pitchFamily="2" charset="-122"/>
              </a:rPr>
              <a:t>溶于热浓盐酸、浓硫酸和热硝酸中，易溶</a:t>
            </a:r>
            <a:r>
              <a:rPr kumimoji="1" lang="zh-CN" altLang="en-US" dirty="0" smtClean="0">
                <a:ea typeface="华文楷体" panose="02010600040101010101" pitchFamily="2" charset="-122"/>
              </a:rPr>
              <a:t>于含</a:t>
            </a:r>
            <a:r>
              <a:rPr kumimoji="1" lang="en-US" altLang="zh-CN" dirty="0" smtClean="0">
                <a:solidFill>
                  <a:srgbClr val="FF0000"/>
                </a:solidFill>
                <a:ea typeface="华文楷体" panose="02010600040101010101" pitchFamily="2" charset="-122"/>
              </a:rPr>
              <a:t>HF</a:t>
            </a:r>
            <a:r>
              <a:rPr kumimoji="1" lang="zh-CN" altLang="en-US" dirty="0" smtClean="0">
                <a:solidFill>
                  <a:srgbClr val="FF0000"/>
                </a:solidFill>
                <a:ea typeface="华文楷体" panose="02010600040101010101" pitchFamily="2" charset="-122"/>
              </a:rPr>
              <a:t>的混酸</a:t>
            </a:r>
            <a:endParaRPr kumimoji="1" lang="zh-CN" altLang="en-US" dirty="0">
              <a:ea typeface="华文楷体" panose="02010600040101010101" pitchFamily="2" charset="-122"/>
            </a:endParaRPr>
          </a:p>
        </p:txBody>
      </p:sp>
      <p:sp>
        <p:nvSpPr>
          <p:cNvPr id="249871" name="Text Box 15"/>
          <p:cNvSpPr txBox="1">
            <a:spLocks noChangeArrowheads="1"/>
          </p:cNvSpPr>
          <p:nvPr/>
        </p:nvSpPr>
        <p:spPr bwMode="auto">
          <a:xfrm>
            <a:off x="827088" y="1052513"/>
            <a:ext cx="80486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10000"/>
              </a:lnSpc>
            </a:pPr>
            <a:r>
              <a:rPr kumimoji="1" lang="en-US" altLang="zh-CN" dirty="0">
                <a:ea typeface="华文楷体" panose="02010600040101010101" pitchFamily="2" charset="-122"/>
              </a:rPr>
              <a:t> 3d</a:t>
            </a:r>
            <a:r>
              <a:rPr kumimoji="1" lang="zh-CN" altLang="en-US" dirty="0">
                <a:ea typeface="华文楷体" panose="02010600040101010101" pitchFamily="2" charset="-122"/>
              </a:rPr>
              <a:t>过渡金属均为</a:t>
            </a:r>
            <a:r>
              <a:rPr kumimoji="1" lang="zh-CN" altLang="en-US" dirty="0">
                <a:solidFill>
                  <a:srgbClr val="FF0000"/>
                </a:solidFill>
                <a:ea typeface="华文楷体" panose="02010600040101010101" pitchFamily="2" charset="-122"/>
              </a:rPr>
              <a:t>活泼金属</a:t>
            </a:r>
            <a:r>
              <a:rPr kumimoji="1" lang="zh-CN" altLang="en-US" dirty="0">
                <a:ea typeface="华文楷体" panose="02010600040101010101" pitchFamily="2" charset="-122"/>
              </a:rPr>
              <a:t>，除</a:t>
            </a:r>
            <a:r>
              <a:rPr kumimoji="1" lang="en-US" altLang="zh-CN" dirty="0" smtClean="0">
                <a:ea typeface="华文楷体" panose="02010600040101010101" pitchFamily="2" charset="-122"/>
              </a:rPr>
              <a:t>Ti/V(</a:t>
            </a:r>
            <a:r>
              <a:rPr kumimoji="1" lang="zh-CN" altLang="en-US" dirty="0" smtClean="0">
                <a:ea typeface="华文楷体" panose="02010600040101010101" pitchFamily="2" charset="-122"/>
              </a:rPr>
              <a:t>钝化</a:t>
            </a:r>
            <a:r>
              <a:rPr kumimoji="1" lang="en-US" altLang="zh-CN" dirty="0" smtClean="0">
                <a:ea typeface="华文楷体" panose="02010600040101010101" pitchFamily="2" charset="-122"/>
              </a:rPr>
              <a:t>)</a:t>
            </a:r>
            <a:r>
              <a:rPr kumimoji="1" lang="zh-CN" altLang="en-US" dirty="0" smtClean="0">
                <a:ea typeface="华文楷体" panose="02010600040101010101" pitchFamily="2" charset="-122"/>
              </a:rPr>
              <a:t>外</a:t>
            </a:r>
            <a:r>
              <a:rPr kumimoji="1" lang="zh-CN" altLang="en-US" dirty="0">
                <a:ea typeface="华文楷体" panose="02010600040101010101" pitchFamily="2" charset="-122"/>
              </a:rPr>
              <a:t>与非氧化性酸反应生成</a:t>
            </a:r>
            <a:r>
              <a:rPr kumimoji="1" lang="zh-CN" altLang="en-US" dirty="0">
                <a:solidFill>
                  <a:srgbClr val="FF0000"/>
                </a:solidFill>
                <a:ea typeface="华文楷体" panose="02010600040101010101" pitchFamily="2" charset="-122"/>
              </a:rPr>
              <a:t>氢气</a:t>
            </a:r>
            <a:r>
              <a:rPr kumimoji="1" lang="zh-CN" altLang="en-US" dirty="0">
                <a:ea typeface="华文楷体" panose="02010600040101010101" pitchFamily="2" charset="-122"/>
              </a:rPr>
              <a:t>。</a:t>
            </a:r>
            <a:endParaRPr kumimoji="1" lang="zh-CN" altLang="en-US" dirty="0">
              <a:ea typeface="华文楷体" panose="02010600040101010101" pitchFamily="2" charset="-122"/>
            </a:endParaRPr>
          </a:p>
        </p:txBody>
      </p:sp>
      <p:grpSp>
        <p:nvGrpSpPr>
          <p:cNvPr id="249876" name="Group 20"/>
          <p:cNvGrpSpPr/>
          <p:nvPr/>
        </p:nvGrpSpPr>
        <p:grpSpPr bwMode="auto">
          <a:xfrm>
            <a:off x="1205706" y="4753773"/>
            <a:ext cx="7308850" cy="1844675"/>
            <a:chOff x="820" y="2720"/>
            <a:chExt cx="4604" cy="1162"/>
          </a:xfrm>
        </p:grpSpPr>
        <p:sp>
          <p:nvSpPr>
            <p:cNvPr id="117766" name="Text Box 7"/>
            <p:cNvSpPr txBox="1">
              <a:spLocks noChangeArrowheads="1"/>
            </p:cNvSpPr>
            <p:nvPr/>
          </p:nvSpPr>
          <p:spPr bwMode="auto">
            <a:xfrm>
              <a:off x="820" y="2720"/>
              <a:ext cx="4604"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Aft>
                  <a:spcPct val="10000"/>
                </a:spcAft>
              </a:pPr>
              <a:r>
                <a:rPr kumimoji="1" lang="en-US" altLang="zh-CN" dirty="0">
                  <a:ea typeface="楷体" panose="02010609060101010101" pitchFamily="49" charset="-122"/>
                </a:rPr>
                <a:t>   2Ti+6HCl(</a:t>
              </a:r>
              <a:r>
                <a:rPr kumimoji="1" lang="zh-CN" altLang="en-US" dirty="0">
                  <a:ea typeface="楷体" panose="02010609060101010101" pitchFamily="49" charset="-122"/>
                </a:rPr>
                <a:t>浓</a:t>
              </a:r>
              <a:r>
                <a:rPr kumimoji="1" lang="en-US" altLang="zh-CN" dirty="0">
                  <a:ea typeface="楷体" panose="02010609060101010101" pitchFamily="49" charset="-122"/>
                </a:rPr>
                <a:t>)           2TiCl</a:t>
              </a:r>
              <a:r>
                <a:rPr kumimoji="1" lang="en-US" altLang="zh-CN" baseline="-25000" dirty="0">
                  <a:ea typeface="楷体" panose="02010609060101010101" pitchFamily="49" charset="-122"/>
                </a:rPr>
                <a:t>3</a:t>
              </a:r>
              <a:r>
                <a:rPr kumimoji="1" lang="en-US" altLang="zh-CN" dirty="0">
                  <a:ea typeface="楷体" panose="02010609060101010101" pitchFamily="49" charset="-122"/>
                </a:rPr>
                <a:t>+3H</a:t>
              </a:r>
              <a:r>
                <a:rPr kumimoji="1" lang="en-US" altLang="zh-CN" baseline="-25000" dirty="0">
                  <a:ea typeface="楷体" panose="02010609060101010101" pitchFamily="49" charset="-122"/>
                </a:rPr>
                <a:t>2</a:t>
              </a:r>
              <a:r>
                <a:rPr kumimoji="1" lang="en-US" altLang="zh-CN" dirty="0">
                  <a:ea typeface="楷体" panose="02010609060101010101" pitchFamily="49" charset="-122"/>
                </a:rPr>
                <a:t>↑</a:t>
              </a:r>
              <a:br>
                <a:rPr kumimoji="1" lang="en-US" altLang="zh-CN" dirty="0">
                  <a:ea typeface="楷体" panose="02010609060101010101" pitchFamily="49" charset="-122"/>
                </a:rPr>
              </a:br>
              <a:r>
                <a:rPr kumimoji="1" lang="en-US" altLang="zh-CN" dirty="0">
                  <a:ea typeface="楷体" panose="02010609060101010101" pitchFamily="49" charset="-122"/>
                </a:rPr>
                <a:t>   2Ti+3H</a:t>
              </a:r>
              <a:r>
                <a:rPr kumimoji="1" lang="en-US" altLang="zh-CN" baseline="-25000" dirty="0">
                  <a:ea typeface="楷体" panose="02010609060101010101" pitchFamily="49" charset="-122"/>
                </a:rPr>
                <a:t>2</a:t>
              </a:r>
              <a:r>
                <a:rPr kumimoji="1" lang="en-US" altLang="zh-CN" dirty="0">
                  <a:ea typeface="楷体" panose="02010609060101010101" pitchFamily="49" charset="-122"/>
                </a:rPr>
                <a:t>SO</a:t>
              </a:r>
              <a:r>
                <a:rPr kumimoji="1" lang="en-US" altLang="zh-CN" baseline="-25000" dirty="0">
                  <a:ea typeface="楷体" panose="02010609060101010101" pitchFamily="49" charset="-122"/>
                </a:rPr>
                <a:t>4</a:t>
              </a:r>
              <a:r>
                <a:rPr kumimoji="1" lang="en-US" altLang="zh-CN" dirty="0">
                  <a:ea typeface="华文楷体" panose="02010600040101010101" pitchFamily="2" charset="-122"/>
                </a:rPr>
                <a:t>(</a:t>
              </a:r>
              <a:r>
                <a:rPr kumimoji="1" lang="zh-CN" altLang="en-US" dirty="0">
                  <a:ea typeface="华文楷体" panose="02010600040101010101" pitchFamily="2" charset="-122"/>
                </a:rPr>
                <a:t>浓</a:t>
              </a:r>
              <a:r>
                <a:rPr kumimoji="1" lang="en-US" altLang="zh-CN" dirty="0">
                  <a:ea typeface="华文楷体" panose="02010600040101010101" pitchFamily="2" charset="-122"/>
                </a:rPr>
                <a:t>)</a:t>
              </a:r>
              <a:r>
                <a:rPr kumimoji="1" lang="en-US" altLang="zh-CN" dirty="0">
                  <a:ea typeface="楷体" panose="02010609060101010101" pitchFamily="49" charset="-122"/>
                </a:rPr>
                <a:t>          Ti</a:t>
              </a:r>
              <a:r>
                <a:rPr kumimoji="1" lang="en-US" altLang="zh-CN" baseline="-25000" dirty="0">
                  <a:ea typeface="楷体" panose="02010609060101010101" pitchFamily="49" charset="-122"/>
                </a:rPr>
                <a:t>2</a:t>
              </a:r>
              <a:r>
                <a:rPr kumimoji="1" lang="en-US" altLang="zh-CN" dirty="0">
                  <a:ea typeface="楷体" panose="02010609060101010101" pitchFamily="49" charset="-122"/>
                </a:rPr>
                <a:t>(SO</a:t>
              </a:r>
              <a:r>
                <a:rPr kumimoji="1" lang="en-US" altLang="zh-CN" baseline="-25000" dirty="0">
                  <a:ea typeface="楷体" panose="02010609060101010101" pitchFamily="49" charset="-122"/>
                </a:rPr>
                <a:t>4</a:t>
              </a:r>
              <a:r>
                <a:rPr kumimoji="1" lang="en-US" altLang="zh-CN" dirty="0">
                  <a:ea typeface="楷体" panose="02010609060101010101" pitchFamily="49" charset="-122"/>
                </a:rPr>
                <a:t>)</a:t>
              </a:r>
              <a:r>
                <a:rPr kumimoji="1" lang="en-US" altLang="zh-CN" baseline="-25000" dirty="0">
                  <a:ea typeface="楷体" panose="02010609060101010101" pitchFamily="49" charset="-122"/>
                </a:rPr>
                <a:t>3</a:t>
              </a:r>
              <a:r>
                <a:rPr kumimoji="1" lang="en-US" altLang="zh-CN" dirty="0">
                  <a:ea typeface="楷体" panose="02010609060101010101" pitchFamily="49" charset="-122"/>
                </a:rPr>
                <a:t>+3H</a:t>
              </a:r>
              <a:r>
                <a:rPr kumimoji="1" lang="en-US" altLang="zh-CN" baseline="-25000" dirty="0">
                  <a:ea typeface="楷体" panose="02010609060101010101" pitchFamily="49" charset="-122"/>
                </a:rPr>
                <a:t>2</a:t>
              </a:r>
              <a:r>
                <a:rPr kumimoji="1" lang="en-US" altLang="zh-CN" dirty="0">
                  <a:ea typeface="楷体" panose="02010609060101010101" pitchFamily="49" charset="-122"/>
                </a:rPr>
                <a:t>↑</a:t>
              </a:r>
              <a:br>
                <a:rPr kumimoji="1" lang="en-US" altLang="zh-CN" dirty="0">
                  <a:ea typeface="楷体" panose="02010609060101010101" pitchFamily="49" charset="-122"/>
                </a:rPr>
              </a:br>
              <a:r>
                <a:rPr kumimoji="1" lang="en-US" altLang="zh-CN" dirty="0">
                  <a:ea typeface="楷体" panose="02010609060101010101" pitchFamily="49" charset="-122"/>
                </a:rPr>
                <a:t>   Ti+6HF  = </a:t>
              </a:r>
              <a:r>
                <a:rPr kumimoji="1" lang="en-US" altLang="zh-CN" dirty="0">
                  <a:solidFill>
                    <a:srgbClr val="FF0000"/>
                  </a:solidFill>
                  <a:ea typeface="楷体" panose="02010609060101010101" pitchFamily="49" charset="-122"/>
                </a:rPr>
                <a:t>TiF</a:t>
              </a:r>
              <a:r>
                <a:rPr kumimoji="1" lang="en-US" altLang="zh-CN" baseline="-25000" dirty="0">
                  <a:solidFill>
                    <a:srgbClr val="FF0000"/>
                  </a:solidFill>
                  <a:ea typeface="楷体" panose="02010609060101010101" pitchFamily="49" charset="-122"/>
                </a:rPr>
                <a:t>6</a:t>
              </a:r>
              <a:r>
                <a:rPr kumimoji="1" lang="en-US" altLang="zh-CN" baseline="30000" dirty="0">
                  <a:solidFill>
                    <a:srgbClr val="FF0000"/>
                  </a:solidFill>
                  <a:ea typeface="楷体" panose="02010609060101010101" pitchFamily="49" charset="-122"/>
                </a:rPr>
                <a:t>2-</a:t>
              </a:r>
              <a:r>
                <a:rPr kumimoji="1" lang="en-US" altLang="zh-CN" dirty="0">
                  <a:ea typeface="楷体" panose="02010609060101010101" pitchFamily="49" charset="-122"/>
                </a:rPr>
                <a:t>+2H</a:t>
              </a:r>
              <a:r>
                <a:rPr kumimoji="1" lang="en-US" altLang="zh-CN" baseline="30000" dirty="0">
                  <a:ea typeface="楷体" panose="02010609060101010101" pitchFamily="49" charset="-122"/>
                </a:rPr>
                <a:t>+</a:t>
              </a:r>
              <a:r>
                <a:rPr kumimoji="1" lang="en-US" altLang="zh-CN" dirty="0">
                  <a:ea typeface="楷体" panose="02010609060101010101" pitchFamily="49" charset="-122"/>
                </a:rPr>
                <a:t>+2H</a:t>
              </a:r>
              <a:r>
                <a:rPr kumimoji="1" lang="en-US" altLang="zh-CN" baseline="-25000" dirty="0">
                  <a:ea typeface="楷体" panose="02010609060101010101" pitchFamily="49" charset="-122"/>
                </a:rPr>
                <a:t>2</a:t>
              </a:r>
              <a:r>
                <a:rPr kumimoji="1" lang="en-US" altLang="zh-CN" dirty="0">
                  <a:ea typeface="楷体" panose="02010609060101010101" pitchFamily="49" charset="-122"/>
                </a:rPr>
                <a:t>↑ </a:t>
              </a:r>
              <a:endParaRPr kumimoji="1" lang="en-US" altLang="zh-CN" dirty="0">
                <a:ea typeface="楷体" panose="02010609060101010101" pitchFamily="49" charset="-122"/>
              </a:endParaRPr>
            </a:p>
          </p:txBody>
        </p:sp>
        <p:pic>
          <p:nvPicPr>
            <p:cNvPr id="117767" name="Picture 17" descr="JR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22" y="2840"/>
              <a:ext cx="453"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8" name="Picture 18" descr="JR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9" y="3160"/>
              <a:ext cx="453"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27"/>
          <p:cNvSpPr>
            <a:spLocks noChangeArrowheads="1"/>
          </p:cNvSpPr>
          <p:nvPr/>
        </p:nvSpPr>
        <p:spPr bwMode="auto">
          <a:xfrm>
            <a:off x="852488" y="174625"/>
            <a:ext cx="4224337" cy="708025"/>
          </a:xfrm>
          <a:prstGeom prst="rect">
            <a:avLst/>
          </a:prstGeom>
          <a:noFill/>
          <a:ln>
            <a:noFill/>
          </a:ln>
          <a:effectLst/>
        </p:spPr>
        <p:txBody>
          <a:bodyPr anchor="ctr">
            <a:spAutoFit/>
          </a:bodyPr>
          <a:lstStyle/>
          <a:p>
            <a:pPr>
              <a:defRPr/>
            </a:pPr>
            <a:r>
              <a:rPr lang="en-US" altLang="zh-CN" sz="4000" dirty="0">
                <a:solidFill>
                  <a:srgbClr val="0000FF"/>
                </a:solidFill>
                <a:latin typeface="+mn-lt"/>
                <a:ea typeface="+mn-ea"/>
              </a:rPr>
              <a:t>2 </a:t>
            </a:r>
            <a:r>
              <a:rPr lang="zh-CN" altLang="en-US" sz="4000" dirty="0">
                <a:solidFill>
                  <a:srgbClr val="0000FF"/>
                </a:solidFill>
                <a:latin typeface="+mn-lt"/>
                <a:ea typeface="+mn-ea"/>
              </a:rPr>
              <a:t>单质的化学性质</a:t>
            </a:r>
            <a:endParaRPr lang="zh-CN" altLang="en-US" sz="4000" b="0" dirty="0">
              <a:solidFill>
                <a:srgbClr val="0000FF"/>
              </a:solidFill>
              <a:latin typeface="+mn-lt"/>
              <a:ea typeface="+mn-ea"/>
            </a:endParaRPr>
          </a:p>
        </p:txBody>
      </p:sp>
      <p:sp>
        <p:nvSpPr>
          <p:cNvPr id="117765" name="Rectangle 26"/>
          <p:cNvSpPr>
            <a:spLocks noChangeArrowheads="1"/>
          </p:cNvSpPr>
          <p:nvPr/>
        </p:nvSpPr>
        <p:spPr bwMode="auto">
          <a:xfrm>
            <a:off x="7944387" y="622840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73CC1CE3-33EF-4C9F-B758-89A9D2728E32}"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9871"/>
                                        </p:tgtEl>
                                        <p:attrNameLst>
                                          <p:attrName>style.visibility</p:attrName>
                                        </p:attrNameLst>
                                      </p:cBhvr>
                                      <p:to>
                                        <p:strVal val="visible"/>
                                      </p:to>
                                    </p:set>
                                    <p:animEffect transition="in" filter="wipe(left)">
                                      <p:cBhvr>
                                        <p:cTn id="12" dur="500"/>
                                        <p:tgtEl>
                                          <p:spTgt spid="2498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9861"/>
                                        </p:tgtEl>
                                        <p:attrNameLst>
                                          <p:attrName>style.visibility</p:attrName>
                                        </p:attrNameLst>
                                      </p:cBhvr>
                                      <p:to>
                                        <p:strVal val="visible"/>
                                      </p:to>
                                    </p:set>
                                    <p:animEffect transition="in" filter="wipe(left)">
                                      <p:cBhvr>
                                        <p:cTn id="17" dur="500"/>
                                        <p:tgtEl>
                                          <p:spTgt spid="2498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9876"/>
                                        </p:tgtEl>
                                        <p:attrNameLst>
                                          <p:attrName>style.visibility</p:attrName>
                                        </p:attrNameLst>
                                      </p:cBhvr>
                                      <p:to>
                                        <p:strVal val="visible"/>
                                      </p:to>
                                    </p:set>
                                    <p:animEffect transition="in" filter="wipe(left)">
                                      <p:cBhvr>
                                        <p:cTn id="22" dur="500"/>
                                        <p:tgtEl>
                                          <p:spTgt spid="24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1" grpId="0"/>
      <p:bldP spid="249871" grpId="0"/>
      <p:bldP spid="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7"/>
          <p:cNvSpPr txBox="1">
            <a:spLocks noChangeArrowheads="1"/>
          </p:cNvSpPr>
          <p:nvPr/>
        </p:nvSpPr>
        <p:spPr bwMode="auto">
          <a:xfrm>
            <a:off x="1187450" y="476250"/>
            <a:ext cx="7561263"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50000"/>
              </a:spcBef>
            </a:pPr>
            <a:r>
              <a:rPr kumimoji="1" lang="zh-CN" altLang="en-US" dirty="0">
                <a:ea typeface="华文楷体" panose="02010600040101010101" pitchFamily="2" charset="-122"/>
              </a:rPr>
              <a:t>    在空气中</a:t>
            </a:r>
            <a:r>
              <a:rPr kumimoji="1" lang="zh-CN" altLang="en-US" dirty="0">
                <a:solidFill>
                  <a:srgbClr val="FF0000"/>
                </a:solidFill>
                <a:ea typeface="华文楷体" panose="02010600040101010101" pitchFamily="2" charset="-122"/>
              </a:rPr>
              <a:t>铬</a:t>
            </a:r>
            <a:r>
              <a:rPr kumimoji="1" lang="zh-CN" altLang="en-US" dirty="0">
                <a:ea typeface="华文楷体" panose="02010600040101010101" pitchFamily="2" charset="-122"/>
              </a:rPr>
              <a:t>表面易形成保护膜，在高温下易与卤素、硫、氮等非金属直接反应生成化合物。</a:t>
            </a:r>
            <a:r>
              <a:rPr kumimoji="1" lang="zh-CN" altLang="en-US" dirty="0">
                <a:solidFill>
                  <a:srgbClr val="FF0000"/>
                </a:solidFill>
                <a:ea typeface="华文楷体" panose="02010600040101010101" pitchFamily="2" charset="-122"/>
              </a:rPr>
              <a:t>铬在冷</a:t>
            </a:r>
            <a:r>
              <a:rPr kumimoji="1" lang="en-US" altLang="zh-CN" dirty="0">
                <a:solidFill>
                  <a:srgbClr val="FF0000"/>
                </a:solidFill>
                <a:ea typeface="华文楷体" panose="02010600040101010101" pitchFamily="2" charset="-122"/>
              </a:rPr>
              <a:t>/</a:t>
            </a:r>
            <a:r>
              <a:rPr kumimoji="1" lang="zh-CN" altLang="en-US" dirty="0">
                <a:solidFill>
                  <a:srgbClr val="FF0000"/>
                </a:solidFill>
                <a:ea typeface="华文楷体" panose="02010600040101010101" pitchFamily="2" charset="-122"/>
              </a:rPr>
              <a:t>浓</a:t>
            </a:r>
            <a:r>
              <a:rPr kumimoji="1" lang="en-US" altLang="zh-CN" dirty="0">
                <a:solidFill>
                  <a:srgbClr val="FF0000"/>
                </a:solidFill>
                <a:ea typeface="华文楷体" panose="02010600040101010101" pitchFamily="2" charset="-122"/>
              </a:rPr>
              <a:t>HNO</a:t>
            </a:r>
            <a:r>
              <a:rPr kumimoji="1" lang="en-US" altLang="zh-CN" baseline="-25000" dirty="0">
                <a:solidFill>
                  <a:srgbClr val="FF0000"/>
                </a:solidFill>
                <a:ea typeface="华文楷体" panose="02010600040101010101" pitchFamily="2" charset="-122"/>
              </a:rPr>
              <a:t>3</a:t>
            </a:r>
            <a:r>
              <a:rPr kumimoji="1" lang="zh-CN" altLang="en-US" dirty="0">
                <a:solidFill>
                  <a:srgbClr val="FF0000"/>
                </a:solidFill>
                <a:ea typeface="华文楷体" panose="02010600040101010101" pitchFamily="2" charset="-122"/>
              </a:rPr>
              <a:t>中钝化</a:t>
            </a:r>
            <a:r>
              <a:rPr kumimoji="1" lang="zh-CN" altLang="en-US" dirty="0">
                <a:ea typeface="华文楷体" panose="02010600040101010101" pitchFamily="2" charset="-122"/>
              </a:rPr>
              <a:t>，能溶于稀</a:t>
            </a:r>
            <a:r>
              <a:rPr kumimoji="1" lang="en-US" altLang="zh-CN" dirty="0">
                <a:ea typeface="华文楷体" panose="02010600040101010101" pitchFamily="2" charset="-122"/>
              </a:rPr>
              <a:t>HC1/H</a:t>
            </a:r>
            <a:r>
              <a:rPr kumimoji="1" lang="en-US" altLang="zh-CN" baseline="-25000" dirty="0">
                <a:ea typeface="华文楷体" panose="02010600040101010101" pitchFamily="2" charset="-122"/>
              </a:rPr>
              <a:t>2</a:t>
            </a:r>
            <a:r>
              <a:rPr kumimoji="1" lang="en-US" altLang="zh-CN" dirty="0">
                <a:ea typeface="华文楷体" panose="02010600040101010101" pitchFamily="2" charset="-122"/>
              </a:rPr>
              <a:t>SO</a:t>
            </a:r>
            <a:r>
              <a:rPr kumimoji="1" lang="en-US" altLang="zh-CN" baseline="-25000" dirty="0">
                <a:ea typeface="华文楷体" panose="02010600040101010101" pitchFamily="2" charset="-122"/>
              </a:rPr>
              <a:t>4</a:t>
            </a:r>
            <a:r>
              <a:rPr kumimoji="1" lang="zh-CN" altLang="en-US" dirty="0">
                <a:ea typeface="华文楷体" panose="02010600040101010101" pitchFamily="2" charset="-122"/>
              </a:rPr>
              <a:t>生成</a:t>
            </a:r>
            <a:r>
              <a:rPr kumimoji="1" lang="zh-CN" altLang="en-US" dirty="0">
                <a:solidFill>
                  <a:srgbClr val="0000CC"/>
                </a:solidFill>
                <a:ea typeface="华文楷体" panose="02010600040101010101" pitchFamily="2" charset="-122"/>
              </a:rPr>
              <a:t>蓝色的</a:t>
            </a:r>
            <a:r>
              <a:rPr kumimoji="1" lang="en-US" altLang="zh-CN" dirty="0">
                <a:solidFill>
                  <a:srgbClr val="0000CC"/>
                </a:solidFill>
                <a:ea typeface="华文楷体" panose="02010600040101010101" pitchFamily="2" charset="-122"/>
              </a:rPr>
              <a:t>Cr</a:t>
            </a:r>
            <a:r>
              <a:rPr kumimoji="1" lang="en-US" altLang="zh-CN" baseline="30000" dirty="0">
                <a:solidFill>
                  <a:srgbClr val="0000CC"/>
                </a:solidFill>
                <a:ea typeface="华文楷体" panose="02010600040101010101" pitchFamily="2" charset="-122"/>
              </a:rPr>
              <a:t>2+</a:t>
            </a:r>
            <a:r>
              <a:rPr kumimoji="1" lang="zh-CN" altLang="en-US" dirty="0">
                <a:ea typeface="华文楷体" panose="02010600040101010101" pitchFamily="2" charset="-122"/>
              </a:rPr>
              <a:t>溶液，并迅速被</a:t>
            </a:r>
            <a:r>
              <a:rPr kumimoji="1" lang="en-US" altLang="zh-CN" dirty="0">
                <a:ea typeface="华文楷体" panose="02010600040101010101" pitchFamily="2" charset="-122"/>
              </a:rPr>
              <a:t>O</a:t>
            </a:r>
            <a:r>
              <a:rPr kumimoji="1" lang="en-US" altLang="zh-CN" baseline="-25000" dirty="0">
                <a:ea typeface="华文楷体" panose="02010600040101010101" pitchFamily="2" charset="-122"/>
              </a:rPr>
              <a:t>2</a:t>
            </a:r>
            <a:r>
              <a:rPr kumimoji="1" lang="zh-CN" altLang="en-US" dirty="0">
                <a:ea typeface="华文楷体" panose="02010600040101010101" pitchFamily="2" charset="-122"/>
              </a:rPr>
              <a:t>氧化成</a:t>
            </a:r>
            <a:r>
              <a:rPr kumimoji="1" lang="zh-CN" altLang="en-US" dirty="0">
                <a:solidFill>
                  <a:srgbClr val="FF0000"/>
                </a:solidFill>
                <a:ea typeface="华文楷体" panose="02010600040101010101" pitchFamily="2" charset="-122"/>
              </a:rPr>
              <a:t>绿色的</a:t>
            </a:r>
            <a:r>
              <a:rPr kumimoji="1" lang="en-US" altLang="zh-CN" dirty="0">
                <a:solidFill>
                  <a:srgbClr val="FF0000"/>
                </a:solidFill>
                <a:ea typeface="华文楷体" panose="02010600040101010101" pitchFamily="2" charset="-122"/>
              </a:rPr>
              <a:t>Cr</a:t>
            </a:r>
            <a:r>
              <a:rPr kumimoji="1" lang="en-US" altLang="zh-CN" baseline="30000" dirty="0">
                <a:solidFill>
                  <a:srgbClr val="FF0000"/>
                </a:solidFill>
                <a:ea typeface="华文楷体" panose="02010600040101010101" pitchFamily="2" charset="-122"/>
              </a:rPr>
              <a:t>3+</a:t>
            </a:r>
            <a:r>
              <a:rPr kumimoji="1" lang="zh-CN" altLang="en-US" dirty="0">
                <a:ea typeface="华文楷体" panose="02010600040101010101" pitchFamily="2" charset="-122"/>
              </a:rPr>
              <a:t>。 </a:t>
            </a:r>
            <a:endParaRPr kumimoji="1" lang="zh-CN" altLang="en-US" dirty="0">
              <a:ea typeface="华文楷体" panose="02010600040101010101" pitchFamily="2" charset="-122"/>
            </a:endParaRPr>
          </a:p>
        </p:txBody>
      </p:sp>
      <p:grpSp>
        <p:nvGrpSpPr>
          <p:cNvPr id="436240" name="Group 16"/>
          <p:cNvGrpSpPr/>
          <p:nvPr/>
        </p:nvGrpSpPr>
        <p:grpSpPr bwMode="auto">
          <a:xfrm>
            <a:off x="1301750" y="3860800"/>
            <a:ext cx="6770688" cy="579438"/>
            <a:chOff x="158" y="3203"/>
            <a:chExt cx="4265" cy="365"/>
          </a:xfrm>
        </p:grpSpPr>
        <p:pic>
          <p:nvPicPr>
            <p:cNvPr id="118792" name="Picture 11"/>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54" y="3294"/>
              <a:ext cx="453"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3" name="Rectangle 12"/>
            <p:cNvSpPr>
              <a:spLocks noChangeArrowheads="1"/>
            </p:cNvSpPr>
            <p:nvPr/>
          </p:nvSpPr>
          <p:spPr bwMode="auto">
            <a:xfrm>
              <a:off x="158" y="3203"/>
              <a:ext cx="21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cs typeface="Times New Roman" panose="02020603050405020304" pitchFamily="18" charset="0"/>
                </a:rPr>
                <a:t>Cr + 2HCl(</a:t>
              </a:r>
              <a:r>
                <a:rPr lang="zh-CN" altLang="en-US">
                  <a:ea typeface="华文楷体" panose="02010600040101010101" pitchFamily="2" charset="-122"/>
                  <a:cs typeface="Times New Roman" panose="02020603050405020304" pitchFamily="18" charset="0"/>
                </a:rPr>
                <a:t>浓</a:t>
              </a:r>
              <a:r>
                <a:rPr lang="en-US" altLang="zh-CN">
                  <a:ea typeface="华文楷体" panose="02010600040101010101" pitchFamily="2" charset="-122"/>
                  <a:cs typeface="Times New Roman" panose="02020603050405020304" pitchFamily="18" charset="0"/>
                </a:rPr>
                <a:t>) </a:t>
              </a:r>
              <a:endParaRPr lang="en-US" altLang="zh-CN">
                <a:ea typeface="华文楷体" panose="02010600040101010101" pitchFamily="2" charset="-122"/>
                <a:cs typeface="Times New Roman" panose="02020603050405020304" pitchFamily="18" charset="0"/>
              </a:endParaRPr>
            </a:p>
          </p:txBody>
        </p:sp>
        <p:sp>
          <p:nvSpPr>
            <p:cNvPr id="118794" name="Rectangle 13"/>
            <p:cNvSpPr>
              <a:spLocks noChangeArrowheads="1"/>
            </p:cNvSpPr>
            <p:nvPr/>
          </p:nvSpPr>
          <p:spPr bwMode="auto">
            <a:xfrm>
              <a:off x="2472" y="3203"/>
              <a:ext cx="195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684530">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cs typeface="Times New Roman" panose="02020603050405020304" pitchFamily="18" charset="0"/>
                </a:rPr>
                <a:t>CrCl</a:t>
              </a:r>
              <a:r>
                <a:rPr lang="en-US" altLang="zh-CN" baseline="-30000">
                  <a:ea typeface="华文楷体" panose="02010600040101010101" pitchFamily="2" charset="-122"/>
                  <a:cs typeface="Times New Roman" panose="02020603050405020304" pitchFamily="18" charset="0"/>
                </a:rPr>
                <a:t>2</a:t>
              </a:r>
              <a:r>
                <a:rPr lang="en-US" altLang="zh-CN">
                  <a:ea typeface="华文楷体" panose="02010600040101010101" pitchFamily="2" charset="-122"/>
                  <a:cs typeface="Times New Roman" panose="02020603050405020304" pitchFamily="18" charset="0"/>
                </a:rPr>
                <a:t> + H</a:t>
              </a:r>
              <a:r>
                <a:rPr lang="en-US" altLang="zh-CN" baseline="-30000">
                  <a:ea typeface="华文楷体" panose="02010600040101010101" pitchFamily="2" charset="-122"/>
                  <a:cs typeface="Times New Roman" panose="02020603050405020304" pitchFamily="18" charset="0"/>
                </a:rPr>
                <a:t>2</a:t>
              </a:r>
              <a:r>
                <a:rPr lang="en-US" altLang="zh-CN">
                  <a:ea typeface="华文楷体" panose="02010600040101010101" pitchFamily="2" charset="-122"/>
                  <a:cs typeface="Times New Roman" panose="02020603050405020304" pitchFamily="18" charset="0"/>
                  <a:sym typeface="Symbol" panose="05050102010706020507" pitchFamily="18" charset="2"/>
                </a:rPr>
                <a:t></a:t>
              </a:r>
              <a:endParaRPr lang="en-US" altLang="zh-CN">
                <a:ea typeface="华文楷体" panose="02010600040101010101" pitchFamily="2" charset="-122"/>
                <a:cs typeface="Times New Roman" panose="02020603050405020304" pitchFamily="18" charset="0"/>
                <a:sym typeface="Symbol" panose="05050102010706020507" pitchFamily="18" charset="2"/>
              </a:endParaRPr>
            </a:p>
          </p:txBody>
        </p:sp>
      </p:grpSp>
      <p:grpSp>
        <p:nvGrpSpPr>
          <p:cNvPr id="436242" name="Group 18"/>
          <p:cNvGrpSpPr/>
          <p:nvPr/>
        </p:nvGrpSpPr>
        <p:grpSpPr bwMode="auto">
          <a:xfrm>
            <a:off x="546100" y="4867275"/>
            <a:ext cx="7807325" cy="581025"/>
            <a:chOff x="113" y="3248"/>
            <a:chExt cx="4918" cy="366"/>
          </a:xfrm>
        </p:grpSpPr>
        <p:pic>
          <p:nvPicPr>
            <p:cNvPr id="118789" name="Picture 10"/>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35" y="3294"/>
              <a:ext cx="45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0" name="Rectangle 14"/>
            <p:cNvSpPr>
              <a:spLocks noChangeArrowheads="1"/>
            </p:cNvSpPr>
            <p:nvPr/>
          </p:nvSpPr>
          <p:spPr bwMode="auto">
            <a:xfrm>
              <a:off x="2880" y="3248"/>
              <a:ext cx="215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cs typeface="Times New Roman" panose="02020603050405020304" pitchFamily="18" charset="0"/>
                </a:rPr>
                <a:t>      4CrCl</a:t>
              </a:r>
              <a:r>
                <a:rPr lang="en-US" altLang="zh-CN" baseline="-30000">
                  <a:ea typeface="华文楷体" panose="02010600040101010101" pitchFamily="2" charset="-122"/>
                  <a:cs typeface="Times New Roman" panose="02020603050405020304" pitchFamily="18" charset="0"/>
                </a:rPr>
                <a:t>3</a:t>
              </a:r>
              <a:r>
                <a:rPr lang="en-US" altLang="zh-CN">
                  <a:ea typeface="华文楷体" panose="02010600040101010101" pitchFamily="2" charset="-122"/>
                  <a:cs typeface="Times New Roman" panose="02020603050405020304" pitchFamily="18" charset="0"/>
                </a:rPr>
                <a:t> + 2H</a:t>
              </a:r>
              <a:r>
                <a:rPr lang="en-US" altLang="zh-CN" baseline="-30000">
                  <a:ea typeface="华文楷体" panose="02010600040101010101" pitchFamily="2" charset="-122"/>
                  <a:cs typeface="Times New Roman" panose="02020603050405020304" pitchFamily="18" charset="0"/>
                </a:rPr>
                <a:t>2</a:t>
              </a:r>
              <a:r>
                <a:rPr lang="en-US" altLang="zh-CN">
                  <a:ea typeface="华文楷体" panose="02010600040101010101" pitchFamily="2" charset="-122"/>
                  <a:cs typeface="Times New Roman" panose="02020603050405020304" pitchFamily="18" charset="0"/>
                </a:rPr>
                <a:t>O</a:t>
              </a:r>
              <a:endParaRPr lang="en-US" altLang="zh-CN">
                <a:ea typeface="华文楷体" panose="02010600040101010101" pitchFamily="2" charset="-122"/>
                <a:cs typeface="Times New Roman" panose="02020603050405020304" pitchFamily="18" charset="0"/>
              </a:endParaRPr>
            </a:p>
          </p:txBody>
        </p:sp>
        <p:sp>
          <p:nvSpPr>
            <p:cNvPr id="118791" name="Rectangle 15"/>
            <p:cNvSpPr>
              <a:spLocks noChangeArrowheads="1"/>
            </p:cNvSpPr>
            <p:nvPr/>
          </p:nvSpPr>
          <p:spPr bwMode="auto">
            <a:xfrm>
              <a:off x="113" y="3249"/>
              <a:ext cx="279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684530">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eaLnBrk="0" hangingPunct="0"/>
              <a:r>
                <a:rPr lang="en-US" altLang="zh-CN">
                  <a:ea typeface="华文楷体" panose="02010600040101010101" pitchFamily="2" charset="-122"/>
                  <a:cs typeface="Times New Roman" panose="02020603050405020304" pitchFamily="18" charset="0"/>
                  <a:sym typeface="Symbol" panose="05050102010706020507" pitchFamily="18" charset="2"/>
                </a:rPr>
                <a:t>4CrCl</a:t>
              </a:r>
              <a:r>
                <a:rPr lang="en-US" altLang="zh-CN" baseline="-30000">
                  <a:ea typeface="华文楷体" panose="02010600040101010101" pitchFamily="2" charset="-122"/>
                  <a:cs typeface="Times New Roman" panose="02020603050405020304" pitchFamily="18" charset="0"/>
                  <a:sym typeface="Symbol" panose="05050102010706020507" pitchFamily="18" charset="2"/>
                </a:rPr>
                <a:t>2</a:t>
              </a:r>
              <a:r>
                <a:rPr lang="en-US" altLang="zh-CN">
                  <a:ea typeface="华文楷体" panose="02010600040101010101" pitchFamily="2" charset="-122"/>
                  <a:cs typeface="Times New Roman" panose="02020603050405020304" pitchFamily="18" charset="0"/>
                  <a:sym typeface="Symbol" panose="05050102010706020507" pitchFamily="18" charset="2"/>
                </a:rPr>
                <a:t> + 4HCl + O</a:t>
              </a:r>
              <a:r>
                <a:rPr lang="en-US" altLang="zh-CN" baseline="-30000">
                  <a:ea typeface="华文楷体" panose="02010600040101010101" pitchFamily="2" charset="-122"/>
                  <a:cs typeface="Times New Roman" panose="02020603050405020304" pitchFamily="18" charset="0"/>
                  <a:sym typeface="Symbol" panose="05050102010706020507" pitchFamily="18" charset="2"/>
                </a:rPr>
                <a:t>2</a:t>
              </a:r>
              <a:r>
                <a:rPr lang="en-US" altLang="zh-CN">
                  <a:ea typeface="华文楷体" panose="02010600040101010101" pitchFamily="2" charset="-122"/>
                  <a:cs typeface="Times New Roman" panose="02020603050405020304" pitchFamily="18" charset="0"/>
                  <a:sym typeface="Symbol" panose="05050102010706020507" pitchFamily="18" charset="2"/>
                </a:rPr>
                <a:t> </a:t>
              </a:r>
              <a:endParaRPr lang="en-US" altLang="zh-CN">
                <a:ea typeface="华文楷体" panose="02010600040101010101" pitchFamily="2" charset="-122"/>
                <a:cs typeface="Times New Roman" panose="02020603050405020304" pitchFamily="18" charset="0"/>
                <a:sym typeface="Symbol" panose="05050102010706020507" pitchFamily="18" charset="2"/>
              </a:endParaRPr>
            </a:p>
          </p:txBody>
        </p:sp>
      </p:grpSp>
      <p:sp>
        <p:nvSpPr>
          <p:cNvPr id="118788"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75217B9F-506E-445C-A35C-ABF00067B3A4}"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6240"/>
                                        </p:tgtEl>
                                        <p:attrNameLst>
                                          <p:attrName>style.visibility</p:attrName>
                                        </p:attrNameLst>
                                      </p:cBhvr>
                                      <p:to>
                                        <p:strVal val="visible"/>
                                      </p:to>
                                    </p:set>
                                    <p:animEffect transition="in" filter="wipe(left)">
                                      <p:cBhvr>
                                        <p:cTn id="7" dur="500"/>
                                        <p:tgtEl>
                                          <p:spTgt spid="4362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6242"/>
                                        </p:tgtEl>
                                        <p:attrNameLst>
                                          <p:attrName>style.visibility</p:attrName>
                                        </p:attrNameLst>
                                      </p:cBhvr>
                                      <p:to>
                                        <p:strVal val="visible"/>
                                      </p:to>
                                    </p:set>
                                    <p:animEffect transition="in" filter="wipe(left)">
                                      <p:cBhvr>
                                        <p:cTn id="12" dur="500"/>
                                        <p:tgtEl>
                                          <p:spTgt spid="436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ext Box 3"/>
          <p:cNvSpPr txBox="1">
            <a:spLocks noChangeArrowheads="1"/>
          </p:cNvSpPr>
          <p:nvPr/>
        </p:nvSpPr>
        <p:spPr bwMode="auto">
          <a:xfrm>
            <a:off x="847725" y="333375"/>
            <a:ext cx="7921625"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10000"/>
              </a:lnSpc>
              <a:spcBef>
                <a:spcPct val="50000"/>
              </a:spcBef>
            </a:pPr>
            <a:r>
              <a:rPr kumimoji="1" lang="zh-CN" altLang="en-US">
                <a:ea typeface="华文楷体" panose="02010600040101010101" pitchFamily="2" charset="-122"/>
              </a:rPr>
              <a:t>    在空气中，锰表面生成一层氧化物保护膜，加热时可与卤素、硫、碳、磷等非金属作用。锰和冷、浓</a:t>
            </a:r>
            <a:r>
              <a:rPr kumimoji="1" lang="en-US" altLang="zh-CN">
                <a:ea typeface="华文楷体" panose="02010600040101010101" pitchFamily="2" charset="-122"/>
              </a:rPr>
              <a:t>HNO</a:t>
            </a:r>
            <a:r>
              <a:rPr kumimoji="1" lang="en-US" altLang="zh-CN" baseline="-25000">
                <a:ea typeface="华文楷体" panose="02010600040101010101" pitchFamily="2" charset="-122"/>
              </a:rPr>
              <a:t>3</a:t>
            </a:r>
            <a:r>
              <a:rPr kumimoji="1" lang="zh-CN" altLang="en-US">
                <a:ea typeface="华文楷体" panose="02010600040101010101" pitchFamily="2" charset="-122"/>
              </a:rPr>
              <a:t>反应很慢，可与水反应，但因表面生成</a:t>
            </a:r>
            <a:r>
              <a:rPr kumimoji="1" lang="en-US" altLang="zh-CN">
                <a:ea typeface="华文楷体" panose="02010600040101010101" pitchFamily="2" charset="-122"/>
              </a:rPr>
              <a:t>Mn(OH)</a:t>
            </a:r>
            <a:r>
              <a:rPr kumimoji="1" lang="en-US" altLang="zh-CN" baseline="-25000">
                <a:ea typeface="华文楷体" panose="02010600040101010101" pitchFamily="2" charset="-122"/>
              </a:rPr>
              <a:t>2 </a:t>
            </a:r>
            <a:r>
              <a:rPr kumimoji="1" lang="en-US" altLang="zh-CN">
                <a:ea typeface="华文楷体" panose="02010600040101010101" pitchFamily="2" charset="-122"/>
              </a:rPr>
              <a:t>(</a:t>
            </a:r>
            <a:r>
              <a:rPr kumimoji="1" lang="zh-CN" altLang="en-US">
                <a:ea typeface="华文楷体" panose="02010600040101010101" pitchFamily="2" charset="-122"/>
              </a:rPr>
              <a:t>溶解度小</a:t>
            </a:r>
            <a:r>
              <a:rPr kumimoji="1" lang="en-US" altLang="zh-CN">
                <a:ea typeface="华文楷体" panose="02010600040101010101" pitchFamily="2" charset="-122"/>
              </a:rPr>
              <a:t>)</a:t>
            </a:r>
            <a:r>
              <a:rPr kumimoji="1" lang="zh-CN" altLang="en-US">
                <a:ea typeface="华文楷体" panose="02010600040101010101" pitchFamily="2" charset="-122"/>
              </a:rPr>
              <a:t>，阻止锰进一步与水反应。 </a:t>
            </a:r>
            <a:endParaRPr kumimoji="1" lang="en-US" altLang="zh-CN">
              <a:ea typeface="华文楷体" panose="02010600040101010101" pitchFamily="2" charset="-122"/>
            </a:endParaRPr>
          </a:p>
          <a:p>
            <a:pPr>
              <a:lnSpc>
                <a:spcPct val="110000"/>
              </a:lnSpc>
              <a:spcBef>
                <a:spcPct val="50000"/>
              </a:spcBef>
            </a:pPr>
            <a:r>
              <a:rPr kumimoji="1" lang="en-US" altLang="zh-CN">
                <a:ea typeface="华文楷体" panose="02010600040101010101" pitchFamily="2" charset="-122"/>
              </a:rPr>
              <a:t>     </a:t>
            </a:r>
            <a:r>
              <a:rPr kumimoji="1" lang="en-US" altLang="zh-CN">
                <a:solidFill>
                  <a:srgbClr val="FF0000"/>
                </a:solidFill>
                <a:ea typeface="华文楷体" panose="02010600040101010101" pitchFamily="2" charset="-122"/>
              </a:rPr>
              <a:t>Mn</a:t>
            </a:r>
            <a:r>
              <a:rPr kumimoji="1" lang="zh-CN" altLang="en-US">
                <a:solidFill>
                  <a:srgbClr val="FF0000"/>
                </a:solidFill>
                <a:ea typeface="华文楷体" panose="02010600040101010101" pitchFamily="2" charset="-122"/>
              </a:rPr>
              <a:t>与熔融碱</a:t>
            </a:r>
            <a:r>
              <a:rPr kumimoji="1" lang="zh-CN" altLang="en-US">
                <a:ea typeface="华文楷体" panose="02010600040101010101" pitchFamily="2" charset="-122"/>
              </a:rPr>
              <a:t>反应形成</a:t>
            </a:r>
            <a:r>
              <a:rPr kumimoji="1" lang="zh-CN" altLang="en-US">
                <a:solidFill>
                  <a:srgbClr val="0000CC"/>
                </a:solidFill>
                <a:ea typeface="华文楷体" panose="02010600040101010101" pitchFamily="2" charset="-122"/>
              </a:rPr>
              <a:t>锰酸盐</a:t>
            </a:r>
            <a:r>
              <a:rPr kumimoji="1" lang="zh-CN" altLang="en-US">
                <a:ea typeface="华文楷体" panose="02010600040101010101" pitchFamily="2" charset="-122"/>
              </a:rPr>
              <a:t>。</a:t>
            </a:r>
            <a:endParaRPr kumimoji="1" lang="zh-CN" altLang="en-US">
              <a:ea typeface="华文楷体" panose="02010600040101010101" pitchFamily="2" charset="-122"/>
            </a:endParaRPr>
          </a:p>
        </p:txBody>
      </p:sp>
      <p:grpSp>
        <p:nvGrpSpPr>
          <p:cNvPr id="572423" name="Group 7"/>
          <p:cNvGrpSpPr/>
          <p:nvPr/>
        </p:nvGrpSpPr>
        <p:grpSpPr bwMode="auto">
          <a:xfrm>
            <a:off x="1438275" y="4003675"/>
            <a:ext cx="6689725" cy="722313"/>
            <a:chOff x="613" y="2251"/>
            <a:chExt cx="4214" cy="455"/>
          </a:xfrm>
        </p:grpSpPr>
        <p:sp>
          <p:nvSpPr>
            <p:cNvPr id="164875" name="Rectangle 5"/>
            <p:cNvSpPr>
              <a:spLocks noChangeArrowheads="1"/>
            </p:cNvSpPr>
            <p:nvPr/>
          </p:nvSpPr>
          <p:spPr bwMode="auto">
            <a:xfrm>
              <a:off x="613" y="2341"/>
              <a:ext cx="157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cs typeface="Times New Roman" panose="02020603050405020304" pitchFamily="18" charset="0"/>
                </a:rPr>
                <a:t>  Mn + 2H</a:t>
              </a:r>
              <a:r>
                <a:rPr lang="en-US" altLang="zh-CN" baseline="-30000">
                  <a:ea typeface="华文楷体" panose="02010600040101010101" pitchFamily="2" charset="-122"/>
                  <a:cs typeface="Times New Roman" panose="02020603050405020304" pitchFamily="18" charset="0"/>
                </a:rPr>
                <a:t>2</a:t>
              </a:r>
              <a:r>
                <a:rPr lang="en-US" altLang="zh-CN">
                  <a:ea typeface="华文楷体" panose="02010600040101010101" pitchFamily="2" charset="-122"/>
                  <a:cs typeface="Times New Roman" panose="02020603050405020304" pitchFamily="18" charset="0"/>
                </a:rPr>
                <a:t>O </a:t>
              </a:r>
              <a:endParaRPr lang="en-US" altLang="zh-CN">
                <a:ea typeface="华文楷体" panose="02010600040101010101" pitchFamily="2" charset="-122"/>
                <a:cs typeface="Times New Roman" panose="02020603050405020304" pitchFamily="18" charset="0"/>
              </a:endParaRPr>
            </a:p>
          </p:txBody>
        </p:sp>
        <p:pic>
          <p:nvPicPr>
            <p:cNvPr id="164876"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00" y="2251"/>
              <a:ext cx="577"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77" name="Rectangle 6"/>
            <p:cNvSpPr>
              <a:spLocks noChangeArrowheads="1"/>
            </p:cNvSpPr>
            <p:nvPr/>
          </p:nvSpPr>
          <p:spPr bwMode="auto">
            <a:xfrm>
              <a:off x="2835" y="2341"/>
              <a:ext cx="199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en-US" altLang="zh-CN">
                  <a:ea typeface="华文楷体" panose="02010600040101010101" pitchFamily="2" charset="-122"/>
                  <a:cs typeface="Times New Roman" panose="02020603050405020304" pitchFamily="18" charset="0"/>
                </a:rPr>
                <a:t> Mn(OH)</a:t>
              </a:r>
              <a:r>
                <a:rPr lang="en-US" altLang="zh-CN" baseline="-30000">
                  <a:ea typeface="华文楷体" panose="02010600040101010101" pitchFamily="2" charset="-122"/>
                  <a:cs typeface="Times New Roman" panose="02020603050405020304" pitchFamily="18" charset="0"/>
                </a:rPr>
                <a:t>2</a:t>
              </a:r>
              <a:r>
                <a:rPr lang="en-US" altLang="zh-CN">
                  <a:ea typeface="华文楷体" panose="02010600040101010101" pitchFamily="2" charset="-122"/>
                  <a:cs typeface="Times New Roman" panose="02020603050405020304" pitchFamily="18" charset="0"/>
                </a:rPr>
                <a:t> + H</a:t>
              </a:r>
              <a:r>
                <a:rPr lang="en-US" altLang="zh-CN" baseline="-30000">
                  <a:ea typeface="华文楷体" panose="02010600040101010101" pitchFamily="2" charset="-122"/>
                  <a:cs typeface="Times New Roman" panose="02020603050405020304" pitchFamily="18" charset="0"/>
                </a:rPr>
                <a:t>2</a:t>
              </a:r>
              <a:r>
                <a:rPr lang="en-US" altLang="zh-CN">
                  <a:ea typeface="华文楷体" panose="02010600040101010101" pitchFamily="2" charset="-122"/>
                  <a:cs typeface="Times New Roman" panose="02020603050405020304" pitchFamily="18" charset="0"/>
                  <a:sym typeface="Symbol" panose="05050102010706020507" pitchFamily="18" charset="2"/>
                </a:rPr>
                <a:t></a:t>
              </a:r>
              <a:r>
                <a:rPr lang="en-US" altLang="zh-CN">
                  <a:ea typeface="华文楷体" panose="02010600040101010101" pitchFamily="2" charset="-122"/>
                  <a:cs typeface="Times New Roman" panose="02020603050405020304" pitchFamily="18" charset="0"/>
                </a:rPr>
                <a:t> </a:t>
              </a:r>
              <a:endParaRPr lang="en-US" altLang="zh-CN">
                <a:ea typeface="华文楷体" panose="02010600040101010101" pitchFamily="2" charset="-122"/>
                <a:cs typeface="Times New Roman" panose="02020603050405020304" pitchFamily="18" charset="0"/>
                <a:sym typeface="Symbol" panose="05050102010706020507" pitchFamily="18" charset="2"/>
              </a:endParaRPr>
            </a:p>
          </p:txBody>
        </p:sp>
      </p:grpSp>
      <p:grpSp>
        <p:nvGrpSpPr>
          <p:cNvPr id="572430" name="Group 14"/>
          <p:cNvGrpSpPr/>
          <p:nvPr/>
        </p:nvGrpSpPr>
        <p:grpSpPr bwMode="auto">
          <a:xfrm>
            <a:off x="841375" y="5013325"/>
            <a:ext cx="8064500" cy="647700"/>
            <a:chOff x="385" y="2614"/>
            <a:chExt cx="5080" cy="408"/>
          </a:xfrm>
        </p:grpSpPr>
        <p:sp>
          <p:nvSpPr>
            <p:cNvPr id="164870" name="Text Box 10"/>
            <p:cNvSpPr txBox="1">
              <a:spLocks noChangeArrowheads="1"/>
            </p:cNvSpPr>
            <p:nvPr/>
          </p:nvSpPr>
          <p:spPr bwMode="auto">
            <a:xfrm>
              <a:off x="385" y="2659"/>
              <a:ext cx="5080"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just">
                <a:lnSpc>
                  <a:spcPct val="112000"/>
                </a:lnSpc>
              </a:pPr>
              <a:r>
                <a:rPr lang="en-US" altLang="zh-CN" dirty="0">
                  <a:ea typeface="华文楷体" panose="02010600040101010101" pitchFamily="2" charset="-122"/>
                </a:rPr>
                <a:t>2Mn + 4KOH + 3O</a:t>
              </a:r>
              <a:r>
                <a:rPr lang="en-US" altLang="zh-CN" baseline="-25000" dirty="0">
                  <a:ea typeface="华文楷体" panose="02010600040101010101" pitchFamily="2" charset="-122"/>
                </a:rPr>
                <a:t>2</a:t>
              </a:r>
              <a:r>
                <a:rPr lang="en-US" altLang="zh-CN" dirty="0">
                  <a:ea typeface="华文楷体" panose="02010600040101010101" pitchFamily="2" charset="-122"/>
                </a:rPr>
                <a:t>           2K</a:t>
              </a:r>
              <a:r>
                <a:rPr lang="en-US" altLang="zh-CN" baseline="-25000" dirty="0">
                  <a:ea typeface="华文楷体" panose="02010600040101010101" pitchFamily="2" charset="-122"/>
                </a:rPr>
                <a:t>2</a:t>
              </a:r>
              <a:r>
                <a:rPr lang="en-US" altLang="zh-CN" dirty="0">
                  <a:ea typeface="华文楷体" panose="02010600040101010101" pitchFamily="2" charset="-122"/>
                </a:rPr>
                <a:t>MnO</a:t>
              </a:r>
              <a:r>
                <a:rPr lang="en-US" altLang="zh-CN" baseline="-25000" dirty="0">
                  <a:ea typeface="华文楷体" panose="02010600040101010101" pitchFamily="2" charset="-122"/>
                </a:rPr>
                <a:t>4</a:t>
              </a:r>
              <a:r>
                <a:rPr lang="en-US" altLang="zh-CN" dirty="0">
                  <a:ea typeface="华文楷体" panose="02010600040101010101" pitchFamily="2" charset="-122"/>
                </a:rPr>
                <a:t> + 2H</a:t>
              </a:r>
              <a:r>
                <a:rPr lang="en-US" altLang="zh-CN" baseline="-25000" dirty="0">
                  <a:ea typeface="华文楷体" panose="02010600040101010101" pitchFamily="2" charset="-122"/>
                </a:rPr>
                <a:t>2</a:t>
              </a:r>
              <a:r>
                <a:rPr lang="en-US" altLang="zh-CN" dirty="0">
                  <a:ea typeface="华文楷体" panose="02010600040101010101" pitchFamily="2" charset="-122"/>
                </a:rPr>
                <a:t>O</a:t>
              </a:r>
              <a:endParaRPr lang="en-US" altLang="zh-CN" dirty="0">
                <a:ea typeface="华文楷体" panose="02010600040101010101" pitchFamily="2" charset="-122"/>
              </a:endParaRPr>
            </a:p>
          </p:txBody>
        </p:sp>
        <p:grpSp>
          <p:nvGrpSpPr>
            <p:cNvPr id="164871" name="Group 13"/>
            <p:cNvGrpSpPr/>
            <p:nvPr/>
          </p:nvGrpSpPr>
          <p:grpSpPr bwMode="auto">
            <a:xfrm>
              <a:off x="2699" y="2614"/>
              <a:ext cx="499" cy="272"/>
              <a:chOff x="2109" y="3521"/>
              <a:chExt cx="499" cy="272"/>
            </a:xfrm>
          </p:grpSpPr>
          <p:sp>
            <p:nvSpPr>
              <p:cNvPr id="164872" name="Text Box 9"/>
              <p:cNvSpPr txBox="1">
                <a:spLocks noChangeArrowheads="1"/>
              </p:cNvSpPr>
              <p:nvPr/>
            </p:nvSpPr>
            <p:spPr bwMode="auto">
              <a:xfrm>
                <a:off x="2109" y="3521"/>
                <a:ext cx="49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just">
                  <a:lnSpc>
                    <a:spcPct val="85000"/>
                  </a:lnSpc>
                </a:pPr>
                <a:r>
                  <a:rPr lang="zh-CN" altLang="en-US" sz="2000">
                    <a:ea typeface="华文楷体" panose="02010600040101010101" pitchFamily="2" charset="-122"/>
                  </a:rPr>
                  <a:t>熔融</a:t>
                </a:r>
                <a:endParaRPr lang="zh-CN" altLang="en-US" sz="2000">
                  <a:ea typeface="华文楷体" panose="02010600040101010101" pitchFamily="2" charset="-122"/>
                </a:endParaRPr>
              </a:p>
            </p:txBody>
          </p:sp>
          <p:sp>
            <p:nvSpPr>
              <p:cNvPr id="164873" name="Line 11"/>
              <p:cNvSpPr>
                <a:spLocks noChangeShapeType="1"/>
              </p:cNvSpPr>
              <p:nvPr/>
            </p:nvSpPr>
            <p:spPr bwMode="auto">
              <a:xfrm>
                <a:off x="2154" y="3748"/>
                <a:ext cx="408"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874" name="Line 12"/>
              <p:cNvSpPr>
                <a:spLocks noChangeShapeType="1"/>
              </p:cNvSpPr>
              <p:nvPr/>
            </p:nvSpPr>
            <p:spPr bwMode="auto">
              <a:xfrm>
                <a:off x="2154" y="3793"/>
                <a:ext cx="408" cy="0"/>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spAutoFit/>
              </a:bodyPr>
              <a:lstStyle/>
              <a:p>
                <a:endParaRPr lang="zh-CN" altLang="en-US"/>
              </a:p>
            </p:txBody>
          </p:sp>
        </p:grpSp>
      </p:grpSp>
      <p:sp>
        <p:nvSpPr>
          <p:cNvPr id="164868" name="Line 12"/>
          <p:cNvSpPr>
            <a:spLocks noChangeShapeType="1"/>
          </p:cNvSpPr>
          <p:nvPr/>
        </p:nvSpPr>
        <p:spPr bwMode="auto">
          <a:xfrm>
            <a:off x="4586288" y="5559425"/>
            <a:ext cx="647700" cy="0"/>
          </a:xfrm>
          <a:prstGeom prst="line">
            <a:avLst/>
          </a:prstGeom>
          <a:noFill/>
          <a:ln w="34925">
            <a:solidFill>
              <a:srgbClr val="000000"/>
            </a:solidFill>
            <a:rou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869"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C9BE70C4-4B82-4B31-8834-FCB593DF2580}"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2423"/>
                                        </p:tgtEl>
                                        <p:attrNameLst>
                                          <p:attrName>style.visibility</p:attrName>
                                        </p:attrNameLst>
                                      </p:cBhvr>
                                      <p:to>
                                        <p:strVal val="visible"/>
                                      </p:to>
                                    </p:set>
                                    <p:animEffect transition="in" filter="wipe(left)">
                                      <p:cBhvr>
                                        <p:cTn id="7" dur="500"/>
                                        <p:tgtEl>
                                          <p:spTgt spid="5724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72430"/>
                                        </p:tgtEl>
                                        <p:attrNameLst>
                                          <p:attrName>style.visibility</p:attrName>
                                        </p:attrNameLst>
                                      </p:cBhvr>
                                      <p:to>
                                        <p:strVal val="visible"/>
                                      </p:to>
                                    </p:set>
                                    <p:animEffect transition="in" filter="wipe(left)">
                                      <p:cBhvr>
                                        <p:cTn id="12" dur="500"/>
                                        <p:tgtEl>
                                          <p:spTgt spid="572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60" name="Text Box 4"/>
          <p:cNvSpPr txBox="1">
            <a:spLocks noChangeArrowheads="1"/>
          </p:cNvSpPr>
          <p:nvPr/>
        </p:nvSpPr>
        <p:spPr bwMode="auto">
          <a:xfrm>
            <a:off x="1135063" y="862013"/>
            <a:ext cx="7134225" cy="3048000"/>
          </a:xfrm>
          <a:prstGeom prst="rect">
            <a:avLst/>
          </a:prstGeom>
          <a:noFill/>
          <a:ln>
            <a:noFill/>
          </a:ln>
          <a:effectLst/>
        </p:spPr>
        <p:txBody>
          <a:bodyPr>
            <a:spAutoFit/>
          </a:bodyPr>
          <a:lstStyle/>
          <a:p>
            <a:pPr eaLnBrk="0" hangingPunct="0">
              <a:lnSpc>
                <a:spcPct val="120000"/>
              </a:lnSpc>
              <a:defRPr/>
            </a:pPr>
            <a:r>
              <a:rPr lang="en-US" altLang="zh-CN" dirty="0">
                <a:latin typeface="+mn-lt"/>
                <a:ea typeface="+mn-ea"/>
              </a:rPr>
              <a:t> </a:t>
            </a:r>
            <a:r>
              <a:rPr lang="zh-CN" altLang="en-US" dirty="0">
                <a:solidFill>
                  <a:srgbClr val="FF0000"/>
                </a:solidFill>
                <a:latin typeface="+mn-lt"/>
                <a:ea typeface="+mn-ea"/>
              </a:rPr>
              <a:t>例：</a:t>
            </a:r>
            <a:r>
              <a:rPr lang="zh-CN" altLang="en-US" dirty="0">
                <a:latin typeface="+mn-lt"/>
                <a:ea typeface="+mn-ea"/>
              </a:rPr>
              <a:t>配合物的组成为</a:t>
            </a:r>
            <a:r>
              <a:rPr lang="en-US" altLang="zh-CN" dirty="0">
                <a:solidFill>
                  <a:srgbClr val="0000FF"/>
                </a:solidFill>
                <a:latin typeface="+mn-lt"/>
                <a:ea typeface="+mn-ea"/>
              </a:rPr>
              <a:t>CrCl</a:t>
            </a:r>
            <a:r>
              <a:rPr lang="en-US" altLang="zh-CN" baseline="-25000" dirty="0">
                <a:solidFill>
                  <a:srgbClr val="0000FF"/>
                </a:solidFill>
                <a:latin typeface="+mn-lt"/>
                <a:ea typeface="+mn-ea"/>
              </a:rPr>
              <a:t>3</a:t>
            </a:r>
            <a:r>
              <a:rPr lang="en-US" altLang="zh-CN" dirty="0">
                <a:solidFill>
                  <a:srgbClr val="0000FF"/>
                </a:solidFill>
                <a:latin typeface="+mn-lt"/>
                <a:ea typeface="+mn-ea"/>
              </a:rPr>
              <a:t>·6H</a:t>
            </a:r>
            <a:r>
              <a:rPr lang="en-US" altLang="zh-CN" baseline="-25000" dirty="0">
                <a:solidFill>
                  <a:srgbClr val="0000FF"/>
                </a:solidFill>
                <a:latin typeface="+mn-lt"/>
                <a:ea typeface="+mn-ea"/>
              </a:rPr>
              <a:t>2</a:t>
            </a:r>
            <a:r>
              <a:rPr lang="en-US" altLang="zh-CN" dirty="0">
                <a:solidFill>
                  <a:srgbClr val="0000FF"/>
                </a:solidFill>
                <a:latin typeface="+mn-lt"/>
                <a:ea typeface="+mn-ea"/>
              </a:rPr>
              <a:t>O</a:t>
            </a:r>
            <a:r>
              <a:rPr lang="zh-CN" altLang="en-US" dirty="0">
                <a:latin typeface="+mn-lt"/>
                <a:ea typeface="+mn-ea"/>
              </a:rPr>
              <a:t>，可能有三种结构异构体：</a:t>
            </a:r>
            <a:endParaRPr lang="zh-CN" altLang="en-US" dirty="0">
              <a:latin typeface="+mn-lt"/>
              <a:ea typeface="+mn-ea"/>
            </a:endParaRPr>
          </a:p>
          <a:p>
            <a:pPr eaLnBrk="0" hangingPunct="0">
              <a:lnSpc>
                <a:spcPct val="120000"/>
              </a:lnSpc>
              <a:defRPr/>
            </a:pPr>
            <a:r>
              <a:rPr lang="zh-CN" altLang="en-US" dirty="0">
                <a:latin typeface="+mn-lt"/>
                <a:ea typeface="+mn-ea"/>
              </a:rPr>
              <a:t>       </a:t>
            </a:r>
            <a:r>
              <a:rPr lang="en-US" altLang="zh-CN" dirty="0">
                <a:solidFill>
                  <a:srgbClr val="CC00CC"/>
                </a:solidFill>
                <a:latin typeface="+mn-lt"/>
                <a:ea typeface="+mn-ea"/>
              </a:rPr>
              <a:t>[Cr(H</a:t>
            </a:r>
            <a:r>
              <a:rPr lang="en-US" altLang="zh-CN" baseline="-25000" dirty="0">
                <a:solidFill>
                  <a:srgbClr val="CC00CC"/>
                </a:solidFill>
                <a:latin typeface="+mn-lt"/>
                <a:ea typeface="+mn-ea"/>
              </a:rPr>
              <a:t>2</a:t>
            </a:r>
            <a:r>
              <a:rPr lang="en-US" altLang="zh-CN" dirty="0">
                <a:solidFill>
                  <a:srgbClr val="CC00CC"/>
                </a:solidFill>
                <a:latin typeface="+mn-lt"/>
                <a:ea typeface="+mn-ea"/>
              </a:rPr>
              <a:t>O)</a:t>
            </a:r>
            <a:r>
              <a:rPr lang="en-US" altLang="zh-CN" baseline="-25000" dirty="0">
                <a:solidFill>
                  <a:srgbClr val="CC00CC"/>
                </a:solidFill>
                <a:latin typeface="+mn-lt"/>
                <a:ea typeface="+mn-ea"/>
              </a:rPr>
              <a:t>6</a:t>
            </a:r>
            <a:r>
              <a:rPr lang="en-US" altLang="zh-CN" dirty="0">
                <a:solidFill>
                  <a:srgbClr val="CC00CC"/>
                </a:solidFill>
                <a:latin typeface="+mn-lt"/>
                <a:ea typeface="+mn-ea"/>
              </a:rPr>
              <a:t>]Cl</a:t>
            </a:r>
            <a:r>
              <a:rPr lang="en-US" altLang="zh-CN" baseline="-25000" dirty="0">
                <a:solidFill>
                  <a:srgbClr val="CC00CC"/>
                </a:solidFill>
                <a:latin typeface="+mn-lt"/>
                <a:ea typeface="+mn-ea"/>
              </a:rPr>
              <a:t>3  </a:t>
            </a:r>
            <a:r>
              <a:rPr lang="en-US" altLang="zh-CN" dirty="0">
                <a:latin typeface="+mn-lt"/>
                <a:ea typeface="+mn-ea"/>
              </a:rPr>
              <a:t>(</a:t>
            </a:r>
            <a:r>
              <a:rPr lang="zh-CN" altLang="en-US" dirty="0">
                <a:latin typeface="+mn-lt"/>
                <a:ea typeface="+mn-ea"/>
              </a:rPr>
              <a:t>紫色</a:t>
            </a:r>
            <a:r>
              <a:rPr lang="en-US" altLang="zh-CN" dirty="0">
                <a:latin typeface="+mn-lt"/>
                <a:ea typeface="+mn-ea"/>
              </a:rPr>
              <a:t>)    </a:t>
            </a:r>
            <a:endParaRPr lang="en-US" altLang="zh-CN" dirty="0">
              <a:latin typeface="+mn-lt"/>
              <a:ea typeface="+mn-ea"/>
            </a:endParaRPr>
          </a:p>
          <a:p>
            <a:pPr eaLnBrk="0" hangingPunct="0">
              <a:lnSpc>
                <a:spcPct val="120000"/>
              </a:lnSpc>
              <a:defRPr/>
            </a:pPr>
            <a:r>
              <a:rPr lang="en-US" altLang="zh-CN" dirty="0">
                <a:latin typeface="+mn-lt"/>
                <a:ea typeface="+mn-ea"/>
              </a:rPr>
              <a:t>       </a:t>
            </a:r>
            <a:r>
              <a:rPr lang="en-US" altLang="zh-CN" dirty="0">
                <a:solidFill>
                  <a:srgbClr val="92D050"/>
                </a:solidFill>
                <a:latin typeface="+mn-lt"/>
                <a:ea typeface="+mn-ea"/>
              </a:rPr>
              <a:t>[</a:t>
            </a:r>
            <a:r>
              <a:rPr lang="en-US" altLang="zh-CN" dirty="0" err="1">
                <a:solidFill>
                  <a:srgbClr val="92D050"/>
                </a:solidFill>
                <a:latin typeface="+mn-lt"/>
                <a:ea typeface="+mn-ea"/>
              </a:rPr>
              <a:t>CrCl</a:t>
            </a:r>
            <a:r>
              <a:rPr lang="en-US" altLang="zh-CN" dirty="0">
                <a:solidFill>
                  <a:srgbClr val="92D050"/>
                </a:solidFill>
                <a:latin typeface="+mn-lt"/>
                <a:ea typeface="+mn-ea"/>
              </a:rPr>
              <a:t>(H</a:t>
            </a:r>
            <a:r>
              <a:rPr lang="en-US" altLang="zh-CN" baseline="-25000" dirty="0">
                <a:solidFill>
                  <a:srgbClr val="92D050"/>
                </a:solidFill>
                <a:latin typeface="+mn-lt"/>
                <a:ea typeface="+mn-ea"/>
              </a:rPr>
              <a:t>2</a:t>
            </a:r>
            <a:r>
              <a:rPr lang="en-US" altLang="zh-CN" dirty="0">
                <a:solidFill>
                  <a:srgbClr val="92D050"/>
                </a:solidFill>
                <a:latin typeface="+mn-lt"/>
                <a:ea typeface="+mn-ea"/>
              </a:rPr>
              <a:t>O)</a:t>
            </a:r>
            <a:r>
              <a:rPr lang="en-US" altLang="zh-CN" baseline="-25000" dirty="0">
                <a:solidFill>
                  <a:srgbClr val="92D050"/>
                </a:solidFill>
                <a:latin typeface="+mn-lt"/>
                <a:ea typeface="+mn-ea"/>
              </a:rPr>
              <a:t>5</a:t>
            </a:r>
            <a:r>
              <a:rPr lang="en-US" altLang="zh-CN" dirty="0">
                <a:solidFill>
                  <a:srgbClr val="92D050"/>
                </a:solidFill>
                <a:latin typeface="+mn-lt"/>
                <a:ea typeface="+mn-ea"/>
              </a:rPr>
              <a:t>]Cl</a:t>
            </a:r>
            <a:r>
              <a:rPr lang="en-US" altLang="zh-CN" baseline="-25000" dirty="0">
                <a:solidFill>
                  <a:srgbClr val="92D050"/>
                </a:solidFill>
                <a:latin typeface="+mn-lt"/>
                <a:ea typeface="+mn-ea"/>
              </a:rPr>
              <a:t>2</a:t>
            </a:r>
            <a:r>
              <a:rPr lang="en-US" altLang="zh-CN" dirty="0">
                <a:solidFill>
                  <a:srgbClr val="92D050"/>
                </a:solidFill>
                <a:latin typeface="+mn-lt"/>
                <a:ea typeface="+mn-ea"/>
              </a:rPr>
              <a:t>·H</a:t>
            </a:r>
            <a:r>
              <a:rPr lang="en-US" altLang="zh-CN" baseline="-25000" dirty="0">
                <a:solidFill>
                  <a:srgbClr val="92D050"/>
                </a:solidFill>
                <a:latin typeface="+mn-lt"/>
                <a:ea typeface="+mn-ea"/>
              </a:rPr>
              <a:t>2</a:t>
            </a:r>
            <a:r>
              <a:rPr lang="en-US" altLang="zh-CN" dirty="0">
                <a:solidFill>
                  <a:srgbClr val="92D050"/>
                </a:solidFill>
                <a:latin typeface="+mn-lt"/>
                <a:ea typeface="+mn-ea"/>
              </a:rPr>
              <a:t>O </a:t>
            </a:r>
            <a:r>
              <a:rPr lang="en-US" altLang="zh-CN" dirty="0">
                <a:latin typeface="+mn-lt"/>
                <a:ea typeface="+mn-ea"/>
              </a:rPr>
              <a:t>(</a:t>
            </a:r>
            <a:r>
              <a:rPr lang="zh-CN" altLang="en-US" dirty="0">
                <a:latin typeface="+mn-lt"/>
                <a:ea typeface="+mn-ea"/>
              </a:rPr>
              <a:t>灰绿色</a:t>
            </a:r>
            <a:r>
              <a:rPr lang="en-US" altLang="zh-CN" dirty="0">
                <a:latin typeface="+mn-lt"/>
                <a:ea typeface="+mn-ea"/>
              </a:rPr>
              <a:t>)    </a:t>
            </a:r>
            <a:endParaRPr lang="en-US" altLang="zh-CN" dirty="0">
              <a:latin typeface="+mn-lt"/>
              <a:ea typeface="+mn-ea"/>
            </a:endParaRPr>
          </a:p>
          <a:p>
            <a:pPr eaLnBrk="0" hangingPunct="0">
              <a:lnSpc>
                <a:spcPct val="120000"/>
              </a:lnSpc>
              <a:defRPr/>
            </a:pPr>
            <a:r>
              <a:rPr lang="en-US" altLang="zh-CN" dirty="0">
                <a:latin typeface="+mn-lt"/>
                <a:ea typeface="+mn-ea"/>
              </a:rPr>
              <a:t>       </a:t>
            </a:r>
            <a:r>
              <a:rPr lang="en-US" altLang="zh-CN" dirty="0">
                <a:solidFill>
                  <a:srgbClr val="00FF00"/>
                </a:solidFill>
                <a:latin typeface="+mn-lt"/>
                <a:ea typeface="+mn-ea"/>
              </a:rPr>
              <a:t>[CrCl</a:t>
            </a:r>
            <a:r>
              <a:rPr lang="en-US" altLang="zh-CN" baseline="-25000" dirty="0">
                <a:solidFill>
                  <a:srgbClr val="00FF00"/>
                </a:solidFill>
                <a:latin typeface="+mn-lt"/>
                <a:ea typeface="+mn-ea"/>
              </a:rPr>
              <a:t>2</a:t>
            </a:r>
            <a:r>
              <a:rPr lang="en-US" altLang="zh-CN" dirty="0">
                <a:solidFill>
                  <a:srgbClr val="00FF00"/>
                </a:solidFill>
                <a:latin typeface="+mn-lt"/>
                <a:ea typeface="+mn-ea"/>
              </a:rPr>
              <a:t>(H</a:t>
            </a:r>
            <a:r>
              <a:rPr lang="en-US" altLang="zh-CN" baseline="-25000" dirty="0">
                <a:solidFill>
                  <a:srgbClr val="00FF00"/>
                </a:solidFill>
                <a:latin typeface="+mn-lt"/>
                <a:ea typeface="+mn-ea"/>
              </a:rPr>
              <a:t>2</a:t>
            </a:r>
            <a:r>
              <a:rPr lang="en-US" altLang="zh-CN" dirty="0">
                <a:solidFill>
                  <a:srgbClr val="00FF00"/>
                </a:solidFill>
                <a:latin typeface="+mn-lt"/>
                <a:ea typeface="+mn-ea"/>
              </a:rPr>
              <a:t>O)</a:t>
            </a:r>
            <a:r>
              <a:rPr lang="en-US" altLang="zh-CN" baseline="-25000" dirty="0">
                <a:solidFill>
                  <a:srgbClr val="00FF00"/>
                </a:solidFill>
                <a:latin typeface="+mn-lt"/>
                <a:ea typeface="+mn-ea"/>
              </a:rPr>
              <a:t>4</a:t>
            </a:r>
            <a:r>
              <a:rPr lang="en-US" altLang="zh-CN" dirty="0">
                <a:solidFill>
                  <a:srgbClr val="00FF00"/>
                </a:solidFill>
                <a:latin typeface="+mn-lt"/>
                <a:ea typeface="+mn-ea"/>
              </a:rPr>
              <a:t>]Cl·2H</a:t>
            </a:r>
            <a:r>
              <a:rPr lang="en-US" altLang="zh-CN" baseline="-25000" dirty="0">
                <a:solidFill>
                  <a:srgbClr val="00FF00"/>
                </a:solidFill>
                <a:latin typeface="+mn-lt"/>
                <a:ea typeface="+mn-ea"/>
              </a:rPr>
              <a:t>2</a:t>
            </a:r>
            <a:r>
              <a:rPr lang="en-US" altLang="zh-CN" dirty="0">
                <a:solidFill>
                  <a:srgbClr val="00FF00"/>
                </a:solidFill>
                <a:latin typeface="+mn-lt"/>
                <a:ea typeface="+mn-ea"/>
              </a:rPr>
              <a:t>O </a:t>
            </a:r>
            <a:r>
              <a:rPr lang="en-US" altLang="zh-CN" dirty="0">
                <a:latin typeface="+mn-lt"/>
                <a:ea typeface="+mn-ea"/>
              </a:rPr>
              <a:t>(</a:t>
            </a:r>
            <a:r>
              <a:rPr lang="zh-CN" altLang="en-US" dirty="0">
                <a:latin typeface="+mn-lt"/>
                <a:ea typeface="+mn-ea"/>
              </a:rPr>
              <a:t>深绿色</a:t>
            </a:r>
            <a:r>
              <a:rPr lang="en-US" altLang="zh-CN" dirty="0">
                <a:latin typeface="+mn-lt"/>
                <a:ea typeface="+mn-ea"/>
              </a:rPr>
              <a:t>)</a:t>
            </a:r>
            <a:endParaRPr lang="en-US" altLang="zh-CN" b="0" dirty="0">
              <a:latin typeface="+mn-lt"/>
              <a:ea typeface="+mn-ea"/>
            </a:endParaRPr>
          </a:p>
        </p:txBody>
      </p:sp>
      <p:sp>
        <p:nvSpPr>
          <p:cNvPr id="505861" name="Text Box 5"/>
          <p:cNvSpPr txBox="1">
            <a:spLocks noChangeArrowheads="1"/>
          </p:cNvSpPr>
          <p:nvPr/>
        </p:nvSpPr>
        <p:spPr bwMode="auto">
          <a:xfrm>
            <a:off x="908050" y="3967163"/>
            <a:ext cx="2376488" cy="633412"/>
          </a:xfrm>
          <a:prstGeom prst="rect">
            <a:avLst/>
          </a:prstGeom>
          <a:noFill/>
          <a:ln>
            <a:noFill/>
          </a:ln>
          <a:effectLst/>
        </p:spPr>
        <p:txBody>
          <a:bodyPr>
            <a:spAutoFit/>
          </a:bodyPr>
          <a:lstStyle/>
          <a:p>
            <a:pPr eaLnBrk="0" hangingPunct="0">
              <a:lnSpc>
                <a:spcPct val="110000"/>
              </a:lnSpc>
              <a:spcBef>
                <a:spcPct val="50000"/>
              </a:spcBef>
              <a:defRPr/>
            </a:pPr>
            <a:r>
              <a:rPr lang="zh-CN" altLang="en-US" dirty="0">
                <a:solidFill>
                  <a:srgbClr val="FF0000"/>
                </a:solidFill>
                <a:latin typeface="+mn-lt"/>
                <a:ea typeface="+mn-ea"/>
              </a:rPr>
              <a:t>键合异构：</a:t>
            </a:r>
            <a:endParaRPr lang="zh-CN" altLang="en-US" b="0" dirty="0">
              <a:solidFill>
                <a:srgbClr val="FF0000"/>
              </a:solidFill>
              <a:latin typeface="+mn-lt"/>
              <a:ea typeface="+mn-ea"/>
            </a:endParaRPr>
          </a:p>
        </p:txBody>
      </p:sp>
      <p:sp>
        <p:nvSpPr>
          <p:cNvPr id="505863" name="Rectangle 7"/>
          <p:cNvSpPr>
            <a:spLocks noChangeArrowheads="1"/>
          </p:cNvSpPr>
          <p:nvPr/>
        </p:nvSpPr>
        <p:spPr bwMode="auto">
          <a:xfrm>
            <a:off x="1800225" y="4600575"/>
            <a:ext cx="6011863" cy="1865313"/>
          </a:xfrm>
          <a:prstGeom prst="rect">
            <a:avLst/>
          </a:prstGeom>
          <a:noFill/>
          <a:ln>
            <a:noFill/>
          </a:ln>
          <a:effectLst/>
        </p:spPr>
        <p:txBody>
          <a:bodyPr>
            <a:spAutoFit/>
          </a:bodyPr>
          <a:lstStyle/>
          <a:p>
            <a:pPr>
              <a:lnSpc>
                <a:spcPct val="120000"/>
              </a:lnSpc>
              <a:defRPr/>
            </a:pPr>
            <a:r>
              <a:rPr lang="en-US" altLang="zh-CN" dirty="0">
                <a:latin typeface="+mn-lt"/>
                <a:ea typeface="+mn-ea"/>
              </a:rPr>
              <a:t>[Fe(SCN)]</a:t>
            </a:r>
            <a:r>
              <a:rPr lang="en-US" altLang="zh-CN" baseline="30000" dirty="0">
                <a:latin typeface="+mn-lt"/>
                <a:ea typeface="+mn-ea"/>
              </a:rPr>
              <a:t>2+</a:t>
            </a:r>
            <a:r>
              <a:rPr lang="en-US" altLang="zh-CN" dirty="0">
                <a:latin typeface="+mn-lt"/>
                <a:ea typeface="+mn-ea"/>
              </a:rPr>
              <a:t>  (</a:t>
            </a:r>
            <a:r>
              <a:rPr lang="zh-CN" altLang="en-US" dirty="0">
                <a:latin typeface="+mn-lt"/>
                <a:ea typeface="+mn-ea"/>
              </a:rPr>
              <a:t>硫氰合铁离子</a:t>
            </a:r>
            <a:r>
              <a:rPr lang="en-US" altLang="zh-CN" dirty="0">
                <a:latin typeface="+mn-lt"/>
                <a:ea typeface="+mn-ea"/>
              </a:rPr>
              <a:t>)</a:t>
            </a:r>
            <a:endParaRPr lang="zh-CN" altLang="en-US" dirty="0">
              <a:latin typeface="+mn-lt"/>
              <a:ea typeface="+mn-ea"/>
            </a:endParaRPr>
          </a:p>
          <a:p>
            <a:pPr>
              <a:lnSpc>
                <a:spcPct val="120000"/>
              </a:lnSpc>
              <a:defRPr/>
            </a:pPr>
            <a:r>
              <a:rPr lang="en-US" altLang="zh-CN" dirty="0">
                <a:latin typeface="+mn-lt"/>
                <a:ea typeface="+mn-ea"/>
              </a:rPr>
              <a:t>[Fe(NCS)]</a:t>
            </a:r>
            <a:r>
              <a:rPr lang="en-US" altLang="zh-CN" baseline="30000" dirty="0">
                <a:latin typeface="+mn-lt"/>
                <a:ea typeface="+mn-ea"/>
              </a:rPr>
              <a:t>2+</a:t>
            </a:r>
            <a:r>
              <a:rPr lang="en-US" altLang="zh-CN" dirty="0">
                <a:latin typeface="+mn-lt"/>
                <a:ea typeface="+mn-ea"/>
              </a:rPr>
              <a:t>  (</a:t>
            </a:r>
            <a:r>
              <a:rPr lang="zh-CN" altLang="en-US" dirty="0">
                <a:latin typeface="+mn-lt"/>
                <a:ea typeface="+mn-ea"/>
              </a:rPr>
              <a:t>异硫氰合铁离子</a:t>
            </a:r>
            <a:r>
              <a:rPr lang="en-US" altLang="zh-CN" dirty="0">
                <a:latin typeface="+mn-lt"/>
                <a:ea typeface="+mn-ea"/>
              </a:rPr>
              <a:t>)</a:t>
            </a:r>
            <a:endParaRPr lang="en-US" altLang="zh-CN" dirty="0">
              <a:latin typeface="+mn-lt"/>
              <a:ea typeface="+mn-ea"/>
            </a:endParaRPr>
          </a:p>
          <a:p>
            <a:pPr>
              <a:lnSpc>
                <a:spcPct val="120000"/>
              </a:lnSpc>
              <a:defRPr/>
            </a:pPr>
            <a:r>
              <a:rPr lang="en-US" altLang="zh-CN" dirty="0">
                <a:latin typeface="+mn-lt"/>
                <a:ea typeface="+mn-ea"/>
              </a:rPr>
              <a:t>NO</a:t>
            </a:r>
            <a:r>
              <a:rPr lang="en-US" altLang="zh-CN" baseline="-25000" dirty="0">
                <a:latin typeface="+mn-lt"/>
                <a:ea typeface="+mn-ea"/>
              </a:rPr>
              <a:t>2</a:t>
            </a:r>
            <a:r>
              <a:rPr lang="en-US" altLang="zh-CN" dirty="0">
                <a:latin typeface="+mn-lt"/>
                <a:ea typeface="+mn-ea"/>
              </a:rPr>
              <a:t>- (</a:t>
            </a:r>
            <a:r>
              <a:rPr lang="zh-CN" altLang="en-US" dirty="0">
                <a:latin typeface="+mn-lt"/>
                <a:ea typeface="+mn-ea"/>
              </a:rPr>
              <a:t>硝基</a:t>
            </a:r>
            <a:r>
              <a:rPr lang="en-US" altLang="zh-CN" dirty="0">
                <a:latin typeface="+mn-lt"/>
                <a:ea typeface="+mn-ea"/>
              </a:rPr>
              <a:t>)</a:t>
            </a:r>
            <a:r>
              <a:rPr lang="zh-CN" altLang="en-US" dirty="0">
                <a:latin typeface="+mn-lt"/>
                <a:ea typeface="+mn-ea"/>
              </a:rPr>
              <a:t>和</a:t>
            </a:r>
            <a:r>
              <a:rPr lang="en-US" altLang="zh-CN" dirty="0">
                <a:latin typeface="+mn-lt"/>
                <a:ea typeface="+mn-ea"/>
              </a:rPr>
              <a:t>ONO- (</a:t>
            </a:r>
            <a:r>
              <a:rPr lang="zh-CN" altLang="en-US" dirty="0">
                <a:latin typeface="+mn-lt"/>
                <a:ea typeface="+mn-ea"/>
              </a:rPr>
              <a:t>亚硝酸根</a:t>
            </a:r>
            <a:r>
              <a:rPr lang="en-US" altLang="zh-CN" dirty="0">
                <a:latin typeface="+mn-lt"/>
                <a:ea typeface="+mn-ea"/>
              </a:rPr>
              <a:t>)</a:t>
            </a:r>
            <a:endParaRPr lang="zh-CN" altLang="en-US" dirty="0">
              <a:latin typeface="+mn-lt"/>
              <a:ea typeface="+mn-ea"/>
            </a:endParaRPr>
          </a:p>
        </p:txBody>
      </p:sp>
      <p:sp>
        <p:nvSpPr>
          <p:cNvPr id="505864" name="Text Box 8"/>
          <p:cNvSpPr txBox="1">
            <a:spLocks noChangeArrowheads="1"/>
          </p:cNvSpPr>
          <p:nvPr/>
        </p:nvSpPr>
        <p:spPr bwMode="auto">
          <a:xfrm>
            <a:off x="900113" y="188913"/>
            <a:ext cx="2663825" cy="673100"/>
          </a:xfrm>
          <a:prstGeom prst="rect">
            <a:avLst/>
          </a:prstGeom>
          <a:noFill/>
          <a:ln>
            <a:noFill/>
          </a:ln>
          <a:effectLst/>
        </p:spPr>
        <p:txBody>
          <a:bodyPr>
            <a:spAutoFit/>
          </a:bodyPr>
          <a:lstStyle/>
          <a:p>
            <a:pPr eaLnBrk="0" hangingPunct="0">
              <a:lnSpc>
                <a:spcPct val="110000"/>
              </a:lnSpc>
              <a:spcBef>
                <a:spcPct val="50000"/>
              </a:spcBef>
              <a:defRPr/>
            </a:pPr>
            <a:r>
              <a:rPr lang="zh-CN" altLang="en-US" sz="3600" dirty="0">
                <a:solidFill>
                  <a:srgbClr val="FF0000"/>
                </a:solidFill>
                <a:latin typeface="+mn-lt"/>
                <a:ea typeface="+mn-ea"/>
              </a:rPr>
              <a:t>配体异构：</a:t>
            </a:r>
            <a:endParaRPr lang="zh-CN" altLang="en-US" sz="3600" b="0" dirty="0">
              <a:solidFill>
                <a:srgbClr val="FF0000"/>
              </a:solidFill>
              <a:latin typeface="+mn-lt"/>
              <a:ea typeface="+mn-ea"/>
            </a:endParaRPr>
          </a:p>
        </p:txBody>
      </p:sp>
      <p:sp>
        <p:nvSpPr>
          <p:cNvPr id="39941" name="Rectangle 7"/>
          <p:cNvSpPr>
            <a:spLocks noChangeArrowheads="1"/>
          </p:cNvSpPr>
          <p:nvPr/>
        </p:nvSpPr>
        <p:spPr bwMode="auto">
          <a:xfrm>
            <a:off x="8459788" y="6237288"/>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55C84B85-2B46-4DDA-85FB-A68E586C0A34}"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5860">
                                            <p:txEl>
                                              <p:pRg st="0" end="0"/>
                                            </p:txEl>
                                          </p:spTgt>
                                        </p:tgtEl>
                                        <p:attrNameLst>
                                          <p:attrName>style.visibility</p:attrName>
                                        </p:attrNameLst>
                                      </p:cBhvr>
                                      <p:to>
                                        <p:strVal val="visible"/>
                                      </p:to>
                                    </p:set>
                                    <p:animEffect transition="in" filter="wipe(left)">
                                      <p:cBhvr>
                                        <p:cTn id="7" dur="500"/>
                                        <p:tgtEl>
                                          <p:spTgt spid="5058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5860">
                                            <p:txEl>
                                              <p:pRg st="1" end="1"/>
                                            </p:txEl>
                                          </p:spTgt>
                                        </p:tgtEl>
                                        <p:attrNameLst>
                                          <p:attrName>style.visibility</p:attrName>
                                        </p:attrNameLst>
                                      </p:cBhvr>
                                      <p:to>
                                        <p:strVal val="visible"/>
                                      </p:to>
                                    </p:set>
                                    <p:animEffect transition="in" filter="wipe(left)">
                                      <p:cBhvr>
                                        <p:cTn id="12" dur="500"/>
                                        <p:tgtEl>
                                          <p:spTgt spid="505860">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505860">
                                            <p:txEl>
                                              <p:pRg st="2" end="2"/>
                                            </p:txEl>
                                          </p:spTgt>
                                        </p:tgtEl>
                                        <p:attrNameLst>
                                          <p:attrName>style.visibility</p:attrName>
                                        </p:attrNameLst>
                                      </p:cBhvr>
                                      <p:to>
                                        <p:strVal val="visible"/>
                                      </p:to>
                                    </p:set>
                                    <p:animEffect transition="in" filter="wipe(left)">
                                      <p:cBhvr>
                                        <p:cTn id="15" dur="500"/>
                                        <p:tgtEl>
                                          <p:spTgt spid="505860">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05860">
                                            <p:txEl>
                                              <p:pRg st="3" end="3"/>
                                            </p:txEl>
                                          </p:spTgt>
                                        </p:tgtEl>
                                        <p:attrNameLst>
                                          <p:attrName>style.visibility</p:attrName>
                                        </p:attrNameLst>
                                      </p:cBhvr>
                                      <p:to>
                                        <p:strVal val="visible"/>
                                      </p:to>
                                    </p:set>
                                    <p:animEffect transition="in" filter="wipe(left)">
                                      <p:cBhvr>
                                        <p:cTn id="18" dur="500"/>
                                        <p:tgtEl>
                                          <p:spTgt spid="50586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05861"/>
                                        </p:tgtEl>
                                        <p:attrNameLst>
                                          <p:attrName>style.visibility</p:attrName>
                                        </p:attrNameLst>
                                      </p:cBhvr>
                                      <p:to>
                                        <p:strVal val="visible"/>
                                      </p:to>
                                    </p:set>
                                    <p:animEffect transition="in" filter="wipe(left)">
                                      <p:cBhvr>
                                        <p:cTn id="23" dur="500"/>
                                        <p:tgtEl>
                                          <p:spTgt spid="50586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05863"/>
                                        </p:tgtEl>
                                        <p:attrNameLst>
                                          <p:attrName>style.visibility</p:attrName>
                                        </p:attrNameLst>
                                      </p:cBhvr>
                                      <p:to>
                                        <p:strVal val="visible"/>
                                      </p:to>
                                    </p:set>
                                    <p:animEffect transition="in" filter="wipe(left)">
                                      <p:cBhvr>
                                        <p:cTn id="28" dur="500"/>
                                        <p:tgtEl>
                                          <p:spTgt spid="505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1" grpId="0"/>
      <p:bldP spid="505863" grpId="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47562" name="Group 74"/>
          <p:cNvGraphicFramePr>
            <a:graphicFrameLocks noGrp="1"/>
          </p:cNvGraphicFramePr>
          <p:nvPr>
            <p:ph idx="4294967295"/>
          </p:nvPr>
        </p:nvGraphicFramePr>
        <p:xfrm>
          <a:off x="0" y="1268413"/>
          <a:ext cx="8964613" cy="4114800"/>
        </p:xfrm>
        <a:graphic>
          <a:graphicData uri="http://schemas.openxmlformats.org/drawingml/2006/table">
            <a:tbl>
              <a:tblPr/>
              <a:tblGrid>
                <a:gridCol w="1331913"/>
                <a:gridCol w="3816350"/>
                <a:gridCol w="1944687"/>
                <a:gridCol w="1871663"/>
              </a:tblGrid>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dirty="0" smtClean="0">
                          <a:ln>
                            <a:noFill/>
                          </a:ln>
                          <a:solidFill>
                            <a:srgbClr val="000000"/>
                          </a:solidFill>
                          <a:effectLst/>
                          <a:latin typeface="+mn-lt"/>
                          <a:ea typeface="+mn-ea"/>
                        </a:rPr>
                        <a:t>物质</a:t>
                      </a:r>
                      <a:endParaRPr kumimoji="0" lang="zh-CN" altLang="en-US" sz="3000" b="0" i="0" u="none" strike="noStrike" cap="none" normalizeH="0" baseline="0" dirty="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dirty="0" smtClean="0">
                          <a:ln>
                            <a:noFill/>
                          </a:ln>
                          <a:solidFill>
                            <a:srgbClr val="000000"/>
                          </a:solidFill>
                          <a:effectLst/>
                          <a:latin typeface="+mn-lt"/>
                          <a:ea typeface="+mn-ea"/>
                        </a:rPr>
                        <a:t>铁</a:t>
                      </a:r>
                      <a:endParaRPr kumimoji="0" lang="zh-CN" altLang="en-US" sz="3000" b="0" i="0" u="none" strike="noStrike" cap="none" normalizeH="0" baseline="0" dirty="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dirty="0" smtClean="0">
                          <a:ln>
                            <a:noFill/>
                          </a:ln>
                          <a:solidFill>
                            <a:srgbClr val="000000"/>
                          </a:solidFill>
                          <a:effectLst/>
                          <a:latin typeface="+mn-lt"/>
                          <a:ea typeface="+mn-ea"/>
                        </a:rPr>
                        <a:t>钴</a:t>
                      </a:r>
                      <a:endParaRPr kumimoji="0" lang="zh-CN" altLang="en-US" sz="3000" b="0" i="0" u="none" strike="noStrike" cap="none" normalizeH="0" baseline="0" dirty="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dirty="0" smtClean="0">
                          <a:ln>
                            <a:noFill/>
                          </a:ln>
                          <a:solidFill>
                            <a:srgbClr val="000000"/>
                          </a:solidFill>
                          <a:effectLst/>
                          <a:latin typeface="+mn-lt"/>
                          <a:ea typeface="+mn-ea"/>
                        </a:rPr>
                        <a:t>镍</a:t>
                      </a:r>
                      <a:endParaRPr kumimoji="0" lang="zh-CN" altLang="en-US" sz="3000" b="0" i="0" u="none" strike="noStrike" cap="none" normalizeH="0" baseline="0" dirty="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r>
              <a:tr h="19208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smtClean="0">
                          <a:ln>
                            <a:noFill/>
                          </a:ln>
                          <a:solidFill>
                            <a:srgbClr val="000000"/>
                          </a:solidFill>
                          <a:effectLst/>
                          <a:latin typeface="+mn-lt"/>
                          <a:ea typeface="+mn-ea"/>
                        </a:rPr>
                        <a:t>稀酸</a:t>
                      </a:r>
                      <a:endParaRPr kumimoji="0" lang="zh-CN" altLang="en-US" sz="3000" b="0" i="0" u="none" strike="noStrike" cap="none" normalizeH="0" baseline="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dirty="0" smtClean="0">
                          <a:ln>
                            <a:noFill/>
                          </a:ln>
                          <a:solidFill>
                            <a:srgbClr val="000000"/>
                          </a:solidFill>
                          <a:effectLst/>
                          <a:latin typeface="+mn-lt"/>
                          <a:ea typeface="+mn-ea"/>
                        </a:rPr>
                        <a:t>溶解</a:t>
                      </a:r>
                      <a:endParaRPr kumimoji="0" lang="zh-CN" altLang="en-US" sz="3000" b="1" i="0" u="none" strike="noStrike" cap="none" normalizeH="0" baseline="0" dirty="0" smtClean="0">
                        <a:ln>
                          <a:noFill/>
                        </a:ln>
                        <a:solidFill>
                          <a:srgbClr val="000000"/>
                        </a:solidFill>
                        <a:effectLst/>
                        <a:latin typeface="+mn-lt"/>
                        <a:ea typeface="+mn-ea"/>
                      </a:endParaRPr>
                    </a:p>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000" b="1" i="0" u="none" strike="noStrike" cap="none" normalizeH="0" baseline="0" dirty="0" smtClean="0">
                          <a:ln>
                            <a:noFill/>
                          </a:ln>
                          <a:solidFill>
                            <a:srgbClr val="000000"/>
                          </a:solidFill>
                          <a:effectLst/>
                          <a:latin typeface="+mn-lt"/>
                          <a:ea typeface="+mn-ea"/>
                        </a:rPr>
                        <a:t>Fe</a:t>
                      </a:r>
                      <a:r>
                        <a:rPr kumimoji="0" lang="en-US" altLang="zh-CN" sz="3000" b="1" i="0" u="none" strike="noStrike" cap="none" normalizeH="0" baseline="30000" dirty="0" smtClean="0">
                          <a:ln>
                            <a:noFill/>
                          </a:ln>
                          <a:solidFill>
                            <a:srgbClr val="000000"/>
                          </a:solidFill>
                          <a:effectLst/>
                          <a:latin typeface="+mn-lt"/>
                          <a:ea typeface="+mn-ea"/>
                        </a:rPr>
                        <a:t>2+</a:t>
                      </a:r>
                      <a:r>
                        <a:rPr kumimoji="0" lang="en-US" altLang="zh-CN" sz="3000" b="1" i="0" u="none" strike="noStrike" cap="none" normalizeH="0" baseline="0" dirty="0" smtClean="0">
                          <a:ln>
                            <a:noFill/>
                          </a:ln>
                          <a:solidFill>
                            <a:srgbClr val="000000"/>
                          </a:solidFill>
                          <a:effectLst/>
                          <a:latin typeface="+mn-lt"/>
                          <a:ea typeface="+mn-ea"/>
                        </a:rPr>
                        <a:t>+H</a:t>
                      </a:r>
                      <a:r>
                        <a:rPr kumimoji="0" lang="en-US" altLang="zh-CN" sz="3000" b="1" i="0" u="none" strike="noStrike" cap="none" normalizeH="0" baseline="-30000" dirty="0" smtClean="0">
                          <a:ln>
                            <a:noFill/>
                          </a:ln>
                          <a:solidFill>
                            <a:srgbClr val="000000"/>
                          </a:solidFill>
                          <a:effectLst/>
                          <a:latin typeface="+mn-lt"/>
                          <a:ea typeface="+mn-ea"/>
                        </a:rPr>
                        <a:t>2</a:t>
                      </a:r>
                      <a:endParaRPr kumimoji="0" lang="en-US" altLang="zh-CN" sz="3000" b="0" i="0" u="none" strike="noStrike" cap="none" normalizeH="0" baseline="0" dirty="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dirty="0" smtClean="0">
                          <a:ln>
                            <a:noFill/>
                          </a:ln>
                          <a:solidFill>
                            <a:srgbClr val="000000"/>
                          </a:solidFill>
                          <a:effectLst/>
                          <a:latin typeface="+mn-lt"/>
                          <a:ea typeface="+mn-ea"/>
                        </a:rPr>
                        <a:t>缓慢溶解</a:t>
                      </a:r>
                      <a:endParaRPr kumimoji="0" lang="zh-CN" altLang="en-US" sz="3000" b="1" i="0" u="none" strike="noStrike" cap="none" normalizeH="0" baseline="0" dirty="0" smtClean="0">
                        <a:ln>
                          <a:noFill/>
                        </a:ln>
                        <a:solidFill>
                          <a:srgbClr val="000000"/>
                        </a:solidFill>
                        <a:effectLst/>
                        <a:latin typeface="+mn-lt"/>
                        <a:ea typeface="+mn-ea"/>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3000" b="1" i="0" u="none" strike="noStrike" cap="none" normalizeH="0" baseline="0" dirty="0" smtClean="0">
                          <a:ln>
                            <a:noFill/>
                          </a:ln>
                          <a:solidFill>
                            <a:srgbClr val="000000"/>
                          </a:solidFill>
                          <a:effectLst/>
                          <a:latin typeface="+mn-lt"/>
                          <a:ea typeface="+mn-ea"/>
                        </a:rPr>
                        <a:t>Co</a:t>
                      </a:r>
                      <a:r>
                        <a:rPr kumimoji="0" lang="en-US" altLang="zh-CN" sz="3000" b="1" i="0" u="none" strike="noStrike" cap="none" normalizeH="0" baseline="30000" dirty="0" smtClean="0">
                          <a:ln>
                            <a:noFill/>
                          </a:ln>
                          <a:solidFill>
                            <a:srgbClr val="000000"/>
                          </a:solidFill>
                          <a:effectLst/>
                          <a:latin typeface="+mn-lt"/>
                          <a:ea typeface="+mn-ea"/>
                        </a:rPr>
                        <a:t>2+</a:t>
                      </a:r>
                      <a:r>
                        <a:rPr kumimoji="0" lang="en-US" altLang="zh-CN" sz="3000" b="1" i="0" u="none" strike="noStrike" cap="none" normalizeH="0" baseline="0" dirty="0" smtClean="0">
                          <a:ln>
                            <a:noFill/>
                          </a:ln>
                          <a:solidFill>
                            <a:srgbClr val="000000"/>
                          </a:solidFill>
                          <a:effectLst/>
                          <a:latin typeface="+mn-lt"/>
                          <a:ea typeface="+mn-ea"/>
                        </a:rPr>
                        <a:t>+H</a:t>
                      </a:r>
                      <a:r>
                        <a:rPr kumimoji="0" lang="en-US" altLang="zh-CN" sz="3000" b="1" i="0" u="none" strike="noStrike" cap="none" normalizeH="0" baseline="-30000" dirty="0" smtClean="0">
                          <a:ln>
                            <a:noFill/>
                          </a:ln>
                          <a:solidFill>
                            <a:srgbClr val="000000"/>
                          </a:solidFill>
                          <a:effectLst/>
                          <a:latin typeface="+mn-lt"/>
                          <a:ea typeface="+mn-ea"/>
                        </a:rPr>
                        <a:t>2</a:t>
                      </a:r>
                      <a:endParaRPr kumimoji="0" lang="en-US" altLang="zh-CN" sz="3000" b="0" i="0" u="none" strike="noStrike" cap="none" normalizeH="0" baseline="0" dirty="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dirty="0" smtClean="0">
                          <a:ln>
                            <a:noFill/>
                          </a:ln>
                          <a:solidFill>
                            <a:srgbClr val="000000"/>
                          </a:solidFill>
                          <a:effectLst/>
                          <a:latin typeface="+mn-lt"/>
                          <a:ea typeface="+mn-ea"/>
                        </a:rPr>
                        <a:t>缓慢溶解</a:t>
                      </a:r>
                      <a:r>
                        <a:rPr kumimoji="0" lang="en-US" altLang="zh-CN" sz="3000" b="1" i="0" u="none" strike="noStrike" cap="none" normalizeH="0" baseline="0" dirty="0" smtClean="0">
                          <a:ln>
                            <a:noFill/>
                          </a:ln>
                          <a:solidFill>
                            <a:srgbClr val="000000"/>
                          </a:solidFill>
                          <a:effectLst/>
                          <a:latin typeface="+mn-lt"/>
                          <a:ea typeface="+mn-ea"/>
                        </a:rPr>
                        <a:t>Ni</a:t>
                      </a:r>
                      <a:r>
                        <a:rPr kumimoji="0" lang="en-US" altLang="zh-CN" sz="3000" b="1" i="0" u="none" strike="noStrike" cap="none" normalizeH="0" baseline="30000" dirty="0" smtClean="0">
                          <a:ln>
                            <a:noFill/>
                          </a:ln>
                          <a:solidFill>
                            <a:srgbClr val="000000"/>
                          </a:solidFill>
                          <a:effectLst/>
                          <a:latin typeface="+mn-lt"/>
                          <a:ea typeface="+mn-ea"/>
                        </a:rPr>
                        <a:t>2+</a:t>
                      </a:r>
                      <a:r>
                        <a:rPr kumimoji="0" lang="en-US" altLang="zh-CN" sz="3000" b="1" i="0" u="none" strike="noStrike" cap="none" normalizeH="0" baseline="0" dirty="0" smtClean="0">
                          <a:ln>
                            <a:noFill/>
                          </a:ln>
                          <a:solidFill>
                            <a:srgbClr val="000000"/>
                          </a:solidFill>
                          <a:effectLst/>
                          <a:latin typeface="+mn-lt"/>
                          <a:ea typeface="+mn-ea"/>
                        </a:rPr>
                        <a:t>+H</a:t>
                      </a:r>
                      <a:r>
                        <a:rPr kumimoji="0" lang="en-US" altLang="zh-CN" sz="3000" b="1" i="0" u="none" strike="noStrike" cap="none" normalizeH="0" baseline="-30000" dirty="0" smtClean="0">
                          <a:ln>
                            <a:noFill/>
                          </a:ln>
                          <a:solidFill>
                            <a:srgbClr val="000000"/>
                          </a:solidFill>
                          <a:effectLst/>
                          <a:latin typeface="+mn-lt"/>
                          <a:ea typeface="+mn-ea"/>
                        </a:rPr>
                        <a:t>2</a:t>
                      </a:r>
                      <a:endParaRPr kumimoji="0" lang="en-US" altLang="zh-CN" sz="3000" b="0" i="0" u="none" strike="noStrike" cap="none" normalizeH="0" baseline="0" dirty="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r>
              <a:tr h="644525">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smtClean="0">
                          <a:ln>
                            <a:noFill/>
                          </a:ln>
                          <a:solidFill>
                            <a:srgbClr val="000000"/>
                          </a:solidFill>
                          <a:effectLst/>
                          <a:latin typeface="+mn-lt"/>
                          <a:ea typeface="+mn-ea"/>
                        </a:rPr>
                        <a:t>稀硝酸</a:t>
                      </a:r>
                      <a:endParaRPr kumimoji="0" lang="zh-CN" altLang="en-US" sz="3000" b="0" i="0" u="none" strike="noStrike" cap="none" normalizeH="0" baseline="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3000" b="1" i="0" u="none" strike="noStrike" cap="none" normalizeH="0" baseline="0" dirty="0" smtClean="0">
                          <a:ln>
                            <a:noFill/>
                          </a:ln>
                          <a:solidFill>
                            <a:srgbClr val="000000"/>
                          </a:solidFill>
                          <a:effectLst/>
                          <a:latin typeface="+mn-lt"/>
                          <a:ea typeface="+mn-ea"/>
                        </a:rPr>
                        <a:t>Fe</a:t>
                      </a:r>
                      <a:r>
                        <a:rPr kumimoji="0" lang="zh-CN" altLang="en-US" sz="3000" b="1" i="0" u="none" strike="noStrike" cap="none" normalizeH="0" baseline="0" dirty="0" smtClean="0">
                          <a:ln>
                            <a:noFill/>
                          </a:ln>
                          <a:solidFill>
                            <a:srgbClr val="000000"/>
                          </a:solidFill>
                          <a:effectLst/>
                          <a:latin typeface="+mn-lt"/>
                          <a:ea typeface="+mn-ea"/>
                        </a:rPr>
                        <a:t>过量：</a:t>
                      </a:r>
                      <a:r>
                        <a:rPr kumimoji="0" lang="en-US" altLang="zh-CN" sz="3000" b="1" i="0" u="none" strike="noStrike" cap="none" normalizeH="0" baseline="0" dirty="0" smtClean="0">
                          <a:ln>
                            <a:noFill/>
                          </a:ln>
                          <a:solidFill>
                            <a:srgbClr val="000000"/>
                          </a:solidFill>
                          <a:effectLst/>
                          <a:latin typeface="+mn-lt"/>
                          <a:ea typeface="+mn-ea"/>
                        </a:rPr>
                        <a:t>Fe(NO</a:t>
                      </a:r>
                      <a:r>
                        <a:rPr kumimoji="0" lang="en-US" altLang="zh-CN" sz="3000" b="1" i="0" u="none" strike="noStrike" cap="none" normalizeH="0" baseline="-30000" dirty="0" smtClean="0">
                          <a:ln>
                            <a:noFill/>
                          </a:ln>
                          <a:solidFill>
                            <a:srgbClr val="000000"/>
                          </a:solidFill>
                          <a:effectLst/>
                          <a:latin typeface="+mn-lt"/>
                          <a:ea typeface="+mn-ea"/>
                        </a:rPr>
                        <a:t>3</a:t>
                      </a:r>
                      <a:r>
                        <a:rPr kumimoji="0" lang="en-US" altLang="zh-CN" sz="3000" b="1" i="0" u="none" strike="noStrike" cap="none" normalizeH="0" baseline="0" dirty="0" smtClean="0">
                          <a:ln>
                            <a:noFill/>
                          </a:ln>
                          <a:solidFill>
                            <a:srgbClr val="000000"/>
                          </a:solidFill>
                          <a:effectLst/>
                          <a:latin typeface="+mn-lt"/>
                          <a:ea typeface="+mn-ea"/>
                        </a:rPr>
                        <a:t>)</a:t>
                      </a:r>
                      <a:r>
                        <a:rPr kumimoji="0" lang="en-US" altLang="zh-CN" sz="3000" b="1" i="0" u="none" strike="noStrike" cap="none" normalizeH="0" baseline="-30000" dirty="0" smtClean="0">
                          <a:ln>
                            <a:noFill/>
                          </a:ln>
                          <a:solidFill>
                            <a:srgbClr val="000000"/>
                          </a:solidFill>
                          <a:effectLst/>
                          <a:latin typeface="+mn-lt"/>
                          <a:ea typeface="+mn-ea"/>
                        </a:rPr>
                        <a:t>2</a:t>
                      </a:r>
                      <a:endParaRPr kumimoji="0" lang="en-US" altLang="zh-CN" sz="3000" b="1" i="0" u="none" strike="noStrike" cap="none" normalizeH="0" baseline="-30000" dirty="0" smtClean="0">
                        <a:ln>
                          <a:noFill/>
                        </a:ln>
                        <a:solidFill>
                          <a:srgbClr val="000000"/>
                        </a:solidFill>
                        <a:effectLst/>
                        <a:latin typeface="+mn-lt"/>
                        <a:ea typeface="+mn-ea"/>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3000" b="1" i="0" u="none" strike="noStrike" cap="none" normalizeH="0" baseline="0" dirty="0" smtClean="0">
                          <a:ln>
                            <a:noFill/>
                          </a:ln>
                          <a:solidFill>
                            <a:srgbClr val="000000"/>
                          </a:solidFill>
                          <a:effectLst/>
                          <a:latin typeface="+mn-lt"/>
                          <a:ea typeface="+mn-ea"/>
                        </a:rPr>
                        <a:t>HNO</a:t>
                      </a:r>
                      <a:r>
                        <a:rPr kumimoji="0" lang="en-US" altLang="zh-CN" sz="3000" b="1" i="0" u="none" strike="noStrike" cap="none" normalizeH="0" baseline="-30000" dirty="0" smtClean="0">
                          <a:ln>
                            <a:noFill/>
                          </a:ln>
                          <a:solidFill>
                            <a:srgbClr val="000000"/>
                          </a:solidFill>
                          <a:effectLst/>
                          <a:latin typeface="+mn-lt"/>
                          <a:ea typeface="+mn-ea"/>
                        </a:rPr>
                        <a:t>3</a:t>
                      </a:r>
                      <a:r>
                        <a:rPr kumimoji="0" lang="zh-CN" altLang="en-US" sz="3000" b="1" i="0" u="none" strike="noStrike" cap="none" normalizeH="0" baseline="0" dirty="0" smtClean="0">
                          <a:ln>
                            <a:noFill/>
                          </a:ln>
                          <a:solidFill>
                            <a:srgbClr val="000000"/>
                          </a:solidFill>
                          <a:effectLst/>
                          <a:latin typeface="+mn-lt"/>
                          <a:ea typeface="+mn-ea"/>
                        </a:rPr>
                        <a:t>过量：</a:t>
                      </a:r>
                      <a:r>
                        <a:rPr kumimoji="0" lang="en-US" altLang="zh-CN" sz="3000" b="1" i="0" u="none" strike="noStrike" cap="none" normalizeH="0" baseline="0" dirty="0" smtClean="0">
                          <a:ln>
                            <a:noFill/>
                          </a:ln>
                          <a:solidFill>
                            <a:srgbClr val="000000"/>
                          </a:solidFill>
                          <a:effectLst/>
                          <a:latin typeface="+mn-lt"/>
                          <a:ea typeface="+mn-ea"/>
                        </a:rPr>
                        <a:t>Fe(NO</a:t>
                      </a:r>
                      <a:r>
                        <a:rPr kumimoji="0" lang="en-US" altLang="zh-CN" sz="3000" b="1" i="0" u="none" strike="noStrike" cap="none" normalizeH="0" baseline="-30000" dirty="0" smtClean="0">
                          <a:ln>
                            <a:noFill/>
                          </a:ln>
                          <a:solidFill>
                            <a:srgbClr val="000000"/>
                          </a:solidFill>
                          <a:effectLst/>
                          <a:latin typeface="+mn-lt"/>
                          <a:ea typeface="+mn-ea"/>
                        </a:rPr>
                        <a:t>3</a:t>
                      </a:r>
                      <a:r>
                        <a:rPr kumimoji="0" lang="en-US" altLang="zh-CN" sz="3000" b="1" i="0" u="none" strike="noStrike" cap="none" normalizeH="0" baseline="0" dirty="0" smtClean="0">
                          <a:ln>
                            <a:noFill/>
                          </a:ln>
                          <a:solidFill>
                            <a:srgbClr val="000000"/>
                          </a:solidFill>
                          <a:effectLst/>
                          <a:latin typeface="+mn-lt"/>
                          <a:ea typeface="+mn-ea"/>
                        </a:rPr>
                        <a:t>)</a:t>
                      </a:r>
                      <a:r>
                        <a:rPr kumimoji="0" lang="en-US" altLang="zh-CN" sz="3000" b="1" i="0" u="none" strike="noStrike" cap="none" normalizeH="0" baseline="-30000" dirty="0" smtClean="0">
                          <a:ln>
                            <a:noFill/>
                          </a:ln>
                          <a:solidFill>
                            <a:srgbClr val="000000"/>
                          </a:solidFill>
                          <a:effectLst/>
                          <a:latin typeface="+mn-lt"/>
                          <a:ea typeface="+mn-ea"/>
                        </a:rPr>
                        <a:t>3</a:t>
                      </a:r>
                      <a:endParaRPr kumimoji="0" lang="en-US" altLang="zh-CN" sz="3000" b="0" i="0" u="none" strike="noStrike" cap="none" normalizeH="0" baseline="0" dirty="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dirty="0" smtClean="0">
                          <a:ln>
                            <a:noFill/>
                          </a:ln>
                          <a:solidFill>
                            <a:srgbClr val="000000"/>
                          </a:solidFill>
                          <a:effectLst/>
                          <a:latin typeface="+mn-lt"/>
                          <a:ea typeface="+mn-ea"/>
                        </a:rPr>
                        <a:t>反应较慢</a:t>
                      </a:r>
                      <a:endParaRPr kumimoji="0" lang="zh-CN" altLang="en-US" sz="3000" b="1" i="0" u="none" strike="noStrike" cap="none" normalizeH="0" baseline="0" dirty="0" smtClean="0">
                        <a:ln>
                          <a:noFill/>
                        </a:ln>
                        <a:solidFill>
                          <a:srgbClr val="000000"/>
                        </a:solidFill>
                        <a:effectLst/>
                        <a:latin typeface="+mn-lt"/>
                        <a:ea typeface="+mn-ea"/>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3000" b="1" i="0" u="none" strike="noStrike" cap="none" normalizeH="0" baseline="0" dirty="0" smtClean="0">
                          <a:ln>
                            <a:noFill/>
                          </a:ln>
                          <a:solidFill>
                            <a:srgbClr val="000000"/>
                          </a:solidFill>
                          <a:effectLst/>
                          <a:latin typeface="+mn-lt"/>
                          <a:ea typeface="+mn-ea"/>
                        </a:rPr>
                        <a:t>Co</a:t>
                      </a:r>
                      <a:r>
                        <a:rPr kumimoji="0" lang="en-US" altLang="zh-CN" sz="3000" b="1" i="0" u="none" strike="noStrike" cap="none" normalizeH="0" baseline="30000" dirty="0" smtClean="0">
                          <a:ln>
                            <a:noFill/>
                          </a:ln>
                          <a:solidFill>
                            <a:srgbClr val="000000"/>
                          </a:solidFill>
                          <a:effectLst/>
                          <a:latin typeface="+mn-lt"/>
                          <a:ea typeface="+mn-ea"/>
                        </a:rPr>
                        <a:t>2+</a:t>
                      </a:r>
                      <a:r>
                        <a:rPr kumimoji="0" lang="en-US" altLang="zh-CN" sz="3000" b="1" i="0" u="none" strike="noStrike" cap="none" normalizeH="0" baseline="0" dirty="0" smtClean="0">
                          <a:ln>
                            <a:noFill/>
                          </a:ln>
                          <a:solidFill>
                            <a:srgbClr val="000000"/>
                          </a:solidFill>
                          <a:effectLst/>
                          <a:latin typeface="+mn-lt"/>
                          <a:ea typeface="+mn-ea"/>
                        </a:rPr>
                        <a:t>+NO</a:t>
                      </a:r>
                      <a:endParaRPr kumimoji="0" lang="en-US" altLang="zh-CN" sz="3000" b="0" i="0" u="none" strike="noStrike" cap="none" normalizeH="0" baseline="0" dirty="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dirty="0" smtClean="0">
                          <a:ln>
                            <a:noFill/>
                          </a:ln>
                          <a:solidFill>
                            <a:srgbClr val="000000"/>
                          </a:solidFill>
                          <a:effectLst/>
                          <a:latin typeface="+mn-lt"/>
                          <a:ea typeface="+mn-ea"/>
                        </a:rPr>
                        <a:t>反应较慢</a:t>
                      </a:r>
                      <a:endParaRPr kumimoji="0" lang="zh-CN" altLang="en-US" sz="3000" b="1" i="0" u="none" strike="noStrike" cap="none" normalizeH="0" baseline="0" dirty="0" smtClean="0">
                        <a:ln>
                          <a:noFill/>
                        </a:ln>
                        <a:solidFill>
                          <a:srgbClr val="000000"/>
                        </a:solidFill>
                        <a:effectLst/>
                        <a:latin typeface="+mn-lt"/>
                        <a:ea typeface="+mn-ea"/>
                      </a:endParaRPr>
                    </a:p>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3000" b="1" i="0" u="none" strike="noStrike" cap="none" normalizeH="0" baseline="0" dirty="0" smtClean="0">
                          <a:ln>
                            <a:noFill/>
                          </a:ln>
                          <a:solidFill>
                            <a:srgbClr val="000000"/>
                          </a:solidFill>
                          <a:effectLst/>
                          <a:latin typeface="+mn-lt"/>
                          <a:ea typeface="+mn-ea"/>
                        </a:rPr>
                        <a:t>Ni</a:t>
                      </a:r>
                      <a:r>
                        <a:rPr kumimoji="0" lang="en-US" altLang="zh-CN" sz="3000" b="1" i="0" u="none" strike="noStrike" cap="none" normalizeH="0" baseline="30000" dirty="0" smtClean="0">
                          <a:ln>
                            <a:noFill/>
                          </a:ln>
                          <a:solidFill>
                            <a:srgbClr val="000000"/>
                          </a:solidFill>
                          <a:effectLst/>
                          <a:latin typeface="+mn-lt"/>
                          <a:ea typeface="+mn-ea"/>
                        </a:rPr>
                        <a:t>2+</a:t>
                      </a:r>
                      <a:r>
                        <a:rPr kumimoji="0" lang="en-US" altLang="zh-CN" sz="3000" b="1" i="0" u="none" strike="noStrike" cap="none" normalizeH="0" baseline="0" dirty="0" smtClean="0">
                          <a:ln>
                            <a:noFill/>
                          </a:ln>
                          <a:solidFill>
                            <a:srgbClr val="000000"/>
                          </a:solidFill>
                          <a:effectLst/>
                          <a:latin typeface="+mn-lt"/>
                          <a:ea typeface="+mn-ea"/>
                        </a:rPr>
                        <a:t>+NO</a:t>
                      </a:r>
                      <a:endParaRPr kumimoji="0" lang="en-US" altLang="zh-CN" sz="3000" b="0" i="0" u="none" strike="noStrike" cap="none" normalizeH="0" baseline="0" dirty="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r>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dirty="0" smtClean="0">
                          <a:ln>
                            <a:noFill/>
                          </a:ln>
                          <a:solidFill>
                            <a:srgbClr val="000000"/>
                          </a:solidFill>
                          <a:effectLst/>
                          <a:latin typeface="+mn-lt"/>
                          <a:ea typeface="+mn-ea"/>
                        </a:rPr>
                        <a:t>浓硝酸</a:t>
                      </a:r>
                      <a:endParaRPr kumimoji="0" lang="en-US" altLang="zh-CN" sz="3000" b="1" i="0" u="none" strike="noStrike" cap="none" normalizeH="0" baseline="0" dirty="0" smtClean="0">
                        <a:ln>
                          <a:noFill/>
                        </a:ln>
                        <a:solidFill>
                          <a:srgbClr val="000000"/>
                        </a:solidFill>
                        <a:effectLst/>
                        <a:latin typeface="+mn-lt"/>
                        <a:ea typeface="+mn-ea"/>
                      </a:endParaRPr>
                    </a:p>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dirty="0" smtClean="0">
                          <a:ln>
                            <a:noFill/>
                          </a:ln>
                          <a:solidFill>
                            <a:srgbClr val="000000"/>
                          </a:solidFill>
                          <a:effectLst/>
                          <a:latin typeface="+mn-lt"/>
                          <a:ea typeface="+mn-ea"/>
                        </a:rPr>
                        <a:t>浓硫酸</a:t>
                      </a:r>
                      <a:endParaRPr kumimoji="0" lang="zh-CN" altLang="en-US" sz="3000" b="0" i="0" u="none" strike="noStrike" cap="none" normalizeH="0" baseline="0" dirty="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dirty="0" smtClean="0">
                          <a:ln>
                            <a:noFill/>
                          </a:ln>
                          <a:solidFill>
                            <a:srgbClr val="000000"/>
                          </a:solidFill>
                          <a:effectLst/>
                          <a:latin typeface="+mn-lt"/>
                          <a:ea typeface="+mn-ea"/>
                        </a:rPr>
                        <a:t>钝化</a:t>
                      </a:r>
                      <a:endParaRPr kumimoji="0" lang="zh-CN" altLang="en-US" sz="3000" b="0" i="0" u="none" strike="noStrike" cap="none" normalizeH="0" baseline="0" dirty="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cap="none" normalizeH="0" baseline="0" dirty="0" smtClean="0">
                          <a:ln>
                            <a:noFill/>
                          </a:ln>
                          <a:solidFill>
                            <a:srgbClr val="000000"/>
                          </a:solidFill>
                          <a:effectLst/>
                          <a:latin typeface="+mn-lt"/>
                          <a:ea typeface="+mn-ea"/>
                        </a:rPr>
                        <a:t>钝化</a:t>
                      </a:r>
                      <a:endParaRPr kumimoji="0" lang="zh-CN" altLang="en-US" sz="3000" b="0" i="0" u="none" strike="noStrike" cap="none" normalizeH="0" baseline="0" dirty="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cap="none" normalizeH="0" baseline="0" dirty="0" smtClean="0">
                          <a:ln>
                            <a:noFill/>
                          </a:ln>
                          <a:solidFill>
                            <a:srgbClr val="000000"/>
                          </a:solidFill>
                          <a:effectLst/>
                          <a:latin typeface="+mn-lt"/>
                          <a:ea typeface="+mn-ea"/>
                        </a:rPr>
                        <a:t>钝化</a:t>
                      </a:r>
                      <a:endParaRPr kumimoji="0" lang="zh-CN" altLang="en-US" sz="3000" b="0" i="0" u="none" strike="noStrike" cap="none" normalizeH="0" baseline="0" dirty="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r>
              <a:tr h="450850">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dirty="0" smtClean="0">
                          <a:ln>
                            <a:noFill/>
                          </a:ln>
                          <a:solidFill>
                            <a:srgbClr val="000000"/>
                          </a:solidFill>
                          <a:effectLst/>
                          <a:latin typeface="+mn-lt"/>
                          <a:ea typeface="+mn-ea"/>
                        </a:rPr>
                        <a:t>强碱</a:t>
                      </a:r>
                      <a:endParaRPr kumimoji="0" lang="zh-CN" altLang="en-US" sz="3000" b="0" i="0" u="none" strike="noStrike" cap="none" normalizeH="0" baseline="0" dirty="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smtClean="0">
                          <a:ln>
                            <a:noFill/>
                          </a:ln>
                          <a:solidFill>
                            <a:srgbClr val="000000"/>
                          </a:solidFill>
                          <a:effectLst/>
                          <a:latin typeface="+mn-lt"/>
                          <a:ea typeface="+mn-ea"/>
                        </a:rPr>
                        <a:t>被浓碱溶液侵蚀</a:t>
                      </a:r>
                      <a:endParaRPr kumimoji="0" lang="zh-CN" altLang="en-US" sz="3000" b="0" i="0" u="none" strike="noStrike" cap="none" normalizeH="0" baseline="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dirty="0" smtClean="0">
                          <a:ln>
                            <a:noFill/>
                          </a:ln>
                          <a:solidFill>
                            <a:srgbClr val="000000"/>
                          </a:solidFill>
                          <a:effectLst/>
                          <a:latin typeface="+mn-lt"/>
                          <a:ea typeface="+mn-ea"/>
                        </a:rPr>
                        <a:t>不反应</a:t>
                      </a:r>
                      <a:endParaRPr kumimoji="0" lang="zh-CN" altLang="en-US" sz="3000" b="0" i="0" u="none" strike="noStrike" cap="none" normalizeH="0" baseline="0" dirty="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3000" b="1" i="0" u="none" strike="noStrike" cap="none" normalizeH="0" baseline="0" dirty="0" smtClean="0">
                          <a:ln>
                            <a:noFill/>
                          </a:ln>
                          <a:solidFill>
                            <a:srgbClr val="000000"/>
                          </a:solidFill>
                          <a:effectLst/>
                          <a:latin typeface="+mn-lt"/>
                          <a:ea typeface="+mn-ea"/>
                        </a:rPr>
                        <a:t>不反应</a:t>
                      </a:r>
                      <a:endParaRPr kumimoji="0" lang="zh-CN" altLang="en-US" sz="3000" b="0" i="0" u="none" strike="noStrike" cap="none" normalizeH="0" baseline="0" dirty="0" smtClean="0">
                        <a:ln>
                          <a:noFill/>
                        </a:ln>
                        <a:solidFill>
                          <a:srgbClr val="000000"/>
                        </a:solidFill>
                        <a:effectLst/>
                        <a:latin typeface="+mn-lt"/>
                        <a:ea typeface="+mn-ea"/>
                      </a:endParaRPr>
                    </a:p>
                  </a:txBody>
                  <a:tcPr anchor="ctr" horzOverflow="overflow">
                    <a:lnL w="9525" cap="flat" cmpd="sng" algn="ctr">
                      <a:solidFill>
                        <a:srgbClr val="008080"/>
                      </a:solidFill>
                      <a:prstDash val="solid"/>
                      <a:round/>
                      <a:headEnd type="none" w="med" len="med"/>
                      <a:tailEnd type="none" w="med" len="med"/>
                    </a:lnL>
                    <a:lnR w="9525" cap="flat" cmpd="sng" algn="ctr">
                      <a:solidFill>
                        <a:srgbClr val="008080"/>
                      </a:solidFill>
                      <a:prstDash val="solid"/>
                      <a:round/>
                      <a:headEnd type="none" w="med" len="med"/>
                      <a:tailEnd type="none" w="med" len="med"/>
                    </a:lnR>
                    <a:lnT w="9525" cap="flat" cmpd="sng" algn="ctr">
                      <a:solidFill>
                        <a:srgbClr val="008080"/>
                      </a:solidFill>
                      <a:prstDash val="solid"/>
                      <a:round/>
                      <a:headEnd type="none" w="med" len="med"/>
                      <a:tailEnd type="none" w="med" len="med"/>
                    </a:lnT>
                    <a:lnB w="9525" cap="flat" cmpd="sng" algn="ctr">
                      <a:solidFill>
                        <a:srgbClr val="008080"/>
                      </a:solidFill>
                      <a:prstDash val="solid"/>
                      <a:round/>
                      <a:headEnd type="none" w="med" len="med"/>
                      <a:tailEnd type="none" w="med" len="med"/>
                    </a:lnB>
                    <a:lnTlToBr>
                      <a:noFill/>
                    </a:lnTlToBr>
                    <a:lnBlToTr>
                      <a:noFill/>
                    </a:lnBlToTr>
                    <a:solidFill>
                      <a:schemeClr val="tx1"/>
                    </a:solidFill>
                  </a:tcPr>
                </a:tc>
              </a:tr>
            </a:tbl>
          </a:graphicData>
        </a:graphic>
      </p:graphicFrame>
      <p:sp>
        <p:nvSpPr>
          <p:cNvPr id="120865" name="Rectangle 57"/>
          <p:cNvSpPr>
            <a:spLocks noChangeArrowheads="1"/>
          </p:cNvSpPr>
          <p:nvPr/>
        </p:nvSpPr>
        <p:spPr bwMode="auto">
          <a:xfrm>
            <a:off x="1692275" y="417513"/>
            <a:ext cx="5183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lang="zh-CN" altLang="en-US" dirty="0">
                <a:solidFill>
                  <a:srgbClr val="0000CC"/>
                </a:solidFill>
                <a:ea typeface="华文楷体" panose="02010600040101010101" pitchFamily="2" charset="-122"/>
              </a:rPr>
              <a:t>铁、钴、镍的主要化学性质</a:t>
            </a:r>
            <a:endParaRPr lang="zh-CN" altLang="en-US" dirty="0">
              <a:solidFill>
                <a:srgbClr val="0000CC"/>
              </a:solidFill>
              <a:ea typeface="华文楷体" panose="02010600040101010101" pitchFamily="2" charset="-122"/>
            </a:endParaRPr>
          </a:p>
        </p:txBody>
      </p:sp>
      <p:sp>
        <p:nvSpPr>
          <p:cNvPr id="120866"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66724D75-2F7D-4EB0-8B8E-D4D39F0A291D}" type="slidenum">
              <a:rPr kumimoji="1" lang="en-US" altLang="zh-CN" sz="1600">
                <a:ea typeface="ˎ̥"/>
                <a:cs typeface="ˎ̥"/>
              </a:rPr>
            </a:fld>
            <a:r>
              <a:rPr kumimoji="1" lang="en-US" altLang="zh-CN" sz="1600"/>
              <a:t> </a:t>
            </a:r>
            <a:endParaRPr kumimoji="1" lang="en-US" altLang="zh-CN" sz="1600">
              <a:ea typeface="ˎ̥"/>
              <a:cs typeface="ˎ̥"/>
            </a:endParaRPr>
          </a:p>
        </p:txBody>
      </p:sp>
    </p:spTree>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4" name="Text Box 6"/>
          <p:cNvSpPr txBox="1">
            <a:spLocks noChangeArrowheads="1"/>
          </p:cNvSpPr>
          <p:nvPr/>
        </p:nvSpPr>
        <p:spPr bwMode="auto">
          <a:xfrm>
            <a:off x="2249488" y="1089025"/>
            <a:ext cx="5635625" cy="579438"/>
          </a:xfrm>
          <a:prstGeom prst="rect">
            <a:avLst/>
          </a:prstGeom>
          <a:noFill/>
          <a:ln>
            <a:noFill/>
          </a:ln>
          <a:effec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kumimoji="1" lang="zh-CN" altLang="en-US">
                <a:ea typeface="华文楷体" panose="02010600040101010101" pitchFamily="2" charset="-122"/>
              </a:rPr>
              <a:t>常有</a:t>
            </a:r>
            <a:r>
              <a:rPr kumimoji="1" lang="en-US" altLang="zh-CN">
                <a:ea typeface="华文楷体" panose="02010600040101010101" pitchFamily="2" charset="-122"/>
              </a:rPr>
              <a:t>+2</a:t>
            </a:r>
            <a:r>
              <a:rPr kumimoji="1" lang="zh-CN" altLang="en-US">
                <a:ea typeface="华文楷体" panose="02010600040101010101" pitchFamily="2" charset="-122"/>
              </a:rPr>
              <a:t>、</a:t>
            </a:r>
            <a:r>
              <a:rPr kumimoji="1" lang="en-US" altLang="zh-CN">
                <a:ea typeface="华文楷体" panose="02010600040101010101" pitchFamily="2" charset="-122"/>
              </a:rPr>
              <a:t>+3</a:t>
            </a:r>
            <a:r>
              <a:rPr kumimoji="1" lang="zh-CN" altLang="en-US">
                <a:ea typeface="华文楷体" panose="02010600040101010101" pitchFamily="2" charset="-122"/>
              </a:rPr>
              <a:t>和</a:t>
            </a:r>
            <a:r>
              <a:rPr kumimoji="1" lang="en-US" altLang="zh-CN">
                <a:ea typeface="华文楷体" panose="02010600040101010101" pitchFamily="2" charset="-122"/>
              </a:rPr>
              <a:t>+4</a:t>
            </a:r>
            <a:r>
              <a:rPr kumimoji="1" lang="zh-CN" altLang="en-US">
                <a:ea typeface="华文楷体" panose="02010600040101010101" pitchFamily="2" charset="-122"/>
              </a:rPr>
              <a:t>。</a:t>
            </a:r>
            <a:r>
              <a:rPr kumimoji="1" lang="en-US" altLang="zh-CN">
                <a:solidFill>
                  <a:srgbClr val="0000CC"/>
                </a:solidFill>
                <a:ea typeface="华文楷体" panose="02010600040101010101" pitchFamily="2" charset="-122"/>
              </a:rPr>
              <a:t>+4</a:t>
            </a:r>
            <a:r>
              <a:rPr kumimoji="1" lang="zh-CN" altLang="en-US">
                <a:solidFill>
                  <a:srgbClr val="0000CC"/>
                </a:solidFill>
                <a:ea typeface="华文楷体" panose="02010600040101010101" pitchFamily="2" charset="-122"/>
              </a:rPr>
              <a:t>价</a:t>
            </a:r>
            <a:r>
              <a:rPr kumimoji="1" lang="zh-CN" altLang="en-US">
                <a:ea typeface="华文楷体" panose="02010600040101010101" pitchFamily="2" charset="-122"/>
              </a:rPr>
              <a:t>最稳定</a:t>
            </a:r>
            <a:endParaRPr kumimoji="1" lang="zh-CN" altLang="en-US">
              <a:ea typeface="华文楷体" panose="02010600040101010101" pitchFamily="2" charset="-122"/>
            </a:endParaRPr>
          </a:p>
        </p:txBody>
      </p:sp>
      <p:sp>
        <p:nvSpPr>
          <p:cNvPr id="437257" name="Text Box 9"/>
          <p:cNvSpPr txBox="1">
            <a:spLocks noChangeArrowheads="1"/>
          </p:cNvSpPr>
          <p:nvPr/>
        </p:nvSpPr>
        <p:spPr bwMode="auto">
          <a:xfrm>
            <a:off x="1038225" y="2420938"/>
            <a:ext cx="8105775" cy="579437"/>
          </a:xfrm>
          <a:prstGeom prst="rect">
            <a:avLst/>
          </a:prstGeom>
          <a:noFill/>
          <a:ln>
            <a:noFill/>
          </a:ln>
          <a:effectLst/>
        </p:spPr>
        <p:txBody>
          <a:bodyPr>
            <a:spAutoFit/>
          </a:bodyPr>
          <a:lstStyle/>
          <a:p>
            <a:pPr>
              <a:spcBef>
                <a:spcPct val="50000"/>
              </a:spcBef>
              <a:defRPr/>
            </a:pPr>
            <a:r>
              <a:rPr kumimoji="1" lang="en-US" altLang="zh-CN" dirty="0">
                <a:latin typeface="+mn-lt"/>
                <a:ea typeface="+mn-ea"/>
              </a:rPr>
              <a:t>Ti</a:t>
            </a:r>
            <a:r>
              <a:rPr kumimoji="1" lang="en-US" altLang="zh-CN" baseline="30000" dirty="0">
                <a:latin typeface="+mn-lt"/>
                <a:ea typeface="+mn-ea"/>
              </a:rPr>
              <a:t>2+</a:t>
            </a:r>
            <a:r>
              <a:rPr kumimoji="1" lang="zh-CN" altLang="en-US" dirty="0">
                <a:latin typeface="+mn-lt"/>
                <a:ea typeface="+mn-ea"/>
              </a:rPr>
              <a:t>不能在水溶液中存在，有强的还原性。</a:t>
            </a:r>
            <a:endParaRPr kumimoji="1" lang="zh-CN" altLang="en-US" dirty="0">
              <a:latin typeface="+mn-lt"/>
              <a:ea typeface="+mn-ea"/>
            </a:endParaRPr>
          </a:p>
        </p:txBody>
      </p:sp>
      <p:sp>
        <p:nvSpPr>
          <p:cNvPr id="437262" name="Rectangle 14"/>
          <p:cNvSpPr>
            <a:spLocks noChangeArrowheads="1"/>
          </p:cNvSpPr>
          <p:nvPr/>
        </p:nvSpPr>
        <p:spPr bwMode="auto">
          <a:xfrm>
            <a:off x="890588" y="1069975"/>
            <a:ext cx="1152525" cy="641350"/>
          </a:xfrm>
          <a:prstGeom prst="rect">
            <a:avLst/>
          </a:prstGeom>
          <a:noFill/>
          <a:ln>
            <a:noFill/>
          </a:ln>
          <a:effectLst/>
        </p:spPr>
        <p:txBody>
          <a:bodyPr>
            <a:spAutoFit/>
          </a:bodyPr>
          <a:lstStyle/>
          <a:p>
            <a:pPr>
              <a:defRPr/>
            </a:pPr>
            <a:r>
              <a:rPr lang="en-US" altLang="zh-CN" sz="3600" dirty="0">
                <a:solidFill>
                  <a:srgbClr val="0000FF"/>
                </a:solidFill>
                <a:latin typeface="+mn-lt"/>
                <a:ea typeface="+mn-ea"/>
              </a:rPr>
              <a:t>1 </a:t>
            </a:r>
            <a:r>
              <a:rPr lang="zh-CN" altLang="en-US" sz="3600" dirty="0">
                <a:solidFill>
                  <a:srgbClr val="0000FF"/>
                </a:solidFill>
                <a:latin typeface="+mn-lt"/>
                <a:ea typeface="+mn-ea"/>
              </a:rPr>
              <a:t>钛</a:t>
            </a:r>
            <a:endParaRPr lang="zh-CN" altLang="en-US" sz="3600" dirty="0">
              <a:solidFill>
                <a:srgbClr val="0000FF"/>
              </a:solidFill>
              <a:latin typeface="+mn-lt"/>
              <a:ea typeface="+mn-ea"/>
            </a:endParaRPr>
          </a:p>
        </p:txBody>
      </p:sp>
      <p:sp>
        <p:nvSpPr>
          <p:cNvPr id="437263" name="Rectangle 15"/>
          <p:cNvSpPr>
            <a:spLocks noChangeArrowheads="1"/>
          </p:cNvSpPr>
          <p:nvPr/>
        </p:nvSpPr>
        <p:spPr bwMode="auto">
          <a:xfrm>
            <a:off x="1087438" y="1728788"/>
            <a:ext cx="2447925" cy="584200"/>
          </a:xfrm>
          <a:prstGeom prst="rect">
            <a:avLst/>
          </a:prstGeom>
          <a:noFill/>
          <a:ln>
            <a:noFill/>
          </a:ln>
          <a:effectLst/>
        </p:spPr>
        <p:txBody>
          <a:bodyPr>
            <a:spAutoFit/>
          </a:bodyPr>
          <a:lstStyle/>
          <a:p>
            <a:pPr>
              <a:defRPr/>
            </a:pPr>
            <a:r>
              <a:rPr kumimoji="1" lang="en-US" altLang="zh-CN" dirty="0">
                <a:solidFill>
                  <a:srgbClr val="0000CC"/>
                </a:solidFill>
                <a:latin typeface="+mn-lt"/>
                <a:ea typeface="+mn-ea"/>
              </a:rPr>
              <a:t>1)  +2</a:t>
            </a:r>
            <a:r>
              <a:rPr kumimoji="1" lang="zh-CN" altLang="en-US" dirty="0">
                <a:solidFill>
                  <a:srgbClr val="0000CC"/>
                </a:solidFill>
                <a:latin typeface="+mn-lt"/>
                <a:ea typeface="+mn-ea"/>
              </a:rPr>
              <a:t>氧化态</a:t>
            </a:r>
            <a:endParaRPr kumimoji="1" lang="zh-CN" altLang="en-US" dirty="0">
              <a:solidFill>
                <a:srgbClr val="0000CC"/>
              </a:solidFill>
              <a:latin typeface="+mn-lt"/>
              <a:ea typeface="+mn-ea"/>
            </a:endParaRPr>
          </a:p>
        </p:txBody>
      </p:sp>
      <p:sp>
        <p:nvSpPr>
          <p:cNvPr id="437264" name="Rectangle 16"/>
          <p:cNvSpPr>
            <a:spLocks noChangeArrowheads="1"/>
          </p:cNvSpPr>
          <p:nvPr/>
        </p:nvSpPr>
        <p:spPr bwMode="auto">
          <a:xfrm>
            <a:off x="1116013" y="3068638"/>
            <a:ext cx="77819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lang="zh-CN" altLang="en-US" dirty="0">
                <a:ea typeface="华文楷体" panose="02010600040101010101" pitchFamily="2" charset="-122"/>
              </a:rPr>
              <a:t>在真空中，加热</a:t>
            </a:r>
            <a:r>
              <a:rPr lang="en-US" altLang="zh-CN" dirty="0">
                <a:ea typeface="华文楷体" panose="02010600040101010101" pitchFamily="2" charset="-122"/>
              </a:rPr>
              <a:t>TiO</a:t>
            </a:r>
            <a:r>
              <a:rPr lang="en-US" altLang="zh-CN" baseline="-25000" dirty="0">
                <a:ea typeface="华文楷体" panose="02010600040101010101" pitchFamily="2" charset="-122"/>
              </a:rPr>
              <a:t>2</a:t>
            </a:r>
            <a:r>
              <a:rPr lang="zh-CN" altLang="en-US" dirty="0">
                <a:ea typeface="华文楷体" panose="02010600040101010101" pitchFamily="2" charset="-122"/>
              </a:rPr>
              <a:t>和</a:t>
            </a:r>
            <a:r>
              <a:rPr lang="en-US" altLang="zh-CN" dirty="0" err="1">
                <a:ea typeface="华文楷体" panose="02010600040101010101" pitchFamily="2" charset="-122"/>
              </a:rPr>
              <a:t>Ti</a:t>
            </a:r>
            <a:r>
              <a:rPr lang="zh-CN" altLang="en-US" dirty="0">
                <a:ea typeface="华文楷体" panose="02010600040101010101" pitchFamily="2" charset="-122"/>
              </a:rPr>
              <a:t>可得到非化学计量比的</a:t>
            </a:r>
            <a:r>
              <a:rPr lang="en-US" altLang="zh-CN" dirty="0">
                <a:ea typeface="华文楷体" panose="02010600040101010101" pitchFamily="2" charset="-122"/>
              </a:rPr>
              <a:t>TiO</a:t>
            </a:r>
            <a:r>
              <a:rPr lang="en-US" altLang="zh-CN" baseline="-25000" dirty="0">
                <a:ea typeface="华文楷体" panose="02010600040101010101" pitchFamily="2" charset="-122"/>
              </a:rPr>
              <a:t>0.82~1.23</a:t>
            </a:r>
            <a:r>
              <a:rPr lang="zh-CN" altLang="en-US" dirty="0">
                <a:ea typeface="华文楷体" panose="02010600040101010101" pitchFamily="2" charset="-122"/>
              </a:rPr>
              <a:t>，作为</a:t>
            </a:r>
            <a:r>
              <a:rPr lang="zh-CN" altLang="en-US" dirty="0">
                <a:solidFill>
                  <a:srgbClr val="FF0000"/>
                </a:solidFill>
                <a:ea typeface="华文楷体" panose="02010600040101010101" pitchFamily="2" charset="-122"/>
              </a:rPr>
              <a:t>电致变色材料</a:t>
            </a:r>
            <a:r>
              <a:rPr lang="zh-CN" altLang="en-US" dirty="0">
                <a:ea typeface="华文楷体" panose="02010600040101010101" pitchFamily="2" charset="-122"/>
              </a:rPr>
              <a:t>。 </a:t>
            </a:r>
            <a:endParaRPr lang="zh-CN" altLang="en-US" dirty="0">
              <a:ea typeface="华文楷体" panose="02010600040101010101" pitchFamily="2" charset="-122"/>
            </a:endParaRPr>
          </a:p>
        </p:txBody>
      </p:sp>
      <p:sp>
        <p:nvSpPr>
          <p:cNvPr id="8" name="Rectangle 102"/>
          <p:cNvSpPr>
            <a:spLocks noChangeArrowheads="1"/>
          </p:cNvSpPr>
          <p:nvPr/>
        </p:nvSpPr>
        <p:spPr bwMode="auto">
          <a:xfrm>
            <a:off x="889000" y="215900"/>
            <a:ext cx="6923088" cy="708025"/>
          </a:xfrm>
          <a:prstGeom prst="rect">
            <a:avLst/>
          </a:prstGeom>
          <a:noFill/>
          <a:ln>
            <a:noFill/>
          </a:ln>
          <a:effectLst/>
        </p:spPr>
        <p:txBody>
          <a:bodyPr anchor="ctr">
            <a:spAutoFit/>
          </a:bodyPr>
          <a:lstStyle/>
          <a:p>
            <a:pPr>
              <a:defRPr/>
            </a:pPr>
            <a:r>
              <a:rPr lang="en-US" altLang="zh-CN" sz="4000" dirty="0">
                <a:latin typeface="+mn-lt"/>
                <a:ea typeface="+mn-ea"/>
              </a:rPr>
              <a:t>10.4.3 </a:t>
            </a:r>
            <a:r>
              <a:rPr lang="zh-CN" altLang="en-US" sz="4000" dirty="0">
                <a:latin typeface="+mn-lt"/>
                <a:ea typeface="+mn-ea"/>
              </a:rPr>
              <a:t>过渡金属的氧化还原性</a:t>
            </a:r>
            <a:endParaRPr lang="zh-CN" altLang="en-US" sz="4000" dirty="0">
              <a:latin typeface="+mn-lt"/>
              <a:ea typeface="+mn-ea"/>
            </a:endParaRPr>
          </a:p>
        </p:txBody>
      </p:sp>
      <p:sp>
        <p:nvSpPr>
          <p:cNvPr id="121863"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9D5977D1-089D-4CA1-844B-5586D3DD8841}"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pic>
        <p:nvPicPr>
          <p:cNvPr id="63490" name="Picture 2" descr="C:\Documents and Settings\Administrator\桌面\3140442_ori.jpg"/>
          <p:cNvPicPr>
            <a:picLocks noChangeAspect="1" noChangeArrowheads="1"/>
          </p:cNvPicPr>
          <p:nvPr/>
        </p:nvPicPr>
        <p:blipFill>
          <a:blip r:embed="rId1" cstate="print">
            <a:extLst>
              <a:ext uri="{28A0092B-C50C-407E-A947-70E740481C1C}">
                <a14:useLocalDpi xmlns:a14="http://schemas.microsoft.com/office/drawing/2010/main" val="0"/>
              </a:ext>
            </a:extLst>
          </a:blip>
          <a:srcRect l="3954" r="6569" b="46965"/>
          <a:stretch>
            <a:fillRect/>
          </a:stretch>
        </p:blipFill>
        <p:spPr bwMode="auto">
          <a:xfrm>
            <a:off x="2466974" y="4530456"/>
            <a:ext cx="46259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7262"/>
                                        </p:tgtEl>
                                        <p:attrNameLst>
                                          <p:attrName>style.visibility</p:attrName>
                                        </p:attrNameLst>
                                      </p:cBhvr>
                                      <p:to>
                                        <p:strVal val="visible"/>
                                      </p:to>
                                    </p:set>
                                    <p:animEffect transition="in" filter="wipe(left)">
                                      <p:cBhvr>
                                        <p:cTn id="7" dur="500"/>
                                        <p:tgtEl>
                                          <p:spTgt spid="4372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7254"/>
                                        </p:tgtEl>
                                        <p:attrNameLst>
                                          <p:attrName>style.visibility</p:attrName>
                                        </p:attrNameLst>
                                      </p:cBhvr>
                                      <p:to>
                                        <p:strVal val="visible"/>
                                      </p:to>
                                    </p:set>
                                    <p:animEffect transition="in" filter="wipe(left)">
                                      <p:cBhvr>
                                        <p:cTn id="12" dur="500"/>
                                        <p:tgtEl>
                                          <p:spTgt spid="4372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7263"/>
                                        </p:tgtEl>
                                        <p:attrNameLst>
                                          <p:attrName>style.visibility</p:attrName>
                                        </p:attrNameLst>
                                      </p:cBhvr>
                                      <p:to>
                                        <p:strVal val="visible"/>
                                      </p:to>
                                    </p:set>
                                    <p:animEffect transition="in" filter="wipe(left)">
                                      <p:cBhvr>
                                        <p:cTn id="17" dur="500"/>
                                        <p:tgtEl>
                                          <p:spTgt spid="4372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7257"/>
                                        </p:tgtEl>
                                        <p:attrNameLst>
                                          <p:attrName>style.visibility</p:attrName>
                                        </p:attrNameLst>
                                      </p:cBhvr>
                                      <p:to>
                                        <p:strVal val="visible"/>
                                      </p:to>
                                    </p:set>
                                    <p:animEffect transition="in" filter="wipe(left)">
                                      <p:cBhvr>
                                        <p:cTn id="22" dur="500"/>
                                        <p:tgtEl>
                                          <p:spTgt spid="43725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7264"/>
                                        </p:tgtEl>
                                        <p:attrNameLst>
                                          <p:attrName>style.visibility</p:attrName>
                                        </p:attrNameLst>
                                      </p:cBhvr>
                                      <p:to>
                                        <p:strVal val="visible"/>
                                      </p:to>
                                    </p:set>
                                    <p:animEffect transition="in" filter="wipe(left)">
                                      <p:cBhvr>
                                        <p:cTn id="27" dur="500"/>
                                        <p:tgtEl>
                                          <p:spTgt spid="43726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3490"/>
                                        </p:tgtEl>
                                        <p:attrNameLst>
                                          <p:attrName>style.visibility</p:attrName>
                                        </p:attrNameLst>
                                      </p:cBhvr>
                                      <p:to>
                                        <p:strVal val="visible"/>
                                      </p:to>
                                    </p:set>
                                    <p:anim calcmode="lin" valueType="num">
                                      <p:cBhvr additive="base">
                                        <p:cTn id="32" dur="500" fill="hold"/>
                                        <p:tgtEl>
                                          <p:spTgt spid="63490"/>
                                        </p:tgtEl>
                                        <p:attrNameLst>
                                          <p:attrName>ppt_x</p:attrName>
                                        </p:attrNameLst>
                                      </p:cBhvr>
                                      <p:tavLst>
                                        <p:tav tm="0">
                                          <p:val>
                                            <p:strVal val="#ppt_x"/>
                                          </p:val>
                                        </p:tav>
                                        <p:tav tm="100000">
                                          <p:val>
                                            <p:strVal val="#ppt_x"/>
                                          </p:val>
                                        </p:tav>
                                      </p:tavLst>
                                    </p:anim>
                                    <p:anim calcmode="lin" valueType="num">
                                      <p:cBhvr additive="base">
                                        <p:cTn id="33" dur="500" fill="hold"/>
                                        <p:tgtEl>
                                          <p:spTgt spid="634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4" grpId="0"/>
      <p:bldP spid="437257" grpId="0"/>
      <p:bldP spid="437262" grpId="0"/>
      <p:bldP spid="437263" grpId="0"/>
      <p:bldP spid="43726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9" name="Text Box 5"/>
          <p:cNvSpPr txBox="1">
            <a:spLocks noChangeArrowheads="1"/>
          </p:cNvSpPr>
          <p:nvPr/>
        </p:nvSpPr>
        <p:spPr bwMode="auto">
          <a:xfrm>
            <a:off x="900113" y="800100"/>
            <a:ext cx="6911975" cy="1260475"/>
          </a:xfrm>
          <a:prstGeom prst="rect">
            <a:avLst/>
          </a:prstGeom>
          <a:noFill/>
          <a:ln>
            <a:noFill/>
          </a:ln>
          <a:effec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spcBef>
                <a:spcPct val="50000"/>
              </a:spcBef>
            </a:pPr>
            <a:r>
              <a:rPr kumimoji="1" lang="en-US" altLang="zh-CN">
                <a:ea typeface="华文楷体" panose="02010600040101010101" pitchFamily="2" charset="-122"/>
              </a:rPr>
              <a:t>[Ti(H</a:t>
            </a:r>
            <a:r>
              <a:rPr kumimoji="1" lang="en-US" altLang="zh-CN" baseline="-25000">
                <a:ea typeface="华文楷体" panose="02010600040101010101" pitchFamily="2" charset="-122"/>
              </a:rPr>
              <a:t>2</a:t>
            </a:r>
            <a:r>
              <a:rPr kumimoji="1" lang="en-US" altLang="zh-CN">
                <a:ea typeface="华文楷体" panose="02010600040101010101" pitchFamily="2" charset="-122"/>
              </a:rPr>
              <a:t>O)</a:t>
            </a:r>
            <a:r>
              <a:rPr kumimoji="1" lang="en-US" altLang="zh-CN" baseline="-25000">
                <a:ea typeface="华文楷体" panose="02010600040101010101" pitchFamily="2" charset="-122"/>
              </a:rPr>
              <a:t>6</a:t>
            </a:r>
            <a:r>
              <a:rPr kumimoji="1" lang="en-US" altLang="zh-CN">
                <a:ea typeface="华文楷体" panose="02010600040101010101" pitchFamily="2" charset="-122"/>
              </a:rPr>
              <a:t>]</a:t>
            </a:r>
            <a:r>
              <a:rPr kumimoji="1" lang="en-US" altLang="zh-CN" baseline="30000">
                <a:ea typeface="华文楷体" panose="02010600040101010101" pitchFamily="2" charset="-122"/>
              </a:rPr>
              <a:t>3+</a:t>
            </a:r>
            <a:r>
              <a:rPr kumimoji="1" lang="zh-CN" altLang="en-US">
                <a:ea typeface="华文楷体" panose="02010600040101010101" pitchFamily="2" charset="-122"/>
              </a:rPr>
              <a:t>呈紫色，由</a:t>
            </a:r>
            <a:r>
              <a:rPr kumimoji="1" lang="en-US" altLang="zh-CN">
                <a:ea typeface="华文楷体" panose="02010600040101010101" pitchFamily="2" charset="-122"/>
              </a:rPr>
              <a:t>Zn/Al</a:t>
            </a:r>
            <a:r>
              <a:rPr kumimoji="1" lang="zh-CN" altLang="en-US">
                <a:ea typeface="华文楷体" panose="02010600040101010101" pitchFamily="2" charset="-122"/>
              </a:rPr>
              <a:t>还原</a:t>
            </a:r>
            <a:r>
              <a:rPr kumimoji="1" lang="en-US" altLang="zh-CN">
                <a:ea typeface="华文楷体" panose="02010600040101010101" pitchFamily="2" charset="-122"/>
              </a:rPr>
              <a:t>Ti(IV)</a:t>
            </a:r>
            <a:r>
              <a:rPr kumimoji="1" lang="zh-CN" altLang="en-US">
                <a:ea typeface="华文楷体" panose="02010600040101010101" pitchFamily="2" charset="-122"/>
              </a:rPr>
              <a:t>得到；强还原性，易被氧化。</a:t>
            </a:r>
            <a:endParaRPr kumimoji="1" lang="zh-CN" altLang="en-US">
              <a:ea typeface="华文楷体" panose="02010600040101010101" pitchFamily="2" charset="-122"/>
            </a:endParaRPr>
          </a:p>
        </p:txBody>
      </p:sp>
      <p:sp>
        <p:nvSpPr>
          <p:cNvPr id="574470" name="Text Box 6"/>
          <p:cNvSpPr txBox="1">
            <a:spLocks noChangeArrowheads="1"/>
          </p:cNvSpPr>
          <p:nvPr/>
        </p:nvSpPr>
        <p:spPr bwMode="auto">
          <a:xfrm>
            <a:off x="1116013" y="2205038"/>
            <a:ext cx="66151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kumimoji="1" lang="pt-BR" altLang="zh-CN">
                <a:solidFill>
                  <a:srgbClr val="0000CC"/>
                </a:solidFill>
                <a:ea typeface="华文楷体" panose="02010600040101010101" pitchFamily="2" charset="-122"/>
              </a:rPr>
              <a:t>2TiO</a:t>
            </a:r>
            <a:r>
              <a:rPr kumimoji="1" lang="pt-BR" altLang="zh-CN" baseline="30000">
                <a:solidFill>
                  <a:srgbClr val="0000CC"/>
                </a:solidFill>
                <a:ea typeface="华文楷体" panose="02010600040101010101" pitchFamily="2" charset="-122"/>
              </a:rPr>
              <a:t>2+</a:t>
            </a:r>
            <a:r>
              <a:rPr kumimoji="1" lang="pt-BR" altLang="zh-CN">
                <a:solidFill>
                  <a:srgbClr val="0000CC"/>
                </a:solidFill>
                <a:ea typeface="华文楷体" panose="02010600040101010101" pitchFamily="2" charset="-122"/>
              </a:rPr>
              <a:t>+Zn+4H</a:t>
            </a:r>
            <a:r>
              <a:rPr kumimoji="1" lang="pt-BR" altLang="zh-CN" baseline="30000">
                <a:solidFill>
                  <a:srgbClr val="0000CC"/>
                </a:solidFill>
                <a:ea typeface="华文楷体" panose="02010600040101010101" pitchFamily="2" charset="-122"/>
              </a:rPr>
              <a:t>+</a:t>
            </a:r>
            <a:r>
              <a:rPr kumimoji="1" lang="pt-BR" altLang="zh-CN">
                <a:solidFill>
                  <a:srgbClr val="0000CC"/>
                </a:solidFill>
                <a:ea typeface="华文楷体" panose="02010600040101010101" pitchFamily="2" charset="-122"/>
              </a:rPr>
              <a:t> = 2Ti</a:t>
            </a:r>
            <a:r>
              <a:rPr kumimoji="1" lang="pt-BR" altLang="zh-CN" baseline="30000">
                <a:solidFill>
                  <a:srgbClr val="0000CC"/>
                </a:solidFill>
                <a:ea typeface="华文楷体" panose="02010600040101010101" pitchFamily="2" charset="-122"/>
              </a:rPr>
              <a:t>3+</a:t>
            </a:r>
            <a:r>
              <a:rPr kumimoji="1" lang="pt-BR" altLang="zh-CN">
                <a:solidFill>
                  <a:srgbClr val="0000CC"/>
                </a:solidFill>
                <a:ea typeface="华文楷体" panose="02010600040101010101" pitchFamily="2" charset="-122"/>
              </a:rPr>
              <a:t>+Zn</a:t>
            </a:r>
            <a:r>
              <a:rPr kumimoji="1" lang="pt-BR" altLang="zh-CN" baseline="30000">
                <a:solidFill>
                  <a:srgbClr val="0000CC"/>
                </a:solidFill>
                <a:ea typeface="华文楷体" panose="02010600040101010101" pitchFamily="2" charset="-122"/>
              </a:rPr>
              <a:t>2+</a:t>
            </a:r>
            <a:r>
              <a:rPr kumimoji="1" lang="pt-BR" altLang="zh-CN">
                <a:solidFill>
                  <a:srgbClr val="0000CC"/>
                </a:solidFill>
                <a:ea typeface="华文楷体" panose="02010600040101010101" pitchFamily="2" charset="-122"/>
              </a:rPr>
              <a:t>+2H</a:t>
            </a:r>
            <a:r>
              <a:rPr kumimoji="1" lang="pt-BR" altLang="zh-CN" baseline="-25000">
                <a:solidFill>
                  <a:srgbClr val="0000CC"/>
                </a:solidFill>
                <a:ea typeface="华文楷体" panose="02010600040101010101" pitchFamily="2" charset="-122"/>
              </a:rPr>
              <a:t>2</a:t>
            </a:r>
            <a:r>
              <a:rPr kumimoji="1" lang="pt-BR" altLang="zh-CN">
                <a:solidFill>
                  <a:srgbClr val="0000CC"/>
                </a:solidFill>
                <a:ea typeface="华文楷体" panose="02010600040101010101" pitchFamily="2" charset="-122"/>
              </a:rPr>
              <a:t>O</a:t>
            </a:r>
            <a:endParaRPr kumimoji="1" lang="en-US" altLang="zh-CN" baseline="30000">
              <a:solidFill>
                <a:srgbClr val="0000CC"/>
              </a:solidFill>
              <a:ea typeface="华文楷体" panose="02010600040101010101" pitchFamily="2" charset="-122"/>
            </a:endParaRPr>
          </a:p>
        </p:txBody>
      </p:sp>
      <p:sp>
        <p:nvSpPr>
          <p:cNvPr id="574471" name="Text Box 7"/>
          <p:cNvSpPr txBox="1">
            <a:spLocks noChangeArrowheads="1"/>
          </p:cNvSpPr>
          <p:nvPr/>
        </p:nvSpPr>
        <p:spPr bwMode="auto">
          <a:xfrm>
            <a:off x="1035050" y="4456113"/>
            <a:ext cx="7729538" cy="1844675"/>
          </a:xfrm>
          <a:prstGeom prst="rect">
            <a:avLst/>
          </a:prstGeom>
          <a:noFill/>
          <a:ln>
            <a:noFill/>
          </a:ln>
          <a:effec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kumimoji="1" lang="zh-CN" altLang="en-US">
                <a:solidFill>
                  <a:srgbClr val="0000CC"/>
                </a:solidFill>
                <a:ea typeface="华文楷体" panose="02010600040101010101" pitchFamily="2" charset="-122"/>
              </a:rPr>
              <a:t>应用</a:t>
            </a:r>
            <a:r>
              <a:rPr kumimoji="1" lang="en-US" altLang="zh-CN">
                <a:solidFill>
                  <a:srgbClr val="0000CC"/>
                </a:solidFill>
                <a:ea typeface="华文楷体" panose="02010600040101010101" pitchFamily="2" charset="-122"/>
              </a:rPr>
              <a:t>: </a:t>
            </a:r>
            <a:r>
              <a:rPr kumimoji="1" lang="zh-CN" altLang="en-US">
                <a:solidFill>
                  <a:srgbClr val="0000CC"/>
                </a:solidFill>
                <a:ea typeface="华文楷体" panose="02010600040101010101" pitchFamily="2" charset="-122"/>
              </a:rPr>
              <a:t> </a:t>
            </a:r>
            <a:r>
              <a:rPr kumimoji="1" lang="en-US" altLang="zh-CN">
                <a:solidFill>
                  <a:srgbClr val="0000CC"/>
                </a:solidFill>
                <a:ea typeface="华文楷体" panose="02010600040101010101" pitchFamily="2" charset="-122"/>
              </a:rPr>
              <a:t>(</a:t>
            </a:r>
            <a:r>
              <a:rPr kumimoji="1" lang="en-US" altLang="zh-CN">
                <a:solidFill>
                  <a:srgbClr val="0000CC"/>
                </a:solidFill>
                <a:ea typeface="华文楷体" panose="02010600040101010101" pitchFamily="2" charset="-122"/>
                <a:sym typeface="Wingdings" panose="05000000000000000000" pitchFamily="2" charset="2"/>
              </a:rPr>
              <a:t>1)</a:t>
            </a:r>
            <a:r>
              <a:rPr kumimoji="1" lang="zh-CN" altLang="en-US">
                <a:solidFill>
                  <a:srgbClr val="0000CC"/>
                </a:solidFill>
                <a:ea typeface="华文楷体" panose="02010600040101010101" pitchFamily="2" charset="-122"/>
              </a:rPr>
              <a:t>以</a:t>
            </a:r>
            <a:r>
              <a:rPr kumimoji="1" lang="en-US" altLang="zh-CN">
                <a:solidFill>
                  <a:srgbClr val="0000CC"/>
                </a:solidFill>
                <a:ea typeface="华文楷体" panose="02010600040101010101" pitchFamily="2" charset="-122"/>
              </a:rPr>
              <a:t>KSCN</a:t>
            </a:r>
            <a:r>
              <a:rPr kumimoji="1" lang="zh-CN" altLang="en-US">
                <a:solidFill>
                  <a:srgbClr val="0000CC"/>
                </a:solidFill>
                <a:ea typeface="华文楷体" panose="02010600040101010101" pitchFamily="2" charset="-122"/>
              </a:rPr>
              <a:t>为指示剂，</a:t>
            </a:r>
            <a:r>
              <a:rPr kumimoji="1" lang="zh-CN" altLang="en-US">
                <a:ea typeface="华文楷体" panose="02010600040101010101" pitchFamily="2" charset="-122"/>
              </a:rPr>
              <a:t>标准</a:t>
            </a:r>
            <a:r>
              <a:rPr kumimoji="1" lang="pt-BR" altLang="zh-CN">
                <a:ea typeface="华文楷体" panose="02010600040101010101" pitchFamily="2" charset="-122"/>
              </a:rPr>
              <a:t>Fe</a:t>
            </a:r>
            <a:r>
              <a:rPr kumimoji="1" lang="pt-BR" altLang="zh-CN" baseline="30000">
                <a:ea typeface="华文楷体" panose="02010600040101010101" pitchFamily="2" charset="-122"/>
              </a:rPr>
              <a:t>3+</a:t>
            </a:r>
            <a:r>
              <a:rPr kumimoji="1" lang="zh-CN" altLang="en-US">
                <a:ea typeface="华文楷体" panose="02010600040101010101" pitchFamily="2" charset="-122"/>
              </a:rPr>
              <a:t>溶液滴定法测定钛试样中</a:t>
            </a:r>
            <a:r>
              <a:rPr kumimoji="1" lang="zh-CN" altLang="en-US">
                <a:solidFill>
                  <a:srgbClr val="0000CC"/>
                </a:solidFill>
                <a:ea typeface="华文楷体" panose="02010600040101010101" pitchFamily="2" charset="-122"/>
              </a:rPr>
              <a:t>钛含量；</a:t>
            </a:r>
            <a:endParaRPr kumimoji="1" lang="en-US" altLang="zh-CN">
              <a:solidFill>
                <a:srgbClr val="0000CC"/>
              </a:solidFill>
              <a:ea typeface="华文楷体" panose="02010600040101010101" pitchFamily="2" charset="-122"/>
            </a:endParaRPr>
          </a:p>
          <a:p>
            <a:pPr>
              <a:lnSpc>
                <a:spcPct val="120000"/>
              </a:lnSpc>
            </a:pPr>
            <a:r>
              <a:rPr kumimoji="1" lang="en-US" altLang="zh-CN">
                <a:solidFill>
                  <a:srgbClr val="0000CC"/>
                </a:solidFill>
                <a:ea typeface="华文楷体" panose="02010600040101010101" pitchFamily="2" charset="-122"/>
              </a:rPr>
              <a:t>           (2) </a:t>
            </a:r>
            <a:r>
              <a:rPr kumimoji="1" lang="zh-CN" altLang="en-US">
                <a:ea typeface="华文楷体" panose="02010600040101010101" pitchFamily="2" charset="-122"/>
              </a:rPr>
              <a:t>测定</a:t>
            </a:r>
            <a:r>
              <a:rPr kumimoji="1" lang="zh-CN" altLang="en-US">
                <a:solidFill>
                  <a:srgbClr val="0000CC"/>
                </a:solidFill>
                <a:ea typeface="华文楷体" panose="02010600040101010101" pitchFamily="2" charset="-122"/>
              </a:rPr>
              <a:t>硝基化合物</a:t>
            </a:r>
            <a:r>
              <a:rPr kumimoji="1" lang="zh-CN" altLang="en-US">
                <a:ea typeface="华文楷体" panose="02010600040101010101" pitchFamily="2" charset="-122"/>
              </a:rPr>
              <a:t>的含量。</a:t>
            </a:r>
            <a:endParaRPr kumimoji="1" lang="zh-CN" altLang="en-US">
              <a:ea typeface="华文楷体" panose="02010600040101010101" pitchFamily="2" charset="-122"/>
            </a:endParaRPr>
          </a:p>
        </p:txBody>
      </p:sp>
      <p:sp>
        <p:nvSpPr>
          <p:cNvPr id="574472" name="Text Box 8"/>
          <p:cNvSpPr txBox="1">
            <a:spLocks noChangeArrowheads="1"/>
          </p:cNvSpPr>
          <p:nvPr/>
        </p:nvSpPr>
        <p:spPr bwMode="auto">
          <a:xfrm>
            <a:off x="1003300" y="2911475"/>
            <a:ext cx="7488238" cy="1323975"/>
          </a:xfrm>
          <a:prstGeom prst="rect">
            <a:avLst/>
          </a:prstGeom>
          <a:noFill/>
          <a:ln>
            <a:noFill/>
          </a:ln>
          <a:effectLst/>
        </p:spPr>
        <p:txBody>
          <a:bodyPr>
            <a:spAutoFit/>
          </a:bodyPr>
          <a:lstStyle/>
          <a:p>
            <a:pPr>
              <a:spcBef>
                <a:spcPct val="50000"/>
              </a:spcBef>
              <a:defRPr/>
            </a:pPr>
            <a:r>
              <a:rPr kumimoji="1" lang="pt-BR" altLang="zh-CN" dirty="0">
                <a:solidFill>
                  <a:srgbClr val="FF0000"/>
                </a:solidFill>
                <a:latin typeface="+mn-lt"/>
                <a:ea typeface="+mn-ea"/>
              </a:rPr>
              <a:t>Ti</a:t>
            </a:r>
            <a:r>
              <a:rPr kumimoji="1" lang="pt-BR" altLang="zh-CN" baseline="30000" dirty="0">
                <a:solidFill>
                  <a:srgbClr val="FF0000"/>
                </a:solidFill>
                <a:latin typeface="+mn-lt"/>
                <a:ea typeface="+mn-ea"/>
              </a:rPr>
              <a:t>3+</a:t>
            </a:r>
            <a:r>
              <a:rPr kumimoji="1" lang="pt-BR" altLang="zh-CN" dirty="0">
                <a:latin typeface="+mn-lt"/>
                <a:ea typeface="+mn-ea"/>
              </a:rPr>
              <a:t>+Fe</a:t>
            </a:r>
            <a:r>
              <a:rPr kumimoji="1" lang="pt-BR" altLang="zh-CN" baseline="30000" dirty="0">
                <a:latin typeface="+mn-lt"/>
                <a:ea typeface="+mn-ea"/>
              </a:rPr>
              <a:t>3+</a:t>
            </a:r>
            <a:r>
              <a:rPr kumimoji="1" lang="pt-BR" altLang="zh-CN" dirty="0">
                <a:latin typeface="+mn-lt"/>
                <a:ea typeface="+mn-ea"/>
              </a:rPr>
              <a:t>+H</a:t>
            </a:r>
            <a:r>
              <a:rPr kumimoji="1" lang="pt-BR" altLang="zh-CN" baseline="-25000" dirty="0">
                <a:latin typeface="+mn-lt"/>
                <a:ea typeface="+mn-ea"/>
              </a:rPr>
              <a:t>2</a:t>
            </a:r>
            <a:r>
              <a:rPr kumimoji="1" lang="pt-BR" altLang="zh-CN" dirty="0">
                <a:latin typeface="+mn-lt"/>
                <a:ea typeface="+mn-ea"/>
              </a:rPr>
              <a:t>O = Fe</a:t>
            </a:r>
            <a:r>
              <a:rPr kumimoji="1" lang="pt-BR" altLang="zh-CN" baseline="30000" dirty="0">
                <a:latin typeface="+mn-lt"/>
                <a:ea typeface="+mn-ea"/>
              </a:rPr>
              <a:t>2+</a:t>
            </a:r>
            <a:r>
              <a:rPr kumimoji="1" lang="pt-BR" altLang="zh-CN" dirty="0">
                <a:latin typeface="+mn-lt"/>
                <a:ea typeface="+mn-ea"/>
              </a:rPr>
              <a:t>+</a:t>
            </a:r>
            <a:r>
              <a:rPr kumimoji="1" lang="pt-BR" altLang="zh-CN" dirty="0">
                <a:solidFill>
                  <a:srgbClr val="0000CC"/>
                </a:solidFill>
                <a:latin typeface="+mn-lt"/>
                <a:ea typeface="+mn-ea"/>
              </a:rPr>
              <a:t>TiO</a:t>
            </a:r>
            <a:r>
              <a:rPr kumimoji="1" lang="pt-BR" altLang="zh-CN" baseline="30000" dirty="0">
                <a:solidFill>
                  <a:srgbClr val="0000CC"/>
                </a:solidFill>
                <a:latin typeface="+mn-lt"/>
                <a:ea typeface="+mn-ea"/>
              </a:rPr>
              <a:t>2+</a:t>
            </a:r>
            <a:r>
              <a:rPr kumimoji="1" lang="pt-BR" altLang="zh-CN" dirty="0">
                <a:latin typeface="+mn-lt"/>
                <a:ea typeface="+mn-ea"/>
              </a:rPr>
              <a:t>+2H</a:t>
            </a:r>
            <a:r>
              <a:rPr kumimoji="1" lang="pt-BR" altLang="zh-CN" baseline="30000" dirty="0">
                <a:latin typeface="+mn-lt"/>
                <a:ea typeface="+mn-ea"/>
              </a:rPr>
              <a:t>+</a:t>
            </a:r>
            <a:endParaRPr kumimoji="1" lang="en-US" altLang="zh-CN" baseline="30000" dirty="0">
              <a:latin typeface="+mn-lt"/>
              <a:ea typeface="+mn-ea"/>
            </a:endParaRPr>
          </a:p>
          <a:p>
            <a:pPr>
              <a:spcBef>
                <a:spcPct val="50000"/>
              </a:spcBef>
              <a:defRPr/>
            </a:pPr>
            <a:r>
              <a:rPr kumimoji="1" lang="pt-BR" altLang="zh-CN" dirty="0">
                <a:latin typeface="+mn-lt"/>
                <a:ea typeface="+mn-ea"/>
              </a:rPr>
              <a:t>RNO</a:t>
            </a:r>
            <a:r>
              <a:rPr kumimoji="1" lang="pt-BR" altLang="zh-CN" baseline="-25000" dirty="0">
                <a:latin typeface="+mn-lt"/>
                <a:ea typeface="+mn-ea"/>
              </a:rPr>
              <a:t>2</a:t>
            </a:r>
            <a:r>
              <a:rPr kumimoji="1" lang="pt-BR" altLang="zh-CN" dirty="0">
                <a:latin typeface="+mn-lt"/>
                <a:ea typeface="+mn-ea"/>
              </a:rPr>
              <a:t>+6Ti</a:t>
            </a:r>
            <a:r>
              <a:rPr kumimoji="1" lang="pt-BR" altLang="zh-CN" baseline="30000" dirty="0">
                <a:latin typeface="+mn-lt"/>
                <a:ea typeface="+mn-ea"/>
              </a:rPr>
              <a:t>3+</a:t>
            </a:r>
            <a:r>
              <a:rPr kumimoji="1" lang="pt-BR" altLang="zh-CN" dirty="0">
                <a:latin typeface="+mn-lt"/>
                <a:ea typeface="+mn-ea"/>
              </a:rPr>
              <a:t>+4H</a:t>
            </a:r>
            <a:r>
              <a:rPr kumimoji="1" lang="pt-BR" altLang="zh-CN" baseline="-25000" dirty="0">
                <a:latin typeface="+mn-lt"/>
                <a:ea typeface="+mn-ea"/>
              </a:rPr>
              <a:t>2</a:t>
            </a:r>
            <a:r>
              <a:rPr kumimoji="1" lang="pt-BR" altLang="zh-CN" dirty="0">
                <a:latin typeface="+mn-lt"/>
                <a:ea typeface="+mn-ea"/>
              </a:rPr>
              <a:t>O = RNH</a:t>
            </a:r>
            <a:r>
              <a:rPr kumimoji="1" lang="pt-BR" altLang="zh-CN" baseline="-25000" dirty="0">
                <a:latin typeface="+mn-lt"/>
                <a:ea typeface="+mn-ea"/>
              </a:rPr>
              <a:t>2</a:t>
            </a:r>
            <a:r>
              <a:rPr kumimoji="1" lang="pt-BR" altLang="zh-CN" dirty="0">
                <a:latin typeface="+mn-lt"/>
                <a:ea typeface="+mn-ea"/>
              </a:rPr>
              <a:t>+6TiO</a:t>
            </a:r>
            <a:r>
              <a:rPr kumimoji="1" lang="pt-BR" altLang="zh-CN" baseline="30000" dirty="0">
                <a:latin typeface="+mn-lt"/>
                <a:ea typeface="+mn-ea"/>
              </a:rPr>
              <a:t>2+</a:t>
            </a:r>
            <a:r>
              <a:rPr kumimoji="1" lang="pt-BR" altLang="zh-CN" dirty="0">
                <a:latin typeface="+mn-lt"/>
                <a:ea typeface="+mn-ea"/>
              </a:rPr>
              <a:t>+6H</a:t>
            </a:r>
            <a:r>
              <a:rPr kumimoji="1" lang="pt-BR" altLang="zh-CN" baseline="30000" dirty="0">
                <a:latin typeface="+mn-lt"/>
                <a:ea typeface="+mn-ea"/>
              </a:rPr>
              <a:t>+</a:t>
            </a:r>
            <a:endParaRPr kumimoji="1" lang="en-US" altLang="zh-CN" baseline="30000" dirty="0">
              <a:latin typeface="+mn-lt"/>
              <a:ea typeface="+mn-ea"/>
            </a:endParaRPr>
          </a:p>
        </p:txBody>
      </p:sp>
      <p:sp>
        <p:nvSpPr>
          <p:cNvPr id="574474" name="Rectangle 10"/>
          <p:cNvSpPr>
            <a:spLocks noChangeArrowheads="1"/>
          </p:cNvSpPr>
          <p:nvPr/>
        </p:nvSpPr>
        <p:spPr bwMode="auto">
          <a:xfrm>
            <a:off x="1036638" y="220663"/>
            <a:ext cx="2447925" cy="579437"/>
          </a:xfrm>
          <a:prstGeom prst="rect">
            <a:avLst/>
          </a:prstGeom>
          <a:noFill/>
          <a:ln>
            <a:noFill/>
          </a:ln>
          <a:effectLst/>
        </p:spPr>
        <p:txBody>
          <a:bodyPr>
            <a:spAutoFit/>
          </a:bodyPr>
          <a:lstStyle/>
          <a:p>
            <a:pPr>
              <a:defRPr/>
            </a:pPr>
            <a:r>
              <a:rPr kumimoji="1" lang="en-US" altLang="zh-CN" dirty="0">
                <a:solidFill>
                  <a:srgbClr val="0000CC"/>
                </a:solidFill>
                <a:latin typeface="+mn-lt"/>
                <a:ea typeface="+mn-ea"/>
              </a:rPr>
              <a:t>2) +3</a:t>
            </a:r>
            <a:r>
              <a:rPr kumimoji="1" lang="zh-CN" altLang="en-US" dirty="0">
                <a:solidFill>
                  <a:srgbClr val="0000CC"/>
                </a:solidFill>
                <a:latin typeface="+mn-lt"/>
                <a:ea typeface="+mn-ea"/>
              </a:rPr>
              <a:t>氧化态</a:t>
            </a:r>
            <a:endParaRPr kumimoji="1" lang="zh-CN" altLang="en-US" dirty="0">
              <a:solidFill>
                <a:srgbClr val="0000CC"/>
              </a:solidFill>
              <a:latin typeface="+mn-lt"/>
              <a:ea typeface="+mn-ea"/>
            </a:endParaRPr>
          </a:p>
        </p:txBody>
      </p:sp>
      <p:sp>
        <p:nvSpPr>
          <p:cNvPr id="122886"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4C8DBEFA-140E-494A-B148-A7C82122CFCE}"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pic>
        <p:nvPicPr>
          <p:cNvPr id="8" name="Picture 2" descr="六水合钛及其吸收光谱 副本"/>
          <p:cNvPicPr>
            <a:picLocks noGrp="1" noChangeAspect="1" noChangeArrowheads="1"/>
          </p:cNvPicPr>
          <p:nvPr>
            <p:ph sz="half" idx="4294967295"/>
          </p:nvPr>
        </p:nvPicPr>
        <p:blipFill>
          <a:blip r:embed="rId1" cstate="print">
            <a:extLst>
              <a:ext uri="{28A0092B-C50C-407E-A947-70E740481C1C}">
                <a14:useLocalDpi xmlns:a14="http://schemas.microsoft.com/office/drawing/2010/main" val="0"/>
              </a:ext>
            </a:extLst>
          </a:blip>
          <a:srcRect l="13113" t="1180" r="74049" b="12556"/>
          <a:stretch>
            <a:fillRect/>
          </a:stretch>
        </p:blipFill>
        <p:spPr>
          <a:xfrm>
            <a:off x="7924800" y="446088"/>
            <a:ext cx="646113" cy="240982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4469"/>
                                        </p:tgtEl>
                                        <p:attrNameLst>
                                          <p:attrName>style.visibility</p:attrName>
                                        </p:attrNameLst>
                                      </p:cBhvr>
                                      <p:to>
                                        <p:strVal val="visible"/>
                                      </p:to>
                                    </p:set>
                                    <p:animEffect transition="in" filter="wipe(left)">
                                      <p:cBhvr>
                                        <p:cTn id="7" dur="500"/>
                                        <p:tgtEl>
                                          <p:spTgt spid="57446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4470"/>
                                        </p:tgtEl>
                                        <p:attrNameLst>
                                          <p:attrName>style.visibility</p:attrName>
                                        </p:attrNameLst>
                                      </p:cBhvr>
                                      <p:to>
                                        <p:strVal val="visible"/>
                                      </p:to>
                                    </p:set>
                                    <p:animEffect transition="in" filter="wipe(left)">
                                      <p:cBhvr>
                                        <p:cTn id="10" dur="500"/>
                                        <p:tgtEl>
                                          <p:spTgt spid="57447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74471"/>
                                        </p:tgtEl>
                                        <p:attrNameLst>
                                          <p:attrName>style.visibility</p:attrName>
                                        </p:attrNameLst>
                                      </p:cBhvr>
                                      <p:to>
                                        <p:strVal val="visible"/>
                                      </p:to>
                                    </p:set>
                                    <p:animEffect transition="in" filter="wipe(left)">
                                      <p:cBhvr>
                                        <p:cTn id="19" dur="500"/>
                                        <p:tgtEl>
                                          <p:spTgt spid="57447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74472"/>
                                        </p:tgtEl>
                                        <p:attrNameLst>
                                          <p:attrName>style.visibility</p:attrName>
                                        </p:attrNameLst>
                                      </p:cBhvr>
                                      <p:to>
                                        <p:strVal val="visible"/>
                                      </p:to>
                                    </p:set>
                                    <p:animEffect transition="in" filter="wipe(left)">
                                      <p:cBhvr>
                                        <p:cTn id="22" dur="500"/>
                                        <p:tgtEl>
                                          <p:spTgt spid="574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9" grpId="0"/>
      <p:bldP spid="574470" grpId="0"/>
      <p:bldP spid="574471" grpId="0"/>
      <p:bldP spid="57447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42" name="Text Box 10"/>
          <p:cNvSpPr txBox="1">
            <a:spLocks noChangeArrowheads="1"/>
          </p:cNvSpPr>
          <p:nvPr/>
        </p:nvSpPr>
        <p:spPr bwMode="auto">
          <a:xfrm>
            <a:off x="863600" y="765175"/>
            <a:ext cx="78120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5000"/>
              </a:lnSpc>
              <a:spcBef>
                <a:spcPct val="50000"/>
              </a:spcBef>
            </a:pPr>
            <a:r>
              <a:rPr kumimoji="1" lang="en-US" altLang="zh-CN">
                <a:ea typeface="华文楷体" panose="02010600040101010101" pitchFamily="2" charset="-122"/>
              </a:rPr>
              <a:t>Ti(IV)</a:t>
            </a:r>
            <a:r>
              <a:rPr kumimoji="1" lang="zh-CN" altLang="en-US">
                <a:ea typeface="华文楷体" panose="02010600040101010101" pitchFamily="2" charset="-122"/>
              </a:rPr>
              <a:t>在水溶液中以锯齿状</a:t>
            </a:r>
            <a:r>
              <a:rPr kumimoji="1" lang="en-US" altLang="zh-CN">
                <a:solidFill>
                  <a:srgbClr val="FF0000"/>
                </a:solidFill>
                <a:ea typeface="华文楷体" panose="02010600040101010101" pitchFamily="2" charset="-122"/>
              </a:rPr>
              <a:t>TiO</a:t>
            </a:r>
            <a:r>
              <a:rPr kumimoji="1" lang="en-US" altLang="zh-CN" baseline="30000">
                <a:solidFill>
                  <a:srgbClr val="FF0000"/>
                </a:solidFill>
                <a:ea typeface="华文楷体" panose="02010600040101010101" pitchFamily="2" charset="-122"/>
              </a:rPr>
              <a:t>2+</a:t>
            </a:r>
            <a:r>
              <a:rPr kumimoji="1" lang="en-US" altLang="zh-CN">
                <a:solidFill>
                  <a:srgbClr val="FF0000"/>
                </a:solidFill>
                <a:ea typeface="华文楷体" panose="02010600040101010101" pitchFamily="2" charset="-122"/>
              </a:rPr>
              <a:t>(</a:t>
            </a:r>
            <a:r>
              <a:rPr kumimoji="1" lang="zh-CN" altLang="en-US">
                <a:solidFill>
                  <a:srgbClr val="FF0000"/>
                </a:solidFill>
                <a:ea typeface="华文楷体" panose="02010600040101010101" pitchFamily="2" charset="-122"/>
              </a:rPr>
              <a:t>钛酰</a:t>
            </a:r>
            <a:r>
              <a:rPr kumimoji="1" lang="en-US" altLang="zh-CN">
                <a:solidFill>
                  <a:srgbClr val="FF0000"/>
                </a:solidFill>
                <a:ea typeface="华文楷体" panose="02010600040101010101" pitchFamily="2" charset="-122"/>
              </a:rPr>
              <a:t>)</a:t>
            </a:r>
            <a:r>
              <a:rPr kumimoji="1" lang="zh-CN" altLang="en-US">
                <a:ea typeface="华文楷体" panose="02010600040101010101" pitchFamily="2" charset="-122"/>
              </a:rPr>
              <a:t>存在，不存在</a:t>
            </a:r>
            <a:r>
              <a:rPr kumimoji="1" lang="en-US" altLang="zh-CN">
                <a:ea typeface="华文楷体" panose="02010600040101010101" pitchFamily="2" charset="-122"/>
              </a:rPr>
              <a:t>[Ti(H</a:t>
            </a:r>
            <a:r>
              <a:rPr kumimoji="1" lang="en-US" altLang="zh-CN" baseline="-25000">
                <a:ea typeface="华文楷体" panose="02010600040101010101" pitchFamily="2" charset="-122"/>
              </a:rPr>
              <a:t>2</a:t>
            </a:r>
            <a:r>
              <a:rPr kumimoji="1" lang="en-US" altLang="zh-CN">
                <a:ea typeface="华文楷体" panose="02010600040101010101" pitchFamily="2" charset="-122"/>
              </a:rPr>
              <a:t>O)</a:t>
            </a:r>
            <a:r>
              <a:rPr kumimoji="1" lang="en-US" altLang="zh-CN" baseline="-25000">
                <a:ea typeface="华文楷体" panose="02010600040101010101" pitchFamily="2" charset="-122"/>
              </a:rPr>
              <a:t>n</a:t>
            </a:r>
            <a:r>
              <a:rPr kumimoji="1" lang="en-US" altLang="zh-CN">
                <a:ea typeface="华文楷体" panose="02010600040101010101" pitchFamily="2" charset="-122"/>
              </a:rPr>
              <a:t>]</a:t>
            </a:r>
            <a:r>
              <a:rPr kumimoji="1" lang="en-US" altLang="zh-CN" baseline="30000">
                <a:ea typeface="华文楷体" panose="02010600040101010101" pitchFamily="2" charset="-122"/>
              </a:rPr>
              <a:t>4+</a:t>
            </a:r>
            <a:r>
              <a:rPr kumimoji="1" lang="zh-CN" altLang="en-US">
                <a:ea typeface="华文楷体" panose="02010600040101010101" pitchFamily="2" charset="-122"/>
              </a:rPr>
              <a:t>自由离子。</a:t>
            </a:r>
            <a:endParaRPr kumimoji="1" lang="zh-CN" altLang="en-US">
              <a:ea typeface="华文楷体" panose="02010600040101010101" pitchFamily="2" charset="-122"/>
            </a:endParaRPr>
          </a:p>
        </p:txBody>
      </p:sp>
      <p:sp>
        <p:nvSpPr>
          <p:cNvPr id="248881" name="Rectangle 49"/>
          <p:cNvSpPr>
            <a:spLocks noChangeArrowheads="1"/>
          </p:cNvSpPr>
          <p:nvPr/>
        </p:nvSpPr>
        <p:spPr bwMode="auto">
          <a:xfrm>
            <a:off x="1012825" y="115888"/>
            <a:ext cx="2447925" cy="579437"/>
          </a:xfrm>
          <a:prstGeom prst="rect">
            <a:avLst/>
          </a:prstGeom>
          <a:noFill/>
          <a:ln>
            <a:noFill/>
          </a:ln>
          <a:effectLst/>
        </p:spPr>
        <p:txBody>
          <a:bodyPr>
            <a:spAutoFit/>
          </a:bodyPr>
          <a:lstStyle/>
          <a:p>
            <a:pPr>
              <a:defRPr/>
            </a:pPr>
            <a:r>
              <a:rPr kumimoji="1" lang="en-US" altLang="zh-CN" dirty="0">
                <a:solidFill>
                  <a:srgbClr val="0000CC"/>
                </a:solidFill>
                <a:latin typeface="+mn-lt"/>
                <a:ea typeface="+mn-ea"/>
              </a:rPr>
              <a:t>3) +4</a:t>
            </a:r>
            <a:r>
              <a:rPr kumimoji="1" lang="zh-CN" altLang="en-US" dirty="0">
                <a:solidFill>
                  <a:srgbClr val="0000CC"/>
                </a:solidFill>
                <a:latin typeface="+mn-lt"/>
                <a:ea typeface="+mn-ea"/>
              </a:rPr>
              <a:t>氧化态</a:t>
            </a:r>
            <a:endParaRPr kumimoji="1" lang="zh-CN" altLang="en-US" dirty="0">
              <a:solidFill>
                <a:srgbClr val="0000CC"/>
              </a:solidFill>
              <a:latin typeface="+mn-lt"/>
              <a:ea typeface="+mn-ea"/>
            </a:endParaRPr>
          </a:p>
        </p:txBody>
      </p:sp>
      <p:grpSp>
        <p:nvGrpSpPr>
          <p:cNvPr id="248883" name="Group 51"/>
          <p:cNvGrpSpPr/>
          <p:nvPr/>
        </p:nvGrpSpPr>
        <p:grpSpPr bwMode="auto">
          <a:xfrm>
            <a:off x="2268538" y="3789363"/>
            <a:ext cx="4608512" cy="579437"/>
            <a:chOff x="1299" y="3542"/>
            <a:chExt cx="2903" cy="365"/>
          </a:xfrm>
        </p:grpSpPr>
        <p:sp>
          <p:nvSpPr>
            <p:cNvPr id="248876" name="Text Box 44"/>
            <p:cNvSpPr txBox="1">
              <a:spLocks noChangeArrowheads="1"/>
            </p:cNvSpPr>
            <p:nvPr/>
          </p:nvSpPr>
          <p:spPr bwMode="auto">
            <a:xfrm>
              <a:off x="1299" y="3542"/>
              <a:ext cx="2903" cy="365"/>
            </a:xfrm>
            <a:prstGeom prst="rect">
              <a:avLst/>
            </a:prstGeom>
            <a:noFill/>
            <a:ln>
              <a:noFill/>
            </a:ln>
            <a:effectLst/>
          </p:spPr>
          <p:txBody>
            <a:bodyPr>
              <a:spAutoFit/>
            </a:bodyPr>
            <a:lstStyle/>
            <a:p>
              <a:pPr algn="ctr">
                <a:spcBef>
                  <a:spcPct val="50000"/>
                </a:spcBef>
                <a:defRPr/>
              </a:pPr>
              <a:r>
                <a:rPr kumimoji="1" lang="en-US" altLang="zh-CN" dirty="0">
                  <a:solidFill>
                    <a:srgbClr val="FF0000"/>
                  </a:solidFill>
                  <a:latin typeface="+mn-lt"/>
                  <a:ea typeface="+mn-ea"/>
                </a:rPr>
                <a:t>(</a:t>
              </a:r>
              <a:r>
                <a:rPr kumimoji="1" lang="en-US" altLang="zh-CN" dirty="0" err="1">
                  <a:solidFill>
                    <a:srgbClr val="FF0000"/>
                  </a:solidFill>
                  <a:latin typeface="+mn-lt"/>
                  <a:ea typeface="+mn-ea"/>
                </a:rPr>
                <a:t>TiO</a:t>
              </a:r>
              <a:r>
                <a:rPr kumimoji="1" lang="en-US" altLang="zh-CN" dirty="0">
                  <a:solidFill>
                    <a:srgbClr val="FF0000"/>
                  </a:solidFill>
                  <a:latin typeface="+mn-lt"/>
                  <a:ea typeface="+mn-ea"/>
                </a:rPr>
                <a:t>)</a:t>
              </a:r>
              <a:r>
                <a:rPr kumimoji="1" lang="en-US" altLang="zh-CN" i="1" baseline="-25000" dirty="0">
                  <a:solidFill>
                    <a:srgbClr val="FF0000"/>
                  </a:solidFill>
                  <a:latin typeface="+mn-lt"/>
                  <a:ea typeface="+mn-ea"/>
                </a:rPr>
                <a:t> </a:t>
              </a:r>
              <a:r>
                <a:rPr kumimoji="1" lang="en-US" altLang="zh-CN" baseline="30000" dirty="0">
                  <a:solidFill>
                    <a:srgbClr val="FF0000"/>
                  </a:solidFill>
                  <a:latin typeface="+mn-lt"/>
                  <a:ea typeface="+mn-ea"/>
                </a:rPr>
                <a:t>2</a:t>
              </a:r>
              <a:r>
                <a:rPr kumimoji="1" lang="en-US" altLang="zh-CN" i="1" baseline="30000" dirty="0">
                  <a:solidFill>
                    <a:srgbClr val="FF0000"/>
                  </a:solidFill>
                  <a:latin typeface="+mn-lt"/>
                  <a:ea typeface="+mn-ea"/>
                </a:rPr>
                <a:t>n</a:t>
              </a:r>
              <a:r>
                <a:rPr kumimoji="1" lang="en-US" altLang="zh-CN" baseline="30000" dirty="0">
                  <a:solidFill>
                    <a:srgbClr val="FF0000"/>
                  </a:solidFill>
                  <a:latin typeface="+mn-lt"/>
                  <a:ea typeface="+mn-ea"/>
                </a:rPr>
                <a:t>+</a:t>
              </a:r>
              <a:r>
                <a:rPr kumimoji="1" lang="zh-CN" altLang="en-US" dirty="0">
                  <a:solidFill>
                    <a:srgbClr val="FF0000"/>
                  </a:solidFill>
                  <a:latin typeface="+mn-lt"/>
                  <a:ea typeface="+mn-ea"/>
                </a:rPr>
                <a:t>长链示意图 </a:t>
              </a:r>
              <a:endParaRPr kumimoji="1" lang="zh-CN" altLang="en-US" dirty="0">
                <a:solidFill>
                  <a:srgbClr val="FF0000"/>
                </a:solidFill>
                <a:latin typeface="+mn-lt"/>
                <a:ea typeface="+mn-ea"/>
              </a:endParaRPr>
            </a:p>
          </p:txBody>
        </p:sp>
        <p:sp>
          <p:nvSpPr>
            <p:cNvPr id="248882" name="Rectangle 50"/>
            <p:cNvSpPr>
              <a:spLocks noChangeArrowheads="1"/>
            </p:cNvSpPr>
            <p:nvPr/>
          </p:nvSpPr>
          <p:spPr bwMode="auto">
            <a:xfrm>
              <a:off x="2200" y="3657"/>
              <a:ext cx="205" cy="250"/>
            </a:xfrm>
            <a:prstGeom prst="rect">
              <a:avLst/>
            </a:prstGeom>
            <a:noFill/>
            <a:ln>
              <a:noFill/>
            </a:ln>
            <a:effectLst/>
          </p:spPr>
          <p:txBody>
            <a:bodyPr wrap="none">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r>
                <a:rPr kumimoji="1" lang="en-US" altLang="zh-CN" sz="2000" i="1">
                  <a:solidFill>
                    <a:srgbClr val="FF0000"/>
                  </a:solidFill>
                  <a:ea typeface="华文楷体" panose="02010600040101010101" pitchFamily="2" charset="-122"/>
                </a:rPr>
                <a:t>n</a:t>
              </a:r>
              <a:endParaRPr kumimoji="1" lang="en-US" altLang="zh-CN" sz="2000" i="1">
                <a:solidFill>
                  <a:srgbClr val="FF0000"/>
                </a:solidFill>
                <a:ea typeface="华文楷体" panose="02010600040101010101" pitchFamily="2" charset="-122"/>
              </a:endParaRPr>
            </a:p>
          </p:txBody>
        </p:sp>
      </p:grpSp>
      <p:sp>
        <p:nvSpPr>
          <p:cNvPr id="248884" name="Rectangle 52"/>
          <p:cNvSpPr>
            <a:spLocks noChangeArrowheads="1"/>
          </p:cNvSpPr>
          <p:nvPr/>
        </p:nvSpPr>
        <p:spPr bwMode="auto">
          <a:xfrm>
            <a:off x="1042988" y="4581525"/>
            <a:ext cx="777716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20000"/>
              </a:lnSpc>
            </a:pPr>
            <a:r>
              <a:rPr lang="en-US" altLang="zh-CN">
                <a:solidFill>
                  <a:srgbClr val="0000CC"/>
                </a:solidFill>
                <a:ea typeface="华文楷体" panose="02010600040101010101" pitchFamily="2" charset="-122"/>
              </a:rPr>
              <a:t>TiOSO</a:t>
            </a:r>
            <a:r>
              <a:rPr lang="en-US" altLang="zh-CN" baseline="-25000">
                <a:solidFill>
                  <a:srgbClr val="0000CC"/>
                </a:solidFill>
                <a:ea typeface="华文楷体" panose="02010600040101010101" pitchFamily="2" charset="-122"/>
              </a:rPr>
              <a:t>4</a:t>
            </a:r>
            <a:r>
              <a:rPr lang="en-US" altLang="zh-CN">
                <a:solidFill>
                  <a:srgbClr val="0000CC"/>
                </a:solidFill>
                <a:ea typeface="华文楷体" panose="02010600040101010101" pitchFamily="2" charset="-122"/>
              </a:rPr>
              <a:t>(</a:t>
            </a:r>
            <a:r>
              <a:rPr lang="zh-CN" altLang="en-US">
                <a:solidFill>
                  <a:srgbClr val="0000CC"/>
                </a:solidFill>
                <a:ea typeface="华文楷体" panose="02010600040101010101" pitchFamily="2" charset="-122"/>
              </a:rPr>
              <a:t>硫酸钛酰</a:t>
            </a:r>
            <a:r>
              <a:rPr lang="en-US" altLang="zh-CN">
                <a:solidFill>
                  <a:srgbClr val="0000CC"/>
                </a:solidFill>
                <a:ea typeface="华文楷体" panose="02010600040101010101" pitchFamily="2" charset="-122"/>
              </a:rPr>
              <a:t>)</a:t>
            </a:r>
            <a:r>
              <a:rPr lang="zh-CN" altLang="en-US">
                <a:ea typeface="华文楷体" panose="02010600040101010101" pitchFamily="2" charset="-122"/>
              </a:rPr>
              <a:t>：由</a:t>
            </a:r>
            <a:r>
              <a:rPr lang="en-US" altLang="zh-CN">
                <a:ea typeface="华文楷体" panose="02010600040101010101" pitchFamily="2" charset="-122"/>
              </a:rPr>
              <a:t>TiO</a:t>
            </a:r>
            <a:r>
              <a:rPr lang="en-US" altLang="zh-CN" baseline="-25000">
                <a:ea typeface="华文楷体" panose="02010600040101010101" pitchFamily="2" charset="-122"/>
              </a:rPr>
              <a:t>2</a:t>
            </a:r>
            <a:r>
              <a:rPr lang="zh-CN" altLang="en-US">
                <a:ea typeface="华文楷体" panose="02010600040101010101" pitchFamily="2" charset="-122"/>
              </a:rPr>
              <a:t>与浓</a:t>
            </a:r>
            <a:r>
              <a:rPr lang="en-US" altLang="zh-CN">
                <a:ea typeface="华文楷体" panose="02010600040101010101" pitchFamily="2" charset="-122"/>
              </a:rPr>
              <a:t>H</a:t>
            </a:r>
            <a:r>
              <a:rPr lang="en-US" altLang="zh-CN" baseline="-25000">
                <a:ea typeface="华文楷体" panose="02010600040101010101" pitchFamily="2" charset="-122"/>
              </a:rPr>
              <a:t>2</a:t>
            </a:r>
            <a:r>
              <a:rPr lang="en-US" altLang="zh-CN">
                <a:ea typeface="华文楷体" panose="02010600040101010101" pitchFamily="2" charset="-122"/>
              </a:rPr>
              <a:t>SO</a:t>
            </a:r>
            <a:r>
              <a:rPr lang="en-US" altLang="zh-CN" baseline="-25000">
                <a:ea typeface="华文楷体" panose="02010600040101010101" pitchFamily="2" charset="-122"/>
              </a:rPr>
              <a:t>4</a:t>
            </a:r>
            <a:r>
              <a:rPr lang="zh-CN" altLang="en-US">
                <a:ea typeface="华文楷体" panose="02010600040101010101" pitchFamily="2" charset="-122"/>
              </a:rPr>
              <a:t>反应形成，是从钛铁矿中提取</a:t>
            </a:r>
            <a:r>
              <a:rPr lang="en-US" altLang="zh-CN">
                <a:ea typeface="华文楷体" panose="02010600040101010101" pitchFamily="2" charset="-122"/>
              </a:rPr>
              <a:t>Ti</a:t>
            </a:r>
            <a:r>
              <a:rPr lang="zh-CN" altLang="en-US">
                <a:ea typeface="华文楷体" panose="02010600040101010101" pitchFamily="2" charset="-122"/>
              </a:rPr>
              <a:t>的中间产物</a:t>
            </a:r>
            <a:endParaRPr lang="zh-CN" altLang="en-US">
              <a:ea typeface="华文楷体" panose="02010600040101010101" pitchFamily="2" charset="-122"/>
            </a:endParaRPr>
          </a:p>
          <a:p>
            <a:pPr>
              <a:lnSpc>
                <a:spcPct val="120000"/>
              </a:lnSpc>
            </a:pPr>
            <a:r>
              <a:rPr lang="en-US" altLang="zh-CN">
                <a:solidFill>
                  <a:srgbClr val="0000CC"/>
                </a:solidFill>
                <a:ea typeface="华文楷体" panose="02010600040101010101" pitchFamily="2" charset="-122"/>
              </a:rPr>
              <a:t>TiO</a:t>
            </a:r>
            <a:r>
              <a:rPr lang="en-US" altLang="zh-CN" baseline="-25000">
                <a:solidFill>
                  <a:srgbClr val="0000CC"/>
                </a:solidFill>
                <a:ea typeface="华文楷体" panose="02010600040101010101" pitchFamily="2" charset="-122"/>
              </a:rPr>
              <a:t>2</a:t>
            </a:r>
            <a:r>
              <a:rPr lang="zh-CN" altLang="en-US">
                <a:solidFill>
                  <a:srgbClr val="0000CC"/>
                </a:solidFill>
                <a:ea typeface="华文楷体" panose="02010600040101010101" pitchFamily="2" charset="-122"/>
              </a:rPr>
              <a:t>：钛白粉</a:t>
            </a:r>
            <a:endParaRPr lang="zh-CN" altLang="en-US" baseline="-25000">
              <a:solidFill>
                <a:srgbClr val="0000CC"/>
              </a:solidFill>
              <a:ea typeface="华文楷体" panose="02010600040101010101" pitchFamily="2" charset="-122"/>
            </a:endParaRPr>
          </a:p>
        </p:txBody>
      </p:sp>
      <p:pic>
        <p:nvPicPr>
          <p:cNvPr id="9" name="Picture 47" descr="tio"/>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79613" y="2205038"/>
            <a:ext cx="538321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0"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32050A28-F0D8-465E-B977-1FAF5EE9A355}"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8842"/>
                                        </p:tgtEl>
                                        <p:attrNameLst>
                                          <p:attrName>style.visibility</p:attrName>
                                        </p:attrNameLst>
                                      </p:cBhvr>
                                      <p:to>
                                        <p:strVal val="visible"/>
                                      </p:to>
                                    </p:set>
                                    <p:animEffect transition="in" filter="wipe(left)">
                                      <p:cBhvr>
                                        <p:cTn id="7" dur="500"/>
                                        <p:tgtEl>
                                          <p:spTgt spid="2488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nodeType="withEffect">
                                  <p:stCondLst>
                                    <p:cond delay="0"/>
                                  </p:stCondLst>
                                  <p:childTnLst>
                                    <p:set>
                                      <p:cBhvr>
                                        <p:cTn id="14" dur="1" fill="hold">
                                          <p:stCondLst>
                                            <p:cond delay="0"/>
                                          </p:stCondLst>
                                        </p:cTn>
                                        <p:tgtEl>
                                          <p:spTgt spid="248883"/>
                                        </p:tgtEl>
                                        <p:attrNameLst>
                                          <p:attrName>style.visibility</p:attrName>
                                        </p:attrNameLst>
                                      </p:cBhvr>
                                      <p:to>
                                        <p:strVal val="visible"/>
                                      </p:to>
                                    </p:set>
                                    <p:animEffect transition="in" filter="wipe(left)">
                                      <p:cBhvr>
                                        <p:cTn id="15" dur="500"/>
                                        <p:tgtEl>
                                          <p:spTgt spid="24888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8884"/>
                                        </p:tgtEl>
                                        <p:attrNameLst>
                                          <p:attrName>style.visibility</p:attrName>
                                        </p:attrNameLst>
                                      </p:cBhvr>
                                      <p:to>
                                        <p:strVal val="visible"/>
                                      </p:to>
                                    </p:set>
                                    <p:animEffect transition="in" filter="wipe(left)">
                                      <p:cBhvr>
                                        <p:cTn id="20" dur="500"/>
                                        <p:tgtEl>
                                          <p:spTgt spid="248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2" grpId="0"/>
      <p:bldP spid="24888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2" name="Text Box 4"/>
          <p:cNvSpPr txBox="1">
            <a:spLocks noChangeArrowheads="1"/>
          </p:cNvSpPr>
          <p:nvPr/>
        </p:nvSpPr>
        <p:spPr bwMode="auto">
          <a:xfrm>
            <a:off x="1042988" y="692150"/>
            <a:ext cx="7632700" cy="1274763"/>
          </a:xfrm>
          <a:prstGeom prst="rect">
            <a:avLst/>
          </a:prstGeom>
          <a:noFill/>
          <a:ln>
            <a:noFill/>
          </a:ln>
          <a:effectLst/>
        </p:spPr>
        <p:txBody>
          <a:bodyPr>
            <a:spAutoFit/>
          </a:bodyPr>
          <a:lstStyle/>
          <a:p>
            <a:pPr>
              <a:lnSpc>
                <a:spcPct val="120000"/>
              </a:lnSpc>
              <a:spcBef>
                <a:spcPts val="0"/>
              </a:spcBef>
              <a:defRPr/>
            </a:pPr>
            <a:r>
              <a:rPr kumimoji="1" lang="zh-CN" altLang="en-US" dirty="0">
                <a:solidFill>
                  <a:srgbClr val="0000CC"/>
                </a:solidFill>
                <a:latin typeface="+mn-lt"/>
                <a:ea typeface="+mn-ea"/>
              </a:rPr>
              <a:t>常见氧化态：</a:t>
            </a:r>
            <a:r>
              <a:rPr kumimoji="1" lang="en-US" altLang="zh-CN" dirty="0">
                <a:solidFill>
                  <a:srgbClr val="0000CC"/>
                </a:solidFill>
                <a:latin typeface="+mn-lt"/>
                <a:ea typeface="+mn-ea"/>
              </a:rPr>
              <a:t>+2</a:t>
            </a:r>
            <a:r>
              <a:rPr kumimoji="1" lang="zh-CN" altLang="en-US" dirty="0">
                <a:solidFill>
                  <a:srgbClr val="0000CC"/>
                </a:solidFill>
                <a:latin typeface="+mn-lt"/>
                <a:ea typeface="+mn-ea"/>
              </a:rPr>
              <a:t>、</a:t>
            </a:r>
            <a:r>
              <a:rPr kumimoji="1" lang="en-US" altLang="zh-CN" dirty="0">
                <a:solidFill>
                  <a:srgbClr val="0000CC"/>
                </a:solidFill>
                <a:latin typeface="+mn-lt"/>
                <a:ea typeface="+mn-ea"/>
              </a:rPr>
              <a:t>+3</a:t>
            </a:r>
            <a:r>
              <a:rPr kumimoji="1" lang="zh-CN" altLang="en-US" dirty="0">
                <a:solidFill>
                  <a:srgbClr val="0000CC"/>
                </a:solidFill>
                <a:latin typeface="+mn-lt"/>
                <a:ea typeface="+mn-ea"/>
              </a:rPr>
              <a:t>、</a:t>
            </a:r>
            <a:r>
              <a:rPr kumimoji="1" lang="en-US" altLang="zh-CN" dirty="0">
                <a:solidFill>
                  <a:srgbClr val="0000CC"/>
                </a:solidFill>
                <a:latin typeface="+mn-lt"/>
                <a:ea typeface="+mn-ea"/>
              </a:rPr>
              <a:t>+4</a:t>
            </a:r>
            <a:r>
              <a:rPr kumimoji="1" lang="zh-CN" altLang="en-US" dirty="0">
                <a:solidFill>
                  <a:srgbClr val="0000CC"/>
                </a:solidFill>
                <a:latin typeface="+mn-lt"/>
                <a:ea typeface="+mn-ea"/>
              </a:rPr>
              <a:t>和</a:t>
            </a:r>
            <a:r>
              <a:rPr kumimoji="1" lang="en-US" altLang="zh-CN" dirty="0">
                <a:solidFill>
                  <a:srgbClr val="FF0000"/>
                </a:solidFill>
                <a:latin typeface="+mn-lt"/>
                <a:ea typeface="+mn-ea"/>
              </a:rPr>
              <a:t>+5</a:t>
            </a:r>
            <a:r>
              <a:rPr kumimoji="1" lang="zh-CN" altLang="en-US" dirty="0">
                <a:latin typeface="+mn-lt"/>
                <a:ea typeface="+mn-ea"/>
              </a:rPr>
              <a:t>。</a:t>
            </a:r>
            <a:r>
              <a:rPr kumimoji="1" lang="en-US" altLang="zh-CN" dirty="0">
                <a:latin typeface="+mn-lt"/>
                <a:ea typeface="+mn-ea"/>
              </a:rPr>
              <a:t>+5</a:t>
            </a:r>
            <a:r>
              <a:rPr kumimoji="1" lang="zh-CN" altLang="en-US" dirty="0">
                <a:latin typeface="+mn-lt"/>
                <a:ea typeface="+mn-ea"/>
              </a:rPr>
              <a:t>价化合物在酸性溶液中具有较强的氧化性。</a:t>
            </a:r>
            <a:endParaRPr kumimoji="1" lang="zh-CN" altLang="en-US" dirty="0">
              <a:latin typeface="+mn-lt"/>
              <a:ea typeface="+mn-ea"/>
            </a:endParaRPr>
          </a:p>
        </p:txBody>
      </p:sp>
      <p:sp>
        <p:nvSpPr>
          <p:cNvPr id="575494" name="Rectangle 6"/>
          <p:cNvSpPr>
            <a:spLocks noChangeArrowheads="1"/>
          </p:cNvSpPr>
          <p:nvPr/>
        </p:nvSpPr>
        <p:spPr bwMode="auto">
          <a:xfrm>
            <a:off x="971550" y="115888"/>
            <a:ext cx="1009650" cy="641350"/>
          </a:xfrm>
          <a:prstGeom prst="rect">
            <a:avLst/>
          </a:prstGeom>
          <a:noFill/>
          <a:ln>
            <a:noFill/>
          </a:ln>
          <a:effectLst/>
        </p:spPr>
        <p:txBody>
          <a:bodyPr>
            <a:spAutoFit/>
          </a:bodyPr>
          <a:lstStyle/>
          <a:p>
            <a:pPr>
              <a:defRPr/>
            </a:pPr>
            <a:r>
              <a:rPr lang="en-US" altLang="zh-CN" sz="3600" dirty="0">
                <a:solidFill>
                  <a:srgbClr val="0000FF"/>
                </a:solidFill>
                <a:latin typeface="+mn-lt"/>
                <a:ea typeface="+mn-ea"/>
              </a:rPr>
              <a:t>2 </a:t>
            </a:r>
            <a:r>
              <a:rPr lang="zh-CN" altLang="en-US" sz="3600" dirty="0">
                <a:solidFill>
                  <a:srgbClr val="0000FF"/>
                </a:solidFill>
                <a:latin typeface="+mn-lt"/>
                <a:ea typeface="+mn-ea"/>
              </a:rPr>
              <a:t>钒</a:t>
            </a:r>
            <a:endParaRPr lang="zh-CN" altLang="en-US" sz="3600" dirty="0">
              <a:solidFill>
                <a:srgbClr val="0000FF"/>
              </a:solidFill>
              <a:latin typeface="+mn-lt"/>
              <a:ea typeface="+mn-ea"/>
            </a:endParaRPr>
          </a:p>
        </p:txBody>
      </p:sp>
      <p:sp>
        <p:nvSpPr>
          <p:cNvPr id="575495" name="Rectangle 7"/>
          <p:cNvSpPr>
            <a:spLocks noChangeArrowheads="1"/>
          </p:cNvSpPr>
          <p:nvPr/>
        </p:nvSpPr>
        <p:spPr bwMode="auto">
          <a:xfrm>
            <a:off x="1011238" y="3789363"/>
            <a:ext cx="7535862" cy="1865312"/>
          </a:xfrm>
          <a:prstGeom prst="rect">
            <a:avLst/>
          </a:prstGeom>
          <a:noFill/>
          <a:ln>
            <a:noFill/>
          </a:ln>
          <a:effectLst/>
        </p:spPr>
        <p:txBody>
          <a:bodyPr anchor="ctr">
            <a:spAutoFit/>
          </a:bodyPr>
          <a:lstStyle/>
          <a:p>
            <a:pPr>
              <a:lnSpc>
                <a:spcPct val="120000"/>
              </a:lnSpc>
              <a:defRPr/>
            </a:pPr>
            <a:r>
              <a:rPr lang="zh-CN" altLang="en-US" dirty="0">
                <a:latin typeface="+mn-lt"/>
                <a:ea typeface="+mn-ea"/>
              </a:rPr>
              <a:t>在隔绝空气下</a:t>
            </a:r>
            <a:r>
              <a:rPr lang="en-US" altLang="zh-CN" dirty="0">
                <a:latin typeface="+mn-lt"/>
                <a:ea typeface="+mn-ea"/>
              </a:rPr>
              <a:t>Zn</a:t>
            </a:r>
            <a:r>
              <a:rPr lang="zh-CN" altLang="en-US" dirty="0">
                <a:latin typeface="+mn-lt"/>
                <a:ea typeface="+mn-ea"/>
              </a:rPr>
              <a:t>还原高价钒离子得到。水合</a:t>
            </a:r>
            <a:r>
              <a:rPr lang="zh-CN" altLang="pt-BR" dirty="0">
                <a:latin typeface="+mn-lt"/>
                <a:ea typeface="+mn-ea"/>
              </a:rPr>
              <a:t>离子</a:t>
            </a:r>
            <a:r>
              <a:rPr lang="en-US" altLang="zh-CN" dirty="0">
                <a:latin typeface="+mn-lt"/>
                <a:ea typeface="+mn-ea"/>
              </a:rPr>
              <a:t>[V(H</a:t>
            </a:r>
            <a:r>
              <a:rPr lang="en-US" altLang="zh-CN" baseline="-25000" dirty="0">
                <a:latin typeface="+mn-lt"/>
                <a:ea typeface="+mn-ea"/>
              </a:rPr>
              <a:t>2</a:t>
            </a:r>
            <a:r>
              <a:rPr lang="en-US" altLang="zh-CN" dirty="0">
                <a:latin typeface="+mn-lt"/>
                <a:ea typeface="+mn-ea"/>
              </a:rPr>
              <a:t>O)</a:t>
            </a:r>
            <a:r>
              <a:rPr lang="en-US" altLang="zh-CN" baseline="-25000" dirty="0">
                <a:latin typeface="+mn-lt"/>
                <a:ea typeface="+mn-ea"/>
              </a:rPr>
              <a:t>6</a:t>
            </a:r>
            <a:r>
              <a:rPr lang="en-US" altLang="zh-CN" dirty="0">
                <a:latin typeface="+mn-lt"/>
                <a:ea typeface="+mn-ea"/>
              </a:rPr>
              <a:t>]</a:t>
            </a:r>
            <a:r>
              <a:rPr lang="en-US" altLang="zh-CN" baseline="30000" dirty="0">
                <a:latin typeface="+mn-lt"/>
                <a:ea typeface="+mn-ea"/>
              </a:rPr>
              <a:t>2+</a:t>
            </a:r>
            <a:r>
              <a:rPr lang="zh-CN" altLang="en-US" dirty="0">
                <a:latin typeface="+mn-lt"/>
                <a:ea typeface="+mn-ea"/>
              </a:rPr>
              <a:t>呈紫色，易被</a:t>
            </a:r>
            <a:r>
              <a:rPr lang="zh-CN" altLang="pt-BR" dirty="0">
                <a:latin typeface="+mn-lt"/>
                <a:ea typeface="+mn-ea"/>
              </a:rPr>
              <a:t>氧化。</a:t>
            </a:r>
            <a:r>
              <a:rPr lang="en-US" altLang="zh-CN" dirty="0">
                <a:latin typeface="+mn-lt"/>
                <a:ea typeface="+mn-ea"/>
              </a:rPr>
              <a:t>VO</a:t>
            </a:r>
            <a:r>
              <a:rPr lang="en-US" altLang="zh-CN" baseline="-25000" dirty="0">
                <a:latin typeface="+mn-lt"/>
                <a:ea typeface="+mn-ea"/>
              </a:rPr>
              <a:t>0.8~1.3</a:t>
            </a:r>
            <a:r>
              <a:rPr lang="zh-CN" altLang="en-US" dirty="0">
                <a:latin typeface="+mn-lt"/>
                <a:ea typeface="+mn-ea"/>
              </a:rPr>
              <a:t>用作导电材料。</a:t>
            </a:r>
            <a:endParaRPr lang="zh-CN" altLang="en-US" dirty="0">
              <a:latin typeface="+mn-lt"/>
              <a:ea typeface="+mn-ea"/>
            </a:endParaRPr>
          </a:p>
        </p:txBody>
      </p:sp>
      <p:sp>
        <p:nvSpPr>
          <p:cNvPr id="575496" name="Rectangle 8"/>
          <p:cNvSpPr>
            <a:spLocks noChangeArrowheads="1"/>
          </p:cNvSpPr>
          <p:nvPr/>
        </p:nvSpPr>
        <p:spPr bwMode="auto">
          <a:xfrm>
            <a:off x="1187450" y="2133600"/>
            <a:ext cx="2376488" cy="579438"/>
          </a:xfrm>
          <a:prstGeom prst="rect">
            <a:avLst/>
          </a:prstGeom>
          <a:noFill/>
          <a:ln>
            <a:noFill/>
          </a:ln>
          <a:effectLst/>
        </p:spPr>
        <p:txBody>
          <a:bodyPr>
            <a:spAutoFit/>
          </a:bodyPr>
          <a:lstStyle/>
          <a:p>
            <a:pPr>
              <a:defRPr/>
            </a:pPr>
            <a:r>
              <a:rPr lang="en-US" altLang="zh-CN" dirty="0">
                <a:solidFill>
                  <a:srgbClr val="0000CC"/>
                </a:solidFill>
                <a:latin typeface="+mn-lt"/>
                <a:ea typeface="+mn-ea"/>
              </a:rPr>
              <a:t>1) +2</a:t>
            </a:r>
            <a:r>
              <a:rPr lang="zh-CN" altLang="en-US" dirty="0">
                <a:solidFill>
                  <a:srgbClr val="0000CC"/>
                </a:solidFill>
                <a:latin typeface="+mn-lt"/>
                <a:ea typeface="+mn-ea"/>
              </a:rPr>
              <a:t>氧化态</a:t>
            </a:r>
            <a:endParaRPr lang="zh-CN" altLang="en-US" dirty="0">
              <a:solidFill>
                <a:srgbClr val="0000CC"/>
              </a:solidFill>
              <a:latin typeface="+mn-lt"/>
              <a:ea typeface="+mn-ea"/>
            </a:endParaRPr>
          </a:p>
        </p:txBody>
      </p:sp>
      <p:sp>
        <p:nvSpPr>
          <p:cNvPr id="575497" name="Text Box 9"/>
          <p:cNvSpPr txBox="1">
            <a:spLocks noChangeArrowheads="1"/>
          </p:cNvSpPr>
          <p:nvPr/>
        </p:nvSpPr>
        <p:spPr bwMode="auto">
          <a:xfrm>
            <a:off x="1057275" y="2997200"/>
            <a:ext cx="7632700" cy="579438"/>
          </a:xfrm>
          <a:prstGeom prst="rect">
            <a:avLst/>
          </a:prstGeom>
          <a:noFill/>
          <a:ln>
            <a:noFill/>
          </a:ln>
          <a:effec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kumimoji="1" lang="en-US" altLang="zh-CN">
                <a:ea typeface="华文楷体" panose="02010600040101010101" pitchFamily="2" charset="-122"/>
              </a:rPr>
              <a:t>2</a:t>
            </a:r>
            <a:r>
              <a:rPr kumimoji="1" lang="en-US" altLang="zh-CN">
                <a:solidFill>
                  <a:srgbClr val="FF0000"/>
                </a:solidFill>
                <a:ea typeface="华文楷体" panose="02010600040101010101" pitchFamily="2" charset="-122"/>
              </a:rPr>
              <a:t>VO</a:t>
            </a:r>
            <a:r>
              <a:rPr kumimoji="1" lang="en-US" altLang="zh-CN" baseline="-25000">
                <a:solidFill>
                  <a:srgbClr val="FF0000"/>
                </a:solidFill>
                <a:ea typeface="华文楷体" panose="02010600040101010101" pitchFamily="2" charset="-122"/>
              </a:rPr>
              <a:t>2</a:t>
            </a:r>
            <a:r>
              <a:rPr kumimoji="1" lang="en-US" altLang="zh-CN" baseline="30000">
                <a:solidFill>
                  <a:srgbClr val="FF0000"/>
                </a:solidFill>
                <a:ea typeface="华文楷体" panose="02010600040101010101" pitchFamily="2" charset="-122"/>
              </a:rPr>
              <a:t>+</a:t>
            </a:r>
            <a:r>
              <a:rPr kumimoji="1" lang="en-US" altLang="zh-CN" baseline="30000">
                <a:ea typeface="华文楷体" panose="02010600040101010101" pitchFamily="2" charset="-122"/>
              </a:rPr>
              <a:t> </a:t>
            </a:r>
            <a:r>
              <a:rPr kumimoji="1" lang="en-US" altLang="zh-CN">
                <a:ea typeface="华文楷体" panose="02010600040101010101" pitchFamily="2" charset="-122"/>
              </a:rPr>
              <a:t>+ 3Zn + 8H</a:t>
            </a:r>
            <a:r>
              <a:rPr kumimoji="1" lang="en-US" altLang="zh-CN" baseline="30000">
                <a:ea typeface="华文楷体" panose="02010600040101010101" pitchFamily="2" charset="-122"/>
              </a:rPr>
              <a:t>+</a:t>
            </a:r>
            <a:r>
              <a:rPr kumimoji="1" lang="en-US" altLang="zh-CN">
                <a:ea typeface="华文楷体" panose="02010600040101010101" pitchFamily="2" charset="-122"/>
              </a:rPr>
              <a:t> = 2</a:t>
            </a:r>
            <a:r>
              <a:rPr kumimoji="1" lang="en-US" altLang="zh-CN">
                <a:solidFill>
                  <a:srgbClr val="FF0000"/>
                </a:solidFill>
                <a:ea typeface="华文楷体" panose="02010600040101010101" pitchFamily="2" charset="-122"/>
              </a:rPr>
              <a:t>V</a:t>
            </a:r>
            <a:r>
              <a:rPr kumimoji="1" lang="en-US" altLang="zh-CN" baseline="30000">
                <a:solidFill>
                  <a:srgbClr val="FF0000"/>
                </a:solidFill>
                <a:ea typeface="华文楷体" panose="02010600040101010101" pitchFamily="2" charset="-122"/>
              </a:rPr>
              <a:t>2+</a:t>
            </a:r>
            <a:r>
              <a:rPr kumimoji="1" lang="en-US" altLang="zh-CN" baseline="30000">
                <a:ea typeface="华文楷体" panose="02010600040101010101" pitchFamily="2" charset="-122"/>
              </a:rPr>
              <a:t> </a:t>
            </a:r>
            <a:r>
              <a:rPr kumimoji="1" lang="en-US" altLang="zh-CN">
                <a:ea typeface="华文楷体" panose="02010600040101010101" pitchFamily="2" charset="-122"/>
              </a:rPr>
              <a:t>+ 3Zn</a:t>
            </a:r>
            <a:r>
              <a:rPr kumimoji="1" lang="en-US" altLang="zh-CN" baseline="30000">
                <a:ea typeface="华文楷体" panose="02010600040101010101" pitchFamily="2" charset="-122"/>
              </a:rPr>
              <a:t>2+ </a:t>
            </a:r>
            <a:r>
              <a:rPr kumimoji="1" lang="en-US" altLang="zh-CN">
                <a:ea typeface="华文楷体" panose="02010600040101010101" pitchFamily="2" charset="-122"/>
              </a:rPr>
              <a:t>+ 4H</a:t>
            </a:r>
            <a:r>
              <a:rPr kumimoji="1" lang="en-US" altLang="zh-CN" baseline="-25000">
                <a:ea typeface="华文楷体" panose="02010600040101010101" pitchFamily="2" charset="-122"/>
              </a:rPr>
              <a:t>2</a:t>
            </a:r>
            <a:r>
              <a:rPr kumimoji="1" lang="en-US" altLang="zh-CN">
                <a:ea typeface="华文楷体" panose="02010600040101010101" pitchFamily="2" charset="-122"/>
              </a:rPr>
              <a:t>O</a:t>
            </a:r>
            <a:endParaRPr kumimoji="1" lang="en-US" altLang="zh-CN">
              <a:ea typeface="华文楷体" panose="02010600040101010101" pitchFamily="2" charset="-122"/>
            </a:endParaRPr>
          </a:p>
        </p:txBody>
      </p:sp>
      <p:sp>
        <p:nvSpPr>
          <p:cNvPr id="124934"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74FC99A6-0732-4063-84BF-3682763B576D}"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5492"/>
                                        </p:tgtEl>
                                        <p:attrNameLst>
                                          <p:attrName>style.visibility</p:attrName>
                                        </p:attrNameLst>
                                      </p:cBhvr>
                                      <p:to>
                                        <p:strVal val="visible"/>
                                      </p:to>
                                    </p:set>
                                    <p:animEffect transition="in" filter="wipe(left)">
                                      <p:cBhvr>
                                        <p:cTn id="7" dur="500"/>
                                        <p:tgtEl>
                                          <p:spTgt spid="5754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5496"/>
                                        </p:tgtEl>
                                        <p:attrNameLst>
                                          <p:attrName>style.visibility</p:attrName>
                                        </p:attrNameLst>
                                      </p:cBhvr>
                                      <p:to>
                                        <p:strVal val="visible"/>
                                      </p:to>
                                    </p:set>
                                    <p:animEffect transition="in" filter="wipe(left)">
                                      <p:cBhvr>
                                        <p:cTn id="12" dur="500"/>
                                        <p:tgtEl>
                                          <p:spTgt spid="57549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5497"/>
                                        </p:tgtEl>
                                        <p:attrNameLst>
                                          <p:attrName>style.visibility</p:attrName>
                                        </p:attrNameLst>
                                      </p:cBhvr>
                                      <p:to>
                                        <p:strVal val="visible"/>
                                      </p:to>
                                    </p:set>
                                    <p:animEffect transition="in" filter="wipe(left)">
                                      <p:cBhvr>
                                        <p:cTn id="17" dur="500"/>
                                        <p:tgtEl>
                                          <p:spTgt spid="57549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5495"/>
                                        </p:tgtEl>
                                        <p:attrNameLst>
                                          <p:attrName>style.visibility</p:attrName>
                                        </p:attrNameLst>
                                      </p:cBhvr>
                                      <p:to>
                                        <p:strVal val="visible"/>
                                      </p:to>
                                    </p:set>
                                    <p:animEffect transition="in" filter="wipe(left)">
                                      <p:cBhvr>
                                        <p:cTn id="22" dur="500"/>
                                        <p:tgtEl>
                                          <p:spTgt spid="575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2" grpId="0"/>
      <p:bldP spid="575495" grpId="0"/>
      <p:bldP spid="575496" grpId="0"/>
      <p:bldP spid="57549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02" name="Text Box 6"/>
          <p:cNvSpPr txBox="1">
            <a:spLocks noChangeArrowheads="1"/>
          </p:cNvSpPr>
          <p:nvPr/>
        </p:nvSpPr>
        <p:spPr bwMode="auto">
          <a:xfrm>
            <a:off x="1331913" y="714375"/>
            <a:ext cx="7392987" cy="1274763"/>
          </a:xfrm>
          <a:prstGeom prst="rect">
            <a:avLst/>
          </a:prstGeom>
          <a:noFill/>
          <a:ln>
            <a:noFill/>
          </a:ln>
          <a:effectLst/>
        </p:spPr>
        <p:txBody>
          <a:bodyPr>
            <a:spAutoFit/>
          </a:bodyPr>
          <a:lstStyle/>
          <a:p>
            <a:pPr>
              <a:lnSpc>
                <a:spcPct val="120000"/>
              </a:lnSpc>
              <a:spcBef>
                <a:spcPct val="50000"/>
              </a:spcBef>
              <a:defRPr/>
            </a:pPr>
            <a:r>
              <a:rPr kumimoji="1" lang="en-US" altLang="zh-CN" dirty="0">
                <a:latin typeface="+mn-lt"/>
                <a:ea typeface="+mn-ea"/>
              </a:rPr>
              <a:t>V</a:t>
            </a:r>
            <a:r>
              <a:rPr kumimoji="1" lang="en-US" altLang="zh-CN" baseline="-25000" dirty="0">
                <a:latin typeface="+mn-lt"/>
                <a:ea typeface="+mn-ea"/>
              </a:rPr>
              <a:t>2</a:t>
            </a:r>
            <a:r>
              <a:rPr kumimoji="1" lang="en-US" altLang="zh-CN" dirty="0">
                <a:latin typeface="+mn-lt"/>
                <a:ea typeface="+mn-ea"/>
              </a:rPr>
              <a:t>O</a:t>
            </a:r>
            <a:r>
              <a:rPr kumimoji="1" lang="en-US" altLang="zh-CN" baseline="-25000" dirty="0">
                <a:latin typeface="+mn-lt"/>
                <a:ea typeface="+mn-ea"/>
              </a:rPr>
              <a:t>3</a:t>
            </a:r>
            <a:r>
              <a:rPr kumimoji="1" lang="zh-CN" altLang="en-US" dirty="0">
                <a:latin typeface="+mn-lt"/>
                <a:ea typeface="+mn-ea"/>
              </a:rPr>
              <a:t>溶于酸得</a:t>
            </a:r>
            <a:r>
              <a:rPr kumimoji="1" lang="en-US" altLang="zh-CN" dirty="0">
                <a:latin typeface="+mn-lt"/>
                <a:ea typeface="+mn-ea"/>
              </a:rPr>
              <a:t> [V(H</a:t>
            </a:r>
            <a:r>
              <a:rPr kumimoji="1" lang="en-US" altLang="zh-CN" baseline="-25000" dirty="0">
                <a:latin typeface="+mn-lt"/>
                <a:ea typeface="+mn-ea"/>
              </a:rPr>
              <a:t>2</a:t>
            </a:r>
            <a:r>
              <a:rPr kumimoji="1" lang="en-US" altLang="zh-CN" dirty="0">
                <a:latin typeface="+mn-lt"/>
                <a:ea typeface="+mn-ea"/>
              </a:rPr>
              <a:t>O)</a:t>
            </a:r>
            <a:r>
              <a:rPr kumimoji="1" lang="en-US" altLang="zh-CN" baseline="-25000" dirty="0">
                <a:latin typeface="+mn-lt"/>
                <a:ea typeface="+mn-ea"/>
              </a:rPr>
              <a:t>6</a:t>
            </a:r>
            <a:r>
              <a:rPr kumimoji="1" lang="en-US" altLang="zh-CN" dirty="0">
                <a:latin typeface="+mn-lt"/>
                <a:ea typeface="+mn-ea"/>
              </a:rPr>
              <a:t>]</a:t>
            </a:r>
            <a:r>
              <a:rPr kumimoji="1" lang="en-US" altLang="zh-CN" baseline="30000" dirty="0">
                <a:latin typeface="+mn-lt"/>
                <a:ea typeface="+mn-ea"/>
              </a:rPr>
              <a:t>3+</a:t>
            </a:r>
            <a:r>
              <a:rPr kumimoji="1" lang="en-US" altLang="zh-CN" dirty="0">
                <a:latin typeface="+mn-lt"/>
                <a:ea typeface="+mn-ea"/>
              </a:rPr>
              <a:t>(</a:t>
            </a:r>
            <a:r>
              <a:rPr kumimoji="1" lang="zh-CN" altLang="en-US" dirty="0">
                <a:latin typeface="+mn-lt"/>
                <a:ea typeface="+mn-ea"/>
              </a:rPr>
              <a:t>绿色</a:t>
            </a:r>
            <a:r>
              <a:rPr kumimoji="1" lang="en-US" altLang="zh-CN" dirty="0">
                <a:latin typeface="+mn-lt"/>
                <a:ea typeface="+mn-ea"/>
              </a:rPr>
              <a:t>)</a:t>
            </a:r>
            <a:r>
              <a:rPr kumimoji="1" lang="zh-CN" altLang="en-US" dirty="0">
                <a:latin typeface="+mn-lt"/>
                <a:ea typeface="+mn-ea"/>
              </a:rPr>
              <a:t>，强还原性，易被氧化。</a:t>
            </a:r>
            <a:endParaRPr kumimoji="1" lang="zh-CN" altLang="en-US" dirty="0">
              <a:latin typeface="+mn-lt"/>
              <a:ea typeface="+mn-ea"/>
            </a:endParaRPr>
          </a:p>
        </p:txBody>
      </p:sp>
      <p:sp>
        <p:nvSpPr>
          <p:cNvPr id="439303" name="Text Box 7"/>
          <p:cNvSpPr txBox="1">
            <a:spLocks noChangeArrowheads="1"/>
          </p:cNvSpPr>
          <p:nvPr/>
        </p:nvSpPr>
        <p:spPr bwMode="auto">
          <a:xfrm>
            <a:off x="941388" y="4941888"/>
            <a:ext cx="7785100" cy="579437"/>
          </a:xfrm>
          <a:prstGeom prst="rect">
            <a:avLst/>
          </a:prstGeom>
          <a:noFill/>
          <a:ln>
            <a:noFill/>
          </a:ln>
          <a:effec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spcBef>
                <a:spcPct val="50000"/>
              </a:spcBef>
            </a:pPr>
            <a:r>
              <a:rPr kumimoji="1" lang="pt-BR" altLang="zh-CN">
                <a:ea typeface="华文楷体" panose="02010600040101010101" pitchFamily="2" charset="-122"/>
              </a:rPr>
              <a:t>5</a:t>
            </a:r>
            <a:r>
              <a:rPr kumimoji="1" lang="pt-BR" altLang="zh-CN">
                <a:solidFill>
                  <a:srgbClr val="FF0000"/>
                </a:solidFill>
                <a:ea typeface="华文楷体" panose="02010600040101010101" pitchFamily="2" charset="-122"/>
              </a:rPr>
              <a:t>VO</a:t>
            </a:r>
            <a:r>
              <a:rPr kumimoji="1" lang="pt-BR" altLang="zh-CN" baseline="30000">
                <a:solidFill>
                  <a:srgbClr val="FF0000"/>
                </a:solidFill>
                <a:ea typeface="华文楷体" panose="02010600040101010101" pitchFamily="2" charset="-122"/>
              </a:rPr>
              <a:t>2+</a:t>
            </a:r>
            <a:r>
              <a:rPr kumimoji="1" lang="pt-BR" altLang="zh-CN" baseline="30000">
                <a:ea typeface="华文楷体" panose="02010600040101010101" pitchFamily="2" charset="-122"/>
              </a:rPr>
              <a:t> </a:t>
            </a:r>
            <a:r>
              <a:rPr kumimoji="1" lang="pt-BR" altLang="zh-CN">
                <a:ea typeface="华文楷体" panose="02010600040101010101" pitchFamily="2" charset="-122"/>
              </a:rPr>
              <a:t>+MnO</a:t>
            </a:r>
            <a:r>
              <a:rPr kumimoji="1" lang="pt-BR" altLang="zh-CN" baseline="-25000">
                <a:ea typeface="华文楷体" panose="02010600040101010101" pitchFamily="2" charset="-122"/>
              </a:rPr>
              <a:t>4</a:t>
            </a:r>
            <a:r>
              <a:rPr kumimoji="1" lang="pt-BR" altLang="zh-CN" baseline="30000">
                <a:ea typeface="华文楷体" panose="02010600040101010101" pitchFamily="2" charset="-122"/>
              </a:rPr>
              <a:t>- </a:t>
            </a:r>
            <a:r>
              <a:rPr kumimoji="1" lang="pt-BR" altLang="zh-CN">
                <a:ea typeface="华文楷体" panose="02010600040101010101" pitchFamily="2" charset="-122"/>
              </a:rPr>
              <a:t>+H</a:t>
            </a:r>
            <a:r>
              <a:rPr kumimoji="1" lang="pt-BR" altLang="zh-CN" baseline="-25000">
                <a:ea typeface="华文楷体" panose="02010600040101010101" pitchFamily="2" charset="-122"/>
              </a:rPr>
              <a:t>2</a:t>
            </a:r>
            <a:r>
              <a:rPr kumimoji="1" lang="pt-BR" altLang="zh-CN">
                <a:ea typeface="华文楷体" panose="02010600040101010101" pitchFamily="2" charset="-122"/>
              </a:rPr>
              <a:t>O = Mn</a:t>
            </a:r>
            <a:r>
              <a:rPr kumimoji="1" lang="pt-BR" altLang="zh-CN" baseline="30000">
                <a:ea typeface="华文楷体" panose="02010600040101010101" pitchFamily="2" charset="-122"/>
              </a:rPr>
              <a:t>2+ </a:t>
            </a:r>
            <a:r>
              <a:rPr kumimoji="1" lang="pt-BR" altLang="zh-CN">
                <a:ea typeface="华文楷体" panose="02010600040101010101" pitchFamily="2" charset="-122"/>
              </a:rPr>
              <a:t>+ 5</a:t>
            </a:r>
            <a:r>
              <a:rPr kumimoji="1" lang="pt-BR" altLang="zh-CN">
                <a:solidFill>
                  <a:srgbClr val="FF0000"/>
                </a:solidFill>
                <a:ea typeface="华文楷体" panose="02010600040101010101" pitchFamily="2" charset="-122"/>
              </a:rPr>
              <a:t>VO</a:t>
            </a:r>
            <a:r>
              <a:rPr kumimoji="1" lang="pt-BR" altLang="zh-CN" baseline="-25000">
                <a:solidFill>
                  <a:srgbClr val="FF0000"/>
                </a:solidFill>
                <a:ea typeface="华文楷体" panose="02010600040101010101" pitchFamily="2" charset="-122"/>
              </a:rPr>
              <a:t>2</a:t>
            </a:r>
            <a:r>
              <a:rPr kumimoji="1" lang="pt-BR" altLang="zh-CN" baseline="30000">
                <a:solidFill>
                  <a:srgbClr val="FF0000"/>
                </a:solidFill>
                <a:ea typeface="华文楷体" panose="02010600040101010101" pitchFamily="2" charset="-122"/>
              </a:rPr>
              <a:t>+</a:t>
            </a:r>
            <a:r>
              <a:rPr kumimoji="1" lang="pt-BR" altLang="zh-CN" baseline="30000">
                <a:ea typeface="华文楷体" panose="02010600040101010101" pitchFamily="2" charset="-122"/>
              </a:rPr>
              <a:t> </a:t>
            </a:r>
            <a:r>
              <a:rPr kumimoji="1" lang="pt-BR" altLang="zh-CN">
                <a:ea typeface="华文楷体" panose="02010600040101010101" pitchFamily="2" charset="-122"/>
              </a:rPr>
              <a:t>+ 2H</a:t>
            </a:r>
            <a:r>
              <a:rPr kumimoji="1" lang="pt-BR" altLang="zh-CN" baseline="30000">
                <a:ea typeface="华文楷体" panose="02010600040101010101" pitchFamily="2" charset="-122"/>
              </a:rPr>
              <a:t>+</a:t>
            </a:r>
            <a:r>
              <a:rPr kumimoji="1" lang="pt-BR" altLang="zh-CN">
                <a:ea typeface="华文楷体" panose="02010600040101010101" pitchFamily="2" charset="-122"/>
              </a:rPr>
              <a:t> </a:t>
            </a:r>
            <a:endParaRPr kumimoji="1" lang="en-US" altLang="zh-CN">
              <a:ea typeface="华文楷体" panose="02010600040101010101" pitchFamily="2" charset="-122"/>
            </a:endParaRPr>
          </a:p>
        </p:txBody>
      </p:sp>
      <p:sp>
        <p:nvSpPr>
          <p:cNvPr id="439304" name="Text Box 8"/>
          <p:cNvSpPr txBox="1">
            <a:spLocks noChangeArrowheads="1"/>
          </p:cNvSpPr>
          <p:nvPr/>
        </p:nvSpPr>
        <p:spPr bwMode="auto">
          <a:xfrm>
            <a:off x="933450" y="2852738"/>
            <a:ext cx="7791450" cy="1865312"/>
          </a:xfrm>
          <a:prstGeom prst="rect">
            <a:avLst/>
          </a:prstGeom>
          <a:noFill/>
          <a:ln>
            <a:noFill/>
          </a:ln>
          <a:effectLst/>
        </p:spPr>
        <p:txBody>
          <a:bodyPr>
            <a:spAutoFit/>
          </a:bodyPr>
          <a:lstStyle/>
          <a:p>
            <a:pPr>
              <a:lnSpc>
                <a:spcPct val="120000"/>
              </a:lnSpc>
              <a:spcBef>
                <a:spcPct val="50000"/>
              </a:spcBef>
              <a:defRPr/>
            </a:pPr>
            <a:r>
              <a:rPr kumimoji="1" lang="pt-BR" altLang="zh-CN" dirty="0">
                <a:latin typeface="+mn-lt"/>
                <a:ea typeface="+mn-ea"/>
              </a:rPr>
              <a:t>V(</a:t>
            </a:r>
            <a:r>
              <a:rPr kumimoji="1" lang="en-US" altLang="zh-CN" dirty="0">
                <a:latin typeface="+mn-lt"/>
                <a:ea typeface="+mn-ea"/>
              </a:rPr>
              <a:t>IV</a:t>
            </a:r>
            <a:r>
              <a:rPr kumimoji="1" lang="pt-BR" altLang="zh-CN" dirty="0">
                <a:latin typeface="+mn-lt"/>
                <a:ea typeface="+mn-ea"/>
              </a:rPr>
              <a:t>)</a:t>
            </a:r>
            <a:r>
              <a:rPr kumimoji="1" lang="zh-CN" altLang="en-US" dirty="0">
                <a:latin typeface="+mn-lt"/>
                <a:ea typeface="+mn-ea"/>
              </a:rPr>
              <a:t>以</a:t>
            </a:r>
            <a:r>
              <a:rPr kumimoji="1" lang="zh-CN" altLang="en-US" dirty="0">
                <a:solidFill>
                  <a:srgbClr val="0000CC"/>
                </a:solidFill>
                <a:latin typeface="+mn-lt"/>
                <a:ea typeface="+mn-ea"/>
              </a:rPr>
              <a:t>钒氧基</a:t>
            </a:r>
            <a:r>
              <a:rPr kumimoji="1" lang="en-US" altLang="zh-CN" dirty="0">
                <a:solidFill>
                  <a:srgbClr val="0000CC"/>
                </a:solidFill>
                <a:latin typeface="+mn-lt"/>
                <a:ea typeface="+mn-ea"/>
              </a:rPr>
              <a:t>(</a:t>
            </a:r>
            <a:r>
              <a:rPr kumimoji="1" lang="pt-BR" altLang="zh-CN" dirty="0">
                <a:solidFill>
                  <a:srgbClr val="0000CC"/>
                </a:solidFill>
                <a:latin typeface="+mn-lt"/>
                <a:ea typeface="+mn-ea"/>
              </a:rPr>
              <a:t>VO</a:t>
            </a:r>
            <a:r>
              <a:rPr kumimoji="1" lang="pt-BR" altLang="zh-CN" baseline="30000" dirty="0">
                <a:solidFill>
                  <a:srgbClr val="0000CC"/>
                </a:solidFill>
                <a:latin typeface="+mn-lt"/>
                <a:ea typeface="+mn-ea"/>
              </a:rPr>
              <a:t>2+</a:t>
            </a:r>
            <a:r>
              <a:rPr kumimoji="1" lang="pt-BR" altLang="zh-CN" dirty="0">
                <a:solidFill>
                  <a:srgbClr val="0000CC"/>
                </a:solidFill>
                <a:latin typeface="+mn-lt"/>
                <a:ea typeface="+mn-ea"/>
              </a:rPr>
              <a:t>,</a:t>
            </a:r>
            <a:r>
              <a:rPr kumimoji="1" lang="zh-CN" altLang="en-US" dirty="0">
                <a:solidFill>
                  <a:srgbClr val="0000CC"/>
                </a:solidFill>
                <a:latin typeface="+mn-lt"/>
                <a:ea typeface="+mn-ea"/>
              </a:rPr>
              <a:t>蓝色</a:t>
            </a:r>
            <a:r>
              <a:rPr kumimoji="1" lang="en-US" altLang="zh-CN" dirty="0">
                <a:solidFill>
                  <a:srgbClr val="0000CC"/>
                </a:solidFill>
                <a:latin typeface="+mn-lt"/>
                <a:ea typeface="+mn-ea"/>
              </a:rPr>
              <a:t>)</a:t>
            </a:r>
            <a:r>
              <a:rPr kumimoji="1" lang="zh-CN" altLang="en-US" dirty="0">
                <a:latin typeface="+mn-lt"/>
                <a:ea typeface="+mn-ea"/>
              </a:rPr>
              <a:t>存在</a:t>
            </a:r>
            <a:r>
              <a:rPr kumimoji="1" lang="zh-CN" altLang="pt-BR" dirty="0">
                <a:latin typeface="+mn-lt"/>
                <a:ea typeface="+mn-ea"/>
              </a:rPr>
              <a:t>，</a:t>
            </a:r>
            <a:r>
              <a:rPr kumimoji="1" lang="zh-CN" altLang="en-US" dirty="0">
                <a:latin typeface="+mn-lt"/>
                <a:ea typeface="+mn-ea"/>
              </a:rPr>
              <a:t>在溶液中被</a:t>
            </a:r>
            <a:r>
              <a:rPr kumimoji="1" lang="zh-CN" altLang="en-US" dirty="0">
                <a:solidFill>
                  <a:srgbClr val="0000CC"/>
                </a:solidFill>
                <a:latin typeface="+mn-lt"/>
                <a:ea typeface="+mn-ea"/>
              </a:rPr>
              <a:t>强还原剂</a:t>
            </a:r>
            <a:r>
              <a:rPr kumimoji="1" lang="en-US" altLang="zh-CN" dirty="0">
                <a:solidFill>
                  <a:srgbClr val="0000CC"/>
                </a:solidFill>
                <a:latin typeface="+mn-lt"/>
                <a:ea typeface="+mn-ea"/>
              </a:rPr>
              <a:t>(</a:t>
            </a:r>
            <a:r>
              <a:rPr kumimoji="1" lang="zh-CN" altLang="en-US" dirty="0">
                <a:solidFill>
                  <a:srgbClr val="0000CC"/>
                </a:solidFill>
                <a:latin typeface="+mn-lt"/>
                <a:ea typeface="+mn-ea"/>
              </a:rPr>
              <a:t>如</a:t>
            </a:r>
            <a:r>
              <a:rPr kumimoji="1" lang="en-US" altLang="zh-CN" dirty="0">
                <a:solidFill>
                  <a:srgbClr val="0000CC"/>
                </a:solidFill>
                <a:latin typeface="+mn-lt"/>
                <a:ea typeface="+mn-ea"/>
              </a:rPr>
              <a:t>Zn)</a:t>
            </a:r>
            <a:r>
              <a:rPr kumimoji="1" lang="zh-CN" altLang="en-US" dirty="0">
                <a:latin typeface="+mn-lt"/>
                <a:ea typeface="+mn-ea"/>
              </a:rPr>
              <a:t>还原为</a:t>
            </a:r>
            <a:r>
              <a:rPr kumimoji="1" lang="en-US" altLang="zh-CN" dirty="0">
                <a:latin typeface="+mn-lt"/>
                <a:ea typeface="+mn-ea"/>
              </a:rPr>
              <a:t>V</a:t>
            </a:r>
            <a:r>
              <a:rPr kumimoji="1" lang="en-US" altLang="zh-CN" baseline="30000" dirty="0">
                <a:latin typeface="+mn-lt"/>
                <a:ea typeface="+mn-ea"/>
              </a:rPr>
              <a:t>3+</a:t>
            </a:r>
            <a:r>
              <a:rPr kumimoji="1" lang="zh-CN" altLang="en-US" dirty="0">
                <a:latin typeface="+mn-lt"/>
                <a:ea typeface="+mn-ea"/>
              </a:rPr>
              <a:t>离子，或被</a:t>
            </a:r>
            <a:r>
              <a:rPr kumimoji="1" lang="zh-CN" altLang="en-US" dirty="0">
                <a:solidFill>
                  <a:srgbClr val="0000CC"/>
                </a:solidFill>
                <a:latin typeface="+mn-lt"/>
                <a:ea typeface="+mn-ea"/>
              </a:rPr>
              <a:t>强氧化剂</a:t>
            </a:r>
            <a:r>
              <a:rPr kumimoji="1" lang="en-US" altLang="zh-CN" dirty="0">
                <a:solidFill>
                  <a:srgbClr val="0000CC"/>
                </a:solidFill>
                <a:latin typeface="+mn-lt"/>
                <a:ea typeface="+mn-ea"/>
              </a:rPr>
              <a:t>(</a:t>
            </a:r>
            <a:r>
              <a:rPr kumimoji="1" lang="zh-CN" altLang="en-US" dirty="0">
                <a:solidFill>
                  <a:srgbClr val="0000CC"/>
                </a:solidFill>
                <a:latin typeface="+mn-lt"/>
                <a:ea typeface="+mn-ea"/>
              </a:rPr>
              <a:t>如</a:t>
            </a:r>
            <a:r>
              <a:rPr kumimoji="1" lang="en-US" altLang="zh-CN" dirty="0">
                <a:solidFill>
                  <a:srgbClr val="0000CC"/>
                </a:solidFill>
                <a:latin typeface="+mn-lt"/>
                <a:ea typeface="+mn-ea"/>
              </a:rPr>
              <a:t>KMnO</a:t>
            </a:r>
            <a:r>
              <a:rPr kumimoji="1" lang="en-US" altLang="zh-CN" baseline="-25000" dirty="0">
                <a:solidFill>
                  <a:srgbClr val="0000CC"/>
                </a:solidFill>
                <a:latin typeface="+mn-lt"/>
                <a:ea typeface="+mn-ea"/>
              </a:rPr>
              <a:t>4</a:t>
            </a:r>
            <a:r>
              <a:rPr kumimoji="1" lang="en-US" altLang="zh-CN" dirty="0">
                <a:solidFill>
                  <a:srgbClr val="0000CC"/>
                </a:solidFill>
                <a:latin typeface="+mn-lt"/>
                <a:ea typeface="+mn-ea"/>
              </a:rPr>
              <a:t>)</a:t>
            </a:r>
            <a:r>
              <a:rPr kumimoji="1" lang="zh-CN" altLang="en-US" dirty="0">
                <a:latin typeface="+mn-lt"/>
                <a:ea typeface="+mn-ea"/>
              </a:rPr>
              <a:t>等氧化为</a:t>
            </a:r>
            <a:r>
              <a:rPr kumimoji="1" lang="en-US" altLang="zh-CN" dirty="0">
                <a:latin typeface="+mn-lt"/>
                <a:ea typeface="+mn-ea"/>
              </a:rPr>
              <a:t>VO</a:t>
            </a:r>
            <a:r>
              <a:rPr kumimoji="1" lang="en-US" altLang="zh-CN" baseline="-25000" dirty="0">
                <a:latin typeface="+mn-lt"/>
                <a:ea typeface="+mn-ea"/>
              </a:rPr>
              <a:t>2</a:t>
            </a:r>
            <a:r>
              <a:rPr kumimoji="1" lang="en-US" altLang="zh-CN" baseline="30000" dirty="0">
                <a:latin typeface="+mn-lt"/>
                <a:ea typeface="+mn-ea"/>
              </a:rPr>
              <a:t>+</a:t>
            </a:r>
            <a:r>
              <a:rPr kumimoji="1" lang="zh-CN" altLang="en-US" dirty="0">
                <a:latin typeface="+mn-lt"/>
                <a:ea typeface="+mn-ea"/>
              </a:rPr>
              <a:t>离子。</a:t>
            </a:r>
            <a:r>
              <a:rPr kumimoji="1" lang="pt-BR" altLang="zh-CN" dirty="0">
                <a:latin typeface="+mn-lt"/>
                <a:ea typeface="+mn-ea"/>
              </a:rPr>
              <a:t> </a:t>
            </a:r>
            <a:endParaRPr kumimoji="1" lang="zh-CN" altLang="en-US" dirty="0">
              <a:latin typeface="+mn-lt"/>
              <a:ea typeface="+mn-ea"/>
            </a:endParaRPr>
          </a:p>
        </p:txBody>
      </p:sp>
      <p:sp>
        <p:nvSpPr>
          <p:cNvPr id="439305" name="Rectangle 9"/>
          <p:cNvSpPr>
            <a:spLocks noChangeArrowheads="1"/>
          </p:cNvSpPr>
          <p:nvPr/>
        </p:nvSpPr>
        <p:spPr bwMode="auto">
          <a:xfrm>
            <a:off x="900113" y="188913"/>
            <a:ext cx="2735262" cy="584200"/>
          </a:xfrm>
          <a:prstGeom prst="rect">
            <a:avLst/>
          </a:prstGeom>
          <a:noFill/>
          <a:ln>
            <a:noFill/>
          </a:ln>
          <a:effectLst/>
        </p:spPr>
        <p:txBody>
          <a:bodyPr>
            <a:spAutoFit/>
          </a:bodyPr>
          <a:lstStyle/>
          <a:p>
            <a:pPr>
              <a:defRPr/>
            </a:pPr>
            <a:r>
              <a:rPr lang="en-US" altLang="zh-CN" dirty="0">
                <a:solidFill>
                  <a:srgbClr val="0000CC"/>
                </a:solidFill>
                <a:latin typeface="+mn-lt"/>
                <a:ea typeface="+mn-ea"/>
              </a:rPr>
              <a:t>2) +3</a:t>
            </a:r>
            <a:r>
              <a:rPr lang="zh-CN" altLang="en-US" dirty="0">
                <a:solidFill>
                  <a:srgbClr val="0000CC"/>
                </a:solidFill>
                <a:latin typeface="+mn-lt"/>
                <a:ea typeface="+mn-ea"/>
              </a:rPr>
              <a:t>氧化态</a:t>
            </a:r>
            <a:endParaRPr lang="zh-CN" altLang="en-US" dirty="0">
              <a:solidFill>
                <a:srgbClr val="0000CC"/>
              </a:solidFill>
              <a:latin typeface="+mn-lt"/>
              <a:ea typeface="+mn-ea"/>
            </a:endParaRPr>
          </a:p>
        </p:txBody>
      </p:sp>
      <p:sp>
        <p:nvSpPr>
          <p:cNvPr id="439306" name="Rectangle 10"/>
          <p:cNvSpPr>
            <a:spLocks noChangeArrowheads="1"/>
          </p:cNvSpPr>
          <p:nvPr/>
        </p:nvSpPr>
        <p:spPr bwMode="auto">
          <a:xfrm>
            <a:off x="900113" y="2060575"/>
            <a:ext cx="2508250" cy="585788"/>
          </a:xfrm>
          <a:prstGeom prst="rect">
            <a:avLst/>
          </a:prstGeom>
          <a:noFill/>
          <a:ln>
            <a:noFill/>
          </a:ln>
          <a:effectLst/>
        </p:spPr>
        <p:txBody>
          <a:bodyPr>
            <a:spAutoFit/>
          </a:bodyPr>
          <a:lstStyle/>
          <a:p>
            <a:pPr>
              <a:defRPr/>
            </a:pPr>
            <a:r>
              <a:rPr lang="en-US" altLang="zh-CN" dirty="0">
                <a:solidFill>
                  <a:srgbClr val="0000CC"/>
                </a:solidFill>
                <a:latin typeface="+mn-lt"/>
                <a:ea typeface="+mn-ea"/>
              </a:rPr>
              <a:t>3) +4</a:t>
            </a:r>
            <a:r>
              <a:rPr lang="zh-CN" altLang="en-US" dirty="0">
                <a:solidFill>
                  <a:srgbClr val="0000CC"/>
                </a:solidFill>
                <a:latin typeface="+mn-lt"/>
                <a:ea typeface="+mn-ea"/>
              </a:rPr>
              <a:t>氧化态</a:t>
            </a:r>
            <a:endParaRPr lang="zh-CN" altLang="en-US" dirty="0">
              <a:solidFill>
                <a:srgbClr val="0000CC"/>
              </a:solidFill>
              <a:latin typeface="+mn-lt"/>
              <a:ea typeface="+mn-ea"/>
            </a:endParaRPr>
          </a:p>
        </p:txBody>
      </p:sp>
      <p:sp>
        <p:nvSpPr>
          <p:cNvPr id="126982"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31A18ABE-3ABA-4AAE-874D-C3C83C65D3AE}"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9302"/>
                                        </p:tgtEl>
                                        <p:attrNameLst>
                                          <p:attrName>style.visibility</p:attrName>
                                        </p:attrNameLst>
                                      </p:cBhvr>
                                      <p:to>
                                        <p:strVal val="visible"/>
                                      </p:to>
                                    </p:set>
                                    <p:animEffect transition="in" filter="wipe(left)">
                                      <p:cBhvr>
                                        <p:cTn id="7" dur="500"/>
                                        <p:tgtEl>
                                          <p:spTgt spid="4393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9306"/>
                                        </p:tgtEl>
                                        <p:attrNameLst>
                                          <p:attrName>style.visibility</p:attrName>
                                        </p:attrNameLst>
                                      </p:cBhvr>
                                      <p:to>
                                        <p:strVal val="visible"/>
                                      </p:to>
                                    </p:set>
                                    <p:animEffect transition="in" filter="wipe(left)">
                                      <p:cBhvr>
                                        <p:cTn id="12" dur="500"/>
                                        <p:tgtEl>
                                          <p:spTgt spid="4393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9304"/>
                                        </p:tgtEl>
                                        <p:attrNameLst>
                                          <p:attrName>style.visibility</p:attrName>
                                        </p:attrNameLst>
                                      </p:cBhvr>
                                      <p:to>
                                        <p:strVal val="visible"/>
                                      </p:to>
                                    </p:set>
                                    <p:animEffect transition="in" filter="wipe(left)">
                                      <p:cBhvr>
                                        <p:cTn id="17" dur="500"/>
                                        <p:tgtEl>
                                          <p:spTgt spid="43930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39303"/>
                                        </p:tgtEl>
                                        <p:attrNameLst>
                                          <p:attrName>style.visibility</p:attrName>
                                        </p:attrNameLst>
                                      </p:cBhvr>
                                      <p:to>
                                        <p:strVal val="visible"/>
                                      </p:to>
                                    </p:set>
                                    <p:animEffect transition="in" filter="wipe(left)">
                                      <p:cBhvr>
                                        <p:cTn id="20" dur="500"/>
                                        <p:tgtEl>
                                          <p:spTgt spid="439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2" grpId="0"/>
      <p:bldP spid="439303" grpId="0"/>
      <p:bldP spid="439304" grpId="0"/>
      <p:bldP spid="43930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5" name="Text Box 5"/>
          <p:cNvSpPr txBox="1">
            <a:spLocks noChangeArrowheads="1"/>
          </p:cNvSpPr>
          <p:nvPr/>
        </p:nvSpPr>
        <p:spPr bwMode="auto">
          <a:xfrm>
            <a:off x="971550" y="4076700"/>
            <a:ext cx="7740650" cy="1555750"/>
          </a:xfrm>
          <a:prstGeom prst="rect">
            <a:avLst/>
          </a:prstGeom>
          <a:noFill/>
          <a:ln>
            <a:noFill/>
          </a:ln>
          <a:effec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50000"/>
              </a:lnSpc>
              <a:spcBef>
                <a:spcPct val="50000"/>
              </a:spcBef>
            </a:pPr>
            <a:r>
              <a:rPr kumimoji="1" lang="zh-CN" altLang="en-US">
                <a:solidFill>
                  <a:srgbClr val="0000CC"/>
                </a:solidFill>
                <a:ea typeface="华文楷体" panose="02010600040101010101" pitchFamily="2" charset="-122"/>
              </a:rPr>
              <a:t>     钒酸根</a:t>
            </a:r>
            <a:r>
              <a:rPr kumimoji="1" lang="zh-CN" altLang="en-US">
                <a:ea typeface="华文楷体" panose="02010600040101010101" pitchFamily="2" charset="-122"/>
              </a:rPr>
              <a:t>随着</a:t>
            </a:r>
            <a:r>
              <a:rPr kumimoji="1" lang="en-US" altLang="zh-CN">
                <a:ea typeface="华文楷体" panose="02010600040101010101" pitchFamily="2" charset="-122"/>
              </a:rPr>
              <a:t>pH</a:t>
            </a:r>
            <a:r>
              <a:rPr kumimoji="1" lang="zh-CN" altLang="en-US">
                <a:ea typeface="华文楷体" panose="02010600040101010101" pitchFamily="2" charset="-122"/>
              </a:rPr>
              <a:t>值逐渐降低会生成不同聚合度的</a:t>
            </a:r>
            <a:r>
              <a:rPr kumimoji="1" lang="zh-CN" altLang="en-US">
                <a:solidFill>
                  <a:srgbClr val="FF0000"/>
                </a:solidFill>
                <a:ea typeface="华文楷体" panose="02010600040101010101" pitchFamily="2" charset="-122"/>
              </a:rPr>
              <a:t>多钒酸根</a:t>
            </a:r>
            <a:r>
              <a:rPr kumimoji="1" lang="zh-CN" altLang="en-US">
                <a:ea typeface="华文楷体" panose="02010600040101010101" pitchFamily="2" charset="-122"/>
              </a:rPr>
              <a:t>，</a:t>
            </a:r>
            <a:r>
              <a:rPr kumimoji="1" lang="zh-CN" altLang="pt-BR">
                <a:ea typeface="华文楷体" panose="02010600040101010101" pitchFamily="2" charset="-122"/>
              </a:rPr>
              <a:t>溶液颜色逐渐加深</a:t>
            </a:r>
            <a:r>
              <a:rPr kumimoji="1" lang="en-US" altLang="zh-CN">
                <a:ea typeface="华文楷体" panose="02010600040101010101" pitchFamily="2" charset="-122"/>
              </a:rPr>
              <a:t>.</a:t>
            </a:r>
            <a:endParaRPr kumimoji="1" lang="zh-CN" altLang="en-US">
              <a:ea typeface="华文楷体" panose="02010600040101010101" pitchFamily="2" charset="-122"/>
            </a:endParaRPr>
          </a:p>
        </p:txBody>
      </p:sp>
      <p:sp>
        <p:nvSpPr>
          <p:cNvPr id="440328" name="Rectangle 8"/>
          <p:cNvSpPr>
            <a:spLocks noChangeArrowheads="1"/>
          </p:cNvSpPr>
          <p:nvPr/>
        </p:nvSpPr>
        <p:spPr bwMode="auto">
          <a:xfrm>
            <a:off x="792163" y="184150"/>
            <a:ext cx="2916237" cy="585788"/>
          </a:xfrm>
          <a:prstGeom prst="rect">
            <a:avLst/>
          </a:prstGeom>
          <a:noFill/>
          <a:ln>
            <a:noFill/>
          </a:ln>
          <a:effectLst/>
        </p:spPr>
        <p:txBody>
          <a:bodyPr>
            <a:spAutoFit/>
          </a:bodyPr>
          <a:lstStyle/>
          <a:p>
            <a:pPr>
              <a:defRPr/>
            </a:pPr>
            <a:r>
              <a:rPr lang="en-US" altLang="zh-CN" dirty="0">
                <a:solidFill>
                  <a:srgbClr val="0000CC"/>
                </a:solidFill>
                <a:latin typeface="+mn-lt"/>
                <a:ea typeface="+mn-ea"/>
              </a:rPr>
              <a:t>4). +5</a:t>
            </a:r>
            <a:r>
              <a:rPr lang="zh-CN" altLang="en-US" dirty="0">
                <a:solidFill>
                  <a:srgbClr val="0000CC"/>
                </a:solidFill>
                <a:latin typeface="+mn-lt"/>
                <a:ea typeface="+mn-ea"/>
              </a:rPr>
              <a:t>氧化态</a:t>
            </a:r>
            <a:endParaRPr lang="zh-CN" altLang="en-US" dirty="0">
              <a:solidFill>
                <a:srgbClr val="0000CC"/>
              </a:solidFill>
              <a:latin typeface="+mn-lt"/>
              <a:ea typeface="+mn-ea"/>
            </a:endParaRPr>
          </a:p>
        </p:txBody>
      </p:sp>
      <p:sp>
        <p:nvSpPr>
          <p:cNvPr id="129027"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09116D17-235D-4BB6-948E-AFB3A87B4958}"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
        <p:nvSpPr>
          <p:cNvPr id="6" name="Rectangle 3"/>
          <p:cNvSpPr>
            <a:spLocks noChangeArrowheads="1"/>
          </p:cNvSpPr>
          <p:nvPr/>
        </p:nvSpPr>
        <p:spPr bwMode="auto">
          <a:xfrm>
            <a:off x="792163" y="908050"/>
            <a:ext cx="8101012"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50000"/>
              </a:lnSpc>
            </a:pPr>
            <a:r>
              <a:rPr kumimoji="1" lang="en-US" altLang="zh-CN">
                <a:solidFill>
                  <a:srgbClr val="FF0000"/>
                </a:solidFill>
                <a:ea typeface="华文楷体" panose="02010600040101010101" pitchFamily="2" charset="-122"/>
              </a:rPr>
              <a:t>    V(V)</a:t>
            </a:r>
            <a:r>
              <a:rPr kumimoji="1" lang="zh-CN" altLang="en-US">
                <a:ea typeface="华文楷体" panose="02010600040101010101" pitchFamily="2" charset="-122"/>
              </a:rPr>
              <a:t>具有较大的荷径比值</a:t>
            </a:r>
            <a:r>
              <a:rPr kumimoji="1" lang="en-US" altLang="zh-CN">
                <a:ea typeface="华文楷体" panose="02010600040101010101" pitchFamily="2" charset="-122"/>
              </a:rPr>
              <a:t>(Z</a:t>
            </a:r>
            <a:r>
              <a:rPr kumimoji="1" lang="en-US" altLang="zh-CN" i="1">
                <a:ea typeface="华文楷体" panose="02010600040101010101" pitchFamily="2" charset="-122"/>
              </a:rPr>
              <a:t>/r</a:t>
            </a:r>
            <a:r>
              <a:rPr kumimoji="1" lang="en-US" altLang="zh-CN">
                <a:ea typeface="华文楷体" panose="02010600040101010101" pitchFamily="2" charset="-122"/>
              </a:rPr>
              <a:t>)</a:t>
            </a:r>
            <a:r>
              <a:rPr kumimoji="1" lang="zh-CN" altLang="en-US">
                <a:ea typeface="华文楷体" panose="02010600040101010101" pitchFamily="2" charset="-122"/>
              </a:rPr>
              <a:t>，在水溶液中不存在</a:t>
            </a:r>
            <a:r>
              <a:rPr kumimoji="1" lang="zh-CN" altLang="en-US">
                <a:solidFill>
                  <a:srgbClr val="FF0000"/>
                </a:solidFill>
                <a:ea typeface="华文楷体" panose="02010600040101010101" pitchFamily="2" charset="-122"/>
              </a:rPr>
              <a:t>简单离子</a:t>
            </a:r>
            <a:r>
              <a:rPr kumimoji="1" lang="en-US" altLang="zh-CN">
                <a:solidFill>
                  <a:srgbClr val="FF0000"/>
                </a:solidFill>
                <a:ea typeface="华文楷体" panose="02010600040101010101" pitchFamily="2" charset="-122"/>
              </a:rPr>
              <a:t>(V</a:t>
            </a:r>
            <a:r>
              <a:rPr kumimoji="1" lang="en-US" altLang="zh-CN" baseline="30000">
                <a:solidFill>
                  <a:srgbClr val="FF0000"/>
                </a:solidFill>
                <a:ea typeface="华文楷体" panose="02010600040101010101" pitchFamily="2" charset="-122"/>
              </a:rPr>
              <a:t>5+</a:t>
            </a:r>
            <a:r>
              <a:rPr kumimoji="1" lang="en-US" altLang="zh-CN">
                <a:solidFill>
                  <a:srgbClr val="FF0000"/>
                </a:solidFill>
                <a:ea typeface="华文楷体" panose="02010600040101010101" pitchFamily="2" charset="-122"/>
              </a:rPr>
              <a:t>)</a:t>
            </a:r>
            <a:r>
              <a:rPr kumimoji="1" lang="zh-CN" altLang="en-US">
                <a:ea typeface="华文楷体" panose="02010600040101010101" pitchFamily="2" charset="-122"/>
              </a:rPr>
              <a:t>，以</a:t>
            </a:r>
            <a:r>
              <a:rPr kumimoji="1" lang="zh-CN" altLang="en-US">
                <a:solidFill>
                  <a:srgbClr val="FF0000"/>
                </a:solidFill>
                <a:ea typeface="华文楷体" panose="02010600040101010101" pitchFamily="2" charset="-122"/>
              </a:rPr>
              <a:t>钒氧基</a:t>
            </a:r>
            <a:r>
              <a:rPr kumimoji="1" lang="en-US" altLang="zh-CN">
                <a:ea typeface="华文楷体" panose="02010600040101010101" pitchFamily="2" charset="-122"/>
              </a:rPr>
              <a:t>(VO</a:t>
            </a:r>
            <a:r>
              <a:rPr kumimoji="1" lang="en-US" altLang="zh-CN" baseline="-25000">
                <a:ea typeface="华文楷体" panose="02010600040101010101" pitchFamily="2" charset="-122"/>
              </a:rPr>
              <a:t>2</a:t>
            </a:r>
            <a:r>
              <a:rPr kumimoji="1" lang="en-US" altLang="zh-CN" baseline="30000">
                <a:ea typeface="华文楷体" panose="02010600040101010101" pitchFamily="2" charset="-122"/>
              </a:rPr>
              <a:t>+</a:t>
            </a:r>
            <a:r>
              <a:rPr kumimoji="1" lang="zh-CN" altLang="en-US">
                <a:ea typeface="华文楷体" panose="02010600040101010101" pitchFamily="2" charset="-122"/>
              </a:rPr>
              <a:t>、</a:t>
            </a:r>
            <a:r>
              <a:rPr kumimoji="1" lang="en-US" altLang="zh-CN">
                <a:ea typeface="华文楷体" panose="02010600040101010101" pitchFamily="2" charset="-122"/>
              </a:rPr>
              <a:t>VO</a:t>
            </a:r>
            <a:r>
              <a:rPr kumimoji="1" lang="en-US" altLang="zh-CN" baseline="30000">
                <a:ea typeface="华文楷体" panose="02010600040101010101" pitchFamily="2" charset="-122"/>
              </a:rPr>
              <a:t>3+</a:t>
            </a:r>
            <a:r>
              <a:rPr kumimoji="1" lang="zh-CN" altLang="en-US">
                <a:ea typeface="华文楷体" panose="02010600040101010101" pitchFamily="2" charset="-122"/>
              </a:rPr>
              <a:t>，</a:t>
            </a:r>
            <a:r>
              <a:rPr kumimoji="1" lang="zh-CN" altLang="en-US">
                <a:solidFill>
                  <a:srgbClr val="00B050"/>
                </a:solidFill>
                <a:ea typeface="华文楷体" panose="02010600040101010101" pitchFamily="2" charset="-122"/>
              </a:rPr>
              <a:t>酸性介质</a:t>
            </a:r>
            <a:r>
              <a:rPr kumimoji="1" lang="en-US" altLang="zh-CN">
                <a:ea typeface="华文楷体" panose="02010600040101010101" pitchFamily="2" charset="-122"/>
              </a:rPr>
              <a:t>)</a:t>
            </a:r>
            <a:r>
              <a:rPr kumimoji="1" lang="zh-CN" altLang="en-US">
                <a:solidFill>
                  <a:srgbClr val="FF0000"/>
                </a:solidFill>
                <a:ea typeface="华文楷体" panose="02010600040101010101" pitchFamily="2" charset="-122"/>
              </a:rPr>
              <a:t>或钒酸根</a:t>
            </a:r>
            <a:r>
              <a:rPr kumimoji="1" lang="zh-CN" altLang="en-US">
                <a:ea typeface="华文楷体" panose="02010600040101010101" pitchFamily="2" charset="-122"/>
              </a:rPr>
              <a:t> </a:t>
            </a:r>
            <a:r>
              <a:rPr kumimoji="1" lang="en-US" altLang="zh-CN">
                <a:ea typeface="华文楷体" panose="02010600040101010101" pitchFamily="2" charset="-122"/>
              </a:rPr>
              <a:t>(VO</a:t>
            </a:r>
            <a:r>
              <a:rPr kumimoji="1" lang="en-US" altLang="zh-CN" baseline="-25000">
                <a:ea typeface="华文楷体" panose="02010600040101010101" pitchFamily="2" charset="-122"/>
              </a:rPr>
              <a:t>3</a:t>
            </a:r>
            <a:r>
              <a:rPr kumimoji="1" lang="en-US" altLang="zh-CN" baseline="30000">
                <a:ea typeface="华文楷体" panose="02010600040101010101" pitchFamily="2" charset="-122"/>
              </a:rPr>
              <a:t>-</a:t>
            </a:r>
            <a:r>
              <a:rPr kumimoji="1" lang="en-US" altLang="zh-CN">
                <a:ea typeface="华文楷体" panose="02010600040101010101" pitchFamily="2" charset="-122"/>
              </a:rPr>
              <a:t>,VO</a:t>
            </a:r>
            <a:r>
              <a:rPr kumimoji="1" lang="en-US" altLang="zh-CN" baseline="-25000">
                <a:ea typeface="华文楷体" panose="02010600040101010101" pitchFamily="2" charset="-122"/>
              </a:rPr>
              <a:t>4</a:t>
            </a:r>
            <a:r>
              <a:rPr kumimoji="1" lang="en-US" altLang="zh-CN" baseline="30000">
                <a:ea typeface="华文楷体" panose="02010600040101010101" pitchFamily="2" charset="-122"/>
              </a:rPr>
              <a:t>3-</a:t>
            </a:r>
            <a:r>
              <a:rPr kumimoji="1" lang="zh-CN" altLang="en-US">
                <a:ea typeface="华文楷体" panose="02010600040101010101" pitchFamily="2" charset="-122"/>
              </a:rPr>
              <a:t> ，</a:t>
            </a:r>
            <a:r>
              <a:rPr kumimoji="1" lang="zh-CN" altLang="en-US">
                <a:solidFill>
                  <a:srgbClr val="00B050"/>
                </a:solidFill>
                <a:ea typeface="华文楷体" panose="02010600040101010101" pitchFamily="2" charset="-122"/>
              </a:rPr>
              <a:t>碱性介质</a:t>
            </a:r>
            <a:r>
              <a:rPr kumimoji="1" lang="en-US" altLang="zh-CN">
                <a:ea typeface="华文楷体" panose="02010600040101010101" pitchFamily="2" charset="-122"/>
              </a:rPr>
              <a:t>)</a:t>
            </a:r>
            <a:r>
              <a:rPr kumimoji="1" lang="zh-CN" altLang="en-US">
                <a:ea typeface="华文楷体" panose="02010600040101010101" pitchFamily="2" charset="-122"/>
              </a:rPr>
              <a:t>等形式存在。</a:t>
            </a:r>
            <a:endParaRPr kumimoji="1" lang="zh-CN" altLang="en-US">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500"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25"/>
                                        </p:tgtEl>
                                        <p:attrNameLst>
                                          <p:attrName>style.visibility</p:attrName>
                                        </p:attrNameLst>
                                      </p:cBhvr>
                                      <p:to>
                                        <p:strVal val="visible"/>
                                      </p:to>
                                    </p:set>
                                    <p:animEffect transition="in" filter="wipe(left)">
                                      <p:cBhvr>
                                        <p:cTn id="12" dur="500"/>
                                        <p:tgtEl>
                                          <p:spTgt spid="440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5" grpId="0"/>
      <p:bldP spid="6" grpId="0" autoUpdateAnimBg="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849313" y="260350"/>
            <a:ext cx="8294687" cy="584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nSpc>
                <a:spcPct val="140000"/>
              </a:lnSpc>
            </a:pPr>
            <a:r>
              <a:rPr lang="en-US" altLang="zh-CN" sz="3000" dirty="0">
                <a:solidFill>
                  <a:srgbClr val="FF0000"/>
                </a:solidFill>
                <a:ea typeface="华文楷体" panose="02010600040101010101" pitchFamily="2" charset="-122"/>
              </a:rPr>
              <a:t>VO</a:t>
            </a:r>
            <a:r>
              <a:rPr lang="en-US" altLang="zh-CN" sz="3000" baseline="-25000" dirty="0">
                <a:solidFill>
                  <a:srgbClr val="FF0000"/>
                </a:solidFill>
                <a:ea typeface="华文楷体" panose="02010600040101010101" pitchFamily="2" charset="-122"/>
              </a:rPr>
              <a:t>4</a:t>
            </a:r>
            <a:r>
              <a:rPr lang="en-US" altLang="zh-CN" sz="3000" baseline="30000" dirty="0">
                <a:solidFill>
                  <a:srgbClr val="FF0000"/>
                </a:solidFill>
                <a:ea typeface="华文楷体" panose="02010600040101010101" pitchFamily="2" charset="-122"/>
              </a:rPr>
              <a:t>3-</a:t>
            </a:r>
            <a:r>
              <a:rPr lang="en-US" altLang="zh-CN" sz="3000" dirty="0">
                <a:solidFill>
                  <a:srgbClr val="FF0000"/>
                </a:solidFill>
                <a:ea typeface="华文楷体" panose="02010600040101010101" pitchFamily="2" charset="-122"/>
              </a:rPr>
              <a:t>(</a:t>
            </a:r>
            <a:r>
              <a:rPr lang="zh-CN" altLang="en-US" sz="3000" dirty="0">
                <a:solidFill>
                  <a:srgbClr val="FF0000"/>
                </a:solidFill>
                <a:ea typeface="华文楷体" panose="02010600040101010101" pitchFamily="2" charset="-122"/>
              </a:rPr>
              <a:t>强碱性</a:t>
            </a:r>
            <a:r>
              <a:rPr lang="en-US" altLang="zh-CN" sz="3000" dirty="0">
                <a:solidFill>
                  <a:srgbClr val="FF0000"/>
                </a:solidFill>
                <a:ea typeface="华文楷体" panose="02010600040101010101" pitchFamily="2" charset="-122"/>
              </a:rPr>
              <a:t>)</a:t>
            </a:r>
            <a:r>
              <a:rPr lang="zh-CN" altLang="en-US" sz="3000" dirty="0">
                <a:solidFill>
                  <a:srgbClr val="FF0000"/>
                </a:solidFill>
                <a:ea typeface="华文楷体" panose="02010600040101010101" pitchFamily="2" charset="-122"/>
              </a:rPr>
              <a:t>：</a:t>
            </a:r>
            <a:r>
              <a:rPr lang="zh-CN" altLang="en-US" sz="3000" dirty="0">
                <a:ea typeface="华文楷体" panose="02010600040101010101" pitchFamily="2" charset="-122"/>
              </a:rPr>
              <a:t>改变</a:t>
            </a:r>
            <a:r>
              <a:rPr lang="en-US" altLang="zh-CN" sz="3000" dirty="0">
                <a:solidFill>
                  <a:srgbClr val="FF0000"/>
                </a:solidFill>
                <a:ea typeface="华文楷体" panose="02010600040101010101" pitchFamily="2" charset="-122"/>
              </a:rPr>
              <a:t>pH</a:t>
            </a:r>
            <a:r>
              <a:rPr lang="zh-CN" altLang="en-US" sz="3000" dirty="0">
                <a:solidFill>
                  <a:srgbClr val="FF0000"/>
                </a:solidFill>
                <a:ea typeface="华文楷体" panose="02010600040101010101" pitchFamily="2" charset="-122"/>
              </a:rPr>
              <a:t>值</a:t>
            </a:r>
            <a:r>
              <a:rPr lang="zh-CN" altLang="en-US" sz="3000" dirty="0">
                <a:ea typeface="华文楷体" panose="02010600040101010101" pitchFamily="2" charset="-122"/>
              </a:rPr>
              <a:t>得到不同缩合度的离子，</a:t>
            </a:r>
            <a:r>
              <a:rPr kumimoji="1" lang="zh-CN" altLang="en-US" sz="3000" dirty="0">
                <a:ea typeface="华文楷体" panose="02010600040101010101" pitchFamily="2" charset="-122"/>
              </a:rPr>
              <a:t>溶液颜色逐渐加深，从</a:t>
            </a:r>
            <a:r>
              <a:rPr kumimoji="1" lang="zh-CN" altLang="en-US" sz="3000" dirty="0">
                <a:solidFill>
                  <a:srgbClr val="0000CC"/>
                </a:solidFill>
                <a:ea typeface="华文楷体" panose="02010600040101010101" pitchFamily="2" charset="-122"/>
              </a:rPr>
              <a:t>无色</a:t>
            </a:r>
            <a:r>
              <a:rPr kumimoji="1" lang="en-US" altLang="zh-CN" sz="3000" dirty="0">
                <a:solidFill>
                  <a:srgbClr val="0000CC"/>
                </a:solidFill>
                <a:ea typeface="华文楷体" panose="02010600040101010101" pitchFamily="2" charset="-122"/>
              </a:rPr>
              <a:t>-</a:t>
            </a:r>
            <a:r>
              <a:rPr kumimoji="1" lang="zh-CN" altLang="en-US" sz="3000" dirty="0">
                <a:solidFill>
                  <a:srgbClr val="0000CC"/>
                </a:solidFill>
                <a:ea typeface="华文楷体" panose="02010600040101010101" pitchFamily="2" charset="-122"/>
              </a:rPr>
              <a:t>黄色</a:t>
            </a:r>
            <a:r>
              <a:rPr kumimoji="1" lang="en-US" altLang="zh-CN" sz="3000" dirty="0">
                <a:solidFill>
                  <a:srgbClr val="0000CC"/>
                </a:solidFill>
                <a:ea typeface="华文楷体" panose="02010600040101010101" pitchFamily="2" charset="-122"/>
              </a:rPr>
              <a:t>-</a:t>
            </a:r>
            <a:r>
              <a:rPr kumimoji="1" lang="zh-CN" altLang="en-US" sz="3000" dirty="0">
                <a:solidFill>
                  <a:srgbClr val="0000CC"/>
                </a:solidFill>
                <a:ea typeface="华文楷体" panose="02010600040101010101" pitchFamily="2" charset="-122"/>
              </a:rPr>
              <a:t>深红色。</a:t>
            </a:r>
            <a:endParaRPr kumimoji="1" lang="en-US" altLang="zh-CN" sz="3000" dirty="0">
              <a:ea typeface="华文楷体" panose="02010600040101010101" pitchFamily="2" charset="-122"/>
            </a:endParaRPr>
          </a:p>
          <a:p>
            <a:pPr>
              <a:lnSpc>
                <a:spcPct val="140000"/>
              </a:lnSpc>
            </a:pPr>
            <a:r>
              <a:rPr lang="zh-CN" altLang="en-US" sz="3000" dirty="0">
                <a:ea typeface="华文楷体" panose="02010600040101010101" pitchFamily="2" charset="-122"/>
              </a:rPr>
              <a:t>  </a:t>
            </a:r>
            <a:r>
              <a:rPr kumimoji="1" lang="en-US" altLang="zh-CN" sz="3000" dirty="0">
                <a:solidFill>
                  <a:srgbClr val="FF0000"/>
                </a:solidFill>
                <a:ea typeface="华文楷体" panose="02010600040101010101" pitchFamily="2" charset="-122"/>
              </a:rPr>
              <a:t>VO</a:t>
            </a:r>
            <a:r>
              <a:rPr kumimoji="1" lang="en-US" altLang="zh-CN" sz="3000" baseline="-25000" dirty="0">
                <a:solidFill>
                  <a:srgbClr val="FF0000"/>
                </a:solidFill>
                <a:ea typeface="华文楷体" panose="02010600040101010101" pitchFamily="2" charset="-122"/>
              </a:rPr>
              <a:t>4</a:t>
            </a:r>
            <a:r>
              <a:rPr kumimoji="1" lang="en-US" altLang="zh-CN" sz="3000" baseline="30000" dirty="0">
                <a:solidFill>
                  <a:srgbClr val="FF0000"/>
                </a:solidFill>
                <a:ea typeface="华文楷体" panose="02010600040101010101" pitchFamily="2" charset="-122"/>
              </a:rPr>
              <a:t>3-</a:t>
            </a:r>
            <a:r>
              <a:rPr kumimoji="1" lang="en-US" altLang="zh-CN" sz="3000" dirty="0">
                <a:ea typeface="华文楷体" panose="02010600040101010101" pitchFamily="2" charset="-122"/>
              </a:rPr>
              <a:t>+2H</a:t>
            </a:r>
            <a:r>
              <a:rPr kumimoji="1" lang="en-US" altLang="zh-CN" sz="3000" baseline="30000" dirty="0">
                <a:ea typeface="华文楷体" panose="02010600040101010101" pitchFamily="2" charset="-122"/>
              </a:rPr>
              <a:t>+</a:t>
            </a:r>
            <a:r>
              <a:rPr kumimoji="1" lang="en-US" altLang="zh-CN" sz="3000" dirty="0">
                <a:ea typeface="华文楷体" panose="02010600040101010101" pitchFamily="2" charset="-122"/>
                <a:sym typeface="Wingdings 3" panose="05040102010807070707" pitchFamily="18" charset="2"/>
              </a:rPr>
              <a:t>2H</a:t>
            </a:r>
            <a:r>
              <a:rPr kumimoji="1" lang="en-US" altLang="zh-CN" sz="3000" dirty="0">
                <a:ea typeface="华文楷体" panose="02010600040101010101" pitchFamily="2" charset="-122"/>
              </a:rPr>
              <a:t>VO</a:t>
            </a:r>
            <a:r>
              <a:rPr kumimoji="1" lang="en-US" altLang="zh-CN" sz="3000" baseline="-25000" dirty="0">
                <a:ea typeface="华文楷体" panose="02010600040101010101" pitchFamily="2" charset="-122"/>
              </a:rPr>
              <a:t>4</a:t>
            </a:r>
            <a:r>
              <a:rPr kumimoji="1" lang="en-US" altLang="zh-CN" sz="3000" baseline="30000" dirty="0">
                <a:ea typeface="华文楷体" panose="02010600040101010101" pitchFamily="2" charset="-122"/>
              </a:rPr>
              <a:t>2-</a:t>
            </a:r>
            <a:r>
              <a:rPr kumimoji="1" lang="en-US" altLang="zh-CN" sz="3000" dirty="0">
                <a:ea typeface="华文楷体" panose="02010600040101010101" pitchFamily="2" charset="-122"/>
                <a:sym typeface="Wingdings 3" panose="05040102010807070707" pitchFamily="18" charset="2"/>
              </a:rPr>
              <a:t> </a:t>
            </a:r>
            <a:r>
              <a:rPr kumimoji="1" lang="en-US" altLang="zh-CN" sz="3000" dirty="0">
                <a:solidFill>
                  <a:srgbClr val="FF0000"/>
                </a:solidFill>
                <a:ea typeface="华文楷体" panose="02010600040101010101" pitchFamily="2" charset="-122"/>
              </a:rPr>
              <a:t>V</a:t>
            </a:r>
            <a:r>
              <a:rPr kumimoji="1" lang="en-US" altLang="zh-CN" sz="3000" baseline="-25000" dirty="0">
                <a:solidFill>
                  <a:srgbClr val="FF0000"/>
                </a:solidFill>
                <a:ea typeface="华文楷体" panose="02010600040101010101" pitchFamily="2" charset="-122"/>
              </a:rPr>
              <a:t>2</a:t>
            </a:r>
            <a:r>
              <a:rPr kumimoji="1" lang="en-US" altLang="zh-CN" sz="3000" dirty="0">
                <a:solidFill>
                  <a:srgbClr val="FF0000"/>
                </a:solidFill>
                <a:ea typeface="华文楷体" panose="02010600040101010101" pitchFamily="2" charset="-122"/>
              </a:rPr>
              <a:t>O</a:t>
            </a:r>
            <a:r>
              <a:rPr kumimoji="1" lang="en-US" altLang="zh-CN" sz="3000" baseline="-25000" dirty="0">
                <a:solidFill>
                  <a:srgbClr val="FF0000"/>
                </a:solidFill>
                <a:ea typeface="华文楷体" panose="02010600040101010101" pitchFamily="2" charset="-122"/>
              </a:rPr>
              <a:t>7</a:t>
            </a:r>
            <a:r>
              <a:rPr kumimoji="1" lang="en-US" altLang="zh-CN" sz="3000" baseline="30000" dirty="0">
                <a:solidFill>
                  <a:srgbClr val="FF0000"/>
                </a:solidFill>
                <a:ea typeface="华文楷体" panose="02010600040101010101" pitchFamily="2" charset="-122"/>
              </a:rPr>
              <a:t>4-</a:t>
            </a:r>
            <a:r>
              <a:rPr kumimoji="1" lang="en-US" altLang="zh-CN" sz="3000" dirty="0">
                <a:ea typeface="华文楷体" panose="02010600040101010101" pitchFamily="2" charset="-122"/>
              </a:rPr>
              <a:t>+H</a:t>
            </a:r>
            <a:r>
              <a:rPr kumimoji="1" lang="en-US" altLang="zh-CN" sz="3000" baseline="-25000" dirty="0">
                <a:ea typeface="华文楷体" panose="02010600040101010101" pitchFamily="2" charset="-122"/>
              </a:rPr>
              <a:t>2</a:t>
            </a:r>
            <a:r>
              <a:rPr kumimoji="1" lang="en-US" altLang="zh-CN" sz="3000" dirty="0">
                <a:ea typeface="华文楷体" panose="02010600040101010101" pitchFamily="2" charset="-122"/>
              </a:rPr>
              <a:t>O  (pH≥10)</a:t>
            </a:r>
            <a:endParaRPr kumimoji="1" lang="en-US" altLang="zh-CN" sz="3000" dirty="0">
              <a:ea typeface="华文楷体" panose="02010600040101010101" pitchFamily="2" charset="-122"/>
            </a:endParaRPr>
          </a:p>
          <a:p>
            <a:pPr>
              <a:lnSpc>
                <a:spcPct val="140000"/>
              </a:lnSpc>
            </a:pPr>
            <a:r>
              <a:rPr kumimoji="1" lang="en-US" altLang="zh-CN" sz="3000" dirty="0">
                <a:ea typeface="华文楷体" panose="02010600040101010101" pitchFamily="2" charset="-122"/>
              </a:rPr>
              <a:t>  3V</a:t>
            </a:r>
            <a:r>
              <a:rPr kumimoji="1" lang="en-US" altLang="zh-CN" sz="3000" baseline="-25000" dirty="0">
                <a:ea typeface="华文楷体" panose="02010600040101010101" pitchFamily="2" charset="-122"/>
              </a:rPr>
              <a:t>2</a:t>
            </a:r>
            <a:r>
              <a:rPr kumimoji="1" lang="en-US" altLang="zh-CN" sz="3000" dirty="0">
                <a:ea typeface="华文楷体" panose="02010600040101010101" pitchFamily="2" charset="-122"/>
              </a:rPr>
              <a:t>O</a:t>
            </a:r>
            <a:r>
              <a:rPr kumimoji="1" lang="en-US" altLang="zh-CN" sz="3000" baseline="-25000" dirty="0">
                <a:ea typeface="华文楷体" panose="02010600040101010101" pitchFamily="2" charset="-122"/>
              </a:rPr>
              <a:t>7</a:t>
            </a:r>
            <a:r>
              <a:rPr kumimoji="1" lang="en-US" altLang="zh-CN" sz="3000" baseline="30000" dirty="0">
                <a:ea typeface="华文楷体" panose="02010600040101010101" pitchFamily="2" charset="-122"/>
              </a:rPr>
              <a:t>4-</a:t>
            </a:r>
            <a:r>
              <a:rPr kumimoji="1" lang="en-US" altLang="zh-CN" sz="3000" dirty="0">
                <a:ea typeface="华文楷体" panose="02010600040101010101" pitchFamily="2" charset="-122"/>
              </a:rPr>
              <a:t>+6H</a:t>
            </a:r>
            <a:r>
              <a:rPr kumimoji="1" lang="en-US" altLang="zh-CN" sz="3000" baseline="30000" dirty="0">
                <a:ea typeface="华文楷体" panose="02010600040101010101" pitchFamily="2" charset="-122"/>
              </a:rPr>
              <a:t>+</a:t>
            </a:r>
            <a:r>
              <a:rPr kumimoji="1" lang="en-US" altLang="zh-CN" sz="3000" dirty="0">
                <a:ea typeface="华文楷体" panose="02010600040101010101" pitchFamily="2" charset="-122"/>
                <a:sym typeface="Wingdings 3" panose="05040102010807070707" pitchFamily="18" charset="2"/>
              </a:rPr>
              <a:t> 2 </a:t>
            </a:r>
            <a:r>
              <a:rPr kumimoji="1" lang="en-US" altLang="zh-CN" sz="3000" dirty="0">
                <a:solidFill>
                  <a:srgbClr val="FF0000"/>
                </a:solidFill>
                <a:ea typeface="华文楷体" panose="02010600040101010101" pitchFamily="2" charset="-122"/>
              </a:rPr>
              <a:t>V</a:t>
            </a:r>
            <a:r>
              <a:rPr kumimoji="1" lang="en-US" altLang="zh-CN" sz="3000" baseline="-25000" dirty="0">
                <a:solidFill>
                  <a:srgbClr val="FF0000"/>
                </a:solidFill>
                <a:ea typeface="华文楷体" panose="02010600040101010101" pitchFamily="2" charset="-122"/>
              </a:rPr>
              <a:t>3</a:t>
            </a:r>
            <a:r>
              <a:rPr kumimoji="1" lang="en-US" altLang="zh-CN" sz="3000" dirty="0">
                <a:solidFill>
                  <a:srgbClr val="FF0000"/>
                </a:solidFill>
                <a:ea typeface="华文楷体" panose="02010600040101010101" pitchFamily="2" charset="-122"/>
              </a:rPr>
              <a:t>O</a:t>
            </a:r>
            <a:r>
              <a:rPr kumimoji="1" lang="en-US" altLang="zh-CN" sz="3000" baseline="-25000" dirty="0">
                <a:solidFill>
                  <a:srgbClr val="FF0000"/>
                </a:solidFill>
                <a:ea typeface="华文楷体" panose="02010600040101010101" pitchFamily="2" charset="-122"/>
              </a:rPr>
              <a:t>9</a:t>
            </a:r>
            <a:r>
              <a:rPr kumimoji="1" lang="en-US" altLang="zh-CN" sz="3000" baseline="30000" dirty="0">
                <a:solidFill>
                  <a:srgbClr val="FF0000"/>
                </a:solidFill>
                <a:ea typeface="华文楷体" panose="02010600040101010101" pitchFamily="2" charset="-122"/>
              </a:rPr>
              <a:t>3-</a:t>
            </a:r>
            <a:r>
              <a:rPr kumimoji="1" lang="en-US" altLang="zh-CN" sz="3000" dirty="0">
                <a:ea typeface="华文楷体" panose="02010600040101010101" pitchFamily="2" charset="-122"/>
              </a:rPr>
              <a:t>+3H</a:t>
            </a:r>
            <a:r>
              <a:rPr kumimoji="1" lang="en-US" altLang="zh-CN" sz="3000" baseline="-25000" dirty="0">
                <a:ea typeface="华文楷体" panose="02010600040101010101" pitchFamily="2" charset="-122"/>
              </a:rPr>
              <a:t>2</a:t>
            </a:r>
            <a:r>
              <a:rPr kumimoji="1" lang="en-US" altLang="zh-CN" sz="3000" dirty="0">
                <a:ea typeface="华文楷体" panose="02010600040101010101" pitchFamily="2" charset="-122"/>
              </a:rPr>
              <a:t>O   (pH≥8.4)</a:t>
            </a:r>
            <a:endParaRPr kumimoji="1" lang="en-US" altLang="zh-CN" sz="3000" dirty="0">
              <a:ea typeface="华文楷体" panose="02010600040101010101" pitchFamily="2" charset="-122"/>
            </a:endParaRPr>
          </a:p>
          <a:p>
            <a:pPr algn="ctr">
              <a:lnSpc>
                <a:spcPct val="140000"/>
              </a:lnSpc>
            </a:pPr>
            <a:r>
              <a:rPr kumimoji="1" lang="en-US" altLang="zh-CN" sz="3000" dirty="0">
                <a:ea typeface="华文楷体" panose="02010600040101010101" pitchFamily="2" charset="-122"/>
                <a:sym typeface="Wingdings 3" panose="05040102010807070707" pitchFamily="18" charset="2"/>
              </a:rPr>
              <a:t>10</a:t>
            </a:r>
            <a:r>
              <a:rPr kumimoji="1" lang="en-US" altLang="zh-CN" sz="3000" dirty="0">
                <a:ea typeface="华文楷体" panose="02010600040101010101" pitchFamily="2" charset="-122"/>
              </a:rPr>
              <a:t>V</a:t>
            </a:r>
            <a:r>
              <a:rPr kumimoji="1" lang="en-US" altLang="zh-CN" sz="3000" baseline="-25000" dirty="0">
                <a:ea typeface="华文楷体" panose="02010600040101010101" pitchFamily="2" charset="-122"/>
              </a:rPr>
              <a:t>3</a:t>
            </a:r>
            <a:r>
              <a:rPr kumimoji="1" lang="en-US" altLang="zh-CN" sz="3000" dirty="0">
                <a:ea typeface="华文楷体" panose="02010600040101010101" pitchFamily="2" charset="-122"/>
              </a:rPr>
              <a:t>O</a:t>
            </a:r>
            <a:r>
              <a:rPr kumimoji="1" lang="en-US" altLang="zh-CN" sz="3000" baseline="-25000" dirty="0">
                <a:ea typeface="华文楷体" panose="02010600040101010101" pitchFamily="2" charset="-122"/>
              </a:rPr>
              <a:t>9</a:t>
            </a:r>
            <a:r>
              <a:rPr kumimoji="1" lang="en-US" altLang="zh-CN" sz="3000" baseline="30000" dirty="0">
                <a:ea typeface="华文楷体" panose="02010600040101010101" pitchFamily="2" charset="-122"/>
              </a:rPr>
              <a:t>3-</a:t>
            </a:r>
            <a:r>
              <a:rPr kumimoji="1" lang="en-US" altLang="zh-CN" sz="3000" dirty="0">
                <a:ea typeface="华文楷体" panose="02010600040101010101" pitchFamily="2" charset="-122"/>
              </a:rPr>
              <a:t>+12H</a:t>
            </a:r>
            <a:r>
              <a:rPr kumimoji="1" lang="en-US" altLang="zh-CN" sz="3000" baseline="30000" dirty="0">
                <a:ea typeface="华文楷体" panose="02010600040101010101" pitchFamily="2" charset="-122"/>
              </a:rPr>
              <a:t>+</a:t>
            </a:r>
            <a:r>
              <a:rPr kumimoji="1" lang="en-US" altLang="zh-CN" sz="3000" dirty="0">
                <a:ea typeface="华文楷体" panose="02010600040101010101" pitchFamily="2" charset="-122"/>
                <a:sym typeface="Wingdings 3" panose="05040102010807070707" pitchFamily="18" charset="2"/>
              </a:rPr>
              <a:t> </a:t>
            </a:r>
            <a:r>
              <a:rPr kumimoji="1" lang="en-US" altLang="zh-CN" sz="3000" dirty="0">
                <a:ea typeface="华文楷体" panose="02010600040101010101" pitchFamily="2" charset="-122"/>
              </a:rPr>
              <a:t>3 </a:t>
            </a:r>
            <a:r>
              <a:rPr kumimoji="1" lang="en-US" altLang="zh-CN" sz="3000" dirty="0">
                <a:solidFill>
                  <a:srgbClr val="FF0000"/>
                </a:solidFill>
                <a:ea typeface="华文楷体" panose="02010600040101010101" pitchFamily="2" charset="-122"/>
              </a:rPr>
              <a:t>V</a:t>
            </a:r>
            <a:r>
              <a:rPr kumimoji="1" lang="en-US" altLang="zh-CN" sz="3000" baseline="-25000" dirty="0">
                <a:solidFill>
                  <a:srgbClr val="FF0000"/>
                </a:solidFill>
                <a:ea typeface="华文楷体" panose="02010600040101010101" pitchFamily="2" charset="-122"/>
              </a:rPr>
              <a:t>10</a:t>
            </a:r>
            <a:r>
              <a:rPr kumimoji="1" lang="en-US" altLang="zh-CN" sz="3000" dirty="0">
                <a:solidFill>
                  <a:srgbClr val="FF0000"/>
                </a:solidFill>
                <a:ea typeface="华文楷体" panose="02010600040101010101" pitchFamily="2" charset="-122"/>
              </a:rPr>
              <a:t>O</a:t>
            </a:r>
            <a:r>
              <a:rPr kumimoji="1" lang="en-US" altLang="zh-CN" sz="3000" baseline="-25000" dirty="0">
                <a:solidFill>
                  <a:srgbClr val="FF0000"/>
                </a:solidFill>
                <a:ea typeface="华文楷体" panose="02010600040101010101" pitchFamily="2" charset="-122"/>
              </a:rPr>
              <a:t>28</a:t>
            </a:r>
            <a:r>
              <a:rPr kumimoji="1" lang="en-US" altLang="zh-CN" sz="3000" baseline="30000" dirty="0">
                <a:solidFill>
                  <a:srgbClr val="FF0000"/>
                </a:solidFill>
                <a:ea typeface="华文楷体" panose="02010600040101010101" pitchFamily="2" charset="-122"/>
              </a:rPr>
              <a:t>6-</a:t>
            </a:r>
            <a:r>
              <a:rPr kumimoji="1" lang="en-US" altLang="zh-CN" sz="3000" dirty="0">
                <a:ea typeface="华文楷体" panose="02010600040101010101" pitchFamily="2" charset="-122"/>
              </a:rPr>
              <a:t>+6H</a:t>
            </a:r>
            <a:r>
              <a:rPr kumimoji="1" lang="en-US" altLang="zh-CN" sz="3000" baseline="-25000" dirty="0">
                <a:ea typeface="华文楷体" panose="02010600040101010101" pitchFamily="2" charset="-122"/>
              </a:rPr>
              <a:t>2</a:t>
            </a:r>
            <a:r>
              <a:rPr kumimoji="1" lang="en-US" altLang="zh-CN" sz="3000" dirty="0">
                <a:ea typeface="华文楷体" panose="02010600040101010101" pitchFamily="2" charset="-122"/>
              </a:rPr>
              <a:t>O   (9&gt;pH&gt;3)</a:t>
            </a:r>
            <a:endParaRPr kumimoji="1" lang="en-US" altLang="zh-CN" sz="3000" dirty="0">
              <a:ea typeface="华文楷体" panose="02010600040101010101" pitchFamily="2" charset="-122"/>
            </a:endParaRPr>
          </a:p>
          <a:p>
            <a:pPr>
              <a:lnSpc>
                <a:spcPct val="140000"/>
              </a:lnSpc>
            </a:pPr>
            <a:r>
              <a:rPr kumimoji="1" lang="en-US" altLang="zh-CN" sz="3000" dirty="0">
                <a:ea typeface="华文楷体" panose="02010600040101010101" pitchFamily="2" charset="-122"/>
              </a:rPr>
              <a:t>  </a:t>
            </a:r>
            <a:r>
              <a:rPr kumimoji="1" lang="zh-CN" altLang="en-US" sz="3000" dirty="0">
                <a:ea typeface="华文楷体" panose="02010600040101010101" pitchFamily="2" charset="-122"/>
              </a:rPr>
              <a:t>继续加酸，</a:t>
            </a:r>
            <a:r>
              <a:rPr kumimoji="1" lang="en-US" altLang="zh-CN" sz="3000" dirty="0">
                <a:ea typeface="华文楷体" panose="02010600040101010101" pitchFamily="2" charset="-122"/>
              </a:rPr>
              <a:t>V</a:t>
            </a:r>
            <a:r>
              <a:rPr kumimoji="1" lang="en-US" altLang="zh-CN" sz="3000" baseline="-25000" dirty="0">
                <a:ea typeface="华文楷体" panose="02010600040101010101" pitchFamily="2" charset="-122"/>
              </a:rPr>
              <a:t>10</a:t>
            </a:r>
            <a:r>
              <a:rPr kumimoji="1" lang="en-US" altLang="zh-CN" sz="3000" dirty="0">
                <a:ea typeface="华文楷体" panose="02010600040101010101" pitchFamily="2" charset="-122"/>
              </a:rPr>
              <a:t>O</a:t>
            </a:r>
            <a:r>
              <a:rPr kumimoji="1" lang="en-US" altLang="zh-CN" sz="3000" baseline="-25000" dirty="0">
                <a:ea typeface="华文楷体" panose="02010600040101010101" pitchFamily="2" charset="-122"/>
              </a:rPr>
              <a:t>28</a:t>
            </a:r>
            <a:r>
              <a:rPr kumimoji="1" lang="en-US" altLang="zh-CN" sz="3000" baseline="30000" dirty="0">
                <a:ea typeface="华文楷体" panose="02010600040101010101" pitchFamily="2" charset="-122"/>
              </a:rPr>
              <a:t>6-</a:t>
            </a:r>
            <a:r>
              <a:rPr kumimoji="1" lang="en-US" altLang="zh-CN" sz="3000" dirty="0">
                <a:ea typeface="华文楷体" panose="02010600040101010101" pitchFamily="2" charset="-122"/>
              </a:rPr>
              <a:t>+H</a:t>
            </a:r>
            <a:r>
              <a:rPr kumimoji="1" lang="en-US" altLang="zh-CN" sz="3000" baseline="30000" dirty="0">
                <a:ea typeface="华文楷体" panose="02010600040101010101" pitchFamily="2" charset="-122"/>
              </a:rPr>
              <a:t>+ </a:t>
            </a:r>
            <a:r>
              <a:rPr kumimoji="1" lang="en-US" altLang="zh-CN" sz="3000" dirty="0">
                <a:ea typeface="华文楷体" panose="02010600040101010101" pitchFamily="2" charset="-122"/>
                <a:sym typeface="Wingdings 3" panose="05040102010807070707" pitchFamily="18" charset="2"/>
              </a:rPr>
              <a:t> </a:t>
            </a:r>
            <a:r>
              <a:rPr kumimoji="1" lang="en-US" altLang="zh-CN" sz="3000" dirty="0">
                <a:solidFill>
                  <a:srgbClr val="000099"/>
                </a:solidFill>
                <a:ea typeface="华文楷体" panose="02010600040101010101" pitchFamily="2" charset="-122"/>
              </a:rPr>
              <a:t>HV</a:t>
            </a:r>
            <a:r>
              <a:rPr kumimoji="1" lang="en-US" altLang="zh-CN" sz="3000" baseline="-25000" dirty="0">
                <a:solidFill>
                  <a:srgbClr val="000099"/>
                </a:solidFill>
                <a:ea typeface="华文楷体" panose="02010600040101010101" pitchFamily="2" charset="-122"/>
              </a:rPr>
              <a:t>10</a:t>
            </a:r>
            <a:r>
              <a:rPr kumimoji="1" lang="en-US" altLang="zh-CN" sz="3000" dirty="0">
                <a:solidFill>
                  <a:srgbClr val="000099"/>
                </a:solidFill>
                <a:ea typeface="华文楷体" panose="02010600040101010101" pitchFamily="2" charset="-122"/>
              </a:rPr>
              <a:t>O</a:t>
            </a:r>
            <a:r>
              <a:rPr kumimoji="1" lang="en-US" altLang="zh-CN" sz="3000" baseline="-25000" dirty="0">
                <a:solidFill>
                  <a:srgbClr val="000099"/>
                </a:solidFill>
                <a:ea typeface="华文楷体" panose="02010600040101010101" pitchFamily="2" charset="-122"/>
              </a:rPr>
              <a:t>28</a:t>
            </a:r>
            <a:r>
              <a:rPr kumimoji="1" lang="en-US" altLang="zh-CN" sz="3000" baseline="30000" dirty="0">
                <a:solidFill>
                  <a:srgbClr val="000099"/>
                </a:solidFill>
                <a:ea typeface="华文楷体" panose="02010600040101010101" pitchFamily="2" charset="-122"/>
              </a:rPr>
              <a:t>5-</a:t>
            </a:r>
            <a:endParaRPr kumimoji="1" lang="en-US" altLang="zh-CN" sz="3000" dirty="0">
              <a:solidFill>
                <a:srgbClr val="000099"/>
              </a:solidFill>
              <a:ea typeface="华文楷体" panose="02010600040101010101" pitchFamily="2" charset="-122"/>
            </a:endParaRPr>
          </a:p>
          <a:p>
            <a:pPr>
              <a:lnSpc>
                <a:spcPct val="140000"/>
              </a:lnSpc>
            </a:pPr>
            <a:r>
              <a:rPr kumimoji="1" lang="en-US" altLang="zh-CN" sz="3000" dirty="0">
                <a:ea typeface="华文楷体" panose="02010600040101010101" pitchFamily="2" charset="-122"/>
              </a:rPr>
              <a:t>       pH=2</a:t>
            </a:r>
            <a:r>
              <a:rPr kumimoji="1" lang="zh-CN" altLang="en-US" sz="3000" dirty="0">
                <a:ea typeface="华文楷体" panose="02010600040101010101" pitchFamily="2" charset="-122"/>
              </a:rPr>
              <a:t>时，生成</a:t>
            </a:r>
            <a:r>
              <a:rPr kumimoji="1" lang="en-US" altLang="zh-CN" sz="3000" dirty="0">
                <a:solidFill>
                  <a:srgbClr val="0000CC"/>
                </a:solidFill>
                <a:ea typeface="华文楷体" panose="02010600040101010101" pitchFamily="2" charset="-122"/>
              </a:rPr>
              <a:t>V</a:t>
            </a:r>
            <a:r>
              <a:rPr kumimoji="1" lang="en-US" altLang="zh-CN" sz="3000" baseline="-25000" dirty="0">
                <a:solidFill>
                  <a:srgbClr val="0000CC"/>
                </a:solidFill>
                <a:ea typeface="华文楷体" panose="02010600040101010101" pitchFamily="2" charset="-122"/>
              </a:rPr>
              <a:t>2</a:t>
            </a:r>
            <a:r>
              <a:rPr kumimoji="1" lang="en-US" altLang="zh-CN" sz="3000" dirty="0">
                <a:solidFill>
                  <a:srgbClr val="0000CC"/>
                </a:solidFill>
                <a:ea typeface="华文楷体" panose="02010600040101010101" pitchFamily="2" charset="-122"/>
              </a:rPr>
              <a:t>O</a:t>
            </a:r>
            <a:r>
              <a:rPr kumimoji="1" lang="en-US" altLang="zh-CN" sz="3000" baseline="-25000" dirty="0">
                <a:solidFill>
                  <a:srgbClr val="0000CC"/>
                </a:solidFill>
                <a:ea typeface="华文楷体" panose="02010600040101010101" pitchFamily="2" charset="-122"/>
              </a:rPr>
              <a:t>5</a:t>
            </a:r>
            <a:r>
              <a:rPr kumimoji="1" lang="en-US" altLang="zh-CN" sz="3000" dirty="0">
                <a:ea typeface="华文楷体" panose="02010600040101010101" pitchFamily="2" charset="-122"/>
              </a:rPr>
              <a:t>↓  (</a:t>
            </a:r>
            <a:r>
              <a:rPr kumimoji="1" lang="zh-CN" altLang="en-US" sz="3000" dirty="0">
                <a:ea typeface="华文楷体" panose="02010600040101010101" pitchFamily="2" charset="-122"/>
              </a:rPr>
              <a:t>红棕色</a:t>
            </a:r>
            <a:r>
              <a:rPr kumimoji="1" lang="en-US" altLang="zh-CN" sz="3000" dirty="0">
                <a:ea typeface="华文楷体" panose="02010600040101010101" pitchFamily="2" charset="-122"/>
              </a:rPr>
              <a:t>) </a:t>
            </a:r>
            <a:endParaRPr kumimoji="1" lang="en-US" altLang="zh-CN" sz="3000" dirty="0">
              <a:ea typeface="华文楷体" panose="02010600040101010101" pitchFamily="2" charset="-122"/>
            </a:endParaRPr>
          </a:p>
          <a:p>
            <a:pPr>
              <a:lnSpc>
                <a:spcPct val="140000"/>
              </a:lnSpc>
            </a:pPr>
            <a:r>
              <a:rPr kumimoji="1" lang="en-US" altLang="zh-CN" sz="3000" dirty="0">
                <a:ea typeface="华文楷体" panose="02010600040101010101" pitchFamily="2" charset="-122"/>
              </a:rPr>
              <a:t>      </a:t>
            </a:r>
            <a:r>
              <a:rPr kumimoji="1" lang="zh-CN" altLang="en-US" sz="3000" dirty="0">
                <a:ea typeface="华文楷体" panose="02010600040101010101" pitchFamily="2" charset="-122"/>
              </a:rPr>
              <a:t>当</a:t>
            </a:r>
            <a:r>
              <a:rPr kumimoji="1" lang="en-US" altLang="zh-CN" sz="3000" dirty="0">
                <a:ea typeface="华文楷体" panose="02010600040101010101" pitchFamily="2" charset="-122"/>
              </a:rPr>
              <a:t>pH&lt;1</a:t>
            </a:r>
            <a:r>
              <a:rPr kumimoji="1" lang="zh-CN" altLang="en-US" sz="3000" dirty="0">
                <a:ea typeface="华文楷体" panose="02010600040101010101" pitchFamily="2" charset="-122"/>
              </a:rPr>
              <a:t>时，主要以 </a:t>
            </a:r>
            <a:r>
              <a:rPr kumimoji="1" lang="en-US" altLang="zh-CN" sz="3000" dirty="0">
                <a:solidFill>
                  <a:srgbClr val="FF0000"/>
                </a:solidFill>
                <a:ea typeface="华文楷体" panose="02010600040101010101" pitchFamily="2" charset="-122"/>
              </a:rPr>
              <a:t>VO</a:t>
            </a:r>
            <a:r>
              <a:rPr kumimoji="1" lang="en-US" altLang="zh-CN" sz="3000" baseline="-25000" dirty="0">
                <a:solidFill>
                  <a:srgbClr val="FF0000"/>
                </a:solidFill>
                <a:ea typeface="华文楷体" panose="02010600040101010101" pitchFamily="2" charset="-122"/>
              </a:rPr>
              <a:t>2</a:t>
            </a:r>
            <a:r>
              <a:rPr kumimoji="1" lang="en-US" altLang="zh-CN" sz="3000" baseline="30000" dirty="0">
                <a:solidFill>
                  <a:srgbClr val="FF0000"/>
                </a:solidFill>
                <a:ea typeface="华文楷体" panose="02010600040101010101" pitchFamily="2" charset="-122"/>
              </a:rPr>
              <a:t>+  </a:t>
            </a:r>
            <a:r>
              <a:rPr kumimoji="1" lang="en-US" altLang="zh-CN" sz="3000" dirty="0">
                <a:solidFill>
                  <a:srgbClr val="FF0000"/>
                </a:solidFill>
                <a:ea typeface="华文楷体" panose="02010600040101010101" pitchFamily="2" charset="-122"/>
              </a:rPr>
              <a:t>(</a:t>
            </a:r>
            <a:r>
              <a:rPr kumimoji="1" lang="zh-CN" altLang="en-US" sz="3000" dirty="0">
                <a:solidFill>
                  <a:srgbClr val="FF0000"/>
                </a:solidFill>
                <a:ea typeface="华文楷体" panose="02010600040101010101" pitchFamily="2" charset="-122"/>
              </a:rPr>
              <a:t>黄色</a:t>
            </a:r>
            <a:r>
              <a:rPr kumimoji="1" lang="en-US" altLang="zh-CN" sz="3000" dirty="0">
                <a:solidFill>
                  <a:srgbClr val="FF0000"/>
                </a:solidFill>
                <a:ea typeface="华文楷体" panose="02010600040101010101" pitchFamily="2" charset="-122"/>
              </a:rPr>
              <a:t>)</a:t>
            </a:r>
            <a:r>
              <a:rPr kumimoji="1" lang="zh-CN" altLang="en-US" sz="3000" dirty="0">
                <a:ea typeface="华文楷体" panose="02010600040101010101" pitchFamily="2" charset="-122"/>
              </a:rPr>
              <a:t>存在</a:t>
            </a:r>
            <a:endParaRPr kumimoji="1" lang="en-US" altLang="zh-CN" sz="3000" dirty="0">
              <a:ea typeface="华文楷体" panose="02010600040101010101" pitchFamily="2" charset="-122"/>
            </a:endParaRPr>
          </a:p>
          <a:p>
            <a:pPr>
              <a:lnSpc>
                <a:spcPct val="140000"/>
              </a:lnSpc>
            </a:pPr>
            <a:r>
              <a:rPr kumimoji="1" lang="en-US" altLang="zh-CN" sz="3000" dirty="0">
                <a:ea typeface="华文楷体" panose="02010600040101010101" pitchFamily="2" charset="-122"/>
              </a:rPr>
              <a:t>    [H</a:t>
            </a:r>
            <a:r>
              <a:rPr kumimoji="1" lang="en-US" altLang="zh-CN" sz="3000" baseline="-25000" dirty="0">
                <a:ea typeface="华文楷体" panose="02010600040101010101" pitchFamily="2" charset="-122"/>
              </a:rPr>
              <a:t>2</a:t>
            </a:r>
            <a:r>
              <a:rPr kumimoji="1" lang="en-US" altLang="zh-CN" sz="3000" dirty="0">
                <a:ea typeface="华文楷体" panose="02010600040101010101" pitchFamily="2" charset="-122"/>
              </a:rPr>
              <a:t>V</a:t>
            </a:r>
            <a:r>
              <a:rPr kumimoji="1" lang="en-US" altLang="zh-CN" sz="3000" baseline="-25000" dirty="0">
                <a:ea typeface="华文楷体" panose="02010600040101010101" pitchFamily="2" charset="-122"/>
              </a:rPr>
              <a:t>10</a:t>
            </a:r>
            <a:r>
              <a:rPr kumimoji="1" lang="en-US" altLang="zh-CN" sz="3000" dirty="0">
                <a:ea typeface="华文楷体" panose="02010600040101010101" pitchFamily="2" charset="-122"/>
              </a:rPr>
              <a:t>O</a:t>
            </a:r>
            <a:r>
              <a:rPr kumimoji="1" lang="en-US" altLang="zh-CN" sz="3000" baseline="-25000" dirty="0">
                <a:ea typeface="华文楷体" panose="02010600040101010101" pitchFamily="2" charset="-122"/>
              </a:rPr>
              <a:t>28</a:t>
            </a:r>
            <a:r>
              <a:rPr kumimoji="1" lang="en-US" altLang="zh-CN" sz="3000" dirty="0">
                <a:ea typeface="华文楷体" panose="02010600040101010101" pitchFamily="2" charset="-122"/>
              </a:rPr>
              <a:t>]</a:t>
            </a:r>
            <a:r>
              <a:rPr kumimoji="1" lang="en-US" altLang="zh-CN" sz="3000" baseline="30000" dirty="0">
                <a:ea typeface="华文楷体" panose="02010600040101010101" pitchFamily="2" charset="-122"/>
              </a:rPr>
              <a:t>4-</a:t>
            </a:r>
            <a:r>
              <a:rPr kumimoji="1" lang="en-US" altLang="zh-CN" sz="3000" dirty="0">
                <a:ea typeface="华文楷体" panose="02010600040101010101" pitchFamily="2" charset="-122"/>
              </a:rPr>
              <a:t>+14 H</a:t>
            </a:r>
            <a:r>
              <a:rPr kumimoji="1" lang="en-US" altLang="zh-CN" sz="3000" baseline="30000" dirty="0">
                <a:ea typeface="华文楷体" panose="02010600040101010101" pitchFamily="2" charset="-122"/>
              </a:rPr>
              <a:t>+ </a:t>
            </a:r>
            <a:r>
              <a:rPr kumimoji="1" lang="en-US" altLang="zh-CN" sz="3000" dirty="0">
                <a:ea typeface="华文楷体" panose="02010600040101010101" pitchFamily="2" charset="-122"/>
                <a:sym typeface="Wingdings 3" panose="05040102010807070707" pitchFamily="18" charset="2"/>
              </a:rPr>
              <a:t> 10 </a:t>
            </a:r>
            <a:r>
              <a:rPr kumimoji="1" lang="en-US" altLang="zh-CN" sz="3000" dirty="0">
                <a:solidFill>
                  <a:srgbClr val="000099"/>
                </a:solidFill>
                <a:ea typeface="华文楷体" panose="02010600040101010101" pitchFamily="2" charset="-122"/>
              </a:rPr>
              <a:t>VO</a:t>
            </a:r>
            <a:r>
              <a:rPr kumimoji="1" lang="en-US" altLang="zh-CN" sz="3000" baseline="-25000" dirty="0">
                <a:solidFill>
                  <a:srgbClr val="000099"/>
                </a:solidFill>
                <a:ea typeface="华文楷体" panose="02010600040101010101" pitchFamily="2" charset="-122"/>
              </a:rPr>
              <a:t>2</a:t>
            </a:r>
            <a:r>
              <a:rPr kumimoji="1" lang="en-US" altLang="zh-CN" sz="3000" baseline="30000" dirty="0">
                <a:ea typeface="华文楷体" panose="02010600040101010101" pitchFamily="2" charset="-122"/>
              </a:rPr>
              <a:t>+ </a:t>
            </a:r>
            <a:r>
              <a:rPr kumimoji="1" lang="en-US" altLang="zh-CN" sz="3000" dirty="0">
                <a:ea typeface="华文楷体" panose="02010600040101010101" pitchFamily="2" charset="-122"/>
              </a:rPr>
              <a:t>+  8 H</a:t>
            </a:r>
            <a:r>
              <a:rPr kumimoji="1" lang="en-US" altLang="zh-CN" sz="3000" baseline="-25000" dirty="0">
                <a:ea typeface="华文楷体" panose="02010600040101010101" pitchFamily="2" charset="-122"/>
              </a:rPr>
              <a:t>2</a:t>
            </a:r>
            <a:r>
              <a:rPr kumimoji="1" lang="en-US" altLang="zh-CN" sz="3000" dirty="0">
                <a:ea typeface="华文楷体" panose="02010600040101010101" pitchFamily="2" charset="-122"/>
              </a:rPr>
              <a:t>O</a:t>
            </a:r>
            <a:endParaRPr kumimoji="1" lang="en-US" altLang="zh-CN" sz="3000" dirty="0">
              <a:ea typeface="华文楷体" panose="02010600040101010101" pitchFamily="2" charset="-122"/>
            </a:endParaRPr>
          </a:p>
        </p:txBody>
      </p:sp>
      <p:sp>
        <p:nvSpPr>
          <p:cNvPr id="130050"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AC44FB86-6E00-4B21-96FF-94F208D30CB7}"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4" presetClass="entr" presetSubtype="16"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box(in)">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diamond(in)">
                                      <p:cBhvr>
                                        <p:cTn id="28" dur="20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checkerboard(across)">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checkerboard(across)">
                                      <p:cBhvr>
                                        <p:cTn id="38" dur="500"/>
                                        <p:tgtEl>
                                          <p:spTgt spid="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checkerboard(across)">
                                      <p:cBhvr>
                                        <p:cTn id="4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954088" y="332656"/>
            <a:ext cx="7921625" cy="6088846"/>
          </a:xfrm>
          <a:prstGeom prst="rect">
            <a:avLst/>
          </a:prstGeom>
          <a:noFill/>
          <a:ln>
            <a:noFill/>
          </a:ln>
          <a:effectLst/>
        </p:spPr>
        <p:txBody>
          <a:bodyPr>
            <a:spAutoFit/>
          </a:bodyPr>
          <a:lstStyle/>
          <a:p>
            <a:pPr>
              <a:lnSpc>
                <a:spcPct val="150000"/>
              </a:lnSpc>
              <a:spcBef>
                <a:spcPts val="1000"/>
              </a:spcBef>
              <a:defRPr/>
            </a:pPr>
            <a:r>
              <a:rPr kumimoji="1" lang="zh-CN" altLang="en-US" dirty="0">
                <a:ea typeface="华文楷体" panose="02010600040101010101" pitchFamily="2" charset="-122"/>
              </a:rPr>
              <a:t>     在酸性介质中</a:t>
            </a:r>
            <a:r>
              <a:rPr kumimoji="1" lang="en-US" altLang="zh-CN" dirty="0">
                <a:solidFill>
                  <a:srgbClr val="FF0000"/>
                </a:solidFill>
                <a:ea typeface="华文楷体" panose="02010600040101010101" pitchFamily="2" charset="-122"/>
              </a:rPr>
              <a:t>VO</a:t>
            </a:r>
            <a:r>
              <a:rPr kumimoji="1" lang="en-US" altLang="zh-CN" baseline="-25000" dirty="0">
                <a:solidFill>
                  <a:srgbClr val="FF0000"/>
                </a:solidFill>
                <a:ea typeface="华文楷体" panose="02010600040101010101" pitchFamily="2" charset="-122"/>
              </a:rPr>
              <a:t>2</a:t>
            </a:r>
            <a:r>
              <a:rPr kumimoji="1" lang="zh-CN" altLang="en-US" baseline="30000" dirty="0">
                <a:solidFill>
                  <a:srgbClr val="FF0000"/>
                </a:solidFill>
                <a:ea typeface="华文楷体" panose="02010600040101010101" pitchFamily="2" charset="-122"/>
              </a:rPr>
              <a:t>＋</a:t>
            </a:r>
            <a:r>
              <a:rPr kumimoji="1" lang="zh-CN" altLang="en-US" dirty="0">
                <a:solidFill>
                  <a:srgbClr val="FF0000"/>
                </a:solidFill>
                <a:ea typeface="华文楷体" panose="02010600040101010101" pitchFamily="2" charset="-122"/>
              </a:rPr>
              <a:t>表现强氧化性</a:t>
            </a:r>
            <a:r>
              <a:rPr kumimoji="1" lang="zh-CN" altLang="en-US" dirty="0" smtClean="0">
                <a:solidFill>
                  <a:srgbClr val="0000CC"/>
                </a:solidFill>
                <a:ea typeface="华文楷体" panose="02010600040101010101" pitchFamily="2" charset="-122"/>
              </a:rPr>
              <a:t>，与还原剂发生氧化还原反应后产物的</a:t>
            </a:r>
            <a:r>
              <a:rPr kumimoji="1" lang="zh-CN" altLang="en-US" dirty="0" smtClean="0">
                <a:ea typeface="华文楷体" panose="02010600040101010101" pitchFamily="2" charset="-122"/>
              </a:rPr>
              <a:t>颜色</a:t>
            </a:r>
            <a:r>
              <a:rPr kumimoji="1" lang="zh-CN" altLang="en-US" dirty="0">
                <a:ea typeface="华文楷体" panose="02010600040101010101" pitchFamily="2" charset="-122"/>
              </a:rPr>
              <a:t>与</a:t>
            </a:r>
            <a:r>
              <a:rPr kumimoji="1" lang="en-US" altLang="zh-CN" dirty="0" smtClean="0">
                <a:solidFill>
                  <a:srgbClr val="FF0000"/>
                </a:solidFill>
                <a:ea typeface="华文楷体" panose="02010600040101010101" pitchFamily="2" charset="-122"/>
              </a:rPr>
              <a:t>V</a:t>
            </a:r>
            <a:r>
              <a:rPr kumimoji="1" lang="zh-CN" altLang="en-US" dirty="0" smtClean="0">
                <a:solidFill>
                  <a:srgbClr val="FF0000"/>
                </a:solidFill>
                <a:ea typeface="华文楷体" panose="02010600040101010101" pitchFamily="2" charset="-122"/>
              </a:rPr>
              <a:t>的氧化态</a:t>
            </a:r>
            <a:r>
              <a:rPr kumimoji="1" lang="zh-CN" altLang="en-US" dirty="0" smtClean="0">
                <a:solidFill>
                  <a:srgbClr val="080808"/>
                </a:solidFill>
                <a:ea typeface="华文楷体" panose="02010600040101010101" pitchFamily="2" charset="-122"/>
              </a:rPr>
              <a:t>有关 </a:t>
            </a:r>
            <a:r>
              <a:rPr kumimoji="1" lang="en-US" altLang="zh-CN" dirty="0" smtClean="0">
                <a:solidFill>
                  <a:srgbClr val="080808"/>
                </a:solidFill>
                <a:ea typeface="华文楷体" panose="02010600040101010101" pitchFamily="2" charset="-122"/>
              </a:rPr>
              <a:t>(</a:t>
            </a:r>
            <a:r>
              <a:rPr kumimoji="1" lang="zh-CN" altLang="en-US" dirty="0">
                <a:solidFill>
                  <a:srgbClr val="080808"/>
                </a:solidFill>
                <a:ea typeface="华文楷体" panose="02010600040101010101" pitchFamily="2" charset="-122"/>
              </a:rPr>
              <a:t>由黄色变</a:t>
            </a:r>
            <a:r>
              <a:rPr kumimoji="1" lang="zh-CN" altLang="en-US" dirty="0">
                <a:solidFill>
                  <a:srgbClr val="0000CC"/>
                </a:solidFill>
                <a:ea typeface="华文楷体" panose="02010600040101010101" pitchFamily="2" charset="-122"/>
              </a:rPr>
              <a:t>蓝色</a:t>
            </a:r>
            <a:r>
              <a:rPr kumimoji="1" lang="en-US" altLang="zh-CN" dirty="0">
                <a:solidFill>
                  <a:srgbClr val="0000CC"/>
                </a:solidFill>
                <a:ea typeface="华文楷体" panose="02010600040101010101" pitchFamily="2" charset="-122"/>
              </a:rPr>
              <a:t>/</a:t>
            </a:r>
            <a:r>
              <a:rPr kumimoji="1" lang="zh-CN" altLang="en-US" dirty="0">
                <a:solidFill>
                  <a:srgbClr val="0000CC"/>
                </a:solidFill>
                <a:ea typeface="华文楷体" panose="02010600040101010101" pitchFamily="2" charset="-122"/>
              </a:rPr>
              <a:t>绿色</a:t>
            </a:r>
            <a:r>
              <a:rPr kumimoji="1" lang="en-US" altLang="zh-CN" dirty="0">
                <a:solidFill>
                  <a:srgbClr val="0000CC"/>
                </a:solidFill>
                <a:ea typeface="华文楷体" panose="02010600040101010101" pitchFamily="2" charset="-122"/>
              </a:rPr>
              <a:t>/</a:t>
            </a:r>
            <a:r>
              <a:rPr kumimoji="1" lang="zh-CN" altLang="en-US" dirty="0">
                <a:solidFill>
                  <a:srgbClr val="0000CC"/>
                </a:solidFill>
                <a:ea typeface="华文楷体" panose="02010600040101010101" pitchFamily="2" charset="-122"/>
              </a:rPr>
              <a:t>紫色</a:t>
            </a:r>
            <a:r>
              <a:rPr kumimoji="1" lang="en-US" altLang="zh-CN" dirty="0">
                <a:solidFill>
                  <a:srgbClr val="080808"/>
                </a:solidFill>
                <a:ea typeface="华文楷体" panose="02010600040101010101" pitchFamily="2" charset="-122"/>
              </a:rPr>
              <a:t>).</a:t>
            </a:r>
            <a:endParaRPr kumimoji="1" lang="zh-CN" altLang="en-US" dirty="0">
              <a:solidFill>
                <a:srgbClr val="080808"/>
              </a:solidFill>
              <a:ea typeface="华文楷体" panose="02010600040101010101" pitchFamily="2" charset="-122"/>
            </a:endParaRPr>
          </a:p>
          <a:p>
            <a:pPr>
              <a:lnSpc>
                <a:spcPct val="150000"/>
              </a:lnSpc>
              <a:spcBef>
                <a:spcPts val="1000"/>
              </a:spcBef>
              <a:defRPr/>
            </a:pPr>
            <a:r>
              <a:rPr kumimoji="1" lang="en-US" altLang="zh-CN" sz="2600" dirty="0">
                <a:solidFill>
                  <a:srgbClr val="0000CC"/>
                </a:solidFill>
                <a:ea typeface="华文楷体" panose="02010600040101010101" pitchFamily="2" charset="-122"/>
              </a:rPr>
              <a:t>VO</a:t>
            </a:r>
            <a:r>
              <a:rPr kumimoji="1" lang="en-US" altLang="zh-CN" sz="2600" baseline="-25000" dirty="0">
                <a:solidFill>
                  <a:srgbClr val="0000CC"/>
                </a:solidFill>
                <a:ea typeface="华文楷体" panose="02010600040101010101" pitchFamily="2" charset="-122"/>
              </a:rPr>
              <a:t>2</a:t>
            </a:r>
            <a:r>
              <a:rPr kumimoji="1" lang="en-US" altLang="zh-CN" sz="2600" baseline="30000" dirty="0">
                <a:solidFill>
                  <a:srgbClr val="0000CC"/>
                </a:solidFill>
                <a:ea typeface="华文楷体" panose="02010600040101010101" pitchFamily="2" charset="-122"/>
              </a:rPr>
              <a:t>+</a:t>
            </a:r>
            <a:r>
              <a:rPr kumimoji="1" lang="en-US" altLang="zh-CN" sz="2600" dirty="0">
                <a:solidFill>
                  <a:srgbClr val="0000CC"/>
                </a:solidFill>
                <a:ea typeface="华文楷体" panose="02010600040101010101" pitchFamily="2" charset="-122"/>
              </a:rPr>
              <a:t>(</a:t>
            </a:r>
            <a:r>
              <a:rPr kumimoji="1" lang="zh-CN" altLang="en-US" sz="2600" dirty="0">
                <a:solidFill>
                  <a:srgbClr val="0000CC"/>
                </a:solidFill>
                <a:ea typeface="华文楷体" panose="02010600040101010101" pitchFamily="2" charset="-122"/>
              </a:rPr>
              <a:t>淡黄色</a:t>
            </a:r>
            <a:r>
              <a:rPr kumimoji="1" lang="en-US" altLang="zh-CN" sz="2600" dirty="0">
                <a:solidFill>
                  <a:srgbClr val="0000CC"/>
                </a:solidFill>
                <a:ea typeface="华文楷体" panose="02010600040101010101" pitchFamily="2" charset="-122"/>
              </a:rPr>
              <a:t>) </a:t>
            </a:r>
            <a:r>
              <a:rPr kumimoji="1" lang="en-US" altLang="zh-CN" sz="2600" dirty="0">
                <a:ea typeface="华文楷体" panose="02010600040101010101" pitchFamily="2" charset="-122"/>
              </a:rPr>
              <a:t>+ </a:t>
            </a:r>
            <a:r>
              <a:rPr kumimoji="1" lang="en-US" altLang="zh-CN" sz="2600" dirty="0">
                <a:solidFill>
                  <a:srgbClr val="FF0000"/>
                </a:solidFill>
                <a:ea typeface="华文楷体" panose="02010600040101010101" pitchFamily="2" charset="-122"/>
              </a:rPr>
              <a:t>Fe</a:t>
            </a:r>
            <a:r>
              <a:rPr kumimoji="1" lang="en-US" altLang="zh-CN" sz="2600" baseline="30000" dirty="0">
                <a:solidFill>
                  <a:srgbClr val="FF0000"/>
                </a:solidFill>
                <a:ea typeface="华文楷体" panose="02010600040101010101" pitchFamily="2" charset="-122"/>
              </a:rPr>
              <a:t>2+</a:t>
            </a:r>
            <a:r>
              <a:rPr kumimoji="1" lang="en-US" altLang="zh-CN" sz="2600" baseline="30000" dirty="0">
                <a:ea typeface="华文楷体" panose="02010600040101010101" pitchFamily="2" charset="-122"/>
              </a:rPr>
              <a:t> </a:t>
            </a:r>
            <a:r>
              <a:rPr kumimoji="1" lang="en-US" altLang="zh-CN" sz="2600" dirty="0">
                <a:ea typeface="华文楷体" panose="02010600040101010101" pitchFamily="2" charset="-122"/>
              </a:rPr>
              <a:t>+2 H</a:t>
            </a:r>
            <a:r>
              <a:rPr kumimoji="1" lang="en-US" altLang="zh-CN" sz="2600" baseline="30000" dirty="0">
                <a:ea typeface="华文楷体" panose="02010600040101010101" pitchFamily="2" charset="-122"/>
              </a:rPr>
              <a:t>+ </a:t>
            </a:r>
            <a:r>
              <a:rPr kumimoji="1" lang="zh-CN" altLang="en-US" sz="2600" dirty="0">
                <a:ea typeface="华文楷体" panose="02010600040101010101" pitchFamily="2" charset="-122"/>
              </a:rPr>
              <a:t>＝</a:t>
            </a:r>
            <a:r>
              <a:rPr kumimoji="1" lang="en-US" altLang="zh-CN" sz="2600" dirty="0">
                <a:solidFill>
                  <a:srgbClr val="0000CC"/>
                </a:solidFill>
                <a:ea typeface="华文楷体" panose="02010600040101010101" pitchFamily="2" charset="-122"/>
              </a:rPr>
              <a:t>VO</a:t>
            </a:r>
            <a:r>
              <a:rPr kumimoji="1" lang="en-US" altLang="zh-CN" sz="2600" baseline="30000" dirty="0">
                <a:solidFill>
                  <a:srgbClr val="0000CC"/>
                </a:solidFill>
                <a:ea typeface="华文楷体" panose="02010600040101010101" pitchFamily="2" charset="-122"/>
              </a:rPr>
              <a:t>2+ </a:t>
            </a:r>
            <a:r>
              <a:rPr kumimoji="1" lang="en-US" altLang="zh-CN" sz="2600" dirty="0">
                <a:solidFill>
                  <a:srgbClr val="0000CC"/>
                </a:solidFill>
                <a:ea typeface="华文楷体" panose="02010600040101010101" pitchFamily="2" charset="-122"/>
              </a:rPr>
              <a:t>(</a:t>
            </a:r>
            <a:r>
              <a:rPr kumimoji="1" lang="zh-CN" altLang="en-US" sz="2600" dirty="0">
                <a:solidFill>
                  <a:srgbClr val="0000CC"/>
                </a:solidFill>
                <a:ea typeface="华文楷体" panose="02010600040101010101" pitchFamily="2" charset="-122"/>
              </a:rPr>
              <a:t>蓝色 </a:t>
            </a:r>
            <a:r>
              <a:rPr kumimoji="1" lang="en-US" altLang="zh-CN" sz="2600" dirty="0">
                <a:solidFill>
                  <a:srgbClr val="0000CC"/>
                </a:solidFill>
                <a:ea typeface="华文楷体" panose="02010600040101010101" pitchFamily="2" charset="-122"/>
              </a:rPr>
              <a:t>)</a:t>
            </a:r>
            <a:r>
              <a:rPr kumimoji="1" lang="en-US" altLang="zh-CN" sz="2600" dirty="0">
                <a:ea typeface="华文楷体" panose="02010600040101010101" pitchFamily="2" charset="-122"/>
              </a:rPr>
              <a:t>+</a:t>
            </a:r>
            <a:r>
              <a:rPr kumimoji="1" lang="en-US" altLang="zh-CN" sz="2600" dirty="0">
                <a:solidFill>
                  <a:srgbClr val="FF0000"/>
                </a:solidFill>
                <a:ea typeface="华文楷体" panose="02010600040101010101" pitchFamily="2" charset="-122"/>
              </a:rPr>
              <a:t>Fe</a:t>
            </a:r>
            <a:r>
              <a:rPr kumimoji="1" lang="en-US" altLang="zh-CN" sz="2600" baseline="30000" dirty="0">
                <a:solidFill>
                  <a:srgbClr val="FF0000"/>
                </a:solidFill>
                <a:ea typeface="华文楷体" panose="02010600040101010101" pitchFamily="2" charset="-122"/>
              </a:rPr>
              <a:t>3+</a:t>
            </a:r>
            <a:r>
              <a:rPr kumimoji="1" lang="en-US" altLang="zh-CN" sz="2600" dirty="0">
                <a:ea typeface="华文楷体" panose="02010600040101010101" pitchFamily="2" charset="-122"/>
              </a:rPr>
              <a:t>+ H</a:t>
            </a:r>
            <a:r>
              <a:rPr kumimoji="1" lang="en-US" altLang="zh-CN" sz="2600" baseline="-25000" dirty="0">
                <a:ea typeface="华文楷体" panose="02010600040101010101" pitchFamily="2" charset="-122"/>
              </a:rPr>
              <a:t>2</a:t>
            </a:r>
            <a:r>
              <a:rPr kumimoji="1" lang="en-US" altLang="zh-CN" sz="2600" dirty="0">
                <a:ea typeface="华文楷体" panose="02010600040101010101" pitchFamily="2" charset="-122"/>
              </a:rPr>
              <a:t>O </a:t>
            </a:r>
            <a:endParaRPr kumimoji="1" lang="en-US" altLang="zh-CN" sz="2600" dirty="0">
              <a:ea typeface="华文楷体" panose="02010600040101010101" pitchFamily="2" charset="-122"/>
            </a:endParaRPr>
          </a:p>
          <a:p>
            <a:pPr>
              <a:lnSpc>
                <a:spcPct val="150000"/>
              </a:lnSpc>
              <a:spcBef>
                <a:spcPts val="1000"/>
              </a:spcBef>
              <a:defRPr/>
            </a:pPr>
            <a:r>
              <a:rPr kumimoji="1" lang="en-US" altLang="zh-CN" sz="2600" dirty="0">
                <a:ea typeface="华文楷体" panose="02010600040101010101" pitchFamily="2" charset="-122"/>
              </a:rPr>
              <a:t>2VO</a:t>
            </a:r>
            <a:r>
              <a:rPr kumimoji="1" lang="en-US" altLang="zh-CN" sz="2600" baseline="-25000" dirty="0">
                <a:ea typeface="华文楷体" panose="02010600040101010101" pitchFamily="2" charset="-122"/>
              </a:rPr>
              <a:t>2</a:t>
            </a:r>
            <a:r>
              <a:rPr kumimoji="1" lang="en-US" altLang="zh-CN" sz="2600" baseline="30000" dirty="0">
                <a:ea typeface="华文楷体" panose="02010600040101010101" pitchFamily="2" charset="-122"/>
              </a:rPr>
              <a:t>+</a:t>
            </a:r>
            <a:r>
              <a:rPr kumimoji="1" lang="en-US" altLang="zh-CN" sz="2600" dirty="0">
                <a:ea typeface="华文楷体" panose="02010600040101010101" pitchFamily="2" charset="-122"/>
              </a:rPr>
              <a:t>+ </a:t>
            </a:r>
            <a:r>
              <a:rPr kumimoji="1" lang="en-US" altLang="zh-CN" sz="2600" dirty="0">
                <a:solidFill>
                  <a:srgbClr val="FF0000"/>
                </a:solidFill>
                <a:ea typeface="华文楷体" panose="02010600040101010101" pitchFamily="2" charset="-122"/>
              </a:rPr>
              <a:t>H</a:t>
            </a:r>
            <a:r>
              <a:rPr kumimoji="1" lang="en-US" altLang="zh-CN" sz="2600" baseline="-25000" dirty="0">
                <a:solidFill>
                  <a:srgbClr val="FF0000"/>
                </a:solidFill>
                <a:ea typeface="华文楷体" panose="02010600040101010101" pitchFamily="2" charset="-122"/>
              </a:rPr>
              <a:t>2</a:t>
            </a:r>
            <a:r>
              <a:rPr kumimoji="1" lang="en-US" altLang="zh-CN" sz="2600" dirty="0">
                <a:solidFill>
                  <a:srgbClr val="FF0000"/>
                </a:solidFill>
                <a:ea typeface="华文楷体" panose="02010600040101010101" pitchFamily="2" charset="-122"/>
              </a:rPr>
              <a:t>C</a:t>
            </a:r>
            <a:r>
              <a:rPr kumimoji="1" lang="en-US" altLang="zh-CN" sz="2600" baseline="-25000" dirty="0">
                <a:solidFill>
                  <a:srgbClr val="FF0000"/>
                </a:solidFill>
                <a:ea typeface="华文楷体" panose="02010600040101010101" pitchFamily="2" charset="-122"/>
              </a:rPr>
              <a:t>2</a:t>
            </a:r>
            <a:r>
              <a:rPr kumimoji="1" lang="en-US" altLang="zh-CN" sz="2600" dirty="0">
                <a:solidFill>
                  <a:srgbClr val="FF0000"/>
                </a:solidFill>
                <a:ea typeface="华文楷体" panose="02010600040101010101" pitchFamily="2" charset="-122"/>
              </a:rPr>
              <a:t>O</a:t>
            </a:r>
            <a:r>
              <a:rPr kumimoji="1" lang="en-US" altLang="zh-CN" sz="2600" baseline="-25000" dirty="0">
                <a:solidFill>
                  <a:srgbClr val="FF0000"/>
                </a:solidFill>
                <a:ea typeface="华文楷体" panose="02010600040101010101" pitchFamily="2" charset="-122"/>
              </a:rPr>
              <a:t>4</a:t>
            </a:r>
            <a:r>
              <a:rPr kumimoji="1" lang="en-US" altLang="zh-CN" sz="2600" baseline="30000" dirty="0">
                <a:solidFill>
                  <a:srgbClr val="FF0000"/>
                </a:solidFill>
                <a:ea typeface="华文楷体" panose="02010600040101010101" pitchFamily="2" charset="-122"/>
              </a:rPr>
              <a:t> </a:t>
            </a:r>
            <a:r>
              <a:rPr kumimoji="1" lang="en-US" altLang="zh-CN" sz="2600" dirty="0">
                <a:ea typeface="华文楷体" panose="02010600040101010101" pitchFamily="2" charset="-122"/>
              </a:rPr>
              <a:t>+ 2H</a:t>
            </a:r>
            <a:r>
              <a:rPr kumimoji="1" lang="en-US" altLang="zh-CN" sz="2600" baseline="30000" dirty="0">
                <a:ea typeface="华文楷体" panose="02010600040101010101" pitchFamily="2" charset="-122"/>
              </a:rPr>
              <a:t>+</a:t>
            </a:r>
            <a:r>
              <a:rPr kumimoji="1" lang="zh-CN" altLang="en-US" sz="2600" dirty="0">
                <a:ea typeface="华文楷体" panose="02010600040101010101" pitchFamily="2" charset="-122"/>
              </a:rPr>
              <a:t>＝</a:t>
            </a:r>
            <a:r>
              <a:rPr kumimoji="1" lang="en-US" altLang="zh-CN" sz="2600" dirty="0">
                <a:ea typeface="华文楷体" panose="02010600040101010101" pitchFamily="2" charset="-122"/>
              </a:rPr>
              <a:t>2VO</a:t>
            </a:r>
            <a:r>
              <a:rPr kumimoji="1" lang="en-US" altLang="zh-CN" sz="2600" baseline="30000" dirty="0">
                <a:ea typeface="华文楷体" panose="02010600040101010101" pitchFamily="2" charset="-122"/>
              </a:rPr>
              <a:t>2+ </a:t>
            </a:r>
            <a:r>
              <a:rPr kumimoji="1" lang="en-US" altLang="zh-CN" sz="2600" dirty="0">
                <a:ea typeface="华文楷体" panose="02010600040101010101" pitchFamily="2" charset="-122"/>
              </a:rPr>
              <a:t>(</a:t>
            </a:r>
            <a:r>
              <a:rPr kumimoji="1" lang="zh-CN" altLang="en-US" sz="2600" dirty="0">
                <a:ea typeface="华文楷体" panose="02010600040101010101" pitchFamily="2" charset="-122"/>
              </a:rPr>
              <a:t>蓝色</a:t>
            </a:r>
            <a:r>
              <a:rPr kumimoji="1" lang="en-US" altLang="zh-CN" sz="2600" dirty="0">
                <a:ea typeface="华文楷体" panose="02010600040101010101" pitchFamily="2" charset="-122"/>
              </a:rPr>
              <a:t>) </a:t>
            </a:r>
            <a:r>
              <a:rPr kumimoji="1" lang="zh-CN" altLang="en-US" sz="2600" dirty="0">
                <a:ea typeface="华文楷体" panose="02010600040101010101" pitchFamily="2" charset="-122"/>
              </a:rPr>
              <a:t>＋ </a:t>
            </a:r>
            <a:r>
              <a:rPr kumimoji="1" lang="en-US" altLang="zh-CN" sz="2600" dirty="0">
                <a:solidFill>
                  <a:srgbClr val="FF0000"/>
                </a:solidFill>
                <a:ea typeface="华文楷体" panose="02010600040101010101" pitchFamily="2" charset="-122"/>
              </a:rPr>
              <a:t>2CO</a:t>
            </a:r>
            <a:r>
              <a:rPr kumimoji="1" lang="en-US" altLang="zh-CN" sz="2600" baseline="-25000" dirty="0">
                <a:solidFill>
                  <a:srgbClr val="FF0000"/>
                </a:solidFill>
                <a:ea typeface="华文楷体" panose="02010600040101010101" pitchFamily="2" charset="-122"/>
              </a:rPr>
              <a:t>2</a:t>
            </a:r>
            <a:r>
              <a:rPr kumimoji="1" lang="en-US" altLang="zh-CN" sz="2600" dirty="0">
                <a:ea typeface="华文楷体" panose="02010600040101010101" pitchFamily="2" charset="-122"/>
              </a:rPr>
              <a:t>+2H</a:t>
            </a:r>
            <a:r>
              <a:rPr kumimoji="1" lang="en-US" altLang="zh-CN" sz="2600" baseline="-25000" dirty="0">
                <a:ea typeface="华文楷体" panose="02010600040101010101" pitchFamily="2" charset="-122"/>
              </a:rPr>
              <a:t>2</a:t>
            </a:r>
            <a:r>
              <a:rPr kumimoji="1" lang="en-US" altLang="zh-CN" sz="2600" dirty="0">
                <a:ea typeface="华文楷体" panose="02010600040101010101" pitchFamily="2" charset="-122"/>
              </a:rPr>
              <a:t>O</a:t>
            </a:r>
            <a:endParaRPr kumimoji="1" lang="en-US" altLang="zh-CN" sz="2600" dirty="0">
              <a:ea typeface="华文楷体" panose="02010600040101010101" pitchFamily="2" charset="-122"/>
            </a:endParaRPr>
          </a:p>
          <a:p>
            <a:pPr>
              <a:lnSpc>
                <a:spcPct val="150000"/>
              </a:lnSpc>
              <a:spcBef>
                <a:spcPts val="1000"/>
              </a:spcBef>
              <a:defRPr/>
            </a:pPr>
            <a:r>
              <a:rPr kumimoji="1" lang="en-US" altLang="zh-CN" sz="2600" dirty="0">
                <a:ea typeface="华文楷体" panose="02010600040101010101" pitchFamily="2" charset="-122"/>
              </a:rPr>
              <a:t>VO</a:t>
            </a:r>
            <a:r>
              <a:rPr kumimoji="1" lang="en-US" altLang="zh-CN" sz="2600" baseline="-25000" dirty="0">
                <a:ea typeface="华文楷体" panose="02010600040101010101" pitchFamily="2" charset="-122"/>
              </a:rPr>
              <a:t>2</a:t>
            </a:r>
            <a:r>
              <a:rPr kumimoji="1" lang="en-US" altLang="zh-CN" sz="2600" baseline="30000" dirty="0">
                <a:ea typeface="华文楷体" panose="02010600040101010101" pitchFamily="2" charset="-122"/>
              </a:rPr>
              <a:t>+</a:t>
            </a:r>
            <a:r>
              <a:rPr kumimoji="1" lang="en-US" altLang="zh-CN" sz="2600" dirty="0">
                <a:ea typeface="华文楷体" panose="02010600040101010101" pitchFamily="2" charset="-122"/>
              </a:rPr>
              <a:t> + </a:t>
            </a:r>
            <a:r>
              <a:rPr kumimoji="1" lang="en-US" altLang="zh-CN" sz="2600" dirty="0">
                <a:solidFill>
                  <a:srgbClr val="FF0000"/>
                </a:solidFill>
                <a:ea typeface="华文楷体" panose="02010600040101010101" pitchFamily="2" charset="-122"/>
              </a:rPr>
              <a:t>2I</a:t>
            </a:r>
            <a:r>
              <a:rPr kumimoji="1" lang="zh-CN" altLang="en-US" sz="2600" baseline="30000" dirty="0">
                <a:solidFill>
                  <a:srgbClr val="FF0000"/>
                </a:solidFill>
                <a:ea typeface="华文楷体" panose="02010600040101010101" pitchFamily="2" charset="-122"/>
              </a:rPr>
              <a:t>－</a:t>
            </a:r>
            <a:r>
              <a:rPr kumimoji="1" lang="zh-CN" altLang="en-US" sz="2600" dirty="0">
                <a:ea typeface="华文楷体" panose="02010600040101010101" pitchFamily="2" charset="-122"/>
              </a:rPr>
              <a:t> </a:t>
            </a:r>
            <a:r>
              <a:rPr kumimoji="1" lang="en-US" altLang="zh-CN" sz="2600" dirty="0">
                <a:ea typeface="华文楷体" panose="02010600040101010101" pitchFamily="2" charset="-122"/>
              </a:rPr>
              <a:t>+ 4 H</a:t>
            </a:r>
            <a:r>
              <a:rPr kumimoji="1" lang="en-US" altLang="zh-CN" sz="2600" baseline="30000" dirty="0">
                <a:ea typeface="华文楷体" panose="02010600040101010101" pitchFamily="2" charset="-122"/>
              </a:rPr>
              <a:t>+</a:t>
            </a:r>
            <a:r>
              <a:rPr kumimoji="1" lang="en-US" altLang="zh-CN" sz="2600" dirty="0">
                <a:ea typeface="华文楷体" panose="02010600040101010101" pitchFamily="2" charset="-122"/>
              </a:rPr>
              <a:t> </a:t>
            </a:r>
            <a:r>
              <a:rPr kumimoji="1" lang="zh-CN" altLang="en-US" sz="2600" dirty="0">
                <a:ea typeface="华文楷体" panose="02010600040101010101" pitchFamily="2" charset="-122"/>
              </a:rPr>
              <a:t>＝ </a:t>
            </a:r>
            <a:r>
              <a:rPr kumimoji="1" lang="en-US" altLang="zh-CN" sz="2600" dirty="0">
                <a:solidFill>
                  <a:srgbClr val="0000CC"/>
                </a:solidFill>
                <a:ea typeface="华文楷体" panose="02010600040101010101" pitchFamily="2" charset="-122"/>
              </a:rPr>
              <a:t>V</a:t>
            </a:r>
            <a:r>
              <a:rPr kumimoji="1" lang="en-US" altLang="zh-CN" sz="2600" baseline="30000" dirty="0">
                <a:solidFill>
                  <a:srgbClr val="0000CC"/>
                </a:solidFill>
                <a:ea typeface="华文楷体" panose="02010600040101010101" pitchFamily="2" charset="-122"/>
              </a:rPr>
              <a:t>3</a:t>
            </a:r>
            <a:r>
              <a:rPr kumimoji="1" lang="zh-CN" altLang="en-US" sz="2600" baseline="30000" dirty="0">
                <a:solidFill>
                  <a:srgbClr val="0000CC"/>
                </a:solidFill>
                <a:ea typeface="华文楷体" panose="02010600040101010101" pitchFamily="2" charset="-122"/>
              </a:rPr>
              <a:t>＋</a:t>
            </a:r>
            <a:r>
              <a:rPr kumimoji="1" lang="en-US" altLang="zh-CN" sz="2600" dirty="0">
                <a:solidFill>
                  <a:srgbClr val="0000CC"/>
                </a:solidFill>
                <a:ea typeface="华文楷体" panose="02010600040101010101" pitchFamily="2" charset="-122"/>
              </a:rPr>
              <a:t>(</a:t>
            </a:r>
            <a:r>
              <a:rPr kumimoji="1" lang="zh-CN" altLang="en-US" sz="2600" dirty="0">
                <a:solidFill>
                  <a:srgbClr val="0000CC"/>
                </a:solidFill>
                <a:ea typeface="华文楷体" panose="02010600040101010101" pitchFamily="2" charset="-122"/>
              </a:rPr>
              <a:t>绿色</a:t>
            </a:r>
            <a:r>
              <a:rPr kumimoji="1" lang="en-US" altLang="zh-CN" sz="2600" dirty="0">
                <a:solidFill>
                  <a:srgbClr val="0000CC"/>
                </a:solidFill>
                <a:ea typeface="华文楷体" panose="02010600040101010101" pitchFamily="2" charset="-122"/>
              </a:rPr>
              <a:t>)</a:t>
            </a:r>
            <a:r>
              <a:rPr kumimoji="1" lang="zh-CN" altLang="en-US" sz="2600" dirty="0">
                <a:ea typeface="华文楷体" panose="02010600040101010101" pitchFamily="2" charset="-122"/>
              </a:rPr>
              <a:t>＋</a:t>
            </a:r>
            <a:r>
              <a:rPr kumimoji="1" lang="en-US" altLang="zh-CN" sz="2600" dirty="0">
                <a:ea typeface="华文楷体" panose="02010600040101010101" pitchFamily="2" charset="-122"/>
              </a:rPr>
              <a:t>I</a:t>
            </a:r>
            <a:r>
              <a:rPr kumimoji="1" lang="en-US" altLang="zh-CN" sz="2600" baseline="-25000" dirty="0">
                <a:ea typeface="华文楷体" panose="02010600040101010101" pitchFamily="2" charset="-122"/>
              </a:rPr>
              <a:t>2</a:t>
            </a:r>
            <a:r>
              <a:rPr kumimoji="1" lang="zh-CN" altLang="en-US" sz="2600" dirty="0">
                <a:ea typeface="华文楷体" panose="02010600040101010101" pitchFamily="2" charset="-122"/>
              </a:rPr>
              <a:t>＋</a:t>
            </a:r>
            <a:r>
              <a:rPr kumimoji="1" lang="en-US" altLang="zh-CN" sz="2600" dirty="0">
                <a:ea typeface="华文楷体" panose="02010600040101010101" pitchFamily="2" charset="-122"/>
              </a:rPr>
              <a:t>2 H</a:t>
            </a:r>
            <a:r>
              <a:rPr kumimoji="1" lang="en-US" altLang="zh-CN" sz="2600" baseline="-25000" dirty="0">
                <a:ea typeface="华文楷体" panose="02010600040101010101" pitchFamily="2" charset="-122"/>
              </a:rPr>
              <a:t>2</a:t>
            </a:r>
            <a:r>
              <a:rPr kumimoji="1" lang="en-US" altLang="zh-CN" sz="2600" dirty="0">
                <a:ea typeface="华文楷体" panose="02010600040101010101" pitchFamily="2" charset="-122"/>
              </a:rPr>
              <a:t>O </a:t>
            </a:r>
            <a:endParaRPr kumimoji="1" lang="en-US" altLang="zh-CN" sz="2600" dirty="0">
              <a:ea typeface="华文楷体" panose="02010600040101010101" pitchFamily="2" charset="-122"/>
            </a:endParaRPr>
          </a:p>
          <a:p>
            <a:pPr>
              <a:lnSpc>
                <a:spcPct val="150000"/>
              </a:lnSpc>
              <a:spcBef>
                <a:spcPts val="1000"/>
              </a:spcBef>
              <a:defRPr/>
            </a:pPr>
            <a:r>
              <a:rPr kumimoji="1" lang="en-US" altLang="zh-CN" sz="2600" dirty="0">
                <a:ea typeface="华文楷体" panose="02010600040101010101" pitchFamily="2" charset="-122"/>
              </a:rPr>
              <a:t>2 VO</a:t>
            </a:r>
            <a:r>
              <a:rPr kumimoji="1" lang="en-US" altLang="zh-CN" sz="2600" baseline="-25000" dirty="0">
                <a:ea typeface="华文楷体" panose="02010600040101010101" pitchFamily="2" charset="-122"/>
              </a:rPr>
              <a:t>2</a:t>
            </a:r>
            <a:r>
              <a:rPr kumimoji="1" lang="en-US" altLang="zh-CN" sz="2600" baseline="30000" dirty="0">
                <a:ea typeface="华文楷体" panose="02010600040101010101" pitchFamily="2" charset="-122"/>
              </a:rPr>
              <a:t>+</a:t>
            </a:r>
            <a:r>
              <a:rPr kumimoji="1" lang="en-US" altLang="zh-CN" sz="2600" dirty="0">
                <a:ea typeface="华文楷体" panose="02010600040101010101" pitchFamily="2" charset="-122"/>
              </a:rPr>
              <a:t> + </a:t>
            </a:r>
            <a:r>
              <a:rPr kumimoji="1" lang="en-US" altLang="zh-CN" sz="2600" dirty="0">
                <a:solidFill>
                  <a:srgbClr val="FF0000"/>
                </a:solidFill>
                <a:ea typeface="华文楷体" panose="02010600040101010101" pitchFamily="2" charset="-122"/>
              </a:rPr>
              <a:t>3 Zn</a:t>
            </a:r>
            <a:r>
              <a:rPr kumimoji="1" lang="en-US" altLang="zh-CN" sz="2600" dirty="0">
                <a:ea typeface="华文楷体" panose="02010600040101010101" pitchFamily="2" charset="-122"/>
              </a:rPr>
              <a:t> + 8 H</a:t>
            </a:r>
            <a:r>
              <a:rPr kumimoji="1" lang="en-US" altLang="zh-CN" sz="2600" baseline="30000" dirty="0">
                <a:ea typeface="华文楷体" panose="02010600040101010101" pitchFamily="2" charset="-122"/>
              </a:rPr>
              <a:t>+</a:t>
            </a:r>
            <a:r>
              <a:rPr kumimoji="1" lang="en-US" altLang="zh-CN" sz="2600" dirty="0">
                <a:ea typeface="华文楷体" panose="02010600040101010101" pitchFamily="2" charset="-122"/>
              </a:rPr>
              <a:t> </a:t>
            </a:r>
            <a:r>
              <a:rPr kumimoji="1" lang="zh-CN" altLang="en-US" sz="2600" dirty="0">
                <a:ea typeface="华文楷体" panose="02010600040101010101" pitchFamily="2" charset="-122"/>
              </a:rPr>
              <a:t>＝</a:t>
            </a:r>
            <a:r>
              <a:rPr kumimoji="1" lang="en-US" altLang="zh-CN" sz="2600" dirty="0">
                <a:ea typeface="华文楷体" panose="02010600040101010101" pitchFamily="2" charset="-122"/>
              </a:rPr>
              <a:t>2 </a:t>
            </a:r>
            <a:r>
              <a:rPr kumimoji="1" lang="en-US" altLang="zh-CN" sz="2600" dirty="0">
                <a:solidFill>
                  <a:srgbClr val="0000CC"/>
                </a:solidFill>
                <a:ea typeface="华文楷体" panose="02010600040101010101" pitchFamily="2" charset="-122"/>
              </a:rPr>
              <a:t>V</a:t>
            </a:r>
            <a:r>
              <a:rPr kumimoji="1" lang="en-US" altLang="zh-CN" sz="2600" baseline="30000" dirty="0">
                <a:solidFill>
                  <a:srgbClr val="0000CC"/>
                </a:solidFill>
                <a:ea typeface="华文楷体" panose="02010600040101010101" pitchFamily="2" charset="-122"/>
              </a:rPr>
              <a:t>2</a:t>
            </a:r>
            <a:r>
              <a:rPr kumimoji="1" lang="zh-CN" altLang="en-US" sz="2600" baseline="30000" dirty="0">
                <a:solidFill>
                  <a:srgbClr val="0000CC"/>
                </a:solidFill>
                <a:ea typeface="华文楷体" panose="02010600040101010101" pitchFamily="2" charset="-122"/>
              </a:rPr>
              <a:t>＋</a:t>
            </a:r>
            <a:r>
              <a:rPr kumimoji="1" lang="en-US" altLang="zh-CN" sz="2600" dirty="0">
                <a:solidFill>
                  <a:srgbClr val="0000CC"/>
                </a:solidFill>
                <a:ea typeface="华文楷体" panose="02010600040101010101" pitchFamily="2" charset="-122"/>
              </a:rPr>
              <a:t>(</a:t>
            </a:r>
            <a:r>
              <a:rPr kumimoji="1" lang="zh-CN" altLang="en-US" sz="2600" dirty="0">
                <a:solidFill>
                  <a:srgbClr val="0000CC"/>
                </a:solidFill>
                <a:ea typeface="华文楷体" panose="02010600040101010101" pitchFamily="2" charset="-122"/>
              </a:rPr>
              <a:t>紫色</a:t>
            </a:r>
            <a:r>
              <a:rPr kumimoji="1" lang="en-US" altLang="zh-CN" sz="2600" dirty="0">
                <a:solidFill>
                  <a:srgbClr val="0000CC"/>
                </a:solidFill>
                <a:ea typeface="华文楷体" panose="02010600040101010101" pitchFamily="2" charset="-122"/>
              </a:rPr>
              <a:t>)</a:t>
            </a:r>
            <a:r>
              <a:rPr kumimoji="1" lang="zh-CN" altLang="en-US" sz="2600" dirty="0">
                <a:ea typeface="华文楷体" panose="02010600040101010101" pitchFamily="2" charset="-122"/>
              </a:rPr>
              <a:t>＋</a:t>
            </a:r>
            <a:r>
              <a:rPr kumimoji="1" lang="en-US" altLang="zh-CN" sz="2600" dirty="0">
                <a:ea typeface="华文楷体" panose="02010600040101010101" pitchFamily="2" charset="-122"/>
              </a:rPr>
              <a:t>3Zn</a:t>
            </a:r>
            <a:r>
              <a:rPr kumimoji="1" lang="en-US" altLang="zh-CN" sz="2600" baseline="30000" dirty="0">
                <a:ea typeface="华文楷体" panose="02010600040101010101" pitchFamily="2" charset="-122"/>
              </a:rPr>
              <a:t>2</a:t>
            </a:r>
            <a:r>
              <a:rPr kumimoji="1" lang="zh-CN" altLang="en-US" sz="2600" baseline="30000" dirty="0">
                <a:ea typeface="华文楷体" panose="02010600040101010101" pitchFamily="2" charset="-122"/>
              </a:rPr>
              <a:t>＋</a:t>
            </a:r>
            <a:r>
              <a:rPr kumimoji="1" lang="zh-CN" altLang="en-US" sz="2600" dirty="0">
                <a:ea typeface="华文楷体" panose="02010600040101010101" pitchFamily="2" charset="-122"/>
              </a:rPr>
              <a:t>＋</a:t>
            </a:r>
            <a:r>
              <a:rPr kumimoji="1" lang="en-US" altLang="zh-CN" sz="2600" dirty="0">
                <a:ea typeface="华文楷体" panose="02010600040101010101" pitchFamily="2" charset="-122"/>
              </a:rPr>
              <a:t>4 H</a:t>
            </a:r>
            <a:r>
              <a:rPr kumimoji="1" lang="en-US" altLang="zh-CN" sz="2600" baseline="-25000" dirty="0">
                <a:ea typeface="华文楷体" panose="02010600040101010101" pitchFamily="2" charset="-122"/>
              </a:rPr>
              <a:t>2</a:t>
            </a:r>
            <a:r>
              <a:rPr kumimoji="1" lang="en-US" altLang="zh-CN" sz="2600" dirty="0">
                <a:ea typeface="华文楷体" panose="02010600040101010101" pitchFamily="2" charset="-122"/>
              </a:rPr>
              <a:t>O</a:t>
            </a:r>
            <a:endParaRPr kumimoji="1" lang="en-US" altLang="zh-CN" sz="2600" dirty="0">
              <a:ea typeface="华文楷体" panose="02010600040101010101" pitchFamily="2" charset="-122"/>
            </a:endParaRPr>
          </a:p>
          <a:p>
            <a:pPr>
              <a:lnSpc>
                <a:spcPct val="150000"/>
              </a:lnSpc>
              <a:spcBef>
                <a:spcPts val="1000"/>
              </a:spcBef>
              <a:defRPr/>
            </a:pPr>
            <a:r>
              <a:rPr kumimoji="1" lang="en-US" altLang="zh-CN" dirty="0">
                <a:latin typeface="+mn-ea"/>
                <a:ea typeface="+mn-ea"/>
              </a:rPr>
              <a:t>      ——</a:t>
            </a:r>
            <a:r>
              <a:rPr kumimoji="1" lang="zh-CN" altLang="en-US" dirty="0">
                <a:latin typeface="+mn-ea"/>
                <a:ea typeface="+mn-ea"/>
              </a:rPr>
              <a:t>用于氧化</a:t>
            </a:r>
            <a:r>
              <a:rPr kumimoji="1" lang="en-US" altLang="zh-CN" dirty="0">
                <a:latin typeface="+mn-ea"/>
                <a:ea typeface="+mn-ea"/>
              </a:rPr>
              <a:t>-</a:t>
            </a:r>
            <a:r>
              <a:rPr kumimoji="1" lang="zh-CN" altLang="en-US" dirty="0">
                <a:latin typeface="+mn-ea"/>
                <a:ea typeface="+mn-ea"/>
              </a:rPr>
              <a:t>还原法测定钒的含量</a:t>
            </a:r>
            <a:endParaRPr kumimoji="1" lang="en-US" altLang="zh-CN" dirty="0">
              <a:latin typeface="+mn-ea"/>
              <a:ea typeface="+mn-ea"/>
            </a:endParaRPr>
          </a:p>
        </p:txBody>
      </p:sp>
      <p:sp>
        <p:nvSpPr>
          <p:cNvPr id="131074" name="Rectangle 26"/>
          <p:cNvSpPr>
            <a:spLocks noChangeArrowheads="1"/>
          </p:cNvSpPr>
          <p:nvPr/>
        </p:nvSpPr>
        <p:spPr bwMode="auto">
          <a:xfrm>
            <a:off x="7885113" y="62849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rgbClr val="000000"/>
                </a:solidFill>
                <a:latin typeface="Times New Roman" panose="02020603050405020304" pitchFamily="18" charset="0"/>
                <a:ea typeface="宋体" panose="02010600030101010101" pitchFamily="2" charset="-122"/>
              </a:defRPr>
            </a:lvl1pPr>
            <a:lvl2pPr marL="742950" indent="-285750">
              <a:defRPr sz="3200" b="1">
                <a:solidFill>
                  <a:srgbClr val="000000"/>
                </a:solidFill>
                <a:latin typeface="Times New Roman" panose="02020603050405020304" pitchFamily="18" charset="0"/>
                <a:ea typeface="宋体" panose="02010600030101010101" pitchFamily="2" charset="-122"/>
              </a:defRPr>
            </a:lvl2pPr>
            <a:lvl3pPr marL="1143000" indent="-228600">
              <a:defRPr sz="3200" b="1">
                <a:solidFill>
                  <a:srgbClr val="000000"/>
                </a:solidFill>
                <a:latin typeface="Times New Roman" panose="02020603050405020304" pitchFamily="18" charset="0"/>
                <a:ea typeface="宋体" panose="02010600030101010101" pitchFamily="2" charset="-122"/>
              </a:defRPr>
            </a:lvl3pPr>
            <a:lvl4pPr marL="1600200" indent="-228600">
              <a:defRPr sz="3200" b="1">
                <a:solidFill>
                  <a:srgbClr val="000000"/>
                </a:solidFill>
                <a:latin typeface="Times New Roman" panose="02020603050405020304" pitchFamily="18" charset="0"/>
                <a:ea typeface="宋体" panose="02010600030101010101" pitchFamily="2" charset="-122"/>
              </a:defRPr>
            </a:lvl4pPr>
            <a:lvl5pPr marL="2057400" indent="-228600">
              <a:defRPr sz="3200" b="1">
                <a:solidFill>
                  <a:srgbClr val="000000"/>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3200" b="1">
                <a:solidFill>
                  <a:srgbClr val="000000"/>
                </a:solidFill>
                <a:latin typeface="Times New Roman" panose="02020603050405020304" pitchFamily="18" charset="0"/>
                <a:ea typeface="宋体" panose="02010600030101010101" pitchFamily="2" charset="-122"/>
              </a:defRPr>
            </a:lvl9pPr>
          </a:lstStyle>
          <a:p>
            <a:pPr algn="r"/>
            <a:fld id="{3B1EE8F5-6F7A-480D-951E-A0BE0B607DCD}" type="slidenum">
              <a:rPr kumimoji="1" lang="en-US" altLang="zh-CN" sz="1600">
                <a:ea typeface="ˎ̥"/>
                <a:cs typeface="ˎ̥"/>
              </a:rPr>
            </a:fld>
            <a:r>
              <a:rPr kumimoji="1" lang="en-US" altLang="zh-CN" sz="1600">
                <a:ea typeface="华文楷体" panose="02010600040101010101" pitchFamily="2" charset="-122"/>
              </a:rPr>
              <a:t> </a:t>
            </a:r>
            <a:endParaRPr kumimoji="1" lang="en-US" altLang="zh-CN" sz="1600">
              <a:ea typeface="ˎ̥"/>
              <a:cs typeface="ˎ̥"/>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up)">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up)">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515938" y="1135063"/>
            <a:ext cx="8316912" cy="1173480"/>
          </a:xfrm>
          <a:prstGeom prst="rect">
            <a:avLst/>
          </a:prstGeom>
          <a:noFill/>
          <a:ln w="9525" algn="ctr">
            <a:noFill/>
            <a:miter lim="800000"/>
          </a:ln>
        </p:spPr>
        <p:txBody>
          <a:bodyPr>
            <a:spAutoFit/>
          </a:bodyPr>
          <a:lstStyle/>
          <a:p>
            <a:pPr eaLnBrk="1" hangingPunct="1">
              <a:lnSpc>
                <a:spcPct val="110000"/>
              </a:lnSpc>
              <a:spcBef>
                <a:spcPct val="50000"/>
              </a:spcBef>
              <a:spcAft>
                <a:spcPct val="20000"/>
              </a:spcAft>
            </a:pPr>
            <a:r>
              <a:rPr kumimoji="1" lang="zh-CN" altLang="en-US" sz="3200" b="1" baseline="0" dirty="0" smtClean="0">
                <a:latin typeface="Times New Roman" panose="02020603050405020304" pitchFamily="18" charset="0"/>
                <a:ea typeface="楷体" panose="02010609060101010101" pitchFamily="49" charset="-122"/>
              </a:rPr>
              <a:t>为什么</a:t>
            </a:r>
            <a:r>
              <a:rPr kumimoji="1" lang="zh-CN" altLang="en-US" sz="3200" b="1" baseline="0" dirty="0">
                <a:latin typeface="Times New Roman" panose="02020603050405020304" pitchFamily="18" charset="0"/>
                <a:ea typeface="楷体" panose="02010609060101010101" pitchFamily="49" charset="-122"/>
              </a:rPr>
              <a:t>在水中无</a:t>
            </a:r>
            <a:r>
              <a:rPr kumimoji="1" lang="en-US" altLang="zh-CN" sz="3200" b="1" baseline="0" dirty="0">
                <a:latin typeface="Times New Roman" panose="02020603050405020304" pitchFamily="18" charset="0"/>
                <a:ea typeface="楷体" panose="02010609060101010101" pitchFamily="49" charset="-122"/>
              </a:rPr>
              <a:t>Ti</a:t>
            </a:r>
            <a:r>
              <a:rPr kumimoji="1" lang="en-US" altLang="zh-CN" sz="3200" b="1" baseline="30000" dirty="0">
                <a:latin typeface="Times New Roman" panose="02020603050405020304" pitchFamily="18" charset="0"/>
                <a:ea typeface="楷体" panose="02010609060101010101" pitchFamily="49" charset="-122"/>
              </a:rPr>
              <a:t>4+,</a:t>
            </a:r>
            <a:r>
              <a:rPr kumimoji="1" lang="en-US" altLang="zh-CN" sz="3200" b="1" baseline="0" dirty="0">
                <a:latin typeface="Times New Roman" panose="02020603050405020304" pitchFamily="18" charset="0"/>
                <a:ea typeface="楷体" panose="02010609060101010101" pitchFamily="49" charset="-122"/>
              </a:rPr>
              <a:t>V</a:t>
            </a:r>
            <a:r>
              <a:rPr kumimoji="1" lang="en-US" altLang="zh-CN" sz="3200" b="1" baseline="30000" dirty="0">
                <a:latin typeface="Times New Roman" panose="02020603050405020304" pitchFamily="18" charset="0"/>
                <a:ea typeface="楷体" panose="02010609060101010101" pitchFamily="49" charset="-122"/>
              </a:rPr>
              <a:t>4+</a:t>
            </a:r>
            <a:r>
              <a:rPr kumimoji="1" lang="en-US" altLang="zh-CN" sz="3200" b="1" baseline="0" dirty="0">
                <a:latin typeface="Times New Roman" panose="02020603050405020304" pitchFamily="18" charset="0"/>
                <a:ea typeface="楷体" panose="02010609060101010101" pitchFamily="49" charset="-122"/>
              </a:rPr>
              <a:t>,V</a:t>
            </a:r>
            <a:r>
              <a:rPr kumimoji="1" lang="en-US" altLang="zh-CN" sz="3200" b="1" baseline="30000" dirty="0">
                <a:latin typeface="Times New Roman" panose="02020603050405020304" pitchFamily="18" charset="0"/>
                <a:ea typeface="楷体" panose="02010609060101010101" pitchFamily="49" charset="-122"/>
              </a:rPr>
              <a:t>5+</a:t>
            </a:r>
            <a:r>
              <a:rPr kumimoji="1" lang="zh-CN" altLang="en-US" sz="3200" b="1" baseline="0" dirty="0">
                <a:latin typeface="Times New Roman" panose="02020603050405020304" pitchFamily="18" charset="0"/>
                <a:ea typeface="楷体" panose="02010609060101010101" pitchFamily="49" charset="-122"/>
              </a:rPr>
              <a:t>等高价离子而是以</a:t>
            </a:r>
            <a:r>
              <a:rPr kumimoji="1" lang="en-US" altLang="zh-CN" sz="3200" b="1" baseline="0" dirty="0">
                <a:latin typeface="Times New Roman" panose="02020603050405020304" pitchFamily="18" charset="0"/>
                <a:ea typeface="楷体" panose="02010609060101010101" pitchFamily="49" charset="-122"/>
              </a:rPr>
              <a:t>TiO</a:t>
            </a:r>
            <a:r>
              <a:rPr kumimoji="1" lang="en-US" altLang="zh-CN" sz="3200" b="1" baseline="30000" dirty="0">
                <a:latin typeface="Times New Roman" panose="02020603050405020304" pitchFamily="18" charset="0"/>
                <a:ea typeface="楷体" panose="02010609060101010101" pitchFamily="49" charset="-122"/>
              </a:rPr>
              <a:t>2+</a:t>
            </a:r>
            <a:r>
              <a:rPr kumimoji="1" lang="en-US" altLang="zh-CN" sz="3200" b="1" baseline="0" dirty="0">
                <a:latin typeface="Times New Roman" panose="02020603050405020304" pitchFamily="18" charset="0"/>
                <a:ea typeface="楷体" panose="02010609060101010101" pitchFamily="49" charset="-122"/>
              </a:rPr>
              <a:t>,VO</a:t>
            </a:r>
            <a:r>
              <a:rPr kumimoji="1" lang="en-US" altLang="zh-CN" sz="3200" b="1" baseline="30000" dirty="0">
                <a:latin typeface="Times New Roman" panose="02020603050405020304" pitchFamily="18" charset="0"/>
                <a:ea typeface="楷体" panose="02010609060101010101" pitchFamily="49" charset="-122"/>
              </a:rPr>
              <a:t>2+</a:t>
            </a:r>
            <a:r>
              <a:rPr kumimoji="1" lang="en-US" altLang="zh-CN" sz="3200" b="1" baseline="0" dirty="0">
                <a:latin typeface="Times New Roman" panose="02020603050405020304" pitchFamily="18" charset="0"/>
                <a:ea typeface="楷体" panose="02010609060101010101" pitchFamily="49" charset="-122"/>
              </a:rPr>
              <a:t>,VO</a:t>
            </a:r>
            <a:r>
              <a:rPr kumimoji="1" lang="en-US" altLang="zh-CN" sz="3200" b="1" baseline="30000" dirty="0">
                <a:latin typeface="Times New Roman" panose="02020603050405020304" pitchFamily="18" charset="0"/>
                <a:ea typeface="楷体" panose="02010609060101010101" pitchFamily="49" charset="-122"/>
              </a:rPr>
              <a:t>3+</a:t>
            </a:r>
            <a:r>
              <a:rPr kumimoji="1" lang="zh-CN" altLang="en-US" sz="3200" b="1" baseline="0" dirty="0">
                <a:latin typeface="Times New Roman" panose="02020603050405020304" pitchFamily="18" charset="0"/>
                <a:ea typeface="楷体" panose="02010609060101010101" pitchFamily="49" charset="-122"/>
              </a:rPr>
              <a:t>等形式存在</a:t>
            </a:r>
            <a:r>
              <a:rPr kumimoji="1" lang="en-US" altLang="zh-CN" sz="3200" b="1" baseline="0" dirty="0">
                <a:latin typeface="Times New Roman" panose="02020603050405020304" pitchFamily="18" charset="0"/>
                <a:ea typeface="楷体" panose="02010609060101010101" pitchFamily="49" charset="-122"/>
              </a:rPr>
              <a:t>?</a:t>
            </a:r>
            <a:endParaRPr kumimoji="1" lang="en-US" altLang="zh-CN" sz="3200" b="1" baseline="0" dirty="0">
              <a:latin typeface="Times New Roman" panose="02020603050405020304" pitchFamily="18" charset="0"/>
              <a:ea typeface="楷体" panose="02010609060101010101" pitchFamily="49" charset="-122"/>
            </a:endParaRPr>
          </a:p>
        </p:txBody>
      </p:sp>
      <p:sp>
        <p:nvSpPr>
          <p:cNvPr id="79875" name="AutoShape 4"/>
          <p:cNvSpPr>
            <a:spLocks noChangeArrowheads="1"/>
          </p:cNvSpPr>
          <p:nvPr/>
        </p:nvSpPr>
        <p:spPr bwMode="auto">
          <a:xfrm>
            <a:off x="539750" y="115888"/>
            <a:ext cx="2160042" cy="720725"/>
          </a:xfrm>
          <a:prstGeom prst="cloudCallout">
            <a:avLst>
              <a:gd name="adj1" fmla="val 37431"/>
              <a:gd name="adj2" fmla="val 72028"/>
            </a:avLst>
          </a:prstGeom>
          <a:solidFill>
            <a:srgbClr val="FF3399"/>
          </a:solidFill>
          <a:ln w="9525">
            <a:noFill/>
            <a:round/>
          </a:ln>
        </p:spPr>
        <p:txBody>
          <a:bodyPr/>
          <a:lstStyle/>
          <a:p>
            <a:pPr algn="ctr"/>
            <a:r>
              <a:rPr lang="zh-CN" altLang="en-US" sz="3200" b="1" baseline="0" dirty="0">
                <a:latin typeface="Times New Roman" panose="02020603050405020304" pitchFamily="18" charset="0"/>
                <a:ea typeface="楷体_GB2312" pitchFamily="49" charset="-122"/>
              </a:rPr>
              <a:t>问题</a:t>
            </a:r>
            <a:endParaRPr lang="zh-CN" altLang="en-US" sz="3200" b="1" baseline="0" dirty="0">
              <a:latin typeface="Times New Roman" panose="02020603050405020304" pitchFamily="18" charset="0"/>
              <a:ea typeface="楷体_GB2312" pitchFamily="49" charset="-122"/>
            </a:endParaRPr>
          </a:p>
        </p:txBody>
      </p:sp>
      <p:pic>
        <p:nvPicPr>
          <p:cNvPr id="79876" name="Picture 5" descr="0006">
            <a:hlinkClick r:id="rId1" action="ppaction://hlinksldjump"/>
          </p:cNvPr>
          <p:cNvPicPr>
            <a:picLocks noChangeAspect="1" noChangeArrowheads="1"/>
          </p:cNvPicPr>
          <p:nvPr/>
        </p:nvPicPr>
        <p:blipFill>
          <a:blip r:embed="rId2" cstate="print"/>
          <a:srcRect/>
          <a:stretch>
            <a:fillRect/>
          </a:stretch>
        </p:blipFill>
        <p:spPr bwMode="auto">
          <a:xfrm>
            <a:off x="8604250" y="6308725"/>
            <a:ext cx="360363" cy="360363"/>
          </a:xfrm>
          <a:prstGeom prst="rect">
            <a:avLst/>
          </a:prstGeom>
          <a:noFill/>
          <a:ln w="9525">
            <a:noFill/>
            <a:miter lim="800000"/>
            <a:headEnd/>
            <a:tailEnd/>
          </a:ln>
        </p:spPr>
      </p:pic>
      <p:sp>
        <p:nvSpPr>
          <p:cNvPr id="5" name="Text Box 4"/>
          <p:cNvSpPr txBox="1">
            <a:spLocks noChangeArrowheads="1"/>
          </p:cNvSpPr>
          <p:nvPr/>
        </p:nvSpPr>
        <p:spPr bwMode="auto">
          <a:xfrm>
            <a:off x="684213" y="2565400"/>
            <a:ext cx="7920037" cy="2797175"/>
          </a:xfrm>
          <a:prstGeom prst="rect">
            <a:avLst/>
          </a:prstGeom>
          <a:noFill/>
          <a:ln w="9525" algn="ctr">
            <a:noFill/>
            <a:miter lim="800000"/>
          </a:ln>
        </p:spPr>
        <p:txBody>
          <a:bodyPr>
            <a:spAutoFit/>
          </a:bodyPr>
          <a:lstStyle/>
          <a:p>
            <a:pPr eaLnBrk="1" hangingPunct="1">
              <a:lnSpc>
                <a:spcPct val="110000"/>
              </a:lnSpc>
              <a:spcBef>
                <a:spcPct val="50000"/>
              </a:spcBef>
            </a:pPr>
            <a:r>
              <a:rPr kumimoji="1" lang="zh-CN" altLang="en-US" sz="3200" b="1" baseline="0" dirty="0">
                <a:latin typeface="Times New Roman" panose="02020603050405020304" pitchFamily="18" charset="0"/>
                <a:ea typeface="楷体" panose="02010609060101010101" pitchFamily="49" charset="-122"/>
              </a:rPr>
              <a:t>解</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smtClean="0">
                <a:latin typeface="Times New Roman" panose="02020603050405020304" pitchFamily="18" charset="0"/>
                <a:ea typeface="楷体" panose="02010609060101010101" pitchFamily="49" charset="-122"/>
              </a:rPr>
              <a:t>因</a:t>
            </a:r>
            <a:r>
              <a:rPr kumimoji="1" lang="en-US" altLang="zh-CN" dirty="0">
                <a:ea typeface="楷体" panose="02010609060101010101" pitchFamily="49" charset="-122"/>
              </a:rPr>
              <a:t>Ti</a:t>
            </a:r>
            <a:r>
              <a:rPr kumimoji="1" lang="en-US" altLang="zh-CN" baseline="30000" dirty="0">
                <a:ea typeface="楷体" panose="02010609060101010101" pitchFamily="49" charset="-122"/>
              </a:rPr>
              <a:t>4+,</a:t>
            </a:r>
            <a:r>
              <a:rPr kumimoji="1" lang="en-US" altLang="zh-CN" dirty="0">
                <a:ea typeface="楷体" panose="02010609060101010101" pitchFamily="49" charset="-122"/>
              </a:rPr>
              <a:t>V</a:t>
            </a:r>
            <a:r>
              <a:rPr kumimoji="1" lang="en-US" altLang="zh-CN" baseline="30000" dirty="0">
                <a:ea typeface="楷体" panose="02010609060101010101" pitchFamily="49" charset="-122"/>
              </a:rPr>
              <a:t>4+</a:t>
            </a:r>
            <a:r>
              <a:rPr kumimoji="1" lang="en-US" altLang="zh-CN" dirty="0">
                <a:ea typeface="楷体" panose="02010609060101010101" pitchFamily="49" charset="-122"/>
              </a:rPr>
              <a:t>,V</a:t>
            </a:r>
            <a:r>
              <a:rPr kumimoji="1" lang="en-US" altLang="zh-CN" baseline="30000" dirty="0">
                <a:ea typeface="楷体" panose="02010609060101010101" pitchFamily="49" charset="-122"/>
              </a:rPr>
              <a:t>5+ </a:t>
            </a:r>
            <a:r>
              <a:rPr kumimoji="1" lang="zh-CN" altLang="en-US" sz="3200" b="1" baseline="0" dirty="0" smtClean="0">
                <a:latin typeface="Times New Roman" panose="02020603050405020304" pitchFamily="18" charset="0"/>
                <a:ea typeface="楷体" panose="02010609060101010101" pitchFamily="49" charset="-122"/>
              </a:rPr>
              <a:t>等离子</a:t>
            </a:r>
            <a:r>
              <a:rPr kumimoji="1" lang="zh-CN" altLang="en-US" sz="3200" b="1" baseline="0" dirty="0">
                <a:latin typeface="Times New Roman" panose="02020603050405020304" pitchFamily="18" charset="0"/>
                <a:ea typeface="楷体" panose="02010609060101010101" pitchFamily="49" charset="-122"/>
              </a:rPr>
              <a:t>的离子势很大</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会强烈地与水中的</a:t>
            </a:r>
            <a:r>
              <a:rPr kumimoji="1" lang="en-US" altLang="zh-CN" sz="3200" b="1" baseline="0" dirty="0">
                <a:latin typeface="Times New Roman" panose="02020603050405020304" pitchFamily="18" charset="0"/>
                <a:ea typeface="楷体" panose="02010609060101010101" pitchFamily="49" charset="-122"/>
              </a:rPr>
              <a:t>OH</a:t>
            </a:r>
            <a:r>
              <a:rPr kumimoji="1" lang="en-US" altLang="zh-CN" sz="3200" b="1" baseline="3000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结合成</a:t>
            </a:r>
            <a:r>
              <a:rPr kumimoji="1" lang="en-US" altLang="zh-CN" sz="3200" b="1" baseline="0" dirty="0" err="1">
                <a:latin typeface="Times New Roman" panose="02020603050405020304" pitchFamily="18" charset="0"/>
                <a:ea typeface="楷体" panose="02010609060101010101" pitchFamily="49" charset="-122"/>
              </a:rPr>
              <a:t>Ti</a:t>
            </a:r>
            <a:r>
              <a:rPr kumimoji="1" lang="en-US" altLang="zh-CN" sz="3200" b="1" baseline="0" dirty="0">
                <a:latin typeface="Times New Roman" panose="02020603050405020304" pitchFamily="18" charset="0"/>
                <a:ea typeface="楷体" panose="02010609060101010101" pitchFamily="49" charset="-122"/>
              </a:rPr>
              <a:t>(OH)</a:t>
            </a:r>
            <a:r>
              <a:rPr kumimoji="1" lang="en-US" altLang="zh-CN" sz="3200" b="1" baseline="-25000" dirty="0">
                <a:latin typeface="Times New Roman" panose="02020603050405020304" pitchFamily="18" charset="0"/>
                <a:ea typeface="楷体" panose="02010609060101010101" pitchFamily="49" charset="-122"/>
              </a:rPr>
              <a:t>2</a:t>
            </a:r>
            <a:r>
              <a:rPr kumimoji="1" lang="en-US" altLang="zh-CN" sz="3200" b="1" baseline="30000" dirty="0">
                <a:latin typeface="Times New Roman" panose="02020603050405020304" pitchFamily="18" charset="0"/>
                <a:ea typeface="楷体" panose="02010609060101010101" pitchFamily="49" charset="-122"/>
              </a:rPr>
              <a:t>2+</a:t>
            </a:r>
            <a:r>
              <a:rPr kumimoji="1" lang="en-US" altLang="zh-CN" sz="3200" b="1" baseline="0" dirty="0">
                <a:latin typeface="Times New Roman" panose="02020603050405020304" pitchFamily="18" charset="0"/>
                <a:ea typeface="楷体" panose="02010609060101010101" pitchFamily="49" charset="-122"/>
              </a:rPr>
              <a:t>, V(OH)</a:t>
            </a:r>
            <a:r>
              <a:rPr kumimoji="1" lang="en-US" altLang="zh-CN" sz="3200" b="1" baseline="-25000" dirty="0">
                <a:latin typeface="Times New Roman" panose="02020603050405020304" pitchFamily="18" charset="0"/>
                <a:ea typeface="楷体" panose="02010609060101010101" pitchFamily="49" charset="-122"/>
              </a:rPr>
              <a:t>2</a:t>
            </a:r>
            <a:r>
              <a:rPr kumimoji="1" lang="en-US" altLang="zh-CN" sz="3200" b="1" baseline="30000" dirty="0">
                <a:latin typeface="Times New Roman" panose="02020603050405020304" pitchFamily="18" charset="0"/>
                <a:ea typeface="楷体" panose="02010609060101010101" pitchFamily="49" charset="-122"/>
              </a:rPr>
              <a:t>2+</a:t>
            </a:r>
            <a:r>
              <a:rPr kumimoji="1" lang="en-US" altLang="zh-CN" sz="3200" b="1" baseline="0" dirty="0">
                <a:latin typeface="Times New Roman" panose="02020603050405020304" pitchFamily="18" charset="0"/>
                <a:ea typeface="楷体" panose="02010609060101010101" pitchFamily="49" charset="-122"/>
              </a:rPr>
              <a:t>, V(OH)</a:t>
            </a:r>
            <a:r>
              <a:rPr kumimoji="1" lang="en-US" altLang="zh-CN" sz="3200" b="1" baseline="-25000" dirty="0">
                <a:latin typeface="Times New Roman" panose="02020603050405020304" pitchFamily="18" charset="0"/>
                <a:ea typeface="楷体" panose="02010609060101010101" pitchFamily="49" charset="-122"/>
              </a:rPr>
              <a:t>2</a:t>
            </a:r>
            <a:r>
              <a:rPr kumimoji="1" lang="en-US" altLang="zh-CN" sz="3200" b="1" baseline="30000" dirty="0">
                <a:latin typeface="Times New Roman" panose="02020603050405020304" pitchFamily="18" charset="0"/>
                <a:ea typeface="楷体" panose="02010609060101010101" pitchFamily="49" charset="-122"/>
              </a:rPr>
              <a:t>3+ </a:t>
            </a:r>
            <a:r>
              <a:rPr kumimoji="1" lang="zh-CN" altLang="en-US" sz="3200" b="1" baseline="0" dirty="0">
                <a:latin typeface="Times New Roman" panose="02020603050405020304" pitchFamily="18" charset="0"/>
                <a:ea typeface="楷体" panose="02010609060101010101" pitchFamily="49" charset="-122"/>
              </a:rPr>
              <a:t>离子</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这些离子是不稳定</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会失水以稳定的</a:t>
            </a:r>
            <a:r>
              <a:rPr kumimoji="1" lang="en-US" altLang="zh-CN" sz="3200" b="1" baseline="0" dirty="0">
                <a:latin typeface="Times New Roman" panose="02020603050405020304" pitchFamily="18" charset="0"/>
                <a:ea typeface="楷体" panose="02010609060101010101" pitchFamily="49" charset="-122"/>
              </a:rPr>
              <a:t>TiO</a:t>
            </a:r>
            <a:r>
              <a:rPr kumimoji="1" lang="en-US" altLang="zh-CN" sz="3200" b="1" baseline="30000" dirty="0">
                <a:latin typeface="Times New Roman" panose="02020603050405020304" pitchFamily="18" charset="0"/>
                <a:ea typeface="楷体" panose="02010609060101010101" pitchFamily="49" charset="-122"/>
              </a:rPr>
              <a:t>2+</a:t>
            </a:r>
            <a:r>
              <a:rPr kumimoji="1" lang="en-US" altLang="zh-CN" sz="3200" b="1" baseline="0" dirty="0">
                <a:latin typeface="Times New Roman" panose="02020603050405020304" pitchFamily="18" charset="0"/>
                <a:ea typeface="楷体" panose="02010609060101010101" pitchFamily="49" charset="-122"/>
              </a:rPr>
              <a:t>(</a:t>
            </a:r>
            <a:r>
              <a:rPr kumimoji="1" lang="zh-CN" altLang="en-US" sz="3200" b="1" baseline="0" dirty="0">
                <a:latin typeface="Times New Roman" panose="02020603050405020304" pitchFamily="18" charset="0"/>
                <a:ea typeface="楷体" panose="02010609060101010101" pitchFamily="49" charset="-122"/>
              </a:rPr>
              <a:t>钛酰离子</a:t>
            </a:r>
            <a:r>
              <a:rPr kumimoji="1" lang="en-US" altLang="zh-CN" sz="3200" b="1" baseline="0" dirty="0">
                <a:latin typeface="Times New Roman" panose="02020603050405020304" pitchFamily="18" charset="0"/>
                <a:ea typeface="楷体" panose="02010609060101010101" pitchFamily="49" charset="-122"/>
              </a:rPr>
              <a:t>),VO</a:t>
            </a:r>
            <a:r>
              <a:rPr kumimoji="1" lang="en-US" altLang="zh-CN" sz="3200" b="1" baseline="30000" dirty="0">
                <a:latin typeface="Times New Roman" panose="02020603050405020304" pitchFamily="18" charset="0"/>
                <a:ea typeface="楷体" panose="02010609060101010101" pitchFamily="49" charset="-122"/>
              </a:rPr>
              <a:t>2+</a:t>
            </a:r>
            <a:r>
              <a:rPr kumimoji="1" lang="en-US" altLang="zh-CN" sz="3200" b="1" baseline="0" dirty="0">
                <a:latin typeface="Times New Roman" panose="02020603050405020304" pitchFamily="18" charset="0"/>
                <a:ea typeface="楷体" panose="02010609060101010101" pitchFamily="49" charset="-122"/>
              </a:rPr>
              <a:t>,VO</a:t>
            </a:r>
            <a:r>
              <a:rPr kumimoji="1" lang="en-US" altLang="zh-CN" sz="3200" b="1" baseline="30000" dirty="0">
                <a:latin typeface="Times New Roman" panose="02020603050405020304" pitchFamily="18" charset="0"/>
                <a:ea typeface="楷体" panose="02010609060101010101" pitchFamily="49" charset="-122"/>
              </a:rPr>
              <a:t>3+</a:t>
            </a:r>
            <a:r>
              <a:rPr kumimoji="1" lang="zh-CN" altLang="en-US" sz="3200" b="1" baseline="0" dirty="0">
                <a:latin typeface="Times New Roman" panose="02020603050405020304" pitchFamily="18" charset="0"/>
                <a:ea typeface="楷体" panose="02010609060101010101" pitchFamily="49" charset="-122"/>
              </a:rPr>
              <a:t>形式存在</a:t>
            </a:r>
            <a:r>
              <a:rPr kumimoji="1" lang="en-US" altLang="zh-CN" sz="3200" b="1" baseline="0" dirty="0">
                <a:latin typeface="Times New Roman" panose="02020603050405020304" pitchFamily="18" charset="0"/>
                <a:ea typeface="楷体" panose="02010609060101010101" pitchFamily="49" charset="-122"/>
              </a:rPr>
              <a:t>. </a:t>
            </a:r>
            <a:endParaRPr kumimoji="1" lang="en-US" altLang="zh-CN" sz="3200" b="1" baseline="0" dirty="0">
              <a:latin typeface="Times New Roman" panose="02020603050405020304" pitchFamily="18" charset="0"/>
              <a:ea typeface="楷体" panose="02010609060101010101" pitchFamily="49" charset="-122"/>
            </a:endParaRPr>
          </a:p>
        </p:txBody>
      </p:sp>
      <p:sp>
        <p:nvSpPr>
          <p:cNvPr id="79878" name="灯片编号占位符 1"/>
          <p:cNvSpPr>
            <a:spLocks noGrp="1"/>
          </p:cNvSpPr>
          <p:nvPr>
            <p:ph type="sldNum" sz="quarter" idx="12"/>
          </p:nvPr>
        </p:nvSpPr>
        <p:spPr>
          <a:noFill/>
          <a:ln>
            <a:miter lim="800000"/>
          </a:ln>
        </p:spPr>
        <p:txBody>
          <a:bodyPr/>
          <a:lstStyle/>
          <a:p>
            <a:fld id="{D64FCFA1-51E5-4CEF-8F02-3904037BA41B}" type="slidenum">
              <a:rPr lang="en-US" altLang="zh-CN"/>
            </a:fld>
            <a:endParaRPr lang="en-US" altLang="zh-CN"/>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
  <a:themeElements>
    <a:clrScheme na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2">
      <a:majorFont>
        <a:latin typeface="Times New Roman"/>
        <a:ea typeface="华文楷体"/>
        <a:cs typeface=""/>
      </a:majorFont>
      <a:minorFont>
        <a:latin typeface="Times New Roman"/>
        <a:ea typeface="华文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自定义 2">
      <a:majorFont>
        <a:latin typeface="Times New Roman"/>
        <a:ea typeface="华文楷体"/>
        <a:cs typeface=""/>
      </a:majorFont>
      <a:minorFont>
        <a:latin typeface="Times New Roman"/>
        <a:ea typeface="华文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3000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3000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3000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3000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3000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3000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3000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3000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3000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altLang="en-US" sz="2400" b="0" i="0" u="none" strike="noStrike" cap="none" normalizeH="0" baseline="3000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30400</Words>
  <Application>WPS 演示</Application>
  <PresentationFormat>全屏显示(4:3)</PresentationFormat>
  <Paragraphs>3257</Paragraphs>
  <Slides>199</Slides>
  <Notes>10</Notes>
  <HiddenSlides>0</HiddenSlides>
  <MMClips>0</MMClips>
  <ScaleCrop>false</ScaleCrop>
  <HeadingPairs>
    <vt:vector size="8" baseType="variant">
      <vt:variant>
        <vt:lpstr>已用的字体</vt:lpstr>
      </vt:variant>
      <vt:variant>
        <vt:i4>23</vt:i4>
      </vt:variant>
      <vt:variant>
        <vt:lpstr>主题</vt:lpstr>
      </vt:variant>
      <vt:variant>
        <vt:i4>7</vt:i4>
      </vt:variant>
      <vt:variant>
        <vt:lpstr>嵌入 OLE 服务器</vt:lpstr>
      </vt:variant>
      <vt:variant>
        <vt:i4>40</vt:i4>
      </vt:variant>
      <vt:variant>
        <vt:lpstr>幻灯片标题</vt:lpstr>
      </vt:variant>
      <vt:variant>
        <vt:i4>199</vt:i4>
      </vt:variant>
    </vt:vector>
  </HeadingPairs>
  <TitlesOfParts>
    <vt:vector size="269" baseType="lpstr">
      <vt:lpstr>Arial</vt:lpstr>
      <vt:lpstr>宋体</vt:lpstr>
      <vt:lpstr>Wingdings</vt:lpstr>
      <vt:lpstr>Times New Roman</vt:lpstr>
      <vt:lpstr>华文楷体</vt:lpstr>
      <vt:lpstr>ˎ̥</vt:lpstr>
      <vt:lpstr>Segoe Print</vt:lpstr>
      <vt:lpstr>楷体</vt:lpstr>
      <vt:lpstr>微软雅黑</vt:lpstr>
      <vt:lpstr>Arial Unicode MS</vt:lpstr>
      <vt:lpstr>Symbol</vt:lpstr>
      <vt:lpstr>楷体_GB2312</vt:lpstr>
      <vt:lpstr>新宋体</vt:lpstr>
      <vt:lpstr>MS LineDraw</vt:lpstr>
      <vt:lpstr>Monotype Sorts</vt:lpstr>
      <vt:lpstr>Wingdings</vt:lpstr>
      <vt:lpstr>Webdings</vt:lpstr>
      <vt:lpstr>Wingdings 3</vt:lpstr>
      <vt:lpstr>Times New Roman</vt:lpstr>
      <vt:lpstr>Lucida Sans Unicode</vt:lpstr>
      <vt:lpstr>Symbol</vt:lpstr>
      <vt:lpstr>黑体</vt:lpstr>
      <vt:lpstr>华文宋体</vt:lpstr>
      <vt:lpstr>1</vt:lpstr>
      <vt:lpstr>Balance</vt:lpstr>
      <vt:lpstr>默认设计模板</vt:lpstr>
      <vt:lpstr>1_默认设计模板</vt:lpstr>
      <vt:lpstr>3_默认设计模板</vt:lpstr>
      <vt:lpstr>4_默认设计模板</vt:lpstr>
      <vt:lpstr>2_默认设计模板</vt:lpstr>
      <vt:lpstr>ChemDraw.Document.6.0</vt:lpstr>
      <vt:lpstr>ChemDraw.Document.6.0</vt:lpstr>
      <vt:lpstr>ChemDraw.Document.6.0</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PBrush</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PowerPoint 演示文稿</vt:lpstr>
      <vt:lpstr>PowerPoint 演示文稿</vt:lpstr>
      <vt:lpstr>10.1 配合物的结构和异构现象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10.2 配合物的价键理论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10.3 配合物的晶体场理论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10.4  3d过渡金属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问题：试设计一最佳方案,分离Fe3+, Al3+, Cr3+ 和Ni2+离子. </vt:lpstr>
      <vt:lpstr>10.5 4d和5d过渡金属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第10章:  作业  P: 410-413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207</cp:revision>
  <dcterms:created xsi:type="dcterms:W3CDTF">2019-05-09T03:42:00Z</dcterms:created>
  <dcterms:modified xsi:type="dcterms:W3CDTF">2019-06-19T00:01:54Z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