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2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0" r:id="rId2"/>
    <p:sldMasterId id="2147483692" r:id="rId3"/>
  </p:sldMasterIdLst>
  <p:notesMasterIdLst>
    <p:notesMasterId r:id="rId20"/>
  </p:notesMasterIdLst>
  <p:sldIdLst>
    <p:sldId id="361" r:id="rId4"/>
    <p:sldId id="391" r:id="rId5"/>
    <p:sldId id="399" r:id="rId6"/>
    <p:sldId id="400" r:id="rId7"/>
    <p:sldId id="401" r:id="rId8"/>
    <p:sldId id="402" r:id="rId9"/>
    <p:sldId id="403" r:id="rId10"/>
    <p:sldId id="404" r:id="rId11"/>
    <p:sldId id="405" r:id="rId12"/>
    <p:sldId id="398" r:id="rId13"/>
    <p:sldId id="406" r:id="rId14"/>
    <p:sldId id="407" r:id="rId15"/>
    <p:sldId id="408" r:id="rId16"/>
    <p:sldId id="409" r:id="rId17"/>
    <p:sldId id="410" r:id="rId18"/>
    <p:sldId id="308" r:id="rId19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3155">
          <p15:clr>
            <a:srgbClr val="A4A3A4"/>
          </p15:clr>
        </p15:guide>
        <p15:guide id="3" pos="606">
          <p15:clr>
            <a:srgbClr val="A4A3A4"/>
          </p15:clr>
        </p15:guide>
        <p15:guide id="4" pos="50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E4E5E7"/>
    <a:srgbClr val="8A8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516" y="78"/>
      </p:cViewPr>
      <p:guideLst>
        <p:guide orient="horz" pos="1620"/>
        <p:guide pos="3155"/>
        <p:guide pos="606"/>
        <p:guide pos="50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32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image" Target="../media/image78.wmf"/><Relationship Id="rId7" Type="http://schemas.openxmlformats.org/officeDocument/2006/relationships/image" Target="../media/image81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0.wmf"/><Relationship Id="rId5" Type="http://schemas.openxmlformats.org/officeDocument/2006/relationships/image" Target="../media/image71.wmf"/><Relationship Id="rId4" Type="http://schemas.openxmlformats.org/officeDocument/2006/relationships/image" Target="../media/image79.wmf"/><Relationship Id="rId9" Type="http://schemas.openxmlformats.org/officeDocument/2006/relationships/image" Target="../media/image83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image" Target="../media/image96.wmf"/><Relationship Id="rId3" Type="http://schemas.openxmlformats.org/officeDocument/2006/relationships/image" Target="../media/image86.wmf"/><Relationship Id="rId7" Type="http://schemas.openxmlformats.org/officeDocument/2006/relationships/image" Target="../media/image90.wmf"/><Relationship Id="rId12" Type="http://schemas.openxmlformats.org/officeDocument/2006/relationships/image" Target="../media/image95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11" Type="http://schemas.openxmlformats.org/officeDocument/2006/relationships/image" Target="../media/image94.wmf"/><Relationship Id="rId5" Type="http://schemas.openxmlformats.org/officeDocument/2006/relationships/image" Target="../media/image88.wmf"/><Relationship Id="rId10" Type="http://schemas.openxmlformats.org/officeDocument/2006/relationships/image" Target="../media/image93.wmf"/><Relationship Id="rId4" Type="http://schemas.openxmlformats.org/officeDocument/2006/relationships/image" Target="../media/image87.wmf"/><Relationship Id="rId9" Type="http://schemas.openxmlformats.org/officeDocument/2006/relationships/image" Target="../media/image9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8.wmf"/><Relationship Id="rId1" Type="http://schemas.openxmlformats.org/officeDocument/2006/relationships/image" Target="../media/image9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5.wmf"/><Relationship Id="rId1" Type="http://schemas.openxmlformats.org/officeDocument/2006/relationships/image" Target="../media/image16.wmf"/><Relationship Id="rId4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10" Type="http://schemas.openxmlformats.org/officeDocument/2006/relationships/image" Target="../media/image21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image" Target="../media/image50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12" Type="http://schemas.openxmlformats.org/officeDocument/2006/relationships/image" Target="../media/image49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11" Type="http://schemas.openxmlformats.org/officeDocument/2006/relationships/image" Target="../media/image48.wmf"/><Relationship Id="rId5" Type="http://schemas.openxmlformats.org/officeDocument/2006/relationships/image" Target="../media/image42.wmf"/><Relationship Id="rId10" Type="http://schemas.openxmlformats.org/officeDocument/2006/relationships/image" Target="../media/image47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12" Type="http://schemas.openxmlformats.org/officeDocument/2006/relationships/image" Target="../media/image69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11" Type="http://schemas.openxmlformats.org/officeDocument/2006/relationships/image" Target="../media/image68.wmf"/><Relationship Id="rId5" Type="http://schemas.openxmlformats.org/officeDocument/2006/relationships/image" Target="../media/image62.wmf"/><Relationship Id="rId10" Type="http://schemas.openxmlformats.org/officeDocument/2006/relationships/image" Target="../media/image67.wmf"/><Relationship Id="rId4" Type="http://schemas.openxmlformats.org/officeDocument/2006/relationships/image" Target="../media/image61.wmf"/><Relationship Id="rId9" Type="http://schemas.openxmlformats.org/officeDocument/2006/relationships/image" Target="../media/image6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6" Type="http://schemas.openxmlformats.org/officeDocument/2006/relationships/image" Target="../media/image75.wmf"/><Relationship Id="rId5" Type="http://schemas.openxmlformats.org/officeDocument/2006/relationships/image" Target="../media/image74.wmf"/><Relationship Id="rId4" Type="http://schemas.openxmlformats.org/officeDocument/2006/relationships/image" Target="../media/image7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76299-F284-4EAA-AA23-4862DC5082EB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B313C-6B84-469A-A8BF-E1E0C9F599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9679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1F41D1-EB0D-4857-8E93-8C1C831E615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92456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0199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t>11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8839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t>12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0284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t>13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2947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t>14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0898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t>15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3874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F41D1-EB0D-4857-8E93-8C1C831E6153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3156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019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321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0521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t>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476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5301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t>7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265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t>8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6662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t>9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53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</p:cSld>
  <p:clrMapOvr>
    <a:masterClrMapping/>
  </p:clrMapOvr>
  <p:transition spd="slow" advClick="0" advTm="0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 spd="slow" advClick="0" advTm="0"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矩形 4"/>
          <p:cNvSpPr/>
          <p:nvPr userDrawn="1"/>
        </p:nvSpPr>
        <p:spPr>
          <a:xfrm>
            <a:off x="0" y="-1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pull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</p:cSld>
  <p:clrMapOvr>
    <a:masterClrMapping/>
  </p:clrMapOvr>
  <p:transition spd="slow" advClick="0" advTm="0">
    <p:pull/>
  </p:transition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 spd="slow" advClick="0" advTm="0">
    <p:pull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13993157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821827"/>
      </p:ext>
    </p:extLst>
  </p:cSld>
  <p:clrMapOvr>
    <a:masterClrMapping/>
  </p:clrMapOvr>
  <p:transition spd="slow" advTm="0">
    <p:pull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5110378"/>
      </p:ext>
    </p:extLst>
  </p:cSld>
  <p:clrMapOvr>
    <a:masterClrMapping/>
  </p:clrMapOvr>
  <p:transition spd="slow" advTm="0">
    <p:pull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5097230"/>
      </p:ext>
    </p:extLst>
  </p:cSld>
  <p:clrMapOvr>
    <a:masterClrMapping/>
  </p:clrMapOvr>
  <p:transition spd="slow" advTm="0">
    <p:pull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0359615"/>
      </p:ext>
    </p:extLst>
  </p:cSld>
  <p:clrMapOvr>
    <a:masterClrMapping/>
  </p:clrMapOvr>
  <p:transition spd="slow" advTm="0">
    <p:pull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1226054"/>
      </p:ext>
    </p:extLst>
  </p:cSld>
  <p:clrMapOvr>
    <a:masterClrMapping/>
  </p:clrMapOvr>
  <p:transition spd="slow" advTm="0">
    <p:pull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51937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9491624"/>
      </p:ext>
    </p:extLst>
  </p:cSld>
  <p:clrMapOvr>
    <a:masterClrMapping/>
  </p:clrMapOvr>
  <p:transition spd="slow" advTm="0">
    <p:pull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5017369"/>
      </p:ext>
    </p:extLst>
  </p:cSld>
  <p:clrMapOvr>
    <a:masterClrMapping/>
  </p:clrMapOvr>
  <p:transition spd="slow" advTm="0">
    <p:pull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4853480"/>
      </p:ext>
    </p:extLst>
  </p:cSld>
  <p:clrMapOvr>
    <a:masterClrMapping/>
  </p:clrMapOvr>
  <p:transition spd="slow" advTm="0">
    <p:pull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4162902"/>
      </p:ext>
    </p:extLst>
  </p:cSld>
  <p:clrMapOvr>
    <a:masterClrMapping/>
  </p:clrMapOvr>
  <p:transition spd="slow" advTm="0">
    <p:pull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755059"/>
      </p:ext>
    </p:extLst>
  </p:cSld>
  <p:clrMapOvr>
    <a:masterClrMapping/>
  </p:clrMapOvr>
  <p:transition spd="slow" advTm="0">
    <p:pull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469588"/>
      </p:ext>
    </p:extLst>
  </p:cSld>
  <p:clrMapOvr>
    <a:masterClrMapping/>
  </p:clrMapOvr>
  <p:transition spd="slow" advTm="0">
    <p:pull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24437"/>
      </p:ext>
    </p:extLst>
  </p:cSld>
  <p:clrMapOvr>
    <a:masterClrMapping/>
  </p:clrMapOvr>
  <p:transition spd="slow" advClick="0" advTm="0">
    <p:pull/>
  </p:transition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矩形 2"/>
          <p:cNvSpPr/>
          <p:nvPr userDrawn="1"/>
        </p:nvSpPr>
        <p:spPr>
          <a:xfrm>
            <a:off x="0" y="0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6809537"/>
      </p:ext>
    </p:extLst>
  </p:cSld>
  <p:clrMapOvr>
    <a:masterClrMapping/>
  </p:clrMapOvr>
  <p:transition spd="slow" advClick="0" advTm="0">
    <p:pull/>
  </p:transition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2251279"/>
      </p:ext>
    </p:extLst>
  </p:cSld>
  <p:clrMapOvr>
    <a:masterClrMapping/>
  </p:clrMapOvr>
  <p:transition spd="slow" advClick="0" advTm="0">
    <p:pull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5030069"/>
      </p:ext>
    </p:extLst>
  </p:cSld>
  <p:clrMapOvr>
    <a:masterClrMapping/>
  </p:clrMapOvr>
  <p:transition spd="slow" advClick="0" advTm="0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2325592"/>
      </p:ext>
    </p:extLst>
  </p:cSld>
  <p:clrMapOvr>
    <a:masterClrMapping/>
  </p:clrMapOvr>
  <p:transition spd="slow" advClick="0" advTm="0">
    <p:pull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9720737"/>
      </p:ext>
    </p:extLst>
  </p:cSld>
  <p:clrMapOvr>
    <a:masterClrMapping/>
  </p:clrMapOvr>
  <p:transition spd="slow" advClick="0" advTm="0">
    <p:pull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24601"/>
      </p:ext>
    </p:extLst>
  </p:cSld>
  <p:clrMapOvr>
    <a:masterClrMapping/>
  </p:clrMapOvr>
  <p:transition spd="slow" advClick="0" advTm="0">
    <p:pull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0672451"/>
      </p:ext>
    </p:extLst>
  </p:cSld>
  <p:clrMapOvr>
    <a:masterClrMapping/>
  </p:clrMapOvr>
  <p:transition spd="slow" advClick="0" advTm="0">
    <p:pull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8"/>
          <p:cNvGrpSpPr/>
          <p:nvPr userDrawn="1"/>
        </p:nvGrpSpPr>
        <p:grpSpPr>
          <a:xfrm>
            <a:off x="611560" y="685258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矩形 4"/>
          <p:cNvSpPr/>
          <p:nvPr userDrawn="1"/>
        </p:nvSpPr>
        <p:spPr>
          <a:xfrm>
            <a:off x="0" y="0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3292695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4.xml"/><Relationship Id="rId21" Type="http://schemas.openxmlformats.org/officeDocument/2006/relationships/slideLayout" Target="../slideLayouts/slideLayout42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37.xml"/><Relationship Id="rId20" Type="http://schemas.openxmlformats.org/officeDocument/2006/relationships/slideLayout" Target="../slideLayouts/slideLayout41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6.xml"/><Relationship Id="rId23" Type="http://schemas.openxmlformats.org/officeDocument/2006/relationships/image" Target="../media/image2.jpeg"/><Relationship Id="rId10" Type="http://schemas.openxmlformats.org/officeDocument/2006/relationships/slideLayout" Target="../slideLayouts/slideLayout31.xml"/><Relationship Id="rId19" Type="http://schemas.openxmlformats.org/officeDocument/2006/relationships/slideLayout" Target="../slideLayouts/slideLayout40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1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45.xml"/><Relationship Id="rId21" Type="http://schemas.openxmlformats.org/officeDocument/2006/relationships/slideLayout" Target="../slideLayouts/slideLayout63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17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4.xml"/><Relationship Id="rId16" Type="http://schemas.openxmlformats.org/officeDocument/2006/relationships/slideLayout" Target="../slideLayouts/slideLayout58.xml"/><Relationship Id="rId20" Type="http://schemas.openxmlformats.org/officeDocument/2006/relationships/slideLayout" Target="../slideLayouts/slideLayout62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24" Type="http://schemas.openxmlformats.org/officeDocument/2006/relationships/image" Target="../media/image2.jpeg"/><Relationship Id="rId5" Type="http://schemas.openxmlformats.org/officeDocument/2006/relationships/slideLayout" Target="../slideLayouts/slideLayout47.xml"/><Relationship Id="rId15" Type="http://schemas.openxmlformats.org/officeDocument/2006/relationships/slideLayout" Target="../slideLayouts/slideLayout57.xml"/><Relationship Id="rId23" Type="http://schemas.openxmlformats.org/officeDocument/2006/relationships/theme" Target="../theme/theme3.xml"/><Relationship Id="rId10" Type="http://schemas.openxmlformats.org/officeDocument/2006/relationships/slideLayout" Target="../slideLayouts/slideLayout52.xml"/><Relationship Id="rId19" Type="http://schemas.openxmlformats.org/officeDocument/2006/relationships/slideLayout" Target="../slideLayouts/slideLayout61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Relationship Id="rId22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transition spd="slow" advTm="0">
    <p:pull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  <p:sldLayoutId id="2147483689" r:id="rId19"/>
    <p:sldLayoutId id="2147483690" r:id="rId20"/>
    <p:sldLayoutId id="2147483691" r:id="rId21"/>
  </p:sldLayoutIdLst>
  <p:transition spd="slow" advTm="0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9650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  <p:sldLayoutId id="2147483714" r:id="rId22"/>
  </p:sldLayoutIdLst>
  <p:transition spd="slow" advTm="0">
    <p:pull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62.wmf"/><Relationship Id="rId18" Type="http://schemas.openxmlformats.org/officeDocument/2006/relationships/oleObject" Target="../embeddings/oleObject63.bin"/><Relationship Id="rId26" Type="http://schemas.openxmlformats.org/officeDocument/2006/relationships/image" Target="../media/image68.wmf"/><Relationship Id="rId3" Type="http://schemas.openxmlformats.org/officeDocument/2006/relationships/notesSlide" Target="../notesSlides/notesSlide11.xml"/><Relationship Id="rId21" Type="http://schemas.openxmlformats.org/officeDocument/2006/relationships/oleObject" Target="../embeddings/oleObject65.bin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60.bin"/><Relationship Id="rId17" Type="http://schemas.openxmlformats.org/officeDocument/2006/relationships/image" Target="../media/image64.wmf"/><Relationship Id="rId25" Type="http://schemas.openxmlformats.org/officeDocument/2006/relationships/oleObject" Target="../embeddings/oleObject67.bin"/><Relationship Id="rId2" Type="http://schemas.openxmlformats.org/officeDocument/2006/relationships/slideLayout" Target="../slideLayouts/slideLayout64.xml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61.wmf"/><Relationship Id="rId24" Type="http://schemas.openxmlformats.org/officeDocument/2006/relationships/image" Target="../media/image67.wmf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23" Type="http://schemas.openxmlformats.org/officeDocument/2006/relationships/oleObject" Target="../embeddings/oleObject66.bin"/><Relationship Id="rId28" Type="http://schemas.openxmlformats.org/officeDocument/2006/relationships/image" Target="../media/image69.wmf"/><Relationship Id="rId10" Type="http://schemas.openxmlformats.org/officeDocument/2006/relationships/oleObject" Target="../embeddings/oleObject59.bin"/><Relationship Id="rId19" Type="http://schemas.openxmlformats.org/officeDocument/2006/relationships/image" Target="../media/image65.wmf"/><Relationship Id="rId4" Type="http://schemas.openxmlformats.org/officeDocument/2006/relationships/oleObject" Target="../embeddings/oleObject56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1.bin"/><Relationship Id="rId22" Type="http://schemas.openxmlformats.org/officeDocument/2006/relationships/image" Target="../media/image66.wmf"/><Relationship Id="rId27" Type="http://schemas.openxmlformats.org/officeDocument/2006/relationships/oleObject" Target="../embeddings/oleObject6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4.wmf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73.bin"/><Relationship Id="rId2" Type="http://schemas.openxmlformats.org/officeDocument/2006/relationships/slideLayout" Target="../slideLayouts/slideLayout64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5" Type="http://schemas.openxmlformats.org/officeDocument/2006/relationships/image" Target="../media/image75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2.wmf"/><Relationship Id="rId14" Type="http://schemas.openxmlformats.org/officeDocument/2006/relationships/oleObject" Target="../embeddings/oleObject7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image" Target="../media/image71.wmf"/><Relationship Id="rId18" Type="http://schemas.openxmlformats.org/officeDocument/2006/relationships/oleObject" Target="../embeddings/oleObject82.bin"/><Relationship Id="rId3" Type="http://schemas.openxmlformats.org/officeDocument/2006/relationships/notesSlide" Target="../notesSlides/notesSlide13.xml"/><Relationship Id="rId21" Type="http://schemas.openxmlformats.org/officeDocument/2006/relationships/image" Target="../media/image83.wmf"/><Relationship Id="rId7" Type="http://schemas.openxmlformats.org/officeDocument/2006/relationships/image" Target="../media/image77.wmf"/><Relationship Id="rId12" Type="http://schemas.openxmlformats.org/officeDocument/2006/relationships/oleObject" Target="../embeddings/oleObject79.bin"/><Relationship Id="rId17" Type="http://schemas.openxmlformats.org/officeDocument/2006/relationships/image" Target="../media/image81.wmf"/><Relationship Id="rId2" Type="http://schemas.openxmlformats.org/officeDocument/2006/relationships/slideLayout" Target="../slideLayouts/slideLayout64.xml"/><Relationship Id="rId16" Type="http://schemas.openxmlformats.org/officeDocument/2006/relationships/oleObject" Target="../embeddings/oleObject81.bin"/><Relationship Id="rId20" Type="http://schemas.openxmlformats.org/officeDocument/2006/relationships/oleObject" Target="../embeddings/oleObject83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9.wmf"/><Relationship Id="rId5" Type="http://schemas.openxmlformats.org/officeDocument/2006/relationships/image" Target="../media/image76.wmf"/><Relationship Id="rId15" Type="http://schemas.openxmlformats.org/officeDocument/2006/relationships/image" Target="../media/image80.wmf"/><Relationship Id="rId10" Type="http://schemas.openxmlformats.org/officeDocument/2006/relationships/oleObject" Target="../embeddings/oleObject78.bin"/><Relationship Id="rId19" Type="http://schemas.openxmlformats.org/officeDocument/2006/relationships/image" Target="../media/image82.wmf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8.wmf"/><Relationship Id="rId14" Type="http://schemas.openxmlformats.org/officeDocument/2006/relationships/oleObject" Target="../embeddings/oleObject8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13" Type="http://schemas.openxmlformats.org/officeDocument/2006/relationships/image" Target="../media/image88.wmf"/><Relationship Id="rId18" Type="http://schemas.openxmlformats.org/officeDocument/2006/relationships/oleObject" Target="../embeddings/oleObject91.bin"/><Relationship Id="rId26" Type="http://schemas.openxmlformats.org/officeDocument/2006/relationships/oleObject" Target="../embeddings/oleObject95.bin"/><Relationship Id="rId3" Type="http://schemas.openxmlformats.org/officeDocument/2006/relationships/notesSlide" Target="../notesSlides/notesSlide14.xml"/><Relationship Id="rId21" Type="http://schemas.openxmlformats.org/officeDocument/2006/relationships/image" Target="../media/image92.wmf"/><Relationship Id="rId7" Type="http://schemas.openxmlformats.org/officeDocument/2006/relationships/image" Target="../media/image85.wmf"/><Relationship Id="rId12" Type="http://schemas.openxmlformats.org/officeDocument/2006/relationships/oleObject" Target="../embeddings/oleObject88.bin"/><Relationship Id="rId17" Type="http://schemas.openxmlformats.org/officeDocument/2006/relationships/image" Target="../media/image90.wmf"/><Relationship Id="rId25" Type="http://schemas.openxmlformats.org/officeDocument/2006/relationships/image" Target="../media/image94.wmf"/><Relationship Id="rId2" Type="http://schemas.openxmlformats.org/officeDocument/2006/relationships/slideLayout" Target="../slideLayouts/slideLayout64.xml"/><Relationship Id="rId16" Type="http://schemas.openxmlformats.org/officeDocument/2006/relationships/oleObject" Target="../embeddings/oleObject90.bin"/><Relationship Id="rId20" Type="http://schemas.openxmlformats.org/officeDocument/2006/relationships/oleObject" Target="../embeddings/oleObject92.bin"/><Relationship Id="rId29" Type="http://schemas.openxmlformats.org/officeDocument/2006/relationships/image" Target="../media/image96.wmf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85.bin"/><Relationship Id="rId11" Type="http://schemas.openxmlformats.org/officeDocument/2006/relationships/image" Target="../media/image87.wmf"/><Relationship Id="rId24" Type="http://schemas.openxmlformats.org/officeDocument/2006/relationships/oleObject" Target="../embeddings/oleObject94.bin"/><Relationship Id="rId5" Type="http://schemas.openxmlformats.org/officeDocument/2006/relationships/image" Target="../media/image84.wmf"/><Relationship Id="rId15" Type="http://schemas.openxmlformats.org/officeDocument/2006/relationships/image" Target="../media/image89.wmf"/><Relationship Id="rId23" Type="http://schemas.openxmlformats.org/officeDocument/2006/relationships/image" Target="../media/image93.wmf"/><Relationship Id="rId28" Type="http://schemas.openxmlformats.org/officeDocument/2006/relationships/oleObject" Target="../embeddings/oleObject96.bin"/><Relationship Id="rId10" Type="http://schemas.openxmlformats.org/officeDocument/2006/relationships/oleObject" Target="../embeddings/oleObject87.bin"/><Relationship Id="rId19" Type="http://schemas.openxmlformats.org/officeDocument/2006/relationships/image" Target="../media/image91.wmf"/><Relationship Id="rId4" Type="http://schemas.openxmlformats.org/officeDocument/2006/relationships/oleObject" Target="../embeddings/oleObject84.bin"/><Relationship Id="rId9" Type="http://schemas.openxmlformats.org/officeDocument/2006/relationships/image" Target="../media/image86.wmf"/><Relationship Id="rId14" Type="http://schemas.openxmlformats.org/officeDocument/2006/relationships/oleObject" Target="../embeddings/oleObject89.bin"/><Relationship Id="rId22" Type="http://schemas.openxmlformats.org/officeDocument/2006/relationships/oleObject" Target="../embeddings/oleObject93.bin"/><Relationship Id="rId27" Type="http://schemas.openxmlformats.org/officeDocument/2006/relationships/image" Target="../media/image9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98.wmf"/><Relationship Id="rId2" Type="http://schemas.openxmlformats.org/officeDocument/2006/relationships/slideLayout" Target="../slideLayouts/slideLayout64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98.bin"/><Relationship Id="rId5" Type="http://schemas.openxmlformats.org/officeDocument/2006/relationships/image" Target="../media/image97.wmf"/><Relationship Id="rId4" Type="http://schemas.openxmlformats.org/officeDocument/2006/relationships/oleObject" Target="../embeddings/oleObject9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3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1.wmf"/><Relationship Id="rId25" Type="http://schemas.openxmlformats.org/officeDocument/2006/relationships/image" Target="../media/image15.wmf"/><Relationship Id="rId2" Type="http://schemas.openxmlformats.org/officeDocument/2006/relationships/slideLayout" Target="../slideLayouts/slideLayout64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8.wmf"/><Relationship Id="rId24" Type="http://schemas.openxmlformats.org/officeDocument/2006/relationships/oleObject" Target="../embeddings/oleObject11.bin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23" Type="http://schemas.openxmlformats.org/officeDocument/2006/relationships/image" Target="../media/image14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5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8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3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5.wmf"/><Relationship Id="rId2" Type="http://schemas.openxmlformats.org/officeDocument/2006/relationships/slideLayout" Target="../slideLayouts/slideLayout64.xml"/><Relationship Id="rId16" Type="http://schemas.openxmlformats.org/officeDocument/2006/relationships/oleObject" Target="../embeddings/oleObject22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6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33.wmf"/><Relationship Id="rId18" Type="http://schemas.openxmlformats.org/officeDocument/2006/relationships/oleObject" Target="../embeddings/oleObject33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37.w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35.wmf"/><Relationship Id="rId2" Type="http://schemas.openxmlformats.org/officeDocument/2006/relationships/slideLayout" Target="../slideLayouts/slideLayout64.xml"/><Relationship Id="rId16" Type="http://schemas.openxmlformats.org/officeDocument/2006/relationships/oleObject" Target="../embeddings/oleObject32.bin"/><Relationship Id="rId20" Type="http://schemas.openxmlformats.org/officeDocument/2006/relationships/oleObject" Target="../embeddings/oleObject34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23" Type="http://schemas.openxmlformats.org/officeDocument/2006/relationships/image" Target="../media/image21.wmf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36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1.bin"/><Relationship Id="rId22" Type="http://schemas.openxmlformats.org/officeDocument/2006/relationships/oleObject" Target="../embeddings/oleObject3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2.wmf"/><Relationship Id="rId18" Type="http://schemas.openxmlformats.org/officeDocument/2006/relationships/oleObject" Target="../embeddings/oleObject43.bin"/><Relationship Id="rId26" Type="http://schemas.openxmlformats.org/officeDocument/2006/relationships/oleObject" Target="../embeddings/oleObject47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46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44.wmf"/><Relationship Id="rId25" Type="http://schemas.openxmlformats.org/officeDocument/2006/relationships/image" Target="../media/image48.wmf"/><Relationship Id="rId2" Type="http://schemas.openxmlformats.org/officeDocument/2006/relationships/slideLayout" Target="../slideLayouts/slideLayout64.xml"/><Relationship Id="rId16" Type="http://schemas.openxmlformats.org/officeDocument/2006/relationships/oleObject" Target="../embeddings/oleObject42.bin"/><Relationship Id="rId20" Type="http://schemas.openxmlformats.org/officeDocument/2006/relationships/oleObject" Target="../embeddings/oleObject44.bin"/><Relationship Id="rId29" Type="http://schemas.openxmlformats.org/officeDocument/2006/relationships/image" Target="../media/image50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1.wmf"/><Relationship Id="rId24" Type="http://schemas.openxmlformats.org/officeDocument/2006/relationships/oleObject" Target="../embeddings/oleObject46.bin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23" Type="http://schemas.openxmlformats.org/officeDocument/2006/relationships/image" Target="../media/image47.wmf"/><Relationship Id="rId28" Type="http://schemas.openxmlformats.org/officeDocument/2006/relationships/oleObject" Target="../embeddings/oleObject48.bin"/><Relationship Id="rId10" Type="http://schemas.openxmlformats.org/officeDocument/2006/relationships/oleObject" Target="../embeddings/oleObject39.bin"/><Relationship Id="rId19" Type="http://schemas.openxmlformats.org/officeDocument/2006/relationships/image" Target="../media/image45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1.bin"/><Relationship Id="rId22" Type="http://schemas.openxmlformats.org/officeDocument/2006/relationships/oleObject" Target="../embeddings/oleObject45.bin"/><Relationship Id="rId27" Type="http://schemas.openxmlformats.org/officeDocument/2006/relationships/image" Target="../media/image4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5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57.wmf"/><Relationship Id="rId2" Type="http://schemas.openxmlformats.org/officeDocument/2006/relationships/slideLayout" Target="../slideLayouts/slideLayout64.xml"/><Relationship Id="rId16" Type="http://schemas.openxmlformats.org/officeDocument/2006/relationships/oleObject" Target="../embeddings/oleObject55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852363" y="765545"/>
            <a:ext cx="1096023" cy="1110671"/>
            <a:chOff x="2026207" y="849756"/>
            <a:chExt cx="1289946" cy="1289946"/>
          </a:xfrm>
        </p:grpSpPr>
        <p:grpSp>
          <p:nvGrpSpPr>
            <p:cNvPr id="4" name="组合 3"/>
            <p:cNvGrpSpPr/>
            <p:nvPr/>
          </p:nvGrpSpPr>
          <p:grpSpPr>
            <a:xfrm>
              <a:off x="2026207" y="849756"/>
              <a:ext cx="1289946" cy="1289946"/>
              <a:chOff x="304797" y="673100"/>
              <a:chExt cx="4000500" cy="4000501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5" name="同心圆 4"/>
              <p:cNvSpPr/>
              <p:nvPr/>
            </p:nvSpPr>
            <p:spPr>
              <a:xfrm>
                <a:off x="304797" y="673100"/>
                <a:ext cx="4000500" cy="4000501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6" name="椭圆 5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noProof="0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几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sp>
        <p:nvSpPr>
          <p:cNvPr id="45" name="矩形 44"/>
          <p:cNvSpPr/>
          <p:nvPr/>
        </p:nvSpPr>
        <p:spPr>
          <a:xfrm>
            <a:off x="0" y="2427734"/>
            <a:ext cx="9144000" cy="19442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56337" y="2793765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方正兰亭粗黑_GBK" panose="02000000000000000000" pitchFamily="2" charset="-122"/>
                <a:ea typeface="方正兰亭粗黑_GBK" panose="02000000000000000000" pitchFamily="2" charset="-122"/>
                <a:cs typeface="+mn-cs"/>
              </a:rPr>
              <a:t>数学科学学院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063116" y="3372067"/>
            <a:ext cx="30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主讲人：</a:t>
            </a:r>
            <a:r>
              <a:rPr kumimoji="0" lang="zh-CN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谭枫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grpSp>
        <p:nvGrpSpPr>
          <p:cNvPr id="31" name="组合 30"/>
          <p:cNvGrpSpPr/>
          <p:nvPr/>
        </p:nvGrpSpPr>
        <p:grpSpPr>
          <a:xfrm>
            <a:off x="6327053" y="4110384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2" name="同心圆 3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33" name="椭圆 3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758018" y="4605223"/>
            <a:ext cx="630120" cy="63003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5" name="同心圆 3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5436688" y="4920241"/>
            <a:ext cx="890364" cy="89024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3" name="同心圆 4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7758789" y="4730422"/>
            <a:ext cx="685681" cy="68558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0" name="同心圆 4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766440" y="5038934"/>
            <a:ext cx="588755" cy="58867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3" name="同心圆 5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54" name="椭圆 5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3962506" y="4528456"/>
            <a:ext cx="252447" cy="25241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6" name="同心圆 5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3181253" y="4325716"/>
            <a:ext cx="528983" cy="52891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9" name="同心圆 5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60" name="椭圆 5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8463984" y="3830482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2" name="同心圆 6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63" name="椭圆 6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4419626" y="4323810"/>
            <a:ext cx="223042" cy="22301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5" name="同心圆 6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66" name="椭圆 6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67" name="组合 66"/>
          <p:cNvGrpSpPr/>
          <p:nvPr/>
        </p:nvGrpSpPr>
        <p:grpSpPr>
          <a:xfrm>
            <a:off x="1943138" y="4704693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8" name="同心圆 6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69" name="椭圆 68"/>
            <p:cNvSpPr/>
            <p:nvPr/>
          </p:nvSpPr>
          <p:spPr>
            <a:xfrm>
              <a:off x="392112" y="760412"/>
              <a:ext cx="3825873" cy="38258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1275196" y="4605225"/>
            <a:ext cx="520102" cy="52003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1" name="同心圆 7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72" name="椭圆 7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291078" y="4920242"/>
            <a:ext cx="316822" cy="31677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4" name="同心圆 7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75" name="椭圆 7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117144" y="4736991"/>
            <a:ext cx="158410" cy="15838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7" name="同心圆 7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78" name="椭圆 7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79" name="组合 78">
            <a:extLst>
              <a:ext uri="{FF2B5EF4-FFF2-40B4-BE49-F238E27FC236}">
                <a16:creationId xmlns="" xmlns:a16="http://schemas.microsoft.com/office/drawing/2014/main" id="{7AA5B1F2-B432-4AFA-A812-190B1ADFAC46}"/>
              </a:ext>
            </a:extLst>
          </p:cNvPr>
          <p:cNvGrpSpPr/>
          <p:nvPr/>
        </p:nvGrpSpPr>
        <p:grpSpPr>
          <a:xfrm>
            <a:off x="856189" y="755548"/>
            <a:ext cx="1096023" cy="1110671"/>
            <a:chOff x="2026208" y="849756"/>
            <a:chExt cx="1289946" cy="1289946"/>
          </a:xfrm>
        </p:grpSpPr>
        <p:grpSp>
          <p:nvGrpSpPr>
            <p:cNvPr id="85" name="组合 84">
              <a:extLst>
                <a:ext uri="{FF2B5EF4-FFF2-40B4-BE49-F238E27FC236}">
                  <a16:creationId xmlns="" xmlns:a16="http://schemas.microsoft.com/office/drawing/2014/main" id="{947FAADA-AF83-4E38-96CE-1D0AFF4886C2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87" name="同心圆 4">
                <a:extLst>
                  <a:ext uri="{FF2B5EF4-FFF2-40B4-BE49-F238E27FC236}">
                    <a16:creationId xmlns="" xmlns:a16="http://schemas.microsoft.com/office/drawing/2014/main" id="{9E73479D-F862-48B6-8F2F-7AAF1CAF1F05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88" name="椭圆 87">
                <a:extLst>
                  <a:ext uri="{FF2B5EF4-FFF2-40B4-BE49-F238E27FC236}">
                    <a16:creationId xmlns="" xmlns:a16="http://schemas.microsoft.com/office/drawing/2014/main" id="{45722CB7-6077-4631-A80E-F8650158ADB9}"/>
                  </a:ext>
                </a:extLst>
              </p:cNvPr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86" name="TextBox 18">
              <a:extLst>
                <a:ext uri="{FF2B5EF4-FFF2-40B4-BE49-F238E27FC236}">
                  <a16:creationId xmlns="" xmlns:a16="http://schemas.microsoft.com/office/drawing/2014/main" id="{5E8E2537-2D56-44C2-B58C-64672731C3CE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noProof="0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何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grpSp>
        <p:nvGrpSpPr>
          <p:cNvPr id="89" name="组合 88">
            <a:extLst>
              <a:ext uri="{FF2B5EF4-FFF2-40B4-BE49-F238E27FC236}">
                <a16:creationId xmlns="" xmlns:a16="http://schemas.microsoft.com/office/drawing/2014/main" id="{424D2DFA-99E2-4FBC-AE8B-21E15FA024AA}"/>
              </a:ext>
            </a:extLst>
          </p:cNvPr>
          <p:cNvGrpSpPr/>
          <p:nvPr/>
        </p:nvGrpSpPr>
        <p:grpSpPr>
          <a:xfrm>
            <a:off x="859097" y="752765"/>
            <a:ext cx="1096023" cy="1110671"/>
            <a:chOff x="2026208" y="849756"/>
            <a:chExt cx="1289946" cy="1289946"/>
          </a:xfrm>
        </p:grpSpPr>
        <p:grpSp>
          <p:nvGrpSpPr>
            <p:cNvPr id="90" name="组合 89">
              <a:extLst>
                <a:ext uri="{FF2B5EF4-FFF2-40B4-BE49-F238E27FC236}">
                  <a16:creationId xmlns="" xmlns:a16="http://schemas.microsoft.com/office/drawing/2014/main" id="{0698B466-C1AD-4929-AED6-807BC8CCBEA4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92" name="同心圆 4">
                <a:extLst>
                  <a:ext uri="{FF2B5EF4-FFF2-40B4-BE49-F238E27FC236}">
                    <a16:creationId xmlns="" xmlns:a16="http://schemas.microsoft.com/office/drawing/2014/main" id="{E98E6E27-BA89-465F-AB21-E5F725A9EFF5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93" name="椭圆 92">
                <a:extLst>
                  <a:ext uri="{FF2B5EF4-FFF2-40B4-BE49-F238E27FC236}">
                    <a16:creationId xmlns="" xmlns:a16="http://schemas.microsoft.com/office/drawing/2014/main" id="{DC9282B8-8299-4616-8DEE-B28010DC4F38}"/>
                  </a:ext>
                </a:extLst>
              </p:cNvPr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91" name="TextBox 18">
              <a:extLst>
                <a:ext uri="{FF2B5EF4-FFF2-40B4-BE49-F238E27FC236}">
                  <a16:creationId xmlns="" xmlns:a16="http://schemas.microsoft.com/office/drawing/2014/main" id="{E0B492E6-0B1E-462E-9CEE-4F800FC18A9A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noProof="0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中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grpSp>
        <p:nvGrpSpPr>
          <p:cNvPr id="94" name="组合 93">
            <a:extLst>
              <a:ext uri="{FF2B5EF4-FFF2-40B4-BE49-F238E27FC236}">
                <a16:creationId xmlns="" xmlns:a16="http://schemas.microsoft.com/office/drawing/2014/main" id="{BFD73C29-0339-4F0D-8365-32FF0D1BAE90}"/>
              </a:ext>
            </a:extLst>
          </p:cNvPr>
          <p:cNvGrpSpPr/>
          <p:nvPr/>
        </p:nvGrpSpPr>
        <p:grpSpPr>
          <a:xfrm>
            <a:off x="859517" y="748808"/>
            <a:ext cx="1096023" cy="1110671"/>
            <a:chOff x="2026208" y="849756"/>
            <a:chExt cx="1289946" cy="1289946"/>
          </a:xfrm>
        </p:grpSpPr>
        <p:grpSp>
          <p:nvGrpSpPr>
            <p:cNvPr id="95" name="组合 94">
              <a:extLst>
                <a:ext uri="{FF2B5EF4-FFF2-40B4-BE49-F238E27FC236}">
                  <a16:creationId xmlns="" xmlns:a16="http://schemas.microsoft.com/office/drawing/2014/main" id="{F6449ED7-4E4C-4661-B633-4494CE91738C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97" name="同心圆 4">
                <a:extLst>
                  <a:ext uri="{FF2B5EF4-FFF2-40B4-BE49-F238E27FC236}">
                    <a16:creationId xmlns="" xmlns:a16="http://schemas.microsoft.com/office/drawing/2014/main" id="{398A5D53-7D4A-4F75-B055-1E589BE538FD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98" name="椭圆 97">
                <a:extLst>
                  <a:ext uri="{FF2B5EF4-FFF2-40B4-BE49-F238E27FC236}">
                    <a16:creationId xmlns="" xmlns:a16="http://schemas.microsoft.com/office/drawing/2014/main" id="{8A9C6156-B052-4993-B479-A1B78BEB0802}"/>
                  </a:ext>
                </a:extLst>
              </p:cNvPr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96" name="TextBox 18">
              <a:extLst>
                <a:ext uri="{FF2B5EF4-FFF2-40B4-BE49-F238E27FC236}">
                  <a16:creationId xmlns="" xmlns:a16="http://schemas.microsoft.com/office/drawing/2014/main" id="{4AAAE11A-20C7-4A60-97D4-C793C9A0A780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的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grpSp>
        <p:nvGrpSpPr>
          <p:cNvPr id="99" name="组合 98">
            <a:extLst>
              <a:ext uri="{FF2B5EF4-FFF2-40B4-BE49-F238E27FC236}">
                <a16:creationId xmlns="" xmlns:a16="http://schemas.microsoft.com/office/drawing/2014/main" id="{371F3531-8783-4FDB-BB89-4243140B917B}"/>
              </a:ext>
            </a:extLst>
          </p:cNvPr>
          <p:cNvGrpSpPr/>
          <p:nvPr/>
        </p:nvGrpSpPr>
        <p:grpSpPr>
          <a:xfrm>
            <a:off x="862961" y="752953"/>
            <a:ext cx="1096023" cy="1110671"/>
            <a:chOff x="2026208" y="849756"/>
            <a:chExt cx="1289946" cy="1289946"/>
          </a:xfrm>
        </p:grpSpPr>
        <p:grpSp>
          <p:nvGrpSpPr>
            <p:cNvPr id="100" name="组合 99">
              <a:extLst>
                <a:ext uri="{FF2B5EF4-FFF2-40B4-BE49-F238E27FC236}">
                  <a16:creationId xmlns="" xmlns:a16="http://schemas.microsoft.com/office/drawing/2014/main" id="{A5EBEB03-5997-45E8-9827-BB261431E557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02" name="同心圆 4">
                <a:extLst>
                  <a:ext uri="{FF2B5EF4-FFF2-40B4-BE49-F238E27FC236}">
                    <a16:creationId xmlns="" xmlns:a16="http://schemas.microsoft.com/office/drawing/2014/main" id="{F97A2524-DBD8-43B0-A361-EB14011AB457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103" name="椭圆 102">
                <a:extLst>
                  <a:ext uri="{FF2B5EF4-FFF2-40B4-BE49-F238E27FC236}">
                    <a16:creationId xmlns="" xmlns:a16="http://schemas.microsoft.com/office/drawing/2014/main" id="{80CFD5AE-21F3-4B65-9EB4-C7D616388327}"/>
                  </a:ext>
                </a:extLst>
              </p:cNvPr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101" name="TextBox 18">
              <a:extLst>
                <a:ext uri="{FF2B5EF4-FFF2-40B4-BE49-F238E27FC236}">
                  <a16:creationId xmlns="" xmlns:a16="http://schemas.microsoft.com/office/drawing/2014/main" id="{AA38318E-5E84-455A-8FEA-91829ECB45BF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noProof="0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应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grpSp>
        <p:nvGrpSpPr>
          <p:cNvPr id="104" name="组合 103">
            <a:extLst>
              <a:ext uri="{FF2B5EF4-FFF2-40B4-BE49-F238E27FC236}">
                <a16:creationId xmlns="" xmlns:a16="http://schemas.microsoft.com/office/drawing/2014/main" id="{D25D9335-7491-4612-A905-B04EDE264FA2}"/>
              </a:ext>
            </a:extLst>
          </p:cNvPr>
          <p:cNvGrpSpPr/>
          <p:nvPr/>
        </p:nvGrpSpPr>
        <p:grpSpPr>
          <a:xfrm>
            <a:off x="876285" y="769689"/>
            <a:ext cx="1096023" cy="1110671"/>
            <a:chOff x="2026208" y="849756"/>
            <a:chExt cx="1289946" cy="1289946"/>
          </a:xfrm>
        </p:grpSpPr>
        <p:grpSp>
          <p:nvGrpSpPr>
            <p:cNvPr id="105" name="组合 104">
              <a:extLst>
                <a:ext uri="{FF2B5EF4-FFF2-40B4-BE49-F238E27FC236}">
                  <a16:creationId xmlns="" xmlns:a16="http://schemas.microsoft.com/office/drawing/2014/main" id="{07D720FE-BC41-4D3E-A884-3E0EA99724E9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07" name="同心圆 4">
                <a:extLst>
                  <a:ext uri="{FF2B5EF4-FFF2-40B4-BE49-F238E27FC236}">
                    <a16:creationId xmlns="" xmlns:a16="http://schemas.microsoft.com/office/drawing/2014/main" id="{225773B9-9056-46FD-8F41-2B05718F1346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108" name="椭圆 107">
                <a:extLst>
                  <a:ext uri="{FF2B5EF4-FFF2-40B4-BE49-F238E27FC236}">
                    <a16:creationId xmlns="" xmlns:a16="http://schemas.microsoft.com/office/drawing/2014/main" id="{182B1E86-216C-4780-95D8-C6B054538133}"/>
                  </a:ext>
                </a:extLst>
              </p:cNvPr>
              <p:cNvSpPr/>
              <p:nvPr/>
            </p:nvSpPr>
            <p:spPr>
              <a:xfrm>
                <a:off x="392112" y="724221"/>
                <a:ext cx="3825872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106" name="TextBox 18">
              <a:extLst>
                <a:ext uri="{FF2B5EF4-FFF2-40B4-BE49-F238E27FC236}">
                  <a16:creationId xmlns="" xmlns:a16="http://schemas.microsoft.com/office/drawing/2014/main" id="{AD03BB0A-8638-4163-87E0-13717692135A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noProof="0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用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pic>
        <p:nvPicPr>
          <p:cNvPr id="38" name="图片 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68" y="1336776"/>
            <a:ext cx="1148100" cy="4553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4934443"/>
      </p:ext>
    </p:extLst>
  </p:cSld>
  <p:clrMapOvr>
    <a:masterClrMapping/>
  </p:clrMapOvr>
  <p:transition spd="slow" advClick="0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39124E-6 L 0.70642 -0.0253 " pathEditMode="relative" rAng="0" ptsTypes="AA">
                                      <p:cBhvr>
                                        <p:cTn id="35" dur="1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313" y="-126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45679E-6 L 0.66215 0.01111 " pathEditMode="relative" rAng="0" ptsTypes="AA">
                                      <p:cBhvr>
                                        <p:cTn id="37" dur="1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08" y="556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45679E-6 L 0.5283 0.01111 " pathEditMode="relative" rAng="0" ptsTypes="AA">
                                      <p:cBhvr>
                                        <p:cTn id="39" dur="17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06" y="556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45679E-6 L 0.40052 0.01111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17" y="55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0.26493 0.00895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47" y="43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0.13247 0.00401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15" y="185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75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250"/>
                            </p:stCondLst>
                            <p:childTnLst>
                              <p:par>
                                <p:cTn id="73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3" presetClass="entr" presetSubtype="528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3" presetClass="entr" presetSubtype="52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6" presetClass="emph" presetSubtype="0" repeatCount="3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26" presetClass="emph" presetSubtype="0" repeatCount="3000" fill="hold" nodeType="withEffect">
                                  <p:stCondLst>
                                    <p:cond delay="7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6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26" presetClass="emph" presetSubtype="0" repeatCount="3000" fill="hold" nodeType="withEffect">
                                  <p:stCondLst>
                                    <p:cond delay="4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9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0" presetID="26" presetClass="emph" presetSubtype="0" repeatCount="3000" fill="hold" nodeType="withEffect">
                                  <p:stCondLst>
                                    <p:cond delay="8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2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25" grpId="0"/>
      <p:bldP spid="4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1059972" y="1153828"/>
            <a:ext cx="2715343" cy="2714990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5842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4290" rIns="0" bIns="34290" rtlCol="0" anchor="ctr"/>
          <a:lstStyle/>
          <a:p>
            <a:pPr lvl="0" algn="ctr"/>
            <a:r>
              <a:rPr lang="en-US" altLang="zh-CN" sz="7200" dirty="0" smtClean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itchFamily="34" charset="-122"/>
              </a:rPr>
              <a:t>2</a:t>
            </a:r>
            <a:endParaRPr lang="zh-CN" altLang="en-US" sz="7200" dirty="0">
              <a:ln w="12700">
                <a:noFill/>
              </a:ln>
              <a:solidFill>
                <a:srgbClr val="0070C0"/>
              </a:solidFill>
              <a:latin typeface="Impact" panose="020B0806030902050204" pitchFamily="34" charset="0"/>
              <a:ea typeface="微软雅黑" pitchFamily="34" charset="-122"/>
            </a:endParaRPr>
          </a:p>
        </p:txBody>
      </p:sp>
      <p:sp>
        <p:nvSpPr>
          <p:cNvPr id="12" name="Freeform 6"/>
          <p:cNvSpPr>
            <a:spLocks/>
          </p:cNvSpPr>
          <p:nvPr/>
        </p:nvSpPr>
        <p:spPr bwMode="auto">
          <a:xfrm>
            <a:off x="1751251" y="1354932"/>
            <a:ext cx="2021944" cy="2513410"/>
          </a:xfrm>
          <a:custGeom>
            <a:avLst/>
            <a:gdLst>
              <a:gd name="T0" fmla="*/ 1130 w 1696"/>
              <a:gd name="T1" fmla="*/ 0 h 2108"/>
              <a:gd name="T2" fmla="*/ 1696 w 1696"/>
              <a:gd name="T3" fmla="*/ 978 h 2108"/>
              <a:gd name="T4" fmla="*/ 566 w 1696"/>
              <a:gd name="T5" fmla="*/ 2108 h 2108"/>
              <a:gd name="T6" fmla="*/ 0 w 1696"/>
              <a:gd name="T7" fmla="*/ 1956 h 2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6" h="2108">
                <a:moveTo>
                  <a:pt x="1130" y="0"/>
                </a:moveTo>
                <a:cubicBezTo>
                  <a:pt x="1468" y="195"/>
                  <a:pt x="1696" y="560"/>
                  <a:pt x="1696" y="978"/>
                </a:cubicBezTo>
                <a:cubicBezTo>
                  <a:pt x="1696" y="1602"/>
                  <a:pt x="1190" y="2108"/>
                  <a:pt x="566" y="2108"/>
                </a:cubicBezTo>
                <a:cubicBezTo>
                  <a:pt x="360" y="2108"/>
                  <a:pt x="167" y="2052"/>
                  <a:pt x="0" y="1956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" name="Freeform 7"/>
          <p:cNvSpPr>
            <a:spLocks/>
          </p:cNvSpPr>
          <p:nvPr/>
        </p:nvSpPr>
        <p:spPr bwMode="auto">
          <a:xfrm>
            <a:off x="1079651" y="1175148"/>
            <a:ext cx="2018372" cy="2512219"/>
          </a:xfrm>
          <a:custGeom>
            <a:avLst/>
            <a:gdLst>
              <a:gd name="T0" fmla="*/ 563 w 1693"/>
              <a:gd name="T1" fmla="*/ 2107 h 2107"/>
              <a:gd name="T2" fmla="*/ 0 w 1693"/>
              <a:gd name="T3" fmla="*/ 1129 h 2107"/>
              <a:gd name="T4" fmla="*/ 1129 w 1693"/>
              <a:gd name="T5" fmla="*/ 0 h 2107"/>
              <a:gd name="T6" fmla="*/ 1693 w 1693"/>
              <a:gd name="T7" fmla="*/ 151 h 2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3" h="2107">
                <a:moveTo>
                  <a:pt x="563" y="2107"/>
                </a:moveTo>
                <a:cubicBezTo>
                  <a:pt x="227" y="1911"/>
                  <a:pt x="0" y="1547"/>
                  <a:pt x="0" y="1129"/>
                </a:cubicBezTo>
                <a:cubicBezTo>
                  <a:pt x="0" y="506"/>
                  <a:pt x="506" y="0"/>
                  <a:pt x="1129" y="0"/>
                </a:cubicBezTo>
                <a:cubicBezTo>
                  <a:pt x="1335" y="0"/>
                  <a:pt x="1527" y="55"/>
                  <a:pt x="1693" y="151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 flipV="1">
            <a:off x="839113" y="2382"/>
            <a:ext cx="2263673" cy="13549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H="1" flipV="1">
            <a:off x="1745297" y="3682604"/>
            <a:ext cx="2442290" cy="14692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" name="TextBox 1"/>
          <p:cNvSpPr txBox="1"/>
          <p:nvPr/>
        </p:nvSpPr>
        <p:spPr>
          <a:xfrm>
            <a:off x="4914731" y="1884315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V="1">
            <a:off x="4574775" y="1275606"/>
            <a:ext cx="0" cy="280831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752058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xit" presetSubtype="1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7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658517" y="1505362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735965" y="816292"/>
            <a:ext cx="8168005" cy="507683"/>
            <a:chOff x="949" y="2377"/>
            <a:chExt cx="12863" cy="1066"/>
          </a:xfrm>
        </p:grpSpPr>
        <p:sp>
          <p:nvSpPr>
            <p:cNvPr id="5" name="TextBox 4"/>
            <p:cNvSpPr txBox="1"/>
            <p:nvPr/>
          </p:nvSpPr>
          <p:spPr>
            <a:xfrm>
              <a:off x="949" y="2377"/>
              <a:ext cx="12863" cy="1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lnSpc>
                  <a:spcPct val="150000"/>
                </a:lnSpc>
              </a:pP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 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求曲线                                   在点                   处的切线及法平面方程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.</a:t>
              </a:r>
            </a:p>
          </p:txBody>
        </p:sp>
        <p:graphicFrame>
          <p:nvGraphicFramePr>
            <p:cNvPr id="7" name="对象 6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3048" y="2554"/>
            <a:ext cx="3615" cy="6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12" r:id="rId4" imgW="1333500" imgH="228600" progId="Equation.KSEE3">
                    <p:embed/>
                  </p:oleObj>
                </mc:Choice>
                <mc:Fallback>
                  <p:oleObj r:id="rId4" imgW="1333500" imgH="2286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048" y="2554"/>
                          <a:ext cx="3615" cy="6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对象 7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7545" y="2554"/>
            <a:ext cx="1801" cy="5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13" r:id="rId6" imgW="698500" imgH="228600" progId="Equation.KSEE3">
                    <p:embed/>
                  </p:oleObj>
                </mc:Choice>
                <mc:Fallback>
                  <p:oleObj r:id="rId6" imgW="698500" imgH="2286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7545" y="2554"/>
                          <a:ext cx="1801" cy="59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组合 17"/>
          <p:cNvGrpSpPr/>
          <p:nvPr/>
        </p:nvGrpSpPr>
        <p:grpSpPr>
          <a:xfrm>
            <a:off x="535718" y="1374393"/>
            <a:ext cx="9048115" cy="646271"/>
            <a:chOff x="-285" y="3934"/>
            <a:chExt cx="14249" cy="1357"/>
          </a:xfrm>
        </p:grpSpPr>
        <p:sp>
          <p:nvSpPr>
            <p:cNvPr id="10" name="文本框 9"/>
            <p:cNvSpPr txBox="1"/>
            <p:nvPr/>
          </p:nvSpPr>
          <p:spPr>
            <a:xfrm>
              <a:off x="-285" y="3934"/>
              <a:ext cx="14249" cy="13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/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</a:t>
              </a:r>
              <a:r>
                <a:rPr lang="zh-CN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解  设曲线的参数方程中的参数为   ，将方程                和                  两端</a:t>
              </a:r>
            </a:p>
            <a:p>
              <a:pPr fontAlgn="auto"/>
              <a:r>
                <a:rPr lang="zh-CN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分别对    求导，得</a:t>
              </a:r>
            </a:p>
          </p:txBody>
        </p:sp>
        <p:graphicFrame>
          <p:nvGraphicFramePr>
            <p:cNvPr id="11" name="对象 10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7891" y="4053"/>
            <a:ext cx="1650" cy="5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14" r:id="rId8" imgW="634365" imgH="228600" progId="Equation.KSEE3">
                    <p:embed/>
                  </p:oleObj>
                </mc:Choice>
                <mc:Fallback>
                  <p:oleObj r:id="rId8" imgW="634365" imgH="2286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7891" y="4053"/>
                          <a:ext cx="1650" cy="59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对象 11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9977" y="4090"/>
            <a:ext cx="1778" cy="5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15" r:id="rId10" imgW="698500" imgH="203200" progId="Equation.KSEE3">
                    <p:embed/>
                  </p:oleObj>
                </mc:Choice>
                <mc:Fallback>
                  <p:oleObj r:id="rId10" imgW="698500" imgH="2032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9977" y="4090"/>
                          <a:ext cx="1778" cy="51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对象 13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6078" y="4194"/>
            <a:ext cx="373" cy="4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16" r:id="rId12" imgW="127000" imgH="139700" progId="Equation.KSEE3">
                    <p:embed/>
                  </p:oleObj>
                </mc:Choice>
                <mc:Fallback>
                  <p:oleObj r:id="rId12" imgW="127000" imgH="1397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6078" y="4194"/>
                          <a:ext cx="373" cy="4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对象 15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1148" y="4799"/>
            <a:ext cx="353" cy="4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17" r:id="rId14" imgW="127000" imgH="139700" progId="Equation.KSEE3">
                    <p:embed/>
                  </p:oleObj>
                </mc:Choice>
                <mc:Fallback>
                  <p:oleObj r:id="rId14" imgW="127000" imgH="1397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1148" y="4799"/>
                          <a:ext cx="353" cy="46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6" name="组合 25"/>
          <p:cNvGrpSpPr/>
          <p:nvPr/>
        </p:nvGrpSpPr>
        <p:grpSpPr>
          <a:xfrm>
            <a:off x="2036222" y="2045906"/>
            <a:ext cx="4631690" cy="490061"/>
            <a:chOff x="1466" y="3980"/>
            <a:chExt cx="7562" cy="961"/>
          </a:xfrm>
        </p:grpSpPr>
        <p:graphicFrame>
          <p:nvGraphicFramePr>
            <p:cNvPr id="19" name="对象 18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1466" y="3980"/>
            <a:ext cx="3958" cy="9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18" r:id="rId16" imgW="2598420" imgH="654050" progId="Equation.KSEE3">
                    <p:embed/>
                  </p:oleObj>
                </mc:Choice>
                <mc:Fallback>
                  <p:oleObj r:id="rId16" imgW="2598420" imgH="65405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1466" y="3980"/>
                          <a:ext cx="3958" cy="93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文本框 19"/>
            <p:cNvSpPr txBox="1"/>
            <p:nvPr/>
          </p:nvSpPr>
          <p:spPr>
            <a:xfrm>
              <a:off x="5424" y="4156"/>
              <a:ext cx="973" cy="7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即</a:t>
              </a:r>
            </a:p>
          </p:txBody>
        </p:sp>
        <p:graphicFrame>
          <p:nvGraphicFramePr>
            <p:cNvPr id="21" name="对象 20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5958" y="3982"/>
            <a:ext cx="3070" cy="9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19" r:id="rId18" imgW="1257300" imgH="419100" progId="Equation.KSEE3">
                    <p:embed/>
                  </p:oleObj>
                </mc:Choice>
                <mc:Fallback>
                  <p:oleObj r:id="rId18" imgW="1257300" imgH="4191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5958" y="3982"/>
                          <a:ext cx="3070" cy="95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组合 23"/>
          <p:cNvGrpSpPr/>
          <p:nvPr/>
        </p:nvGrpSpPr>
        <p:grpSpPr>
          <a:xfrm>
            <a:off x="1496477" y="2583838"/>
            <a:ext cx="6162040" cy="369094"/>
            <a:chOff x="799" y="6766"/>
            <a:chExt cx="9826" cy="775"/>
          </a:xfrm>
        </p:grpSpPr>
        <p:sp>
          <p:nvSpPr>
            <p:cNvPr id="22" name="文本框 21"/>
            <p:cNvSpPr txBox="1"/>
            <p:nvPr/>
          </p:nvSpPr>
          <p:spPr>
            <a:xfrm>
              <a:off x="799" y="6766"/>
              <a:ext cx="9826" cy="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zh-CN">
                  <a:latin typeface="微软雅黑" panose="020B0503020204020204" pitchFamily="34" charset="-122"/>
                  <a:ea typeface="微软雅黑" panose="020B0503020204020204" pitchFamily="34" charset="-122"/>
                </a:rPr>
                <a:t>所以曲线在点                   的切向量为</a:t>
              </a:r>
            </a:p>
          </p:txBody>
        </p:sp>
        <p:graphicFrame>
          <p:nvGraphicFramePr>
            <p:cNvPr id="23" name="对象 22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72147283"/>
                </p:ext>
              </p:extLst>
            </p:nvPr>
          </p:nvGraphicFramePr>
          <p:xfrm>
            <a:off x="3131" y="6903"/>
            <a:ext cx="1848" cy="6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20" r:id="rId20" imgW="698500" imgH="228600" progId="Equation.KSEE3">
                    <p:embed/>
                  </p:oleObj>
                </mc:Choice>
                <mc:Fallback>
                  <p:oleObj r:id="rId20" imgW="698500" imgH="2286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131" y="6903"/>
                          <a:ext cx="1848" cy="60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5" name="对象 24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460707"/>
              </p:ext>
            </p:extLst>
          </p:nvPr>
        </p:nvGraphicFramePr>
        <p:xfrm>
          <a:off x="3633279" y="2869912"/>
          <a:ext cx="1674495" cy="480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21" r:id="rId21" imgW="1130300" imgH="431800" progId="Equation.KSEE3">
                  <p:embed/>
                </p:oleObj>
              </mc:Choice>
              <mc:Fallback>
                <p:oleObj r:id="rId21" imgW="1130300" imgH="431800" progId="Equation.KSEE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633279" y="2869912"/>
                        <a:ext cx="1674495" cy="480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" name="组合 26"/>
          <p:cNvGrpSpPr/>
          <p:nvPr/>
        </p:nvGrpSpPr>
        <p:grpSpPr>
          <a:xfrm>
            <a:off x="1477831" y="3329876"/>
            <a:ext cx="4171315" cy="369570"/>
            <a:chOff x="2174" y="1464"/>
            <a:chExt cx="6569" cy="776"/>
          </a:xfrm>
        </p:grpSpPr>
        <p:sp>
          <p:nvSpPr>
            <p:cNvPr id="28" name="文本框 27"/>
            <p:cNvSpPr txBox="1"/>
            <p:nvPr/>
          </p:nvSpPr>
          <p:spPr>
            <a:xfrm>
              <a:off x="2174" y="1464"/>
              <a:ext cx="6569" cy="776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zh-CN" altLang="zh-CN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于是在点                 处的切线方程为    </a:t>
              </a:r>
              <a:endParaRPr lang="zh-CN" altLang="en-US"/>
            </a:p>
          </p:txBody>
        </p:sp>
        <p:graphicFrame>
          <p:nvGraphicFramePr>
            <p:cNvPr id="29" name="对象 28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3862" y="1473"/>
            <a:ext cx="1743" cy="5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22" r:id="rId23" imgW="698500" imgH="228600" progId="Equation.KSEE3">
                    <p:embed/>
                  </p:oleObj>
                </mc:Choice>
                <mc:Fallback>
                  <p:oleObj r:id="rId23" imgW="698500" imgH="2286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3862" y="1473"/>
                          <a:ext cx="1743" cy="57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1" name="对象 30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084191"/>
              </p:ext>
            </p:extLst>
          </p:nvPr>
        </p:nvGraphicFramePr>
        <p:xfrm>
          <a:off x="3506585" y="3686485"/>
          <a:ext cx="2387600" cy="724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23" r:id="rId25" imgW="1600200" imgH="647700" progId="Equation.KSEE3">
                  <p:embed/>
                </p:oleObj>
              </mc:Choice>
              <mc:Fallback>
                <p:oleObj r:id="rId25" imgW="1600200" imgH="647700" progId="Equation.KSEE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506585" y="3686485"/>
                        <a:ext cx="2387600" cy="7248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5" name="组合 34"/>
          <p:cNvGrpSpPr/>
          <p:nvPr/>
        </p:nvGrpSpPr>
        <p:grpSpPr>
          <a:xfrm>
            <a:off x="1476359" y="4445251"/>
            <a:ext cx="5224145" cy="476726"/>
            <a:chOff x="543" y="8877"/>
            <a:chExt cx="8227" cy="1001"/>
          </a:xfrm>
        </p:grpSpPr>
        <p:sp>
          <p:nvSpPr>
            <p:cNvPr id="32" name="文本框 31"/>
            <p:cNvSpPr txBox="1"/>
            <p:nvPr/>
          </p:nvSpPr>
          <p:spPr>
            <a:xfrm>
              <a:off x="543" y="8968"/>
              <a:ext cx="7212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法平面方程为</a:t>
              </a:r>
              <a:endPara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33" name="对象 32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67254844"/>
                </p:ext>
              </p:extLst>
            </p:nvPr>
          </p:nvGraphicFramePr>
          <p:xfrm>
            <a:off x="3001" y="8877"/>
            <a:ext cx="5769" cy="10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24" name="Equation" r:id="rId27" imgW="2489200" imgH="431800" progId="Equation.DSMT4">
                    <p:embed/>
                  </p:oleObj>
                </mc:Choice>
                <mc:Fallback>
                  <p:oleObj name="Equation" r:id="rId27" imgW="2489200" imgH="4318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3001" y="8877"/>
                          <a:ext cx="5769" cy="100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" name="TextBox 1"/>
          <p:cNvSpPr txBox="1"/>
          <p:nvPr/>
        </p:nvSpPr>
        <p:spPr>
          <a:xfrm>
            <a:off x="3337184" y="166047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11284992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681990" y="934884"/>
            <a:ext cx="8027670" cy="613887"/>
            <a:chOff x="879" y="1963"/>
            <a:chExt cx="12642" cy="1289"/>
          </a:xfrm>
        </p:grpSpPr>
        <p:sp>
          <p:nvSpPr>
            <p:cNvPr id="5" name="TextBox 4"/>
            <p:cNvSpPr txBox="1"/>
            <p:nvPr/>
          </p:nvSpPr>
          <p:spPr>
            <a:xfrm>
              <a:off x="879" y="1963"/>
              <a:ext cx="12642" cy="1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lnSpc>
                  <a:spcPct val="150000"/>
                </a:lnSpc>
              </a:pPr>
              <a:r>
                <a:rPr lang="en-US" altLang="zh-CN" sz="20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2  </a:t>
              </a:r>
              <a:r>
                <a:rPr lang="zh-CN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求曲线                                  在点           处的切线及法平面方程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.</a:t>
              </a:r>
            </a:p>
          </p:txBody>
        </p:sp>
        <p:graphicFrame>
          <p:nvGraphicFramePr>
            <p:cNvPr id="6" name="对象 5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19342565"/>
                </p:ext>
              </p:extLst>
            </p:nvPr>
          </p:nvGraphicFramePr>
          <p:xfrm>
            <a:off x="3070" y="2048"/>
            <a:ext cx="3610" cy="12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094" name="Equation" r:id="rId4" imgW="1447800" imgH="482600" progId="Equation.DSMT4">
                    <p:embed/>
                  </p:oleObj>
                </mc:Choice>
                <mc:Fallback>
                  <p:oleObj name="Equation" r:id="rId4" imgW="1447800" imgH="4826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070" y="2048"/>
                          <a:ext cx="3610" cy="120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对象 6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2739757"/>
                </p:ext>
              </p:extLst>
            </p:nvPr>
          </p:nvGraphicFramePr>
          <p:xfrm>
            <a:off x="7454" y="2383"/>
            <a:ext cx="986" cy="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095" r:id="rId6" imgW="368300" imgH="203200" progId="Equation.KSEE3">
                    <p:embed/>
                  </p:oleObj>
                </mc:Choice>
                <mc:Fallback>
                  <p:oleObj r:id="rId6" imgW="368300" imgH="2032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7454" y="2383"/>
                          <a:ext cx="986" cy="54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组合 13"/>
          <p:cNvGrpSpPr/>
          <p:nvPr/>
        </p:nvGrpSpPr>
        <p:grpSpPr>
          <a:xfrm>
            <a:off x="353695" y="1854518"/>
            <a:ext cx="8281670" cy="2615089"/>
            <a:chOff x="557" y="3894"/>
            <a:chExt cx="13042" cy="5491"/>
          </a:xfrm>
        </p:grpSpPr>
        <p:sp>
          <p:nvSpPr>
            <p:cNvPr id="8" name="文本框 7"/>
            <p:cNvSpPr txBox="1"/>
            <p:nvPr/>
          </p:nvSpPr>
          <p:spPr>
            <a:xfrm>
              <a:off x="557" y="3957"/>
              <a:ext cx="13042" cy="54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      </a:t>
              </a:r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解  为了求           在所给方程两端分别对    求导，得</a:t>
              </a: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/>
            </a:p>
            <a:p>
              <a:endParaRPr lang="zh-CN" altLang="en-US" dirty="0"/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9" name="对象 8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82830371"/>
                </p:ext>
              </p:extLst>
            </p:nvPr>
          </p:nvGraphicFramePr>
          <p:xfrm>
            <a:off x="3469" y="3894"/>
            <a:ext cx="1181" cy="8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096" r:id="rId8" imgW="520700" imgH="393700" progId="Equation.KSEE3">
                    <p:embed/>
                  </p:oleObj>
                </mc:Choice>
                <mc:Fallback>
                  <p:oleObj r:id="rId8" imgW="520700" imgH="3937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469" y="3894"/>
                          <a:ext cx="1181" cy="89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对象 9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12626935"/>
                </p:ext>
              </p:extLst>
            </p:nvPr>
          </p:nvGraphicFramePr>
          <p:xfrm>
            <a:off x="8291" y="4159"/>
            <a:ext cx="354" cy="3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097" r:id="rId10" imgW="127000" imgH="139700" progId="Equation.KSEE3">
                    <p:embed/>
                  </p:oleObj>
                </mc:Choice>
                <mc:Fallback>
                  <p:oleObj r:id="rId10" imgW="127000" imgH="1397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8291" y="4159"/>
                          <a:ext cx="354" cy="39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" name="对象 10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957516"/>
              </p:ext>
            </p:extLst>
          </p:nvPr>
        </p:nvGraphicFramePr>
        <p:xfrm>
          <a:off x="2625090" y="2479369"/>
          <a:ext cx="2550160" cy="818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8" r:id="rId12" imgW="1841500" imgH="787400" progId="Equation.KSEE3">
                  <p:embed/>
                </p:oleObj>
              </mc:Choice>
              <mc:Fallback>
                <p:oleObj r:id="rId12" imgW="1841500" imgH="787400" progId="Equation.KSEE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625090" y="2479369"/>
                        <a:ext cx="2550160" cy="8181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组合 15"/>
          <p:cNvGrpSpPr/>
          <p:nvPr/>
        </p:nvGrpSpPr>
        <p:grpSpPr>
          <a:xfrm>
            <a:off x="1991996" y="3361346"/>
            <a:ext cx="3065780" cy="1246813"/>
            <a:chOff x="3137" y="7058"/>
            <a:chExt cx="4828" cy="2618"/>
          </a:xfrm>
        </p:grpSpPr>
        <p:graphicFrame>
          <p:nvGraphicFramePr>
            <p:cNvPr id="12" name="对象 11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32545033"/>
                </p:ext>
              </p:extLst>
            </p:nvPr>
          </p:nvGraphicFramePr>
          <p:xfrm>
            <a:off x="4246" y="7955"/>
            <a:ext cx="3719" cy="17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099" r:id="rId14" imgW="1701800" imgH="787400" progId="Equation.KSEE3">
                    <p:embed/>
                  </p:oleObj>
                </mc:Choice>
                <mc:Fallback>
                  <p:oleObj r:id="rId14" imgW="1701800" imgH="7874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4246" y="7955"/>
                          <a:ext cx="3719" cy="172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文本框 14"/>
            <p:cNvSpPr txBox="1"/>
            <p:nvPr/>
          </p:nvSpPr>
          <p:spPr>
            <a:xfrm>
              <a:off x="3137" y="7058"/>
              <a:ext cx="1043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即</a:t>
              </a:r>
            </a:p>
          </p:txBody>
        </p:sp>
      </p:grpSp>
      <p:sp>
        <p:nvSpPr>
          <p:cNvPr id="17" name="TextBox 1"/>
          <p:cNvSpPr txBox="1"/>
          <p:nvPr/>
        </p:nvSpPr>
        <p:spPr>
          <a:xfrm>
            <a:off x="3337184" y="166047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3851138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578133" y="1485266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549762" y="990784"/>
            <a:ext cx="6193790" cy="509111"/>
            <a:chOff x="1642" y="771"/>
            <a:chExt cx="9754" cy="1069"/>
          </a:xfrm>
        </p:grpSpPr>
        <p:sp>
          <p:nvSpPr>
            <p:cNvPr id="3" name="文本框 2"/>
            <p:cNvSpPr txBox="1"/>
            <p:nvPr/>
          </p:nvSpPr>
          <p:spPr>
            <a:xfrm>
              <a:off x="1642" y="1016"/>
              <a:ext cx="9754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当                                            时，解方程组得                                             </a:t>
              </a:r>
            </a:p>
          </p:txBody>
        </p:sp>
        <p:graphicFrame>
          <p:nvGraphicFramePr>
            <p:cNvPr id="4" name="对象 3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2246" y="771"/>
            <a:ext cx="4543" cy="10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36" r:id="rId4" imgW="1943100" imgH="457200" progId="Equation.KSEE3">
                    <p:embed/>
                  </p:oleObj>
                </mc:Choice>
                <mc:Fallback>
                  <p:oleObj r:id="rId4" imgW="1943100" imgH="4572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246" y="771"/>
                          <a:ext cx="4543" cy="106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组合 5"/>
          <p:cNvGrpSpPr/>
          <p:nvPr/>
        </p:nvGrpSpPr>
        <p:grpSpPr>
          <a:xfrm>
            <a:off x="1645211" y="1610729"/>
            <a:ext cx="6963410" cy="489585"/>
            <a:chOff x="1336" y="1653"/>
            <a:chExt cx="10966" cy="1028"/>
          </a:xfrm>
        </p:grpSpPr>
        <p:graphicFrame>
          <p:nvGraphicFramePr>
            <p:cNvPr id="7" name="对象 6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1336" y="1653"/>
            <a:ext cx="5604" cy="10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37" r:id="rId6" imgW="2489200" imgH="457200" progId="Equation.KSEE3">
                    <p:embed/>
                  </p:oleObj>
                </mc:Choice>
                <mc:Fallback>
                  <p:oleObj r:id="rId6" imgW="2489200" imgH="4572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336" y="1653"/>
                          <a:ext cx="5604" cy="102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对象 8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6940" y="1653"/>
            <a:ext cx="5362" cy="10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38" r:id="rId8" imgW="2387600" imgH="457200" progId="Equation.KSEE3">
                    <p:embed/>
                  </p:oleObj>
                </mc:Choice>
                <mc:Fallback>
                  <p:oleObj r:id="rId8" imgW="2387600" imgH="4572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6940" y="1653"/>
                          <a:ext cx="5362" cy="102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" name="对象 10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324753"/>
              </p:ext>
            </p:extLst>
          </p:nvPr>
        </p:nvGraphicFramePr>
        <p:xfrm>
          <a:off x="1596134" y="2397001"/>
          <a:ext cx="2849245" cy="5419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9" r:id="rId10" imgW="1803400" imgH="457200" progId="Equation.KSEE3">
                  <p:embed/>
                </p:oleObj>
              </mc:Choice>
              <mc:Fallback>
                <p:oleObj r:id="rId10" imgW="1803400" imgH="457200" progId="Equation.KSEE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96134" y="2397001"/>
                        <a:ext cx="2849245" cy="5419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组合 11"/>
          <p:cNvGrpSpPr/>
          <p:nvPr/>
        </p:nvGrpSpPr>
        <p:grpSpPr>
          <a:xfrm>
            <a:off x="1549762" y="3036820"/>
            <a:ext cx="5252085" cy="1303973"/>
            <a:chOff x="1192" y="4258"/>
            <a:chExt cx="8271" cy="2738"/>
          </a:xfrm>
        </p:grpSpPr>
        <p:sp>
          <p:nvSpPr>
            <p:cNvPr id="13" name="文本框 12"/>
            <p:cNvSpPr txBox="1"/>
            <p:nvPr/>
          </p:nvSpPr>
          <p:spPr>
            <a:xfrm>
              <a:off x="1192" y="4476"/>
              <a:ext cx="7571" cy="25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于是在点          处的切线方程为</a:t>
              </a: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15" name="对象 14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89891359"/>
                </p:ext>
              </p:extLst>
            </p:nvPr>
          </p:nvGraphicFramePr>
          <p:xfrm>
            <a:off x="2804" y="4623"/>
            <a:ext cx="986" cy="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40" r:id="rId12" imgW="368300" imgH="203200" progId="Equation.KSEE3">
                    <p:embed/>
                  </p:oleObj>
                </mc:Choice>
                <mc:Fallback>
                  <p:oleObj r:id="rId12" imgW="368300" imgH="2032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2804" y="4623"/>
                          <a:ext cx="986" cy="54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对象 20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78166210"/>
                </p:ext>
              </p:extLst>
            </p:nvPr>
          </p:nvGraphicFramePr>
          <p:xfrm>
            <a:off x="6483" y="4258"/>
            <a:ext cx="2980" cy="13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41" r:id="rId14" imgW="1320165" imgH="596900" progId="Equation.KSEE3">
                    <p:embed/>
                  </p:oleObj>
                </mc:Choice>
                <mc:Fallback>
                  <p:oleObj r:id="rId14" imgW="1320165" imgH="5969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6483" y="4258"/>
                          <a:ext cx="2980" cy="134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3" name="组合 22"/>
          <p:cNvGrpSpPr/>
          <p:nvPr/>
        </p:nvGrpSpPr>
        <p:grpSpPr>
          <a:xfrm>
            <a:off x="1557717" y="3620186"/>
            <a:ext cx="2468245" cy="458152"/>
            <a:chOff x="1192" y="5466"/>
            <a:chExt cx="3887" cy="962"/>
          </a:xfrm>
        </p:grpSpPr>
        <p:graphicFrame>
          <p:nvGraphicFramePr>
            <p:cNvPr id="27" name="对象 26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41521318"/>
                </p:ext>
              </p:extLst>
            </p:nvPr>
          </p:nvGraphicFramePr>
          <p:xfrm>
            <a:off x="1913" y="5466"/>
            <a:ext cx="3166" cy="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42" r:id="rId16" imgW="1295400" imgH="393700" progId="Equation.KSEE3">
                    <p:embed/>
                  </p:oleObj>
                </mc:Choice>
                <mc:Fallback>
                  <p:oleObj r:id="rId16" imgW="1295400" imgH="3937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1913" y="5466"/>
                          <a:ext cx="3166" cy="9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" name="文本框 28"/>
            <p:cNvSpPr txBox="1"/>
            <p:nvPr/>
          </p:nvSpPr>
          <p:spPr>
            <a:xfrm>
              <a:off x="1192" y="5546"/>
              <a:ext cx="987" cy="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即</a:t>
              </a: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1557717" y="4113062"/>
            <a:ext cx="4589929" cy="965837"/>
            <a:chOff x="954" y="6625"/>
            <a:chExt cx="7405" cy="2028"/>
          </a:xfrm>
        </p:grpSpPr>
        <p:graphicFrame>
          <p:nvGraphicFramePr>
            <p:cNvPr id="31" name="对象 30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98317664"/>
                </p:ext>
              </p:extLst>
            </p:nvPr>
          </p:nvGraphicFramePr>
          <p:xfrm>
            <a:off x="3295" y="6625"/>
            <a:ext cx="5064" cy="9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43" r:id="rId18" imgW="2095500" imgH="393700" progId="Equation.KSEE3">
                    <p:embed/>
                  </p:oleObj>
                </mc:Choice>
                <mc:Fallback>
                  <p:oleObj r:id="rId18" imgW="2095500" imgH="3937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3295" y="6625"/>
                          <a:ext cx="5064" cy="95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文本框 32"/>
            <p:cNvSpPr txBox="1"/>
            <p:nvPr/>
          </p:nvSpPr>
          <p:spPr>
            <a:xfrm>
              <a:off x="954" y="6714"/>
              <a:ext cx="2842" cy="1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法平面方程为</a:t>
              </a: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1601197" y="4677722"/>
            <a:ext cx="2570480" cy="369570"/>
            <a:chOff x="8422" y="7065"/>
            <a:chExt cx="4048" cy="776"/>
          </a:xfrm>
        </p:grpSpPr>
        <p:graphicFrame>
          <p:nvGraphicFramePr>
            <p:cNvPr id="35" name="对象 34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46717804"/>
                </p:ext>
              </p:extLst>
            </p:nvPr>
          </p:nvGraphicFramePr>
          <p:xfrm>
            <a:off x="9047" y="7203"/>
            <a:ext cx="3423" cy="5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44" r:id="rId20" imgW="1320165" imgH="203200" progId="Equation.KSEE3">
                    <p:embed/>
                  </p:oleObj>
                </mc:Choice>
                <mc:Fallback>
                  <p:oleObj r:id="rId20" imgW="1320165" imgH="2032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9047" y="7203"/>
                          <a:ext cx="3423" cy="52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" name="文本框 36"/>
            <p:cNvSpPr txBox="1"/>
            <p:nvPr/>
          </p:nvSpPr>
          <p:spPr>
            <a:xfrm>
              <a:off x="8422" y="7065"/>
              <a:ext cx="1292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即</a:t>
              </a:r>
            </a:p>
          </p:txBody>
        </p:sp>
      </p:grpSp>
      <p:sp>
        <p:nvSpPr>
          <p:cNvPr id="25" name="TextBox 1"/>
          <p:cNvSpPr txBox="1"/>
          <p:nvPr/>
        </p:nvSpPr>
        <p:spPr>
          <a:xfrm>
            <a:off x="3337184" y="166047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81837267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522606" y="895824"/>
            <a:ext cx="8025765" cy="369570"/>
            <a:chOff x="1057" y="1920"/>
            <a:chExt cx="12639" cy="776"/>
          </a:xfrm>
        </p:grpSpPr>
        <p:sp>
          <p:nvSpPr>
            <p:cNvPr id="5" name="TextBox 4"/>
            <p:cNvSpPr txBox="1"/>
            <p:nvPr/>
          </p:nvSpPr>
          <p:spPr>
            <a:xfrm>
              <a:off x="1057" y="1920"/>
              <a:ext cx="12639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/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3 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求椭球面                     上平行于平面                    的切平面方程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.</a:t>
              </a:r>
            </a:p>
          </p:txBody>
        </p:sp>
        <p:graphicFrame>
          <p:nvGraphicFramePr>
            <p:cNvPr id="4" name="对象 3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77352205"/>
                </p:ext>
              </p:extLst>
            </p:nvPr>
          </p:nvGraphicFramePr>
          <p:xfrm>
            <a:off x="4188" y="2015"/>
            <a:ext cx="2138" cy="6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184" r:id="rId4" imgW="1091565" imgH="228600" progId="Equation.KSEE3">
                    <p:embed/>
                  </p:oleObj>
                </mc:Choice>
                <mc:Fallback>
                  <p:oleObj r:id="rId4" imgW="1091565" imgH="2286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188" y="2015"/>
                          <a:ext cx="2138" cy="62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对象 5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6865707"/>
                </p:ext>
              </p:extLst>
            </p:nvPr>
          </p:nvGraphicFramePr>
          <p:xfrm>
            <a:off x="8686" y="2031"/>
            <a:ext cx="1991" cy="6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185" r:id="rId6" imgW="889000" imgH="203200" progId="Equation.KSEE3">
                    <p:embed/>
                  </p:oleObj>
                </mc:Choice>
                <mc:Fallback>
                  <p:oleObj r:id="rId6" imgW="889000" imgH="2032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8686" y="2031"/>
                          <a:ext cx="1991" cy="64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组合 13"/>
          <p:cNvGrpSpPr/>
          <p:nvPr/>
        </p:nvGrpSpPr>
        <p:grpSpPr>
          <a:xfrm>
            <a:off x="992505" y="1458552"/>
            <a:ext cx="8151495" cy="923449"/>
            <a:chOff x="625" y="3207"/>
            <a:chExt cx="12837" cy="1939"/>
          </a:xfrm>
        </p:grpSpPr>
        <p:sp>
          <p:nvSpPr>
            <p:cNvPr id="8" name="文本框 7"/>
            <p:cNvSpPr txBox="1"/>
            <p:nvPr/>
          </p:nvSpPr>
          <p:spPr>
            <a:xfrm>
              <a:off x="625" y="3207"/>
              <a:ext cx="12837" cy="1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/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解   设                                  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则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曲面在点           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处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的一个法向量</a:t>
              </a:r>
            </a:p>
            <a:p>
              <a:pPr fontAlgn="auto"/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                         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. 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已知平面的法向量为           ，由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已知</a:t>
              </a:r>
              <a:endPara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fontAlgn="auto"/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平面与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所求切面平行，得                                               </a:t>
              </a:r>
            </a:p>
          </p:txBody>
        </p:sp>
        <p:graphicFrame>
          <p:nvGraphicFramePr>
            <p:cNvPr id="9" name="对象 8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57609124"/>
                </p:ext>
              </p:extLst>
            </p:nvPr>
          </p:nvGraphicFramePr>
          <p:xfrm>
            <a:off x="2567" y="3309"/>
            <a:ext cx="3763" cy="5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186" r:id="rId8" imgW="1816100" imgH="228600" progId="Equation.KSEE3">
                    <p:embed/>
                  </p:oleObj>
                </mc:Choice>
                <mc:Fallback>
                  <p:oleObj r:id="rId8" imgW="1816100" imgH="2286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2567" y="3309"/>
                          <a:ext cx="3763" cy="57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对象 9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12380068"/>
                </p:ext>
              </p:extLst>
            </p:nvPr>
          </p:nvGraphicFramePr>
          <p:xfrm>
            <a:off x="8184" y="3347"/>
            <a:ext cx="1231" cy="4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187" r:id="rId10" imgW="508000" imgH="203200" progId="Equation.KSEE3">
                    <p:embed/>
                  </p:oleObj>
                </mc:Choice>
                <mc:Fallback>
                  <p:oleObj r:id="rId10" imgW="508000" imgH="2032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8184" y="3347"/>
                          <a:ext cx="1231" cy="49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对象 10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81213410"/>
                </p:ext>
              </p:extLst>
            </p:nvPr>
          </p:nvGraphicFramePr>
          <p:xfrm>
            <a:off x="2295" y="3759"/>
            <a:ext cx="416" cy="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188" r:id="rId12" imgW="165100" imgH="330200" progId="Equation.KSEE3">
                    <p:embed/>
                  </p:oleObj>
                </mc:Choice>
                <mc:Fallback>
                  <p:oleObj r:id="rId12" imgW="165100" imgH="3302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2295" y="3759"/>
                          <a:ext cx="416" cy="6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对象 11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77702781"/>
                </p:ext>
              </p:extLst>
            </p:nvPr>
          </p:nvGraphicFramePr>
          <p:xfrm>
            <a:off x="2554" y="3891"/>
            <a:ext cx="3450" cy="6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189" r:id="rId14" imgW="2381885" imgH="335280" progId="Equation.KSEE3">
                    <p:embed/>
                  </p:oleObj>
                </mc:Choice>
                <mc:Fallback>
                  <p:oleObj r:id="rId14" imgW="2381885" imgH="33528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2554" y="3891"/>
                          <a:ext cx="3450" cy="68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对象 12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59787112"/>
                </p:ext>
              </p:extLst>
            </p:nvPr>
          </p:nvGraphicFramePr>
          <p:xfrm>
            <a:off x="9623" y="3941"/>
            <a:ext cx="1145" cy="6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190" r:id="rId16" imgW="495300" imgH="203200" progId="Equation.KSEE3">
                    <p:embed/>
                  </p:oleObj>
                </mc:Choice>
                <mc:Fallback>
                  <p:oleObj r:id="rId16" imgW="495300" imgH="2032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9623" y="3941"/>
                          <a:ext cx="1145" cy="63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组合 17"/>
          <p:cNvGrpSpPr/>
          <p:nvPr/>
        </p:nvGrpSpPr>
        <p:grpSpPr>
          <a:xfrm>
            <a:off x="2921572" y="2467812"/>
            <a:ext cx="3406775" cy="439579"/>
            <a:chOff x="2535" y="5270"/>
            <a:chExt cx="5365" cy="923"/>
          </a:xfrm>
        </p:grpSpPr>
        <p:graphicFrame>
          <p:nvGraphicFramePr>
            <p:cNvPr id="15" name="对象 14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2535" y="5314"/>
            <a:ext cx="2092" cy="8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191" r:id="rId18" imgW="977900" imgH="393700" progId="Equation.KSEE3">
                    <p:embed/>
                  </p:oleObj>
                </mc:Choice>
                <mc:Fallback>
                  <p:oleObj r:id="rId18" imgW="977900" imgH="3937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2535" y="5314"/>
                          <a:ext cx="2092" cy="84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文本框 15"/>
            <p:cNvSpPr txBox="1"/>
            <p:nvPr/>
          </p:nvSpPr>
          <p:spPr>
            <a:xfrm>
              <a:off x="4662" y="5418"/>
              <a:ext cx="611" cy="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即</a:t>
              </a:r>
            </a:p>
          </p:txBody>
        </p:sp>
        <p:graphicFrame>
          <p:nvGraphicFramePr>
            <p:cNvPr id="17" name="对象 16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5273" y="5270"/>
            <a:ext cx="2627" cy="8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192" r:id="rId20" imgW="1181100" imgH="393700" progId="Equation.KSEE3">
                    <p:embed/>
                  </p:oleObj>
                </mc:Choice>
                <mc:Fallback>
                  <p:oleObj r:id="rId20" imgW="1181100" imgH="3937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5273" y="5270"/>
                          <a:ext cx="2627" cy="87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" name="组合 20"/>
          <p:cNvGrpSpPr/>
          <p:nvPr/>
        </p:nvGrpSpPr>
        <p:grpSpPr>
          <a:xfrm>
            <a:off x="2745995" y="2974324"/>
            <a:ext cx="3530600" cy="453391"/>
            <a:chOff x="625" y="6232"/>
            <a:chExt cx="5560" cy="952"/>
          </a:xfrm>
        </p:grpSpPr>
        <p:sp>
          <p:nvSpPr>
            <p:cNvPr id="19" name="文本框 18"/>
            <p:cNvSpPr txBox="1"/>
            <p:nvPr/>
          </p:nvSpPr>
          <p:spPr>
            <a:xfrm>
              <a:off x="625" y="6410"/>
              <a:ext cx="3183" cy="7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代入椭圆方程得</a:t>
              </a:r>
            </a:p>
          </p:txBody>
        </p:sp>
        <p:graphicFrame>
          <p:nvGraphicFramePr>
            <p:cNvPr id="20" name="对象 19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52314739"/>
                </p:ext>
              </p:extLst>
            </p:nvPr>
          </p:nvGraphicFramePr>
          <p:xfrm>
            <a:off x="3034" y="6232"/>
            <a:ext cx="3151" cy="9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193" r:id="rId22" imgW="1485900" imgH="393700" progId="Equation.KSEE3">
                    <p:embed/>
                  </p:oleObj>
                </mc:Choice>
                <mc:Fallback>
                  <p:oleObj r:id="rId22" imgW="1485900" imgH="3937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3034" y="6232"/>
                          <a:ext cx="3151" cy="95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" name="组合 21"/>
          <p:cNvGrpSpPr/>
          <p:nvPr/>
        </p:nvGrpSpPr>
        <p:grpSpPr>
          <a:xfrm>
            <a:off x="2776716" y="3517252"/>
            <a:ext cx="4409440" cy="441962"/>
            <a:chOff x="2679" y="2463"/>
            <a:chExt cx="6944" cy="928"/>
          </a:xfrm>
        </p:grpSpPr>
        <p:graphicFrame>
          <p:nvGraphicFramePr>
            <p:cNvPr id="23" name="对象 22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76197493"/>
                </p:ext>
              </p:extLst>
            </p:nvPr>
          </p:nvGraphicFramePr>
          <p:xfrm>
            <a:off x="3488" y="2463"/>
            <a:ext cx="1463" cy="9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194" r:id="rId24" imgW="711200" imgH="444500" progId="Equation.KSEE3">
                    <p:embed/>
                  </p:oleObj>
                </mc:Choice>
                <mc:Fallback>
                  <p:oleObj r:id="rId24" imgW="711200" imgH="4445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3488" y="2463"/>
                          <a:ext cx="1463" cy="91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文本框 23"/>
            <p:cNvSpPr txBox="1"/>
            <p:nvPr/>
          </p:nvSpPr>
          <p:spPr>
            <a:xfrm>
              <a:off x="2679" y="2609"/>
              <a:ext cx="6944" cy="7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解得              ，则                              </a:t>
              </a:r>
              <a:r>
                <a:rPr lang="en-US" altLang="zh-CN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.</a:t>
              </a:r>
            </a:p>
          </p:txBody>
        </p:sp>
        <p:graphicFrame>
          <p:nvGraphicFramePr>
            <p:cNvPr id="25" name="对象 24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70043777"/>
                </p:ext>
              </p:extLst>
            </p:nvPr>
          </p:nvGraphicFramePr>
          <p:xfrm>
            <a:off x="5534" y="2477"/>
            <a:ext cx="3078" cy="9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195" r:id="rId26" imgW="1498600" imgH="444500" progId="Equation.KSEE3">
                    <p:embed/>
                  </p:oleObj>
                </mc:Choice>
                <mc:Fallback>
                  <p:oleObj r:id="rId26" imgW="1498600" imgH="4445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7"/>
                        <a:stretch>
                          <a:fillRect/>
                        </a:stretch>
                      </p:blipFill>
                      <p:spPr>
                        <a:xfrm>
                          <a:off x="5534" y="2477"/>
                          <a:ext cx="3078" cy="91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" name="组合 26"/>
          <p:cNvGrpSpPr/>
          <p:nvPr/>
        </p:nvGrpSpPr>
        <p:grpSpPr>
          <a:xfrm>
            <a:off x="2820046" y="4166554"/>
            <a:ext cx="3199765" cy="430530"/>
            <a:chOff x="3294" y="3814"/>
            <a:chExt cx="5039" cy="904"/>
          </a:xfrm>
        </p:grpSpPr>
        <p:sp>
          <p:nvSpPr>
            <p:cNvPr id="28" name="文本框 27"/>
            <p:cNvSpPr txBox="1"/>
            <p:nvPr/>
          </p:nvSpPr>
          <p:spPr>
            <a:xfrm>
              <a:off x="3294" y="3976"/>
              <a:ext cx="3387" cy="7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所以切点为</a:t>
              </a:r>
            </a:p>
          </p:txBody>
        </p:sp>
        <p:graphicFrame>
          <p:nvGraphicFramePr>
            <p:cNvPr id="29" name="对象 28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18820374"/>
                </p:ext>
              </p:extLst>
            </p:nvPr>
          </p:nvGraphicFramePr>
          <p:xfrm>
            <a:off x="5130" y="3814"/>
            <a:ext cx="3203" cy="9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196" r:id="rId28" imgW="1574800" imgH="444500" progId="Equation.KSEE3">
                    <p:embed/>
                  </p:oleObj>
                </mc:Choice>
                <mc:Fallback>
                  <p:oleObj r:id="rId28" imgW="1574800" imgH="44450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9"/>
                        <a:stretch>
                          <a:fillRect/>
                        </a:stretch>
                      </p:blipFill>
                      <p:spPr>
                        <a:xfrm>
                          <a:off x="5130" y="3814"/>
                          <a:ext cx="3203" cy="90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" name="TextBox 1"/>
          <p:cNvSpPr txBox="1"/>
          <p:nvPr/>
        </p:nvSpPr>
        <p:spPr>
          <a:xfrm>
            <a:off x="3337184" y="166047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30975092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6469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739140" y="1209909"/>
            <a:ext cx="5793740" cy="1157760"/>
            <a:chOff x="1094" y="2180"/>
            <a:chExt cx="9124" cy="2431"/>
          </a:xfrm>
        </p:grpSpPr>
        <p:sp>
          <p:nvSpPr>
            <p:cNvPr id="14" name="文本框 13"/>
            <p:cNvSpPr txBox="1"/>
            <p:nvPr/>
          </p:nvSpPr>
          <p:spPr>
            <a:xfrm>
              <a:off x="1094" y="2180"/>
              <a:ext cx="4823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所求切平面方程为</a:t>
              </a:r>
              <a:endParaRPr lang="en-US" altLang="zh-CN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3274" y="2914"/>
              <a:ext cx="6944" cy="1697"/>
              <a:chOff x="3403" y="3189"/>
              <a:chExt cx="6944" cy="1697"/>
            </a:xfrm>
          </p:grpSpPr>
          <p:sp>
            <p:nvSpPr>
              <p:cNvPr id="24" name="文本框 23"/>
              <p:cNvSpPr txBox="1"/>
              <p:nvPr/>
            </p:nvSpPr>
            <p:spPr>
              <a:xfrm>
                <a:off x="3403" y="3189"/>
                <a:ext cx="6944" cy="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                             </a:t>
                </a:r>
                <a:endParaRPr lang="en-US" altLang="zh-CN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graphicFrame>
            <p:nvGraphicFramePr>
              <p:cNvPr id="25" name="对象 24">
                <a:hlinkClick r:id="" action="ppaction://ole?verb=0"/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277748191"/>
                  </p:ext>
                </p:extLst>
              </p:nvPr>
            </p:nvGraphicFramePr>
            <p:xfrm>
              <a:off x="3847" y="3441"/>
              <a:ext cx="5865" cy="144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8142" r:id="rId4" imgW="2667000" imgH="444500" progId="Equation.KSEE3">
                      <p:embed/>
                    </p:oleObj>
                  </mc:Choice>
                  <mc:Fallback>
                    <p:oleObj r:id="rId4" imgW="2667000" imgH="444500" progId="Equation.KSEE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3847" y="3441"/>
                            <a:ext cx="5865" cy="1445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20" name="组合 19"/>
          <p:cNvGrpSpPr/>
          <p:nvPr/>
        </p:nvGrpSpPr>
        <p:grpSpPr>
          <a:xfrm>
            <a:off x="2447926" y="2494516"/>
            <a:ext cx="5695315" cy="660559"/>
            <a:chOff x="3855" y="3555"/>
            <a:chExt cx="8969" cy="1387"/>
          </a:xfrm>
        </p:grpSpPr>
        <p:graphicFrame>
          <p:nvGraphicFramePr>
            <p:cNvPr id="17" name="对象 16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24846411"/>
                </p:ext>
              </p:extLst>
            </p:nvPr>
          </p:nvGraphicFramePr>
          <p:xfrm>
            <a:off x="4690" y="3555"/>
            <a:ext cx="3064" cy="1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43" r:id="rId6" imgW="1591310" imgH="581660" progId="Equation.KSEE3">
                    <p:embed/>
                  </p:oleObj>
                </mc:Choice>
                <mc:Fallback>
                  <p:oleObj r:id="rId6" imgW="1591310" imgH="581660" progId="Equation.KSEE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690" y="3555"/>
                          <a:ext cx="3064" cy="13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文本框 18"/>
            <p:cNvSpPr txBox="1"/>
            <p:nvPr/>
          </p:nvSpPr>
          <p:spPr>
            <a:xfrm>
              <a:off x="3855" y="3967"/>
              <a:ext cx="8969" cy="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即                                                        </a:t>
              </a:r>
              <a:endPara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3" name="TextBox 1"/>
          <p:cNvSpPr txBox="1"/>
          <p:nvPr/>
        </p:nvSpPr>
        <p:spPr>
          <a:xfrm>
            <a:off x="3337184" y="166047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83572572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2174343" y="849756"/>
            <a:ext cx="1289946" cy="1289946"/>
            <a:chOff x="2026208" y="849756"/>
            <a:chExt cx="1289946" cy="1289946"/>
          </a:xfrm>
        </p:grpSpPr>
        <p:grpSp>
          <p:nvGrpSpPr>
            <p:cNvPr id="4" name="组合 3"/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5" name="同心圆 4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" name="椭圆 5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2260839" y="1025813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谢</a:t>
              </a: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2174343" y="849756"/>
            <a:ext cx="1289946" cy="1289946"/>
            <a:chOff x="3351228" y="849756"/>
            <a:chExt cx="1289946" cy="1289946"/>
          </a:xfrm>
        </p:grpSpPr>
        <p:grpSp>
          <p:nvGrpSpPr>
            <p:cNvPr id="7" name="组合 6"/>
            <p:cNvGrpSpPr/>
            <p:nvPr/>
          </p:nvGrpSpPr>
          <p:grpSpPr>
            <a:xfrm>
              <a:off x="335122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8" name="同心圆 7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9" name="椭圆 8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3587342" y="946188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谢</a:t>
              </a: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2174343" y="849756"/>
            <a:ext cx="1289946" cy="1289946"/>
            <a:chOff x="4648417" y="849756"/>
            <a:chExt cx="1289946" cy="1289946"/>
          </a:xfrm>
        </p:grpSpPr>
        <p:grpSp>
          <p:nvGrpSpPr>
            <p:cNvPr id="10" name="组合 9"/>
            <p:cNvGrpSpPr/>
            <p:nvPr/>
          </p:nvGrpSpPr>
          <p:grpSpPr>
            <a:xfrm>
              <a:off x="4648417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1" name="同心圆 10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4832551" y="959138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聆</a:t>
              </a: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2174343" y="849756"/>
            <a:ext cx="1289946" cy="1289946"/>
            <a:chOff x="5946350" y="849756"/>
            <a:chExt cx="1289946" cy="1289946"/>
          </a:xfrm>
        </p:grpSpPr>
        <p:grpSp>
          <p:nvGrpSpPr>
            <p:cNvPr id="13" name="组合 12"/>
            <p:cNvGrpSpPr/>
            <p:nvPr/>
          </p:nvGrpSpPr>
          <p:grpSpPr>
            <a:xfrm>
              <a:off x="5946350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4" name="同心圆 1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6157950" y="970150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听</a:t>
              </a:r>
            </a:p>
          </p:txBody>
        </p:sp>
      </p:grpSp>
      <p:sp>
        <p:nvSpPr>
          <p:cNvPr id="45" name="矩形 44"/>
          <p:cNvSpPr/>
          <p:nvPr/>
        </p:nvSpPr>
        <p:spPr>
          <a:xfrm>
            <a:off x="0" y="2427734"/>
            <a:ext cx="9144000" cy="19442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3556337" y="2889389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方正兰亭粗黑_GBK" panose="02000000000000000000" pitchFamily="2" charset="-122"/>
                <a:ea typeface="方正兰亭粗黑_GBK" panose="02000000000000000000" pitchFamily="2" charset="-122"/>
              </a:rPr>
              <a:t>数学科学学院</a:t>
            </a:r>
          </a:p>
        </p:txBody>
      </p:sp>
      <p:pic>
        <p:nvPicPr>
          <p:cNvPr id="38" name="图片 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427" y="1477982"/>
            <a:ext cx="1148100" cy="4553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TextBox 46"/>
          <p:cNvSpPr txBox="1"/>
          <p:nvPr/>
        </p:nvSpPr>
        <p:spPr>
          <a:xfrm>
            <a:off x="3063116" y="3372067"/>
            <a:ext cx="30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主讲人：</a:t>
            </a:r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谭</a:t>
            </a:r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枫</a:t>
            </a:r>
          </a:p>
        </p:txBody>
      </p:sp>
      <p:grpSp>
        <p:nvGrpSpPr>
          <p:cNvPr id="31" name="组合 30"/>
          <p:cNvGrpSpPr/>
          <p:nvPr/>
        </p:nvGrpSpPr>
        <p:grpSpPr>
          <a:xfrm>
            <a:off x="6327053" y="4110384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2" name="同心圆 3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3" name="椭圆 3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758018" y="4605223"/>
            <a:ext cx="630120" cy="63003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5" name="同心圆 3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5436688" y="4920241"/>
            <a:ext cx="890364" cy="89024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3" name="同心圆 4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7758789" y="4730422"/>
            <a:ext cx="685681" cy="68558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0" name="同心圆 4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766440" y="5038934"/>
            <a:ext cx="588755" cy="58867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3" name="同心圆 5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4" name="椭圆 5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3962506" y="4528456"/>
            <a:ext cx="252447" cy="25241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6" name="同心圆 5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3181253" y="4325716"/>
            <a:ext cx="528983" cy="52891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9" name="同心圆 5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0" name="椭圆 5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8463984" y="3830482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2" name="同心圆 6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3" name="椭圆 6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4419626" y="4323810"/>
            <a:ext cx="223042" cy="22301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5" name="同心圆 6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6" name="椭圆 6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7" name="组合 66"/>
          <p:cNvGrpSpPr/>
          <p:nvPr/>
        </p:nvGrpSpPr>
        <p:grpSpPr>
          <a:xfrm>
            <a:off x="1943138" y="4704693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8" name="同心圆 6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9" name="椭圆 68"/>
            <p:cNvSpPr/>
            <p:nvPr/>
          </p:nvSpPr>
          <p:spPr>
            <a:xfrm>
              <a:off x="392112" y="760412"/>
              <a:ext cx="3825873" cy="38258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1275196" y="4605225"/>
            <a:ext cx="520102" cy="52003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1" name="同心圆 7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2" name="椭圆 7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291078" y="4920242"/>
            <a:ext cx="316822" cy="31677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4" name="同心圆 7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5" name="椭圆 7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117144" y="4736991"/>
            <a:ext cx="158410" cy="15838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7" name="同心圆 7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8" name="椭圆 7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 advClick="0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32099E-6 L 0.45 4.32099E-6 " pathEditMode="relative" rAng="0" ptsTypes="AA">
                                      <p:cBhvr>
                                        <p:cTn id="32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32099E-6 L 0.29896 4.32099E-6 " pathEditMode="relative" rAng="0" ptsTypes="AA">
                                      <p:cBhvr>
                                        <p:cTn id="34" dur="1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48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32099E-6 L 0.14584 4.32099E-6 " pathEditMode="relative" rAng="0" ptsTypes="AA">
                                      <p:cBhvr>
                                        <p:cTn id="36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2" y="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02961E-6 L 0.45729 2.02961E-6 " pathEditMode="relative" rAng="0" ptsTypes="AA">
                                      <p:cBhvr>
                                        <p:cTn id="38" dur="1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75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250"/>
                            </p:stCondLst>
                            <p:childTnLst>
                              <p:par>
                                <p:cTn id="61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3" presetClass="entr" presetSubtype="528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3" presetClass="entr" presetSubtype="52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6" presetClass="emph" presetSubtype="0" repeatCount="3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26" presetClass="emph" presetSubtype="0" repeatCount="3000" fill="hold" nodeType="withEffect">
                                  <p:stCondLst>
                                    <p:cond delay="7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4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5" presetID="26" presetClass="emph" presetSubtype="0" repeatCount="3000" fill="hold" nodeType="withEffect">
                                  <p:stCondLst>
                                    <p:cond delay="4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8" presetID="26" presetClass="emph" presetSubtype="0" repeatCount="3000" fill="hold" nodeType="withEffect">
                                  <p:stCondLst>
                                    <p:cond delay="8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25" grpId="0"/>
      <p:bldP spid="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1059972" y="1153828"/>
            <a:ext cx="2715343" cy="2714990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5842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4290" rIns="0" bIns="34290" rtlCol="0" anchor="ctr"/>
          <a:lstStyle/>
          <a:p>
            <a:pPr lvl="0" algn="ctr"/>
            <a:r>
              <a:rPr lang="en-US" altLang="zh-CN" sz="7200" dirty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itchFamily="34" charset="-122"/>
              </a:rPr>
              <a:t>1</a:t>
            </a:r>
            <a:endParaRPr lang="zh-CN" altLang="en-US" sz="7200" dirty="0">
              <a:ln w="12700">
                <a:noFill/>
              </a:ln>
              <a:solidFill>
                <a:srgbClr val="0070C0"/>
              </a:solidFill>
              <a:latin typeface="Impact" panose="020B0806030902050204" pitchFamily="34" charset="0"/>
              <a:ea typeface="微软雅黑" pitchFamily="34" charset="-122"/>
            </a:endParaRPr>
          </a:p>
        </p:txBody>
      </p:sp>
      <p:sp>
        <p:nvSpPr>
          <p:cNvPr id="12" name="Freeform 6"/>
          <p:cNvSpPr>
            <a:spLocks/>
          </p:cNvSpPr>
          <p:nvPr/>
        </p:nvSpPr>
        <p:spPr bwMode="auto">
          <a:xfrm>
            <a:off x="1751251" y="1354932"/>
            <a:ext cx="2021944" cy="2513410"/>
          </a:xfrm>
          <a:custGeom>
            <a:avLst/>
            <a:gdLst>
              <a:gd name="T0" fmla="*/ 1130 w 1696"/>
              <a:gd name="T1" fmla="*/ 0 h 2108"/>
              <a:gd name="T2" fmla="*/ 1696 w 1696"/>
              <a:gd name="T3" fmla="*/ 978 h 2108"/>
              <a:gd name="T4" fmla="*/ 566 w 1696"/>
              <a:gd name="T5" fmla="*/ 2108 h 2108"/>
              <a:gd name="T6" fmla="*/ 0 w 1696"/>
              <a:gd name="T7" fmla="*/ 1956 h 2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6" h="2108">
                <a:moveTo>
                  <a:pt x="1130" y="0"/>
                </a:moveTo>
                <a:cubicBezTo>
                  <a:pt x="1468" y="195"/>
                  <a:pt x="1696" y="560"/>
                  <a:pt x="1696" y="978"/>
                </a:cubicBezTo>
                <a:cubicBezTo>
                  <a:pt x="1696" y="1602"/>
                  <a:pt x="1190" y="2108"/>
                  <a:pt x="566" y="2108"/>
                </a:cubicBezTo>
                <a:cubicBezTo>
                  <a:pt x="360" y="2108"/>
                  <a:pt x="167" y="2052"/>
                  <a:pt x="0" y="1956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" name="Freeform 7"/>
          <p:cNvSpPr>
            <a:spLocks/>
          </p:cNvSpPr>
          <p:nvPr/>
        </p:nvSpPr>
        <p:spPr bwMode="auto">
          <a:xfrm>
            <a:off x="1079651" y="1175148"/>
            <a:ext cx="2018372" cy="2512219"/>
          </a:xfrm>
          <a:custGeom>
            <a:avLst/>
            <a:gdLst>
              <a:gd name="T0" fmla="*/ 563 w 1693"/>
              <a:gd name="T1" fmla="*/ 2107 h 2107"/>
              <a:gd name="T2" fmla="*/ 0 w 1693"/>
              <a:gd name="T3" fmla="*/ 1129 h 2107"/>
              <a:gd name="T4" fmla="*/ 1129 w 1693"/>
              <a:gd name="T5" fmla="*/ 0 h 2107"/>
              <a:gd name="T6" fmla="*/ 1693 w 1693"/>
              <a:gd name="T7" fmla="*/ 151 h 2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3" h="2107">
                <a:moveTo>
                  <a:pt x="563" y="2107"/>
                </a:moveTo>
                <a:cubicBezTo>
                  <a:pt x="227" y="1911"/>
                  <a:pt x="0" y="1547"/>
                  <a:pt x="0" y="1129"/>
                </a:cubicBezTo>
                <a:cubicBezTo>
                  <a:pt x="0" y="506"/>
                  <a:pt x="506" y="0"/>
                  <a:pt x="1129" y="0"/>
                </a:cubicBezTo>
                <a:cubicBezTo>
                  <a:pt x="1335" y="0"/>
                  <a:pt x="1527" y="55"/>
                  <a:pt x="1693" y="151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 flipV="1">
            <a:off x="839113" y="2382"/>
            <a:ext cx="2263673" cy="13549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H="1" flipV="1">
            <a:off x="1745297" y="3682604"/>
            <a:ext cx="2442290" cy="14692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" name="TextBox 1"/>
          <p:cNvSpPr txBox="1"/>
          <p:nvPr/>
        </p:nvSpPr>
        <p:spPr>
          <a:xfrm>
            <a:off x="4914731" y="1773787"/>
            <a:ext cx="272382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几何中的应用</a:t>
            </a:r>
            <a:endParaRPr lang="zh-CN" altLang="en-US" sz="3000" b="1" spc="300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V="1">
            <a:off x="4574775" y="1275606"/>
            <a:ext cx="0" cy="280831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>
            <a:spLocks noChangeArrowheads="1"/>
          </p:cNvSpPr>
          <p:nvPr/>
        </p:nvSpPr>
        <p:spPr bwMode="auto">
          <a:xfrm>
            <a:off x="4997858" y="2475258"/>
            <a:ext cx="264069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空间曲线的切线与法平面</a:t>
            </a:r>
            <a:endParaRPr lang="zh-CN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19" name="TextBox 39"/>
          <p:cNvSpPr>
            <a:spLocks noChangeArrowheads="1"/>
          </p:cNvSpPr>
          <p:nvPr/>
        </p:nvSpPr>
        <p:spPr bwMode="auto">
          <a:xfrm>
            <a:off x="4997858" y="3000721"/>
            <a:ext cx="276591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曲面的切平面与法线</a:t>
            </a:r>
            <a:endParaRPr lang="zh-CN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41762378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xit" presetSubtype="1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7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/>
      <p:bldP spid="18" grpId="0" bldLvl="0" autoUpdateAnimBg="0"/>
      <p:bldP spid="19" grpId="0" bldLvl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51"/>
          <p:cNvGrpSpPr/>
          <p:nvPr/>
        </p:nvGrpSpPr>
        <p:grpSpPr bwMode="auto">
          <a:xfrm>
            <a:off x="7688661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4098" name="标题 4097"/>
          <p:cNvSpPr>
            <a:spLocks noGrp="1"/>
          </p:cNvSpPr>
          <p:nvPr>
            <p:ph type="title" idx="4294967295"/>
          </p:nvPr>
        </p:nvSpPr>
        <p:spPr>
          <a:xfrm>
            <a:off x="385445" y="857250"/>
            <a:ext cx="5867400" cy="457200"/>
          </a:xfrm>
          <a:ln w="9525">
            <a:noFill/>
            <a:miter/>
          </a:ln>
        </p:spPr>
        <p:txBody>
          <a:bodyPr anchor="ctr"/>
          <a:lstStyle/>
          <a:p>
            <a:pPr algn="l"/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 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曲线方程为参数方程的情况</a:t>
            </a: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257566" y="1797273"/>
            <a:ext cx="4989830" cy="627221"/>
            <a:chOff x="762" y="3816"/>
            <a:chExt cx="7858" cy="1317"/>
          </a:xfrm>
        </p:grpSpPr>
        <p:sp>
          <p:nvSpPr>
            <p:cNvPr id="4113" name="文本框 4112"/>
            <p:cNvSpPr txBox="1"/>
            <p:nvPr/>
          </p:nvSpPr>
          <p:spPr>
            <a:xfrm>
              <a:off x="762" y="4112"/>
              <a:ext cx="2760" cy="96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50000"/>
                </a:spcBef>
              </a:pPr>
              <a:r>
                <a:rPr lang="zh-CN" altLang="en-US" sz="24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切线方程</a:t>
              </a:r>
            </a:p>
          </p:txBody>
        </p:sp>
        <p:grpSp>
          <p:nvGrpSpPr>
            <p:cNvPr id="2" name="组合 1"/>
            <p:cNvGrpSpPr/>
            <p:nvPr/>
          </p:nvGrpSpPr>
          <p:grpSpPr>
            <a:xfrm>
              <a:off x="3042" y="3816"/>
              <a:ext cx="5578" cy="1317"/>
              <a:chOff x="4162" y="4887"/>
              <a:chExt cx="5835" cy="1430"/>
            </a:xfrm>
          </p:grpSpPr>
          <p:graphicFrame>
            <p:nvGraphicFramePr>
              <p:cNvPr id="25602" name="Object 2"/>
              <p:cNvGraphicFramePr>
                <a:graphicFrameLocks noChangeAspect="1"/>
              </p:cNvGraphicFramePr>
              <p:nvPr/>
            </p:nvGraphicFramePr>
            <p:xfrm>
              <a:off x="4162" y="4887"/>
              <a:ext cx="5835" cy="143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6921" name="Equation" r:id="rId4" imgW="92049600" imgH="22555200" progId="Equation.DSMT4">
                      <p:embed/>
                    </p:oleObj>
                  </mc:Choice>
                  <mc:Fallback>
                    <p:oleObj name="Equation" r:id="rId4" imgW="92049600" imgH="22555200" progId="Equation.DSMT4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4162" y="4887"/>
                            <a:ext cx="5835" cy="143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5603" name="Object 3"/>
              <p:cNvGraphicFramePr>
                <a:graphicFrameLocks noChangeAspect="1"/>
              </p:cNvGraphicFramePr>
              <p:nvPr/>
            </p:nvGraphicFramePr>
            <p:xfrm>
              <a:off x="4275" y="5625"/>
              <a:ext cx="1360" cy="60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6922" name="Equation" r:id="rId6" imgW="20726400" imgH="10668000" progId="Equation.3">
                      <p:embed/>
                    </p:oleObj>
                  </mc:Choice>
                  <mc:Fallback>
                    <p:oleObj name="Equation" r:id="rId6" imgW="20726400" imgH="10668000" progId="Equation.3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4275" y="5625"/>
                            <a:ext cx="1360" cy="60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5604" name="Object 4"/>
              <p:cNvGraphicFramePr>
                <a:graphicFrameLocks noChangeAspect="1"/>
              </p:cNvGraphicFramePr>
              <p:nvPr/>
            </p:nvGraphicFramePr>
            <p:xfrm>
              <a:off x="6432" y="5625"/>
              <a:ext cx="1309" cy="61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6923" name="Equation" r:id="rId8" imgW="22860000" imgH="10668000" progId="Equation.3">
                      <p:embed/>
                    </p:oleObj>
                  </mc:Choice>
                  <mc:Fallback>
                    <p:oleObj name="Equation" r:id="rId8" imgW="22860000" imgH="10668000" progId="Equation.3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6432" y="5625"/>
                            <a:ext cx="1309" cy="611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5605" name="Object 5"/>
              <p:cNvGraphicFramePr>
                <a:graphicFrameLocks noChangeAspect="1"/>
              </p:cNvGraphicFramePr>
              <p:nvPr/>
            </p:nvGraphicFramePr>
            <p:xfrm>
              <a:off x="8662" y="5737"/>
              <a:ext cx="1208" cy="56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6924" name="Equation" r:id="rId10" imgW="22860000" imgH="10668000" progId="Equation.3">
                      <p:embed/>
                    </p:oleObj>
                  </mc:Choice>
                  <mc:Fallback>
                    <p:oleObj name="Equation" r:id="rId10" imgW="22860000" imgH="10668000" progId="Equation.3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1"/>
                          <a:stretch>
                            <a:fillRect/>
                          </a:stretch>
                        </p:blipFill>
                        <p:spPr>
                          <a:xfrm>
                            <a:off x="8662" y="5737"/>
                            <a:ext cx="1208" cy="564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256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140476"/>
              </p:ext>
            </p:extLst>
          </p:nvPr>
        </p:nvGraphicFramePr>
        <p:xfrm>
          <a:off x="1400251" y="1428750"/>
          <a:ext cx="4279900" cy="2695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5" name="Equation" r:id="rId12" imgW="116128800" imgH="9753600" progId="Equation.DSMT4">
                  <p:embed/>
                </p:oleObj>
              </mc:Choice>
              <mc:Fallback>
                <p:oleObj name="Equation" r:id="rId12" imgW="116128800" imgH="9753600" progId="Equation.DSMT4">
                  <p:embed/>
                  <p:pic>
                    <p:nvPicPr>
                      <p:cNvPr id="0" name=""/>
                      <p:cNvPicPr>
                        <a:picLocks noChangeAspect="1"/>
                      </p:cNvPicPr>
                      <p:nvPr/>
                    </p:nvPicPr>
                    <p:blipFill>
                      <a:blip r:embed="rId13">
                        <a:biLevel thresh="50000"/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1400251" y="1428750"/>
                        <a:ext cx="4279900" cy="26955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组合 2"/>
          <p:cNvGrpSpPr/>
          <p:nvPr/>
        </p:nvGrpSpPr>
        <p:grpSpPr>
          <a:xfrm>
            <a:off x="937565" y="2576182"/>
            <a:ext cx="6875780" cy="707708"/>
            <a:chOff x="2051" y="5569"/>
            <a:chExt cx="10828" cy="1486"/>
          </a:xfrm>
        </p:grpSpPr>
        <p:sp>
          <p:nvSpPr>
            <p:cNvPr id="15" name="Text Box 8"/>
            <p:cNvSpPr txBox="1">
              <a:spLocks noChangeArrowheads="1"/>
            </p:cNvSpPr>
            <p:nvPr/>
          </p:nvSpPr>
          <p:spPr bwMode="auto">
            <a:xfrm>
              <a:off x="2051" y="5569"/>
              <a:ext cx="10828" cy="1486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</a:pPr>
              <a:r>
                <a: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此处要求                                  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不全为</a:t>
              </a:r>
              <a:r>
                <a: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0,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如个别为</a:t>
              </a:r>
              <a:r>
                <a: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0, 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则理解为分子为 </a:t>
              </a:r>
              <a:r>
                <a: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0 .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                  </a:t>
              </a:r>
            </a:p>
          </p:txBody>
        </p:sp>
        <p:graphicFrame>
          <p:nvGraphicFramePr>
            <p:cNvPr id="16" name="Object 6"/>
            <p:cNvGraphicFramePr>
              <a:graphicFrameLocks noChangeAspect="1"/>
            </p:cNvGraphicFramePr>
            <p:nvPr/>
          </p:nvGraphicFramePr>
          <p:xfrm>
            <a:off x="4600" y="5748"/>
            <a:ext cx="3777" cy="5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26" name="Equation" r:id="rId14" imgW="74676000" imgH="10668000" progId="Equation.3">
                    <p:embed/>
                  </p:oleObj>
                </mc:Choice>
                <mc:Fallback>
                  <p:oleObj name="Equation" r:id="rId14" imgW="74676000" imgH="106680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4600" y="5748"/>
                          <a:ext cx="3777" cy="54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组合 4"/>
          <p:cNvGrpSpPr/>
          <p:nvPr/>
        </p:nvGrpSpPr>
        <p:grpSpPr>
          <a:xfrm>
            <a:off x="1397711" y="4300062"/>
            <a:ext cx="5922645" cy="258604"/>
            <a:chOff x="1622" y="12023"/>
            <a:chExt cx="11813" cy="720"/>
          </a:xfrm>
        </p:grpSpPr>
        <p:graphicFrame>
          <p:nvGraphicFramePr>
            <p:cNvPr id="14" name="Object 17"/>
            <p:cNvGraphicFramePr>
              <a:graphicFrameLocks noChangeAspect="1"/>
            </p:cNvGraphicFramePr>
            <p:nvPr/>
          </p:nvGraphicFramePr>
          <p:xfrm>
            <a:off x="1622" y="12033"/>
            <a:ext cx="3188" cy="7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27" name="Equation" r:id="rId16" imgW="47853600" imgH="10668000" progId="Equation.3">
                    <p:embed/>
                  </p:oleObj>
                </mc:Choice>
                <mc:Fallback>
                  <p:oleObj name="Equation" r:id="rId16" imgW="47853600" imgH="106680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1622" y="12033"/>
                          <a:ext cx="3188" cy="71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58"/>
            <p:cNvGraphicFramePr>
              <a:graphicFrameLocks noChangeAspect="1"/>
            </p:cNvGraphicFramePr>
            <p:nvPr/>
          </p:nvGraphicFramePr>
          <p:xfrm>
            <a:off x="4932" y="12023"/>
            <a:ext cx="3920" cy="7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28" name="Equation" r:id="rId18" imgW="58826400" imgH="10668000" progId="Equation.3">
                    <p:embed/>
                  </p:oleObj>
                </mc:Choice>
                <mc:Fallback>
                  <p:oleObj name="Equation" r:id="rId18" imgW="58826400" imgH="106680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4932" y="12023"/>
                          <a:ext cx="3920" cy="71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Object 59"/>
            <p:cNvGraphicFramePr>
              <a:graphicFrameLocks noChangeAspect="1"/>
            </p:cNvGraphicFramePr>
            <p:nvPr/>
          </p:nvGraphicFramePr>
          <p:xfrm>
            <a:off x="8825" y="12023"/>
            <a:ext cx="4610" cy="7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29" name="Equation" r:id="rId20" imgW="69189600" imgH="10668000" progId="Equation.3">
                    <p:embed/>
                  </p:oleObj>
                </mc:Choice>
                <mc:Fallback>
                  <p:oleObj name="Equation" r:id="rId20" imgW="69189600" imgH="106680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8825" y="12023"/>
                          <a:ext cx="4610" cy="71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组合 3"/>
          <p:cNvGrpSpPr/>
          <p:nvPr/>
        </p:nvGrpSpPr>
        <p:grpSpPr>
          <a:xfrm>
            <a:off x="1240198" y="3407011"/>
            <a:ext cx="7187896" cy="400050"/>
            <a:chOff x="1444" y="7156"/>
            <a:chExt cx="11320" cy="840"/>
          </a:xfrm>
        </p:grpSpPr>
        <p:sp>
          <p:nvSpPr>
            <p:cNvPr id="19" name="Text Box 32"/>
            <p:cNvSpPr txBox="1">
              <a:spLocks noChangeArrowheads="1"/>
            </p:cNvSpPr>
            <p:nvPr/>
          </p:nvSpPr>
          <p:spPr bwMode="auto">
            <a:xfrm>
              <a:off x="7484" y="7156"/>
              <a:ext cx="5280" cy="84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称为曲线的</a:t>
              </a:r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切向量 </a:t>
              </a:r>
              <a:r>
                <a: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.</a:t>
              </a:r>
            </a:p>
          </p:txBody>
        </p:sp>
        <p:grpSp>
          <p:nvGrpSpPr>
            <p:cNvPr id="31" name="Group 95"/>
            <p:cNvGrpSpPr/>
            <p:nvPr/>
          </p:nvGrpSpPr>
          <p:grpSpPr bwMode="auto">
            <a:xfrm>
              <a:off x="1444" y="7289"/>
              <a:ext cx="6040" cy="495"/>
              <a:chOff x="2071" y="2159"/>
              <a:chExt cx="2676" cy="299"/>
            </a:xfrm>
          </p:grpSpPr>
          <p:graphicFrame>
            <p:nvGraphicFramePr>
              <p:cNvPr id="32" name="Object 16"/>
              <p:cNvGraphicFramePr>
                <a:graphicFrameLocks noChangeAspect="1"/>
              </p:cNvGraphicFramePr>
              <p:nvPr/>
            </p:nvGraphicFramePr>
            <p:xfrm>
              <a:off x="2093" y="2160"/>
              <a:ext cx="2654" cy="29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6930" name="Equation" r:id="rId22" imgW="95097600" imgH="10668000" progId="Equation.3">
                      <p:embed/>
                    </p:oleObj>
                  </mc:Choice>
                  <mc:Fallback>
                    <p:oleObj name="Equation" r:id="rId22" imgW="95097600" imgH="10668000" progId="Equation.3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3"/>
                          <a:stretch>
                            <a:fillRect/>
                          </a:stretch>
                        </p:blipFill>
                        <p:spPr>
                          <a:xfrm>
                            <a:off x="2093" y="2160"/>
                            <a:ext cx="2654" cy="298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3" name="Line 88"/>
              <p:cNvSpPr>
                <a:spLocks noChangeShapeType="1"/>
              </p:cNvSpPr>
              <p:nvPr/>
            </p:nvSpPr>
            <p:spPr bwMode="auto">
              <a:xfrm>
                <a:off x="2071" y="2159"/>
                <a:ext cx="192" cy="1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tailEnd type="stealth" w="med" len="med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grpSp>
        <p:nvGrpSpPr>
          <p:cNvPr id="6" name="组合 5"/>
          <p:cNvGrpSpPr/>
          <p:nvPr/>
        </p:nvGrpSpPr>
        <p:grpSpPr>
          <a:xfrm>
            <a:off x="1268138" y="3827157"/>
            <a:ext cx="5003165" cy="400050"/>
            <a:chOff x="976" y="8050"/>
            <a:chExt cx="7879" cy="840"/>
          </a:xfrm>
        </p:grpSpPr>
        <p:sp>
          <p:nvSpPr>
            <p:cNvPr id="17" name="Text Box 18"/>
            <p:cNvSpPr txBox="1">
              <a:spLocks noChangeArrowheads="1"/>
            </p:cNvSpPr>
            <p:nvPr/>
          </p:nvSpPr>
          <p:spPr bwMode="auto">
            <a:xfrm>
              <a:off x="1315" y="8050"/>
              <a:ext cx="5640" cy="84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也是法平面的法向量</a:t>
              </a:r>
              <a:r>
                <a: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,</a:t>
              </a:r>
            </a:p>
          </p:txBody>
        </p:sp>
        <p:grpSp>
          <p:nvGrpSpPr>
            <p:cNvPr id="34" name="Group 125"/>
            <p:cNvGrpSpPr/>
            <p:nvPr/>
          </p:nvGrpSpPr>
          <p:grpSpPr bwMode="auto">
            <a:xfrm>
              <a:off x="976" y="8159"/>
              <a:ext cx="421" cy="532"/>
              <a:chOff x="496" y="2041"/>
              <a:chExt cx="216" cy="273"/>
            </a:xfrm>
          </p:grpSpPr>
          <p:graphicFrame>
            <p:nvGraphicFramePr>
              <p:cNvPr id="35" name="Object 6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627609361"/>
                  </p:ext>
                </p:extLst>
              </p:nvPr>
            </p:nvGraphicFramePr>
            <p:xfrm>
              <a:off x="515" y="2121"/>
              <a:ext cx="197" cy="19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6931" name="Equation" r:id="rId24" imgW="6400800" imgH="7315200" progId="Equation.3">
                      <p:embed/>
                    </p:oleObj>
                  </mc:Choice>
                  <mc:Fallback>
                    <p:oleObj name="Equation" r:id="rId24" imgW="6400800" imgH="7315200" progId="Equation.3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5">
                            <a:biLevel thresh="50000"/>
                            <a:grayscl/>
                          </a:blip>
                          <a:stretch>
                            <a:fillRect/>
                          </a:stretch>
                        </p:blipFill>
                        <p:spPr>
                          <a:xfrm>
                            <a:off x="515" y="2121"/>
                            <a:ext cx="197" cy="19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6" name="Line 90"/>
              <p:cNvSpPr>
                <a:spLocks noChangeShapeType="1"/>
              </p:cNvSpPr>
              <p:nvPr/>
            </p:nvSpPr>
            <p:spPr bwMode="auto">
              <a:xfrm>
                <a:off x="496" y="2041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tailEnd type="stealth" w="med" len="med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37" name="Text Box 92"/>
            <p:cNvSpPr txBox="1">
              <a:spLocks noChangeArrowheads="1"/>
            </p:cNvSpPr>
            <p:nvPr/>
          </p:nvSpPr>
          <p:spPr bwMode="auto">
            <a:xfrm>
              <a:off x="5212" y="8050"/>
              <a:ext cx="3643" cy="84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因此得</a:t>
              </a:r>
              <a:r>
                <a:rPr lang="zh-CN" altLang="en-US" sz="2000" b="1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法平面方程 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408182" y="202662"/>
            <a:ext cx="4134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空间曲线的切线与法平面</a:t>
            </a:r>
            <a:endParaRPr lang="zh-CN" altLang="en-US" sz="28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71575605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>
            <a:off x="0" y="0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TextBox 35"/>
          <p:cNvSpPr txBox="1"/>
          <p:nvPr/>
        </p:nvSpPr>
        <p:spPr>
          <a:xfrm>
            <a:off x="2384687" y="193614"/>
            <a:ext cx="441659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空间曲线的切线与法平面</a:t>
            </a:r>
            <a:endParaRPr lang="zh-CN" altLang="en-US" sz="30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Text Box 20"/>
          <p:cNvSpPr txBox="1">
            <a:spLocks noChangeArrowheads="1"/>
          </p:cNvSpPr>
          <p:nvPr/>
        </p:nvSpPr>
        <p:spPr bwMode="auto">
          <a:xfrm>
            <a:off x="3886835" y="3308744"/>
            <a:ext cx="26642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61559" name="文本框 61558"/>
          <p:cNvSpPr txBox="1"/>
          <p:nvPr/>
        </p:nvSpPr>
        <p:spPr>
          <a:xfrm>
            <a:off x="213996" y="855822"/>
            <a:ext cx="8715375" cy="332398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lstStyle/>
          <a:p>
            <a:pPr lvl="0"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空间光滑曲线在点 </a:t>
            </a:r>
            <a:r>
              <a:rPr lang="en-US" altLang="zh-CN" sz="2800" i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处的</a:t>
            </a:r>
            <a:r>
              <a:rPr lang="zh-CN" altLang="en-US" sz="28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切线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为此点处割线的极限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位置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.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过点 </a:t>
            </a:r>
            <a:r>
              <a:rPr lang="en-US" altLang="zh-CN" sz="2800" i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M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与切线垂直的平面称为曲线在该点的</a:t>
            </a:r>
            <a:r>
              <a:rPr lang="zh-CN" altLang="en-US" sz="28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法平面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.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spcBef>
                <a:spcPct val="50000"/>
              </a:spcBef>
            </a:pPr>
            <a:endParaRPr lang="zh-CN" altLang="en-US" sz="28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spcBef>
                <a:spcPct val="50000"/>
              </a:spcBef>
            </a:pP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任意多边形 4"/>
          <p:cNvSpPr/>
          <p:nvPr/>
        </p:nvSpPr>
        <p:spPr>
          <a:xfrm>
            <a:off x="4344035" y="3198019"/>
            <a:ext cx="882650" cy="794147"/>
          </a:xfrm>
          <a:custGeom>
            <a:avLst/>
            <a:gdLst/>
            <a:ahLst/>
            <a:cxnLst/>
            <a:rect l="0" t="0" r="0" b="0"/>
            <a:pathLst>
              <a:path w="450" h="540">
                <a:moveTo>
                  <a:pt x="0" y="540"/>
                </a:moveTo>
                <a:lnTo>
                  <a:pt x="0" y="534"/>
                </a:lnTo>
                <a:lnTo>
                  <a:pt x="6" y="534"/>
                </a:lnTo>
                <a:lnTo>
                  <a:pt x="6" y="534"/>
                </a:lnTo>
                <a:lnTo>
                  <a:pt x="6" y="528"/>
                </a:lnTo>
                <a:lnTo>
                  <a:pt x="6" y="522"/>
                </a:lnTo>
                <a:lnTo>
                  <a:pt x="12" y="516"/>
                </a:lnTo>
                <a:lnTo>
                  <a:pt x="12" y="510"/>
                </a:lnTo>
                <a:lnTo>
                  <a:pt x="12" y="504"/>
                </a:lnTo>
                <a:lnTo>
                  <a:pt x="18" y="504"/>
                </a:lnTo>
                <a:lnTo>
                  <a:pt x="18" y="498"/>
                </a:lnTo>
                <a:lnTo>
                  <a:pt x="18" y="492"/>
                </a:lnTo>
                <a:lnTo>
                  <a:pt x="24" y="486"/>
                </a:lnTo>
                <a:lnTo>
                  <a:pt x="24" y="486"/>
                </a:lnTo>
                <a:lnTo>
                  <a:pt x="24" y="480"/>
                </a:lnTo>
                <a:lnTo>
                  <a:pt x="24" y="474"/>
                </a:lnTo>
                <a:lnTo>
                  <a:pt x="30" y="468"/>
                </a:lnTo>
                <a:lnTo>
                  <a:pt x="30" y="468"/>
                </a:lnTo>
                <a:lnTo>
                  <a:pt x="30" y="462"/>
                </a:lnTo>
                <a:lnTo>
                  <a:pt x="36" y="456"/>
                </a:lnTo>
                <a:lnTo>
                  <a:pt x="36" y="456"/>
                </a:lnTo>
                <a:lnTo>
                  <a:pt x="36" y="450"/>
                </a:lnTo>
                <a:lnTo>
                  <a:pt x="36" y="444"/>
                </a:lnTo>
                <a:lnTo>
                  <a:pt x="42" y="438"/>
                </a:lnTo>
                <a:lnTo>
                  <a:pt x="42" y="438"/>
                </a:lnTo>
                <a:lnTo>
                  <a:pt x="42" y="432"/>
                </a:lnTo>
                <a:lnTo>
                  <a:pt x="48" y="426"/>
                </a:lnTo>
                <a:lnTo>
                  <a:pt x="48" y="426"/>
                </a:lnTo>
                <a:lnTo>
                  <a:pt x="48" y="420"/>
                </a:lnTo>
                <a:lnTo>
                  <a:pt x="54" y="420"/>
                </a:lnTo>
                <a:lnTo>
                  <a:pt x="54" y="414"/>
                </a:lnTo>
                <a:lnTo>
                  <a:pt x="54" y="408"/>
                </a:lnTo>
                <a:lnTo>
                  <a:pt x="54" y="408"/>
                </a:lnTo>
                <a:lnTo>
                  <a:pt x="60" y="402"/>
                </a:lnTo>
                <a:lnTo>
                  <a:pt x="60" y="396"/>
                </a:lnTo>
                <a:lnTo>
                  <a:pt x="60" y="396"/>
                </a:lnTo>
                <a:lnTo>
                  <a:pt x="66" y="390"/>
                </a:lnTo>
                <a:lnTo>
                  <a:pt x="66" y="390"/>
                </a:lnTo>
                <a:lnTo>
                  <a:pt x="66" y="384"/>
                </a:lnTo>
                <a:lnTo>
                  <a:pt x="72" y="384"/>
                </a:lnTo>
                <a:lnTo>
                  <a:pt x="72" y="378"/>
                </a:lnTo>
                <a:lnTo>
                  <a:pt x="72" y="372"/>
                </a:lnTo>
                <a:lnTo>
                  <a:pt x="72" y="372"/>
                </a:lnTo>
                <a:lnTo>
                  <a:pt x="78" y="366"/>
                </a:lnTo>
                <a:lnTo>
                  <a:pt x="78" y="366"/>
                </a:lnTo>
                <a:lnTo>
                  <a:pt x="78" y="360"/>
                </a:lnTo>
                <a:lnTo>
                  <a:pt x="84" y="360"/>
                </a:lnTo>
                <a:lnTo>
                  <a:pt x="84" y="354"/>
                </a:lnTo>
                <a:lnTo>
                  <a:pt x="84" y="354"/>
                </a:lnTo>
                <a:lnTo>
                  <a:pt x="84" y="348"/>
                </a:lnTo>
                <a:lnTo>
                  <a:pt x="90" y="342"/>
                </a:lnTo>
                <a:lnTo>
                  <a:pt x="90" y="342"/>
                </a:lnTo>
                <a:lnTo>
                  <a:pt x="90" y="336"/>
                </a:lnTo>
                <a:lnTo>
                  <a:pt x="96" y="336"/>
                </a:lnTo>
                <a:lnTo>
                  <a:pt x="96" y="330"/>
                </a:lnTo>
                <a:lnTo>
                  <a:pt x="96" y="330"/>
                </a:lnTo>
                <a:lnTo>
                  <a:pt x="102" y="324"/>
                </a:lnTo>
                <a:lnTo>
                  <a:pt x="102" y="324"/>
                </a:lnTo>
                <a:lnTo>
                  <a:pt x="102" y="318"/>
                </a:lnTo>
                <a:lnTo>
                  <a:pt x="102" y="318"/>
                </a:lnTo>
                <a:lnTo>
                  <a:pt x="108" y="318"/>
                </a:lnTo>
                <a:lnTo>
                  <a:pt x="108" y="312"/>
                </a:lnTo>
                <a:lnTo>
                  <a:pt x="108" y="312"/>
                </a:lnTo>
                <a:lnTo>
                  <a:pt x="114" y="306"/>
                </a:lnTo>
                <a:lnTo>
                  <a:pt x="114" y="306"/>
                </a:lnTo>
                <a:lnTo>
                  <a:pt x="114" y="300"/>
                </a:lnTo>
                <a:lnTo>
                  <a:pt x="114" y="300"/>
                </a:lnTo>
                <a:lnTo>
                  <a:pt x="120" y="294"/>
                </a:lnTo>
                <a:lnTo>
                  <a:pt x="120" y="294"/>
                </a:lnTo>
                <a:lnTo>
                  <a:pt x="120" y="288"/>
                </a:lnTo>
                <a:lnTo>
                  <a:pt x="126" y="288"/>
                </a:lnTo>
                <a:lnTo>
                  <a:pt x="126" y="282"/>
                </a:lnTo>
                <a:lnTo>
                  <a:pt x="126" y="282"/>
                </a:lnTo>
                <a:lnTo>
                  <a:pt x="132" y="282"/>
                </a:lnTo>
                <a:lnTo>
                  <a:pt x="132" y="276"/>
                </a:lnTo>
                <a:lnTo>
                  <a:pt x="132" y="276"/>
                </a:lnTo>
                <a:lnTo>
                  <a:pt x="132" y="270"/>
                </a:lnTo>
                <a:lnTo>
                  <a:pt x="138" y="270"/>
                </a:lnTo>
                <a:lnTo>
                  <a:pt x="138" y="270"/>
                </a:lnTo>
                <a:lnTo>
                  <a:pt x="138" y="264"/>
                </a:lnTo>
                <a:lnTo>
                  <a:pt x="144" y="264"/>
                </a:lnTo>
                <a:lnTo>
                  <a:pt x="144" y="258"/>
                </a:lnTo>
                <a:lnTo>
                  <a:pt x="144" y="258"/>
                </a:lnTo>
                <a:lnTo>
                  <a:pt x="144" y="252"/>
                </a:lnTo>
                <a:lnTo>
                  <a:pt x="150" y="252"/>
                </a:lnTo>
                <a:lnTo>
                  <a:pt x="150" y="252"/>
                </a:lnTo>
                <a:lnTo>
                  <a:pt x="150" y="246"/>
                </a:lnTo>
                <a:lnTo>
                  <a:pt x="156" y="246"/>
                </a:lnTo>
                <a:lnTo>
                  <a:pt x="156" y="246"/>
                </a:lnTo>
                <a:lnTo>
                  <a:pt x="156" y="240"/>
                </a:lnTo>
                <a:lnTo>
                  <a:pt x="162" y="240"/>
                </a:lnTo>
                <a:lnTo>
                  <a:pt x="162" y="234"/>
                </a:lnTo>
                <a:lnTo>
                  <a:pt x="162" y="234"/>
                </a:lnTo>
                <a:lnTo>
                  <a:pt x="162" y="234"/>
                </a:lnTo>
                <a:lnTo>
                  <a:pt x="168" y="228"/>
                </a:lnTo>
                <a:lnTo>
                  <a:pt x="168" y="228"/>
                </a:lnTo>
                <a:lnTo>
                  <a:pt x="168" y="228"/>
                </a:lnTo>
                <a:lnTo>
                  <a:pt x="174" y="222"/>
                </a:lnTo>
                <a:lnTo>
                  <a:pt x="174" y="222"/>
                </a:lnTo>
                <a:lnTo>
                  <a:pt x="174" y="216"/>
                </a:lnTo>
                <a:lnTo>
                  <a:pt x="180" y="216"/>
                </a:lnTo>
                <a:lnTo>
                  <a:pt x="180" y="216"/>
                </a:lnTo>
                <a:lnTo>
                  <a:pt x="180" y="210"/>
                </a:lnTo>
                <a:lnTo>
                  <a:pt x="180" y="210"/>
                </a:lnTo>
                <a:lnTo>
                  <a:pt x="186" y="210"/>
                </a:lnTo>
                <a:lnTo>
                  <a:pt x="186" y="204"/>
                </a:lnTo>
                <a:lnTo>
                  <a:pt x="186" y="204"/>
                </a:lnTo>
                <a:lnTo>
                  <a:pt x="192" y="204"/>
                </a:lnTo>
                <a:lnTo>
                  <a:pt x="192" y="198"/>
                </a:lnTo>
                <a:lnTo>
                  <a:pt x="192" y="198"/>
                </a:lnTo>
                <a:lnTo>
                  <a:pt x="192" y="198"/>
                </a:lnTo>
                <a:lnTo>
                  <a:pt x="198" y="192"/>
                </a:lnTo>
                <a:lnTo>
                  <a:pt x="198" y="192"/>
                </a:lnTo>
                <a:lnTo>
                  <a:pt x="198" y="192"/>
                </a:lnTo>
                <a:lnTo>
                  <a:pt x="204" y="186"/>
                </a:lnTo>
                <a:lnTo>
                  <a:pt x="204" y="186"/>
                </a:lnTo>
                <a:lnTo>
                  <a:pt x="204" y="186"/>
                </a:lnTo>
                <a:lnTo>
                  <a:pt x="210" y="180"/>
                </a:lnTo>
                <a:lnTo>
                  <a:pt x="210" y="180"/>
                </a:lnTo>
                <a:lnTo>
                  <a:pt x="210" y="180"/>
                </a:lnTo>
                <a:lnTo>
                  <a:pt x="210" y="180"/>
                </a:lnTo>
                <a:lnTo>
                  <a:pt x="216" y="174"/>
                </a:lnTo>
                <a:lnTo>
                  <a:pt x="216" y="174"/>
                </a:lnTo>
                <a:lnTo>
                  <a:pt x="216" y="174"/>
                </a:lnTo>
                <a:lnTo>
                  <a:pt x="222" y="168"/>
                </a:lnTo>
                <a:lnTo>
                  <a:pt x="222" y="168"/>
                </a:lnTo>
                <a:lnTo>
                  <a:pt x="222" y="168"/>
                </a:lnTo>
                <a:lnTo>
                  <a:pt x="222" y="162"/>
                </a:lnTo>
                <a:lnTo>
                  <a:pt x="228" y="162"/>
                </a:lnTo>
                <a:lnTo>
                  <a:pt x="228" y="162"/>
                </a:lnTo>
                <a:lnTo>
                  <a:pt x="228" y="162"/>
                </a:lnTo>
                <a:lnTo>
                  <a:pt x="234" y="156"/>
                </a:lnTo>
                <a:lnTo>
                  <a:pt x="234" y="156"/>
                </a:lnTo>
                <a:lnTo>
                  <a:pt x="234" y="156"/>
                </a:lnTo>
                <a:lnTo>
                  <a:pt x="240" y="150"/>
                </a:lnTo>
                <a:lnTo>
                  <a:pt x="240" y="150"/>
                </a:lnTo>
                <a:lnTo>
                  <a:pt x="240" y="150"/>
                </a:lnTo>
                <a:lnTo>
                  <a:pt x="240" y="150"/>
                </a:lnTo>
                <a:lnTo>
                  <a:pt x="246" y="144"/>
                </a:lnTo>
                <a:lnTo>
                  <a:pt x="246" y="144"/>
                </a:lnTo>
                <a:lnTo>
                  <a:pt x="246" y="144"/>
                </a:lnTo>
                <a:lnTo>
                  <a:pt x="252" y="138"/>
                </a:lnTo>
                <a:lnTo>
                  <a:pt x="252" y="138"/>
                </a:lnTo>
                <a:lnTo>
                  <a:pt x="252" y="138"/>
                </a:lnTo>
                <a:lnTo>
                  <a:pt x="252" y="138"/>
                </a:lnTo>
                <a:lnTo>
                  <a:pt x="258" y="132"/>
                </a:lnTo>
                <a:lnTo>
                  <a:pt x="258" y="132"/>
                </a:lnTo>
                <a:lnTo>
                  <a:pt x="258" y="132"/>
                </a:lnTo>
                <a:lnTo>
                  <a:pt x="264" y="132"/>
                </a:lnTo>
                <a:lnTo>
                  <a:pt x="264" y="126"/>
                </a:lnTo>
                <a:lnTo>
                  <a:pt x="264" y="126"/>
                </a:lnTo>
                <a:lnTo>
                  <a:pt x="270" y="126"/>
                </a:lnTo>
                <a:lnTo>
                  <a:pt x="270" y="126"/>
                </a:lnTo>
                <a:lnTo>
                  <a:pt x="270" y="120"/>
                </a:lnTo>
                <a:lnTo>
                  <a:pt x="270" y="120"/>
                </a:lnTo>
                <a:lnTo>
                  <a:pt x="276" y="120"/>
                </a:lnTo>
                <a:lnTo>
                  <a:pt x="276" y="120"/>
                </a:lnTo>
                <a:lnTo>
                  <a:pt x="276" y="114"/>
                </a:lnTo>
                <a:lnTo>
                  <a:pt x="282" y="114"/>
                </a:lnTo>
                <a:lnTo>
                  <a:pt x="282" y="114"/>
                </a:lnTo>
                <a:lnTo>
                  <a:pt x="282" y="114"/>
                </a:lnTo>
                <a:lnTo>
                  <a:pt x="288" y="108"/>
                </a:lnTo>
                <a:lnTo>
                  <a:pt x="288" y="108"/>
                </a:lnTo>
                <a:lnTo>
                  <a:pt x="288" y="108"/>
                </a:lnTo>
                <a:lnTo>
                  <a:pt x="288" y="108"/>
                </a:lnTo>
                <a:lnTo>
                  <a:pt x="294" y="102"/>
                </a:lnTo>
                <a:lnTo>
                  <a:pt x="294" y="102"/>
                </a:lnTo>
                <a:lnTo>
                  <a:pt x="294" y="102"/>
                </a:lnTo>
                <a:lnTo>
                  <a:pt x="300" y="102"/>
                </a:lnTo>
                <a:lnTo>
                  <a:pt x="300" y="96"/>
                </a:lnTo>
                <a:lnTo>
                  <a:pt x="300" y="96"/>
                </a:lnTo>
                <a:lnTo>
                  <a:pt x="300" y="96"/>
                </a:lnTo>
                <a:lnTo>
                  <a:pt x="306" y="96"/>
                </a:lnTo>
                <a:lnTo>
                  <a:pt x="306" y="96"/>
                </a:lnTo>
                <a:lnTo>
                  <a:pt x="306" y="90"/>
                </a:lnTo>
                <a:lnTo>
                  <a:pt x="312" y="90"/>
                </a:lnTo>
                <a:lnTo>
                  <a:pt x="312" y="90"/>
                </a:lnTo>
                <a:lnTo>
                  <a:pt x="312" y="90"/>
                </a:lnTo>
                <a:lnTo>
                  <a:pt x="318" y="84"/>
                </a:lnTo>
                <a:lnTo>
                  <a:pt x="318" y="84"/>
                </a:lnTo>
                <a:lnTo>
                  <a:pt x="318" y="84"/>
                </a:lnTo>
                <a:lnTo>
                  <a:pt x="318" y="84"/>
                </a:lnTo>
                <a:lnTo>
                  <a:pt x="324" y="84"/>
                </a:lnTo>
                <a:lnTo>
                  <a:pt x="324" y="78"/>
                </a:lnTo>
                <a:lnTo>
                  <a:pt x="324" y="78"/>
                </a:lnTo>
                <a:lnTo>
                  <a:pt x="330" y="78"/>
                </a:lnTo>
                <a:lnTo>
                  <a:pt x="330" y="78"/>
                </a:lnTo>
                <a:lnTo>
                  <a:pt x="330" y="72"/>
                </a:lnTo>
                <a:lnTo>
                  <a:pt x="330" y="72"/>
                </a:lnTo>
                <a:lnTo>
                  <a:pt x="336" y="72"/>
                </a:lnTo>
                <a:lnTo>
                  <a:pt x="336" y="72"/>
                </a:lnTo>
                <a:lnTo>
                  <a:pt x="336" y="72"/>
                </a:lnTo>
                <a:lnTo>
                  <a:pt x="342" y="66"/>
                </a:lnTo>
                <a:lnTo>
                  <a:pt x="342" y="66"/>
                </a:lnTo>
                <a:lnTo>
                  <a:pt x="342" y="66"/>
                </a:lnTo>
                <a:lnTo>
                  <a:pt x="348" y="66"/>
                </a:lnTo>
                <a:lnTo>
                  <a:pt x="348" y="66"/>
                </a:lnTo>
                <a:lnTo>
                  <a:pt x="348" y="60"/>
                </a:lnTo>
                <a:lnTo>
                  <a:pt x="348" y="60"/>
                </a:lnTo>
                <a:lnTo>
                  <a:pt x="354" y="60"/>
                </a:lnTo>
                <a:lnTo>
                  <a:pt x="354" y="60"/>
                </a:lnTo>
                <a:lnTo>
                  <a:pt x="354" y="60"/>
                </a:lnTo>
                <a:lnTo>
                  <a:pt x="360" y="54"/>
                </a:lnTo>
                <a:lnTo>
                  <a:pt x="360" y="54"/>
                </a:lnTo>
                <a:lnTo>
                  <a:pt x="360" y="54"/>
                </a:lnTo>
                <a:lnTo>
                  <a:pt x="360" y="54"/>
                </a:lnTo>
                <a:lnTo>
                  <a:pt x="366" y="54"/>
                </a:lnTo>
                <a:lnTo>
                  <a:pt x="366" y="48"/>
                </a:lnTo>
                <a:lnTo>
                  <a:pt x="366" y="48"/>
                </a:lnTo>
                <a:lnTo>
                  <a:pt x="372" y="48"/>
                </a:lnTo>
                <a:lnTo>
                  <a:pt x="372" y="48"/>
                </a:lnTo>
                <a:lnTo>
                  <a:pt x="372" y="48"/>
                </a:lnTo>
                <a:lnTo>
                  <a:pt x="378" y="48"/>
                </a:lnTo>
                <a:lnTo>
                  <a:pt x="378" y="42"/>
                </a:lnTo>
                <a:lnTo>
                  <a:pt x="378" y="42"/>
                </a:lnTo>
                <a:lnTo>
                  <a:pt x="378" y="42"/>
                </a:lnTo>
                <a:lnTo>
                  <a:pt x="384" y="42"/>
                </a:lnTo>
                <a:lnTo>
                  <a:pt x="384" y="42"/>
                </a:lnTo>
                <a:lnTo>
                  <a:pt x="384" y="36"/>
                </a:lnTo>
                <a:lnTo>
                  <a:pt x="390" y="36"/>
                </a:lnTo>
                <a:lnTo>
                  <a:pt x="390" y="36"/>
                </a:lnTo>
                <a:lnTo>
                  <a:pt x="390" y="36"/>
                </a:lnTo>
                <a:lnTo>
                  <a:pt x="390" y="36"/>
                </a:lnTo>
                <a:lnTo>
                  <a:pt x="396" y="36"/>
                </a:lnTo>
                <a:lnTo>
                  <a:pt x="396" y="30"/>
                </a:lnTo>
                <a:lnTo>
                  <a:pt x="396" y="30"/>
                </a:lnTo>
                <a:lnTo>
                  <a:pt x="402" y="30"/>
                </a:lnTo>
                <a:lnTo>
                  <a:pt x="402" y="30"/>
                </a:lnTo>
                <a:lnTo>
                  <a:pt x="402" y="30"/>
                </a:lnTo>
                <a:lnTo>
                  <a:pt x="408" y="30"/>
                </a:lnTo>
                <a:lnTo>
                  <a:pt x="408" y="24"/>
                </a:lnTo>
                <a:lnTo>
                  <a:pt x="408" y="24"/>
                </a:lnTo>
                <a:lnTo>
                  <a:pt x="408" y="24"/>
                </a:lnTo>
                <a:lnTo>
                  <a:pt x="414" y="24"/>
                </a:lnTo>
                <a:lnTo>
                  <a:pt x="414" y="24"/>
                </a:lnTo>
                <a:lnTo>
                  <a:pt x="414" y="24"/>
                </a:lnTo>
                <a:lnTo>
                  <a:pt x="420" y="18"/>
                </a:lnTo>
                <a:lnTo>
                  <a:pt x="420" y="18"/>
                </a:lnTo>
                <a:lnTo>
                  <a:pt x="420" y="18"/>
                </a:lnTo>
                <a:lnTo>
                  <a:pt x="426" y="18"/>
                </a:lnTo>
                <a:lnTo>
                  <a:pt x="426" y="18"/>
                </a:lnTo>
                <a:lnTo>
                  <a:pt x="426" y="18"/>
                </a:lnTo>
                <a:lnTo>
                  <a:pt x="426" y="12"/>
                </a:lnTo>
                <a:lnTo>
                  <a:pt x="432" y="12"/>
                </a:lnTo>
                <a:lnTo>
                  <a:pt x="432" y="12"/>
                </a:lnTo>
                <a:lnTo>
                  <a:pt x="432" y="12"/>
                </a:lnTo>
                <a:lnTo>
                  <a:pt x="438" y="12"/>
                </a:lnTo>
                <a:lnTo>
                  <a:pt x="438" y="12"/>
                </a:lnTo>
                <a:lnTo>
                  <a:pt x="438" y="6"/>
                </a:lnTo>
                <a:lnTo>
                  <a:pt x="438" y="6"/>
                </a:lnTo>
                <a:lnTo>
                  <a:pt x="444" y="6"/>
                </a:lnTo>
                <a:lnTo>
                  <a:pt x="444" y="6"/>
                </a:lnTo>
                <a:lnTo>
                  <a:pt x="444" y="6"/>
                </a:lnTo>
                <a:lnTo>
                  <a:pt x="450" y="6"/>
                </a:lnTo>
                <a:lnTo>
                  <a:pt x="450" y="0"/>
                </a:lnTo>
                <a:lnTo>
                  <a:pt x="450" y="0"/>
                </a:lnTo>
              </a:path>
            </a:pathLst>
          </a:custGeom>
          <a:noFill/>
          <a:ln w="19050" cap="flat" cmpd="sng">
            <a:solidFill>
              <a:srgbClr val="FF00FF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1555" name="任意多边形 61554"/>
          <p:cNvSpPr/>
          <p:nvPr/>
        </p:nvSpPr>
        <p:spPr>
          <a:xfrm rot="-840524">
            <a:off x="4513580" y="2334816"/>
            <a:ext cx="1035050" cy="1765697"/>
          </a:xfrm>
          <a:custGeom>
            <a:avLst/>
            <a:gdLst/>
            <a:ahLst/>
            <a:cxnLst/>
            <a:rect l="0" t="0" r="0" b="0"/>
            <a:pathLst>
              <a:path w="384" h="864">
                <a:moveTo>
                  <a:pt x="0" y="288"/>
                </a:moveTo>
                <a:lnTo>
                  <a:pt x="0" y="864"/>
                </a:lnTo>
                <a:lnTo>
                  <a:pt x="384" y="576"/>
                </a:lnTo>
                <a:lnTo>
                  <a:pt x="384" y="0"/>
                </a:lnTo>
                <a:lnTo>
                  <a:pt x="0" y="288"/>
                </a:lnTo>
                <a:close/>
              </a:path>
            </a:pathLst>
          </a:custGeom>
          <a:solidFill>
            <a:srgbClr val="0033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直接连接符 5"/>
          <p:cNvSpPr/>
          <p:nvPr/>
        </p:nvSpPr>
        <p:spPr>
          <a:xfrm flipH="1">
            <a:off x="4967924" y="2438400"/>
            <a:ext cx="1881187" cy="883444"/>
          </a:xfrm>
          <a:prstGeom prst="line">
            <a:avLst/>
          </a:prstGeom>
          <a:ln w="1905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61548" name="对象 61547"/>
          <p:cNvGraphicFramePr/>
          <p:nvPr/>
        </p:nvGraphicFramePr>
        <p:xfrm>
          <a:off x="6985635" y="2590800"/>
          <a:ext cx="254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0" r:id="rId4" imgW="6096000" imgH="7315200" progId="Equation.3">
                  <p:embed/>
                </p:oleObj>
              </mc:Choice>
              <mc:Fallback>
                <p:oleObj r:id="rId4" imgW="6096000" imgH="7315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985635" y="2590800"/>
                        <a:ext cx="254000" cy="228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9" name="对象 61548"/>
          <p:cNvGraphicFramePr/>
          <p:nvPr/>
        </p:nvGraphicFramePr>
        <p:xfrm>
          <a:off x="6515735" y="2247900"/>
          <a:ext cx="266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1" r:id="rId6" imgW="6400800" imgH="7315200" progId="Equation.3">
                  <p:embed/>
                </p:oleObj>
              </mc:Choice>
              <mc:Fallback>
                <p:oleObj r:id="rId6" imgW="6400800" imgH="7315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515735" y="2247900"/>
                        <a:ext cx="266700" cy="228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/>
          <p:cNvGraphicFramePr/>
          <p:nvPr/>
        </p:nvGraphicFramePr>
        <p:xfrm>
          <a:off x="4725035" y="2990850"/>
          <a:ext cx="406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2" r:id="rId8" imgW="9753600" imgH="7315200" progId="Equation.3">
                  <p:embed/>
                </p:oleObj>
              </mc:Choice>
              <mc:Fallback>
                <p:oleObj r:id="rId8" imgW="9753600" imgH="7315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725035" y="2990850"/>
                        <a:ext cx="406400" cy="228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/>
          <p:nvPr/>
        </p:nvGraphicFramePr>
        <p:xfrm>
          <a:off x="5029835" y="2466975"/>
          <a:ext cx="2667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3" r:id="rId10" imgW="6400800" imgH="5791200" progId="Equation.3">
                  <p:embed/>
                </p:oleObj>
              </mc:Choice>
              <mc:Fallback>
                <p:oleObj r:id="rId10" imgW="6400800" imgH="579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029835" y="2466975"/>
                        <a:ext cx="266700" cy="180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椭圆 32"/>
          <p:cNvSpPr/>
          <p:nvPr/>
        </p:nvSpPr>
        <p:spPr>
          <a:xfrm>
            <a:off x="4953636" y="3293269"/>
            <a:ext cx="53975" cy="40481"/>
          </a:xfrm>
          <a:prstGeom prst="ellipse">
            <a:avLst/>
          </a:pr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61543" name="组合 61542"/>
          <p:cNvGrpSpPr/>
          <p:nvPr/>
        </p:nvGrpSpPr>
        <p:grpSpPr>
          <a:xfrm>
            <a:off x="5226686" y="2827735"/>
            <a:ext cx="2105025" cy="370284"/>
            <a:chOff x="1764" y="2520"/>
            <a:chExt cx="1074" cy="252"/>
          </a:xfrm>
        </p:grpSpPr>
        <p:sp>
          <p:nvSpPr>
            <p:cNvPr id="61544" name="任意多边形 61543"/>
            <p:cNvSpPr/>
            <p:nvPr/>
          </p:nvSpPr>
          <p:spPr>
            <a:xfrm>
              <a:off x="1764" y="2622"/>
              <a:ext cx="450" cy="150"/>
            </a:xfrm>
            <a:custGeom>
              <a:avLst/>
              <a:gdLst/>
              <a:ahLst/>
              <a:cxnLst/>
              <a:rect l="0" t="0" r="0" b="0"/>
              <a:pathLst>
                <a:path w="450" h="150">
                  <a:moveTo>
                    <a:pt x="0" y="150"/>
                  </a:moveTo>
                  <a:lnTo>
                    <a:pt x="6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12" y="150"/>
                  </a:lnTo>
                  <a:lnTo>
                    <a:pt x="12" y="144"/>
                  </a:lnTo>
                  <a:lnTo>
                    <a:pt x="12" y="144"/>
                  </a:lnTo>
                  <a:lnTo>
                    <a:pt x="18" y="144"/>
                  </a:lnTo>
                  <a:lnTo>
                    <a:pt x="18" y="144"/>
                  </a:lnTo>
                  <a:lnTo>
                    <a:pt x="18" y="144"/>
                  </a:lnTo>
                  <a:lnTo>
                    <a:pt x="18" y="144"/>
                  </a:lnTo>
                  <a:lnTo>
                    <a:pt x="24" y="144"/>
                  </a:lnTo>
                  <a:lnTo>
                    <a:pt x="24" y="138"/>
                  </a:lnTo>
                  <a:lnTo>
                    <a:pt x="24" y="138"/>
                  </a:lnTo>
                  <a:lnTo>
                    <a:pt x="30" y="138"/>
                  </a:lnTo>
                  <a:lnTo>
                    <a:pt x="30" y="138"/>
                  </a:lnTo>
                  <a:lnTo>
                    <a:pt x="30" y="138"/>
                  </a:lnTo>
                  <a:lnTo>
                    <a:pt x="36" y="138"/>
                  </a:lnTo>
                  <a:lnTo>
                    <a:pt x="36" y="138"/>
                  </a:lnTo>
                  <a:lnTo>
                    <a:pt x="36" y="132"/>
                  </a:lnTo>
                  <a:lnTo>
                    <a:pt x="36" y="132"/>
                  </a:lnTo>
                  <a:lnTo>
                    <a:pt x="42" y="132"/>
                  </a:lnTo>
                  <a:lnTo>
                    <a:pt x="42" y="132"/>
                  </a:lnTo>
                  <a:lnTo>
                    <a:pt x="42" y="132"/>
                  </a:lnTo>
                  <a:lnTo>
                    <a:pt x="48" y="132"/>
                  </a:lnTo>
                  <a:lnTo>
                    <a:pt x="48" y="132"/>
                  </a:lnTo>
                  <a:lnTo>
                    <a:pt x="48" y="126"/>
                  </a:lnTo>
                  <a:lnTo>
                    <a:pt x="48" y="126"/>
                  </a:lnTo>
                  <a:lnTo>
                    <a:pt x="54" y="126"/>
                  </a:lnTo>
                  <a:lnTo>
                    <a:pt x="54" y="126"/>
                  </a:lnTo>
                  <a:lnTo>
                    <a:pt x="54" y="126"/>
                  </a:lnTo>
                  <a:lnTo>
                    <a:pt x="60" y="126"/>
                  </a:lnTo>
                  <a:lnTo>
                    <a:pt x="60" y="126"/>
                  </a:lnTo>
                  <a:lnTo>
                    <a:pt x="60" y="120"/>
                  </a:lnTo>
                  <a:lnTo>
                    <a:pt x="66" y="120"/>
                  </a:lnTo>
                  <a:lnTo>
                    <a:pt x="66" y="120"/>
                  </a:lnTo>
                  <a:lnTo>
                    <a:pt x="66" y="120"/>
                  </a:lnTo>
                  <a:lnTo>
                    <a:pt x="66" y="120"/>
                  </a:lnTo>
                  <a:lnTo>
                    <a:pt x="72" y="120"/>
                  </a:lnTo>
                  <a:lnTo>
                    <a:pt x="72" y="120"/>
                  </a:lnTo>
                  <a:lnTo>
                    <a:pt x="72" y="120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84" y="114"/>
                  </a:lnTo>
                  <a:lnTo>
                    <a:pt x="84" y="114"/>
                  </a:lnTo>
                  <a:lnTo>
                    <a:pt x="84" y="114"/>
                  </a:lnTo>
                  <a:lnTo>
                    <a:pt x="84" y="114"/>
                  </a:lnTo>
                  <a:lnTo>
                    <a:pt x="90" y="114"/>
                  </a:lnTo>
                  <a:lnTo>
                    <a:pt x="90" y="108"/>
                  </a:lnTo>
                  <a:lnTo>
                    <a:pt x="90" y="108"/>
                  </a:lnTo>
                  <a:lnTo>
                    <a:pt x="96" y="108"/>
                  </a:lnTo>
                  <a:lnTo>
                    <a:pt x="96" y="108"/>
                  </a:lnTo>
                  <a:lnTo>
                    <a:pt x="96" y="108"/>
                  </a:lnTo>
                  <a:lnTo>
                    <a:pt x="96" y="108"/>
                  </a:lnTo>
                  <a:lnTo>
                    <a:pt x="102" y="108"/>
                  </a:lnTo>
                  <a:lnTo>
                    <a:pt x="102" y="108"/>
                  </a:lnTo>
                  <a:lnTo>
                    <a:pt x="102" y="102"/>
                  </a:lnTo>
                  <a:lnTo>
                    <a:pt x="108" y="102"/>
                  </a:lnTo>
                  <a:lnTo>
                    <a:pt x="108" y="102"/>
                  </a:lnTo>
                  <a:lnTo>
                    <a:pt x="108" y="102"/>
                  </a:lnTo>
                  <a:lnTo>
                    <a:pt x="114" y="102"/>
                  </a:lnTo>
                  <a:lnTo>
                    <a:pt x="114" y="102"/>
                  </a:lnTo>
                  <a:lnTo>
                    <a:pt x="114" y="102"/>
                  </a:lnTo>
                  <a:lnTo>
                    <a:pt x="114" y="102"/>
                  </a:lnTo>
                  <a:lnTo>
                    <a:pt x="120" y="96"/>
                  </a:lnTo>
                  <a:lnTo>
                    <a:pt x="120" y="96"/>
                  </a:lnTo>
                  <a:lnTo>
                    <a:pt x="120" y="96"/>
                  </a:lnTo>
                  <a:lnTo>
                    <a:pt x="126" y="96"/>
                  </a:lnTo>
                  <a:lnTo>
                    <a:pt x="126" y="96"/>
                  </a:lnTo>
                  <a:lnTo>
                    <a:pt x="126" y="96"/>
                  </a:lnTo>
                  <a:lnTo>
                    <a:pt x="126" y="96"/>
                  </a:lnTo>
                  <a:lnTo>
                    <a:pt x="132" y="96"/>
                  </a:lnTo>
                  <a:lnTo>
                    <a:pt x="132" y="90"/>
                  </a:lnTo>
                  <a:lnTo>
                    <a:pt x="132" y="90"/>
                  </a:lnTo>
                  <a:lnTo>
                    <a:pt x="138" y="90"/>
                  </a:lnTo>
                  <a:lnTo>
                    <a:pt x="138" y="90"/>
                  </a:lnTo>
                  <a:lnTo>
                    <a:pt x="138" y="90"/>
                  </a:lnTo>
                  <a:lnTo>
                    <a:pt x="144" y="90"/>
                  </a:lnTo>
                  <a:lnTo>
                    <a:pt x="144" y="90"/>
                  </a:lnTo>
                  <a:lnTo>
                    <a:pt x="144" y="90"/>
                  </a:lnTo>
                  <a:lnTo>
                    <a:pt x="144" y="90"/>
                  </a:lnTo>
                  <a:lnTo>
                    <a:pt x="150" y="84"/>
                  </a:lnTo>
                  <a:lnTo>
                    <a:pt x="150" y="84"/>
                  </a:lnTo>
                  <a:lnTo>
                    <a:pt x="150" y="84"/>
                  </a:lnTo>
                  <a:lnTo>
                    <a:pt x="156" y="84"/>
                  </a:lnTo>
                  <a:lnTo>
                    <a:pt x="156" y="84"/>
                  </a:lnTo>
                  <a:lnTo>
                    <a:pt x="156" y="84"/>
                  </a:lnTo>
                  <a:lnTo>
                    <a:pt x="156" y="84"/>
                  </a:lnTo>
                  <a:lnTo>
                    <a:pt x="162" y="84"/>
                  </a:lnTo>
                  <a:lnTo>
                    <a:pt x="162" y="84"/>
                  </a:lnTo>
                  <a:lnTo>
                    <a:pt x="162" y="78"/>
                  </a:lnTo>
                  <a:lnTo>
                    <a:pt x="168" y="78"/>
                  </a:lnTo>
                  <a:lnTo>
                    <a:pt x="168" y="78"/>
                  </a:lnTo>
                  <a:lnTo>
                    <a:pt x="168" y="78"/>
                  </a:lnTo>
                  <a:lnTo>
                    <a:pt x="174" y="78"/>
                  </a:lnTo>
                  <a:lnTo>
                    <a:pt x="174" y="78"/>
                  </a:lnTo>
                  <a:lnTo>
                    <a:pt x="174" y="78"/>
                  </a:lnTo>
                  <a:lnTo>
                    <a:pt x="174" y="78"/>
                  </a:lnTo>
                  <a:lnTo>
                    <a:pt x="180" y="78"/>
                  </a:lnTo>
                  <a:lnTo>
                    <a:pt x="180" y="78"/>
                  </a:lnTo>
                  <a:lnTo>
                    <a:pt x="180" y="72"/>
                  </a:lnTo>
                  <a:lnTo>
                    <a:pt x="186" y="72"/>
                  </a:lnTo>
                  <a:lnTo>
                    <a:pt x="186" y="72"/>
                  </a:lnTo>
                  <a:lnTo>
                    <a:pt x="186" y="72"/>
                  </a:lnTo>
                  <a:lnTo>
                    <a:pt x="192" y="72"/>
                  </a:lnTo>
                  <a:lnTo>
                    <a:pt x="192" y="72"/>
                  </a:lnTo>
                  <a:lnTo>
                    <a:pt x="192" y="72"/>
                  </a:lnTo>
                  <a:lnTo>
                    <a:pt x="192" y="72"/>
                  </a:lnTo>
                  <a:lnTo>
                    <a:pt x="198" y="72"/>
                  </a:lnTo>
                  <a:lnTo>
                    <a:pt x="198" y="72"/>
                  </a:lnTo>
                  <a:lnTo>
                    <a:pt x="198" y="66"/>
                  </a:lnTo>
                  <a:lnTo>
                    <a:pt x="204" y="66"/>
                  </a:lnTo>
                  <a:lnTo>
                    <a:pt x="204" y="66"/>
                  </a:lnTo>
                  <a:lnTo>
                    <a:pt x="204" y="66"/>
                  </a:lnTo>
                  <a:lnTo>
                    <a:pt x="204" y="66"/>
                  </a:lnTo>
                  <a:lnTo>
                    <a:pt x="210" y="66"/>
                  </a:lnTo>
                  <a:lnTo>
                    <a:pt x="210" y="66"/>
                  </a:lnTo>
                  <a:lnTo>
                    <a:pt x="210" y="66"/>
                  </a:lnTo>
                  <a:lnTo>
                    <a:pt x="216" y="66"/>
                  </a:lnTo>
                  <a:lnTo>
                    <a:pt x="216" y="66"/>
                  </a:lnTo>
                  <a:lnTo>
                    <a:pt x="216" y="60"/>
                  </a:lnTo>
                  <a:lnTo>
                    <a:pt x="222" y="60"/>
                  </a:lnTo>
                  <a:lnTo>
                    <a:pt x="222" y="60"/>
                  </a:lnTo>
                  <a:lnTo>
                    <a:pt x="222" y="60"/>
                  </a:lnTo>
                  <a:lnTo>
                    <a:pt x="222" y="60"/>
                  </a:lnTo>
                  <a:lnTo>
                    <a:pt x="228" y="60"/>
                  </a:lnTo>
                  <a:lnTo>
                    <a:pt x="228" y="60"/>
                  </a:lnTo>
                  <a:lnTo>
                    <a:pt x="228" y="60"/>
                  </a:lnTo>
                  <a:lnTo>
                    <a:pt x="234" y="60"/>
                  </a:lnTo>
                  <a:lnTo>
                    <a:pt x="234" y="60"/>
                  </a:lnTo>
                  <a:lnTo>
                    <a:pt x="234" y="54"/>
                  </a:lnTo>
                  <a:lnTo>
                    <a:pt x="234" y="54"/>
                  </a:lnTo>
                  <a:lnTo>
                    <a:pt x="240" y="54"/>
                  </a:lnTo>
                  <a:lnTo>
                    <a:pt x="240" y="54"/>
                  </a:lnTo>
                  <a:lnTo>
                    <a:pt x="240" y="54"/>
                  </a:lnTo>
                  <a:lnTo>
                    <a:pt x="246" y="54"/>
                  </a:lnTo>
                  <a:lnTo>
                    <a:pt x="246" y="54"/>
                  </a:lnTo>
                  <a:lnTo>
                    <a:pt x="246" y="54"/>
                  </a:lnTo>
                  <a:lnTo>
                    <a:pt x="252" y="54"/>
                  </a:lnTo>
                  <a:lnTo>
                    <a:pt x="252" y="54"/>
                  </a:lnTo>
                  <a:lnTo>
                    <a:pt x="252" y="54"/>
                  </a:lnTo>
                  <a:lnTo>
                    <a:pt x="252" y="48"/>
                  </a:lnTo>
                  <a:lnTo>
                    <a:pt x="258" y="48"/>
                  </a:lnTo>
                  <a:lnTo>
                    <a:pt x="258" y="48"/>
                  </a:lnTo>
                  <a:lnTo>
                    <a:pt x="258" y="48"/>
                  </a:lnTo>
                  <a:lnTo>
                    <a:pt x="264" y="48"/>
                  </a:lnTo>
                  <a:lnTo>
                    <a:pt x="264" y="48"/>
                  </a:lnTo>
                  <a:lnTo>
                    <a:pt x="264" y="48"/>
                  </a:lnTo>
                  <a:lnTo>
                    <a:pt x="264" y="48"/>
                  </a:lnTo>
                  <a:lnTo>
                    <a:pt x="270" y="48"/>
                  </a:lnTo>
                  <a:lnTo>
                    <a:pt x="270" y="48"/>
                  </a:lnTo>
                  <a:lnTo>
                    <a:pt x="270" y="48"/>
                  </a:lnTo>
                  <a:lnTo>
                    <a:pt x="276" y="42"/>
                  </a:lnTo>
                  <a:lnTo>
                    <a:pt x="276" y="42"/>
                  </a:lnTo>
                  <a:lnTo>
                    <a:pt x="276" y="42"/>
                  </a:lnTo>
                  <a:lnTo>
                    <a:pt x="282" y="42"/>
                  </a:lnTo>
                  <a:lnTo>
                    <a:pt x="282" y="42"/>
                  </a:lnTo>
                  <a:lnTo>
                    <a:pt x="282" y="42"/>
                  </a:lnTo>
                  <a:lnTo>
                    <a:pt x="282" y="42"/>
                  </a:lnTo>
                  <a:lnTo>
                    <a:pt x="288" y="42"/>
                  </a:lnTo>
                  <a:lnTo>
                    <a:pt x="288" y="42"/>
                  </a:lnTo>
                  <a:lnTo>
                    <a:pt x="288" y="42"/>
                  </a:lnTo>
                  <a:lnTo>
                    <a:pt x="294" y="42"/>
                  </a:lnTo>
                  <a:lnTo>
                    <a:pt x="294" y="36"/>
                  </a:lnTo>
                  <a:lnTo>
                    <a:pt x="294" y="36"/>
                  </a:lnTo>
                  <a:lnTo>
                    <a:pt x="294" y="36"/>
                  </a:lnTo>
                  <a:lnTo>
                    <a:pt x="300" y="36"/>
                  </a:lnTo>
                  <a:lnTo>
                    <a:pt x="300" y="36"/>
                  </a:lnTo>
                  <a:lnTo>
                    <a:pt x="300" y="36"/>
                  </a:lnTo>
                  <a:lnTo>
                    <a:pt x="306" y="36"/>
                  </a:lnTo>
                  <a:lnTo>
                    <a:pt x="306" y="36"/>
                  </a:lnTo>
                  <a:lnTo>
                    <a:pt x="306" y="36"/>
                  </a:lnTo>
                  <a:lnTo>
                    <a:pt x="312" y="36"/>
                  </a:lnTo>
                  <a:lnTo>
                    <a:pt x="312" y="36"/>
                  </a:lnTo>
                  <a:lnTo>
                    <a:pt x="312" y="36"/>
                  </a:lnTo>
                  <a:lnTo>
                    <a:pt x="312" y="30"/>
                  </a:lnTo>
                  <a:lnTo>
                    <a:pt x="318" y="30"/>
                  </a:lnTo>
                  <a:lnTo>
                    <a:pt x="318" y="30"/>
                  </a:lnTo>
                  <a:lnTo>
                    <a:pt x="318" y="30"/>
                  </a:lnTo>
                  <a:lnTo>
                    <a:pt x="324" y="30"/>
                  </a:lnTo>
                  <a:lnTo>
                    <a:pt x="324" y="30"/>
                  </a:lnTo>
                  <a:lnTo>
                    <a:pt x="324" y="30"/>
                  </a:lnTo>
                  <a:lnTo>
                    <a:pt x="330" y="30"/>
                  </a:lnTo>
                  <a:lnTo>
                    <a:pt x="330" y="30"/>
                  </a:lnTo>
                  <a:lnTo>
                    <a:pt x="330" y="30"/>
                  </a:lnTo>
                  <a:lnTo>
                    <a:pt x="330" y="30"/>
                  </a:lnTo>
                  <a:lnTo>
                    <a:pt x="336" y="30"/>
                  </a:lnTo>
                  <a:lnTo>
                    <a:pt x="336" y="30"/>
                  </a:lnTo>
                  <a:lnTo>
                    <a:pt x="336" y="24"/>
                  </a:lnTo>
                  <a:lnTo>
                    <a:pt x="342" y="24"/>
                  </a:lnTo>
                  <a:lnTo>
                    <a:pt x="342" y="24"/>
                  </a:lnTo>
                  <a:lnTo>
                    <a:pt x="342" y="24"/>
                  </a:lnTo>
                  <a:lnTo>
                    <a:pt x="342" y="24"/>
                  </a:lnTo>
                  <a:lnTo>
                    <a:pt x="348" y="24"/>
                  </a:lnTo>
                  <a:lnTo>
                    <a:pt x="348" y="24"/>
                  </a:lnTo>
                  <a:lnTo>
                    <a:pt x="348" y="24"/>
                  </a:lnTo>
                  <a:lnTo>
                    <a:pt x="354" y="24"/>
                  </a:lnTo>
                  <a:lnTo>
                    <a:pt x="354" y="24"/>
                  </a:lnTo>
                  <a:lnTo>
                    <a:pt x="354" y="24"/>
                  </a:lnTo>
                  <a:lnTo>
                    <a:pt x="360" y="24"/>
                  </a:lnTo>
                  <a:lnTo>
                    <a:pt x="360" y="18"/>
                  </a:lnTo>
                  <a:lnTo>
                    <a:pt x="360" y="18"/>
                  </a:lnTo>
                  <a:lnTo>
                    <a:pt x="360" y="18"/>
                  </a:lnTo>
                  <a:lnTo>
                    <a:pt x="366" y="18"/>
                  </a:lnTo>
                  <a:lnTo>
                    <a:pt x="366" y="18"/>
                  </a:lnTo>
                  <a:lnTo>
                    <a:pt x="366" y="18"/>
                  </a:lnTo>
                  <a:lnTo>
                    <a:pt x="372" y="18"/>
                  </a:lnTo>
                  <a:lnTo>
                    <a:pt x="372" y="18"/>
                  </a:lnTo>
                  <a:lnTo>
                    <a:pt x="372" y="18"/>
                  </a:lnTo>
                  <a:lnTo>
                    <a:pt x="372" y="18"/>
                  </a:lnTo>
                  <a:lnTo>
                    <a:pt x="378" y="18"/>
                  </a:lnTo>
                  <a:lnTo>
                    <a:pt x="378" y="18"/>
                  </a:lnTo>
                  <a:lnTo>
                    <a:pt x="378" y="18"/>
                  </a:lnTo>
                  <a:lnTo>
                    <a:pt x="384" y="18"/>
                  </a:lnTo>
                  <a:lnTo>
                    <a:pt x="384" y="12"/>
                  </a:lnTo>
                  <a:lnTo>
                    <a:pt x="384" y="12"/>
                  </a:lnTo>
                  <a:lnTo>
                    <a:pt x="390" y="12"/>
                  </a:lnTo>
                  <a:lnTo>
                    <a:pt x="390" y="12"/>
                  </a:lnTo>
                  <a:lnTo>
                    <a:pt x="390" y="12"/>
                  </a:lnTo>
                  <a:lnTo>
                    <a:pt x="390" y="12"/>
                  </a:lnTo>
                  <a:lnTo>
                    <a:pt x="396" y="12"/>
                  </a:lnTo>
                  <a:lnTo>
                    <a:pt x="396" y="12"/>
                  </a:lnTo>
                  <a:lnTo>
                    <a:pt x="396" y="12"/>
                  </a:lnTo>
                  <a:lnTo>
                    <a:pt x="402" y="12"/>
                  </a:lnTo>
                  <a:lnTo>
                    <a:pt x="402" y="12"/>
                  </a:lnTo>
                  <a:lnTo>
                    <a:pt x="402" y="12"/>
                  </a:lnTo>
                  <a:lnTo>
                    <a:pt x="402" y="12"/>
                  </a:lnTo>
                  <a:lnTo>
                    <a:pt x="408" y="6"/>
                  </a:lnTo>
                  <a:lnTo>
                    <a:pt x="408" y="6"/>
                  </a:lnTo>
                  <a:lnTo>
                    <a:pt x="408" y="6"/>
                  </a:lnTo>
                  <a:lnTo>
                    <a:pt x="414" y="6"/>
                  </a:lnTo>
                  <a:lnTo>
                    <a:pt x="414" y="6"/>
                  </a:lnTo>
                  <a:lnTo>
                    <a:pt x="414" y="6"/>
                  </a:lnTo>
                  <a:lnTo>
                    <a:pt x="420" y="6"/>
                  </a:lnTo>
                  <a:lnTo>
                    <a:pt x="420" y="6"/>
                  </a:lnTo>
                  <a:lnTo>
                    <a:pt x="420" y="6"/>
                  </a:lnTo>
                  <a:lnTo>
                    <a:pt x="420" y="6"/>
                  </a:lnTo>
                  <a:lnTo>
                    <a:pt x="426" y="6"/>
                  </a:lnTo>
                  <a:lnTo>
                    <a:pt x="426" y="6"/>
                  </a:lnTo>
                  <a:lnTo>
                    <a:pt x="426" y="6"/>
                  </a:lnTo>
                  <a:lnTo>
                    <a:pt x="432" y="6"/>
                  </a:lnTo>
                  <a:lnTo>
                    <a:pt x="432" y="6"/>
                  </a:lnTo>
                  <a:lnTo>
                    <a:pt x="432" y="0"/>
                  </a:lnTo>
                  <a:lnTo>
                    <a:pt x="438" y="0"/>
                  </a:lnTo>
                  <a:lnTo>
                    <a:pt x="438" y="0"/>
                  </a:lnTo>
                  <a:lnTo>
                    <a:pt x="438" y="0"/>
                  </a:lnTo>
                  <a:lnTo>
                    <a:pt x="438" y="0"/>
                  </a:lnTo>
                  <a:lnTo>
                    <a:pt x="444" y="0"/>
                  </a:lnTo>
                  <a:lnTo>
                    <a:pt x="444" y="0"/>
                  </a:lnTo>
                  <a:lnTo>
                    <a:pt x="444" y="0"/>
                  </a:lnTo>
                  <a:lnTo>
                    <a:pt x="450" y="0"/>
                  </a:lnTo>
                  <a:lnTo>
                    <a:pt x="450" y="0"/>
                  </a:lnTo>
                  <a:lnTo>
                    <a:pt x="450" y="0"/>
                  </a:lnTo>
                  <a:lnTo>
                    <a:pt x="450" y="0"/>
                  </a:lnTo>
                </a:path>
              </a:pathLst>
            </a:custGeom>
            <a:noFill/>
            <a:ln w="19050" cap="flat" cmpd="sng">
              <a:solidFill>
                <a:srgbClr val="FF00FF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45" name="任意多边形 61544"/>
            <p:cNvSpPr/>
            <p:nvPr/>
          </p:nvSpPr>
          <p:spPr>
            <a:xfrm>
              <a:off x="2214" y="2544"/>
              <a:ext cx="456" cy="78"/>
            </a:xfrm>
            <a:custGeom>
              <a:avLst/>
              <a:gdLst/>
              <a:ahLst/>
              <a:cxnLst/>
              <a:rect l="0" t="0" r="0" b="0"/>
              <a:pathLst>
                <a:path w="456" h="78">
                  <a:moveTo>
                    <a:pt x="0" y="78"/>
                  </a:moveTo>
                  <a:lnTo>
                    <a:pt x="6" y="78"/>
                  </a:lnTo>
                  <a:lnTo>
                    <a:pt x="6" y="78"/>
                  </a:lnTo>
                  <a:lnTo>
                    <a:pt x="6" y="72"/>
                  </a:lnTo>
                  <a:lnTo>
                    <a:pt x="12" y="72"/>
                  </a:lnTo>
                  <a:lnTo>
                    <a:pt x="12" y="72"/>
                  </a:lnTo>
                  <a:lnTo>
                    <a:pt x="12" y="72"/>
                  </a:lnTo>
                  <a:lnTo>
                    <a:pt x="18" y="72"/>
                  </a:lnTo>
                  <a:lnTo>
                    <a:pt x="18" y="72"/>
                  </a:lnTo>
                  <a:lnTo>
                    <a:pt x="18" y="72"/>
                  </a:lnTo>
                  <a:lnTo>
                    <a:pt x="18" y="72"/>
                  </a:lnTo>
                  <a:lnTo>
                    <a:pt x="24" y="72"/>
                  </a:lnTo>
                  <a:lnTo>
                    <a:pt x="24" y="72"/>
                  </a:lnTo>
                  <a:lnTo>
                    <a:pt x="24" y="72"/>
                  </a:lnTo>
                  <a:lnTo>
                    <a:pt x="30" y="72"/>
                  </a:lnTo>
                  <a:lnTo>
                    <a:pt x="30" y="72"/>
                  </a:lnTo>
                  <a:lnTo>
                    <a:pt x="30" y="72"/>
                  </a:lnTo>
                  <a:lnTo>
                    <a:pt x="30" y="72"/>
                  </a:lnTo>
                  <a:lnTo>
                    <a:pt x="36" y="72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2" y="66"/>
                  </a:lnTo>
                  <a:lnTo>
                    <a:pt x="42" y="66"/>
                  </a:lnTo>
                  <a:lnTo>
                    <a:pt x="42" y="66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54" y="66"/>
                  </a:lnTo>
                  <a:lnTo>
                    <a:pt x="54" y="66"/>
                  </a:lnTo>
                  <a:lnTo>
                    <a:pt x="54" y="66"/>
                  </a:lnTo>
                  <a:lnTo>
                    <a:pt x="60" y="66"/>
                  </a:lnTo>
                  <a:lnTo>
                    <a:pt x="60" y="66"/>
                  </a:lnTo>
                  <a:lnTo>
                    <a:pt x="60" y="66"/>
                  </a:lnTo>
                  <a:lnTo>
                    <a:pt x="60" y="66"/>
                  </a:lnTo>
                  <a:lnTo>
                    <a:pt x="66" y="60"/>
                  </a:lnTo>
                  <a:lnTo>
                    <a:pt x="66" y="60"/>
                  </a:lnTo>
                  <a:lnTo>
                    <a:pt x="66" y="60"/>
                  </a:lnTo>
                  <a:lnTo>
                    <a:pt x="72" y="60"/>
                  </a:lnTo>
                  <a:lnTo>
                    <a:pt x="72" y="60"/>
                  </a:lnTo>
                  <a:lnTo>
                    <a:pt x="72" y="60"/>
                  </a:lnTo>
                  <a:lnTo>
                    <a:pt x="78" y="60"/>
                  </a:lnTo>
                  <a:lnTo>
                    <a:pt x="78" y="60"/>
                  </a:lnTo>
                  <a:lnTo>
                    <a:pt x="78" y="60"/>
                  </a:lnTo>
                  <a:lnTo>
                    <a:pt x="78" y="60"/>
                  </a:lnTo>
                  <a:lnTo>
                    <a:pt x="84" y="60"/>
                  </a:lnTo>
                  <a:lnTo>
                    <a:pt x="84" y="60"/>
                  </a:lnTo>
                  <a:lnTo>
                    <a:pt x="84" y="60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96" y="54"/>
                  </a:lnTo>
                  <a:lnTo>
                    <a:pt x="96" y="54"/>
                  </a:lnTo>
                  <a:lnTo>
                    <a:pt x="96" y="54"/>
                  </a:lnTo>
                  <a:lnTo>
                    <a:pt x="96" y="54"/>
                  </a:lnTo>
                  <a:lnTo>
                    <a:pt x="102" y="54"/>
                  </a:lnTo>
                  <a:lnTo>
                    <a:pt x="102" y="54"/>
                  </a:lnTo>
                  <a:lnTo>
                    <a:pt x="102" y="54"/>
                  </a:lnTo>
                  <a:lnTo>
                    <a:pt x="108" y="54"/>
                  </a:lnTo>
                  <a:lnTo>
                    <a:pt x="108" y="54"/>
                  </a:lnTo>
                  <a:lnTo>
                    <a:pt x="108" y="54"/>
                  </a:lnTo>
                  <a:lnTo>
                    <a:pt x="108" y="54"/>
                  </a:lnTo>
                  <a:lnTo>
                    <a:pt x="114" y="54"/>
                  </a:lnTo>
                  <a:lnTo>
                    <a:pt x="114" y="54"/>
                  </a:lnTo>
                  <a:lnTo>
                    <a:pt x="114" y="54"/>
                  </a:lnTo>
                  <a:lnTo>
                    <a:pt x="120" y="54"/>
                  </a:lnTo>
                  <a:lnTo>
                    <a:pt x="120" y="54"/>
                  </a:lnTo>
                  <a:lnTo>
                    <a:pt x="120" y="54"/>
                  </a:lnTo>
                  <a:lnTo>
                    <a:pt x="126" y="54"/>
                  </a:lnTo>
                  <a:lnTo>
                    <a:pt x="126" y="48"/>
                  </a:lnTo>
                  <a:lnTo>
                    <a:pt x="126" y="48"/>
                  </a:lnTo>
                  <a:lnTo>
                    <a:pt x="126" y="48"/>
                  </a:lnTo>
                  <a:lnTo>
                    <a:pt x="132" y="48"/>
                  </a:lnTo>
                  <a:lnTo>
                    <a:pt x="132" y="48"/>
                  </a:lnTo>
                  <a:lnTo>
                    <a:pt x="132" y="48"/>
                  </a:lnTo>
                  <a:lnTo>
                    <a:pt x="138" y="48"/>
                  </a:lnTo>
                  <a:lnTo>
                    <a:pt x="138" y="48"/>
                  </a:lnTo>
                  <a:lnTo>
                    <a:pt x="138" y="48"/>
                  </a:lnTo>
                  <a:lnTo>
                    <a:pt x="138" y="48"/>
                  </a:lnTo>
                  <a:lnTo>
                    <a:pt x="144" y="48"/>
                  </a:lnTo>
                  <a:lnTo>
                    <a:pt x="144" y="48"/>
                  </a:lnTo>
                  <a:lnTo>
                    <a:pt x="144" y="48"/>
                  </a:lnTo>
                  <a:lnTo>
                    <a:pt x="150" y="48"/>
                  </a:lnTo>
                  <a:lnTo>
                    <a:pt x="150" y="48"/>
                  </a:lnTo>
                  <a:lnTo>
                    <a:pt x="150" y="48"/>
                  </a:lnTo>
                  <a:lnTo>
                    <a:pt x="156" y="48"/>
                  </a:lnTo>
                  <a:lnTo>
                    <a:pt x="156" y="48"/>
                  </a:lnTo>
                  <a:lnTo>
                    <a:pt x="156" y="42"/>
                  </a:lnTo>
                  <a:lnTo>
                    <a:pt x="156" y="42"/>
                  </a:lnTo>
                  <a:lnTo>
                    <a:pt x="162" y="42"/>
                  </a:lnTo>
                  <a:lnTo>
                    <a:pt x="162" y="42"/>
                  </a:lnTo>
                  <a:lnTo>
                    <a:pt x="162" y="42"/>
                  </a:lnTo>
                  <a:lnTo>
                    <a:pt x="168" y="42"/>
                  </a:lnTo>
                  <a:lnTo>
                    <a:pt x="168" y="42"/>
                  </a:lnTo>
                  <a:lnTo>
                    <a:pt x="168" y="42"/>
                  </a:lnTo>
                  <a:lnTo>
                    <a:pt x="168" y="42"/>
                  </a:lnTo>
                  <a:lnTo>
                    <a:pt x="174" y="42"/>
                  </a:lnTo>
                  <a:lnTo>
                    <a:pt x="174" y="42"/>
                  </a:lnTo>
                  <a:lnTo>
                    <a:pt x="174" y="42"/>
                  </a:lnTo>
                  <a:lnTo>
                    <a:pt x="180" y="42"/>
                  </a:lnTo>
                  <a:lnTo>
                    <a:pt x="180" y="42"/>
                  </a:lnTo>
                  <a:lnTo>
                    <a:pt x="180" y="42"/>
                  </a:lnTo>
                  <a:lnTo>
                    <a:pt x="186" y="42"/>
                  </a:lnTo>
                  <a:lnTo>
                    <a:pt x="186" y="42"/>
                  </a:lnTo>
                  <a:lnTo>
                    <a:pt x="186" y="42"/>
                  </a:lnTo>
                  <a:lnTo>
                    <a:pt x="186" y="42"/>
                  </a:lnTo>
                  <a:lnTo>
                    <a:pt x="192" y="36"/>
                  </a:lnTo>
                  <a:lnTo>
                    <a:pt x="192" y="36"/>
                  </a:lnTo>
                  <a:lnTo>
                    <a:pt x="192" y="36"/>
                  </a:lnTo>
                  <a:lnTo>
                    <a:pt x="198" y="36"/>
                  </a:lnTo>
                  <a:lnTo>
                    <a:pt x="198" y="36"/>
                  </a:lnTo>
                  <a:lnTo>
                    <a:pt x="198" y="36"/>
                  </a:lnTo>
                  <a:lnTo>
                    <a:pt x="198" y="36"/>
                  </a:lnTo>
                  <a:lnTo>
                    <a:pt x="204" y="36"/>
                  </a:lnTo>
                  <a:lnTo>
                    <a:pt x="204" y="36"/>
                  </a:lnTo>
                  <a:lnTo>
                    <a:pt x="204" y="36"/>
                  </a:lnTo>
                  <a:lnTo>
                    <a:pt x="210" y="36"/>
                  </a:lnTo>
                  <a:lnTo>
                    <a:pt x="210" y="36"/>
                  </a:lnTo>
                  <a:lnTo>
                    <a:pt x="210" y="36"/>
                  </a:lnTo>
                  <a:lnTo>
                    <a:pt x="216" y="36"/>
                  </a:lnTo>
                  <a:lnTo>
                    <a:pt x="216" y="36"/>
                  </a:lnTo>
                  <a:lnTo>
                    <a:pt x="216" y="36"/>
                  </a:lnTo>
                  <a:lnTo>
                    <a:pt x="216" y="36"/>
                  </a:lnTo>
                  <a:lnTo>
                    <a:pt x="222" y="36"/>
                  </a:lnTo>
                  <a:lnTo>
                    <a:pt x="222" y="36"/>
                  </a:lnTo>
                  <a:lnTo>
                    <a:pt x="222" y="36"/>
                  </a:lnTo>
                  <a:lnTo>
                    <a:pt x="228" y="30"/>
                  </a:lnTo>
                  <a:lnTo>
                    <a:pt x="228" y="30"/>
                  </a:lnTo>
                  <a:lnTo>
                    <a:pt x="228" y="30"/>
                  </a:lnTo>
                  <a:lnTo>
                    <a:pt x="234" y="30"/>
                  </a:lnTo>
                  <a:lnTo>
                    <a:pt x="234" y="30"/>
                  </a:lnTo>
                  <a:lnTo>
                    <a:pt x="234" y="30"/>
                  </a:lnTo>
                  <a:lnTo>
                    <a:pt x="234" y="30"/>
                  </a:lnTo>
                  <a:lnTo>
                    <a:pt x="240" y="30"/>
                  </a:lnTo>
                  <a:lnTo>
                    <a:pt x="240" y="30"/>
                  </a:lnTo>
                  <a:lnTo>
                    <a:pt x="240" y="30"/>
                  </a:lnTo>
                  <a:lnTo>
                    <a:pt x="246" y="30"/>
                  </a:lnTo>
                  <a:lnTo>
                    <a:pt x="246" y="30"/>
                  </a:lnTo>
                  <a:lnTo>
                    <a:pt x="246" y="30"/>
                  </a:lnTo>
                  <a:lnTo>
                    <a:pt x="246" y="30"/>
                  </a:lnTo>
                  <a:lnTo>
                    <a:pt x="252" y="30"/>
                  </a:lnTo>
                  <a:lnTo>
                    <a:pt x="252" y="30"/>
                  </a:lnTo>
                  <a:lnTo>
                    <a:pt x="252" y="30"/>
                  </a:lnTo>
                  <a:lnTo>
                    <a:pt x="258" y="30"/>
                  </a:lnTo>
                  <a:lnTo>
                    <a:pt x="258" y="30"/>
                  </a:lnTo>
                  <a:lnTo>
                    <a:pt x="258" y="30"/>
                  </a:lnTo>
                  <a:lnTo>
                    <a:pt x="264" y="24"/>
                  </a:lnTo>
                  <a:lnTo>
                    <a:pt x="264" y="24"/>
                  </a:lnTo>
                  <a:lnTo>
                    <a:pt x="264" y="24"/>
                  </a:lnTo>
                  <a:lnTo>
                    <a:pt x="264" y="24"/>
                  </a:lnTo>
                  <a:lnTo>
                    <a:pt x="270" y="24"/>
                  </a:lnTo>
                  <a:lnTo>
                    <a:pt x="270" y="24"/>
                  </a:lnTo>
                  <a:lnTo>
                    <a:pt x="270" y="24"/>
                  </a:lnTo>
                  <a:lnTo>
                    <a:pt x="276" y="24"/>
                  </a:lnTo>
                  <a:lnTo>
                    <a:pt x="276" y="24"/>
                  </a:lnTo>
                  <a:lnTo>
                    <a:pt x="276" y="24"/>
                  </a:lnTo>
                  <a:lnTo>
                    <a:pt x="276" y="24"/>
                  </a:lnTo>
                  <a:lnTo>
                    <a:pt x="282" y="24"/>
                  </a:lnTo>
                  <a:lnTo>
                    <a:pt x="282" y="24"/>
                  </a:lnTo>
                  <a:lnTo>
                    <a:pt x="282" y="24"/>
                  </a:lnTo>
                  <a:lnTo>
                    <a:pt x="288" y="24"/>
                  </a:lnTo>
                  <a:lnTo>
                    <a:pt x="288" y="24"/>
                  </a:lnTo>
                  <a:lnTo>
                    <a:pt x="288" y="24"/>
                  </a:lnTo>
                  <a:lnTo>
                    <a:pt x="294" y="24"/>
                  </a:lnTo>
                  <a:lnTo>
                    <a:pt x="294" y="24"/>
                  </a:lnTo>
                  <a:lnTo>
                    <a:pt x="294" y="24"/>
                  </a:lnTo>
                  <a:lnTo>
                    <a:pt x="294" y="24"/>
                  </a:lnTo>
                  <a:lnTo>
                    <a:pt x="300" y="24"/>
                  </a:lnTo>
                  <a:lnTo>
                    <a:pt x="300" y="18"/>
                  </a:lnTo>
                  <a:lnTo>
                    <a:pt x="300" y="18"/>
                  </a:lnTo>
                  <a:lnTo>
                    <a:pt x="306" y="18"/>
                  </a:lnTo>
                  <a:lnTo>
                    <a:pt x="306" y="18"/>
                  </a:lnTo>
                  <a:lnTo>
                    <a:pt x="306" y="18"/>
                  </a:lnTo>
                  <a:lnTo>
                    <a:pt x="306" y="18"/>
                  </a:lnTo>
                  <a:lnTo>
                    <a:pt x="312" y="18"/>
                  </a:lnTo>
                  <a:lnTo>
                    <a:pt x="312" y="18"/>
                  </a:lnTo>
                  <a:lnTo>
                    <a:pt x="312" y="18"/>
                  </a:lnTo>
                  <a:lnTo>
                    <a:pt x="318" y="18"/>
                  </a:lnTo>
                  <a:lnTo>
                    <a:pt x="318" y="18"/>
                  </a:lnTo>
                  <a:lnTo>
                    <a:pt x="318" y="18"/>
                  </a:lnTo>
                  <a:lnTo>
                    <a:pt x="324" y="18"/>
                  </a:lnTo>
                  <a:lnTo>
                    <a:pt x="324" y="18"/>
                  </a:lnTo>
                  <a:lnTo>
                    <a:pt x="324" y="18"/>
                  </a:lnTo>
                  <a:lnTo>
                    <a:pt x="324" y="18"/>
                  </a:lnTo>
                  <a:lnTo>
                    <a:pt x="330" y="18"/>
                  </a:lnTo>
                  <a:lnTo>
                    <a:pt x="330" y="18"/>
                  </a:lnTo>
                  <a:lnTo>
                    <a:pt x="330" y="18"/>
                  </a:lnTo>
                  <a:lnTo>
                    <a:pt x="336" y="18"/>
                  </a:lnTo>
                  <a:lnTo>
                    <a:pt x="336" y="18"/>
                  </a:lnTo>
                  <a:lnTo>
                    <a:pt x="336" y="18"/>
                  </a:lnTo>
                  <a:lnTo>
                    <a:pt x="342" y="12"/>
                  </a:lnTo>
                  <a:lnTo>
                    <a:pt x="342" y="12"/>
                  </a:lnTo>
                  <a:lnTo>
                    <a:pt x="342" y="12"/>
                  </a:lnTo>
                  <a:lnTo>
                    <a:pt x="342" y="12"/>
                  </a:lnTo>
                  <a:lnTo>
                    <a:pt x="348" y="12"/>
                  </a:lnTo>
                  <a:lnTo>
                    <a:pt x="348" y="12"/>
                  </a:lnTo>
                  <a:lnTo>
                    <a:pt x="348" y="12"/>
                  </a:lnTo>
                  <a:lnTo>
                    <a:pt x="354" y="12"/>
                  </a:lnTo>
                  <a:lnTo>
                    <a:pt x="354" y="12"/>
                  </a:lnTo>
                  <a:lnTo>
                    <a:pt x="354" y="12"/>
                  </a:lnTo>
                  <a:lnTo>
                    <a:pt x="354" y="12"/>
                  </a:lnTo>
                  <a:lnTo>
                    <a:pt x="360" y="12"/>
                  </a:lnTo>
                  <a:lnTo>
                    <a:pt x="360" y="12"/>
                  </a:lnTo>
                  <a:lnTo>
                    <a:pt x="360" y="12"/>
                  </a:lnTo>
                  <a:lnTo>
                    <a:pt x="366" y="12"/>
                  </a:lnTo>
                  <a:lnTo>
                    <a:pt x="366" y="12"/>
                  </a:lnTo>
                  <a:lnTo>
                    <a:pt x="366" y="12"/>
                  </a:lnTo>
                  <a:lnTo>
                    <a:pt x="372" y="12"/>
                  </a:lnTo>
                  <a:lnTo>
                    <a:pt x="372" y="12"/>
                  </a:lnTo>
                  <a:lnTo>
                    <a:pt x="372" y="12"/>
                  </a:lnTo>
                  <a:lnTo>
                    <a:pt x="372" y="12"/>
                  </a:lnTo>
                  <a:lnTo>
                    <a:pt x="378" y="12"/>
                  </a:lnTo>
                  <a:lnTo>
                    <a:pt x="378" y="12"/>
                  </a:lnTo>
                  <a:lnTo>
                    <a:pt x="378" y="12"/>
                  </a:lnTo>
                  <a:lnTo>
                    <a:pt x="384" y="6"/>
                  </a:lnTo>
                  <a:lnTo>
                    <a:pt x="384" y="6"/>
                  </a:lnTo>
                  <a:lnTo>
                    <a:pt x="384" y="6"/>
                  </a:lnTo>
                  <a:lnTo>
                    <a:pt x="384" y="6"/>
                  </a:lnTo>
                  <a:lnTo>
                    <a:pt x="390" y="6"/>
                  </a:lnTo>
                  <a:lnTo>
                    <a:pt x="390" y="6"/>
                  </a:lnTo>
                  <a:lnTo>
                    <a:pt x="390" y="6"/>
                  </a:lnTo>
                  <a:lnTo>
                    <a:pt x="396" y="6"/>
                  </a:lnTo>
                  <a:lnTo>
                    <a:pt x="396" y="6"/>
                  </a:lnTo>
                  <a:lnTo>
                    <a:pt x="396" y="6"/>
                  </a:lnTo>
                  <a:lnTo>
                    <a:pt x="402" y="6"/>
                  </a:lnTo>
                  <a:lnTo>
                    <a:pt x="402" y="6"/>
                  </a:lnTo>
                  <a:lnTo>
                    <a:pt x="402" y="6"/>
                  </a:lnTo>
                  <a:lnTo>
                    <a:pt x="402" y="6"/>
                  </a:lnTo>
                  <a:lnTo>
                    <a:pt x="408" y="6"/>
                  </a:lnTo>
                  <a:lnTo>
                    <a:pt x="408" y="6"/>
                  </a:lnTo>
                  <a:lnTo>
                    <a:pt x="408" y="6"/>
                  </a:lnTo>
                  <a:lnTo>
                    <a:pt x="414" y="6"/>
                  </a:lnTo>
                  <a:lnTo>
                    <a:pt x="414" y="6"/>
                  </a:lnTo>
                  <a:lnTo>
                    <a:pt x="414" y="6"/>
                  </a:lnTo>
                  <a:lnTo>
                    <a:pt x="414" y="6"/>
                  </a:lnTo>
                  <a:lnTo>
                    <a:pt x="420" y="6"/>
                  </a:lnTo>
                  <a:lnTo>
                    <a:pt x="420" y="6"/>
                  </a:lnTo>
                  <a:lnTo>
                    <a:pt x="420" y="6"/>
                  </a:lnTo>
                  <a:lnTo>
                    <a:pt x="426" y="0"/>
                  </a:lnTo>
                  <a:lnTo>
                    <a:pt x="426" y="0"/>
                  </a:lnTo>
                  <a:lnTo>
                    <a:pt x="426" y="0"/>
                  </a:lnTo>
                  <a:lnTo>
                    <a:pt x="432" y="0"/>
                  </a:lnTo>
                  <a:lnTo>
                    <a:pt x="432" y="0"/>
                  </a:lnTo>
                  <a:lnTo>
                    <a:pt x="432" y="0"/>
                  </a:lnTo>
                  <a:lnTo>
                    <a:pt x="432" y="0"/>
                  </a:lnTo>
                  <a:lnTo>
                    <a:pt x="438" y="0"/>
                  </a:lnTo>
                  <a:lnTo>
                    <a:pt x="438" y="0"/>
                  </a:lnTo>
                  <a:lnTo>
                    <a:pt x="438" y="0"/>
                  </a:lnTo>
                  <a:lnTo>
                    <a:pt x="444" y="0"/>
                  </a:lnTo>
                  <a:lnTo>
                    <a:pt x="444" y="0"/>
                  </a:lnTo>
                  <a:lnTo>
                    <a:pt x="444" y="0"/>
                  </a:lnTo>
                  <a:lnTo>
                    <a:pt x="450" y="0"/>
                  </a:lnTo>
                  <a:lnTo>
                    <a:pt x="450" y="0"/>
                  </a:lnTo>
                  <a:lnTo>
                    <a:pt x="450" y="0"/>
                  </a:lnTo>
                  <a:lnTo>
                    <a:pt x="450" y="0"/>
                  </a:lnTo>
                  <a:lnTo>
                    <a:pt x="456" y="0"/>
                  </a:lnTo>
                </a:path>
              </a:pathLst>
            </a:custGeom>
            <a:noFill/>
            <a:ln w="19050" cap="flat" cmpd="sng">
              <a:solidFill>
                <a:srgbClr val="FF00FF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46" name="任意多边形 61545"/>
            <p:cNvSpPr/>
            <p:nvPr/>
          </p:nvSpPr>
          <p:spPr>
            <a:xfrm>
              <a:off x="2670" y="2520"/>
              <a:ext cx="168" cy="24"/>
            </a:xfrm>
            <a:custGeom>
              <a:avLst/>
              <a:gdLst/>
              <a:ahLst/>
              <a:cxnLst/>
              <a:rect l="0" t="0" r="0" b="0"/>
              <a:pathLst>
                <a:path w="168" h="24">
                  <a:moveTo>
                    <a:pt x="0" y="24"/>
                  </a:moveTo>
                  <a:lnTo>
                    <a:pt x="0" y="24"/>
                  </a:lnTo>
                  <a:lnTo>
                    <a:pt x="0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30" y="18"/>
                  </a:lnTo>
                  <a:lnTo>
                    <a:pt x="30" y="18"/>
                  </a:lnTo>
                  <a:lnTo>
                    <a:pt x="30" y="18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42" y="18"/>
                  </a:lnTo>
                  <a:lnTo>
                    <a:pt x="42" y="18"/>
                  </a:lnTo>
                  <a:lnTo>
                    <a:pt x="42" y="18"/>
                  </a:lnTo>
                  <a:lnTo>
                    <a:pt x="48" y="18"/>
                  </a:lnTo>
                  <a:lnTo>
                    <a:pt x="48" y="18"/>
                  </a:lnTo>
                  <a:lnTo>
                    <a:pt x="48" y="18"/>
                  </a:lnTo>
                  <a:lnTo>
                    <a:pt x="54" y="18"/>
                  </a:lnTo>
                  <a:lnTo>
                    <a:pt x="54" y="18"/>
                  </a:lnTo>
                  <a:lnTo>
                    <a:pt x="54" y="18"/>
                  </a:lnTo>
                  <a:lnTo>
                    <a:pt x="54" y="18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60" y="12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84" y="12"/>
                  </a:lnTo>
                  <a:lnTo>
                    <a:pt x="84" y="12"/>
                  </a:lnTo>
                  <a:lnTo>
                    <a:pt x="84" y="12"/>
                  </a:lnTo>
                  <a:lnTo>
                    <a:pt x="84" y="12"/>
                  </a:lnTo>
                  <a:lnTo>
                    <a:pt x="90" y="12"/>
                  </a:lnTo>
                  <a:lnTo>
                    <a:pt x="90" y="12"/>
                  </a:lnTo>
                  <a:lnTo>
                    <a:pt x="90" y="12"/>
                  </a:lnTo>
                  <a:lnTo>
                    <a:pt x="96" y="12"/>
                  </a:lnTo>
                  <a:lnTo>
                    <a:pt x="96" y="12"/>
                  </a:lnTo>
                  <a:lnTo>
                    <a:pt x="96" y="12"/>
                  </a:lnTo>
                  <a:lnTo>
                    <a:pt x="96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8" y="12"/>
                  </a:lnTo>
                  <a:lnTo>
                    <a:pt x="108" y="12"/>
                  </a:lnTo>
                  <a:lnTo>
                    <a:pt x="108" y="12"/>
                  </a:lnTo>
                  <a:lnTo>
                    <a:pt x="114" y="12"/>
                  </a:lnTo>
                  <a:lnTo>
                    <a:pt x="114" y="6"/>
                  </a:lnTo>
                  <a:lnTo>
                    <a:pt x="114" y="6"/>
                  </a:lnTo>
                  <a:lnTo>
                    <a:pt x="114" y="6"/>
                  </a:lnTo>
                  <a:lnTo>
                    <a:pt x="120" y="6"/>
                  </a:lnTo>
                  <a:lnTo>
                    <a:pt x="120" y="6"/>
                  </a:lnTo>
                  <a:lnTo>
                    <a:pt x="120" y="6"/>
                  </a:lnTo>
                  <a:lnTo>
                    <a:pt x="126" y="6"/>
                  </a:lnTo>
                  <a:lnTo>
                    <a:pt x="126" y="6"/>
                  </a:lnTo>
                  <a:lnTo>
                    <a:pt x="126" y="6"/>
                  </a:lnTo>
                  <a:lnTo>
                    <a:pt x="132" y="6"/>
                  </a:lnTo>
                  <a:lnTo>
                    <a:pt x="132" y="6"/>
                  </a:lnTo>
                  <a:lnTo>
                    <a:pt x="132" y="6"/>
                  </a:lnTo>
                  <a:lnTo>
                    <a:pt x="132" y="6"/>
                  </a:lnTo>
                  <a:lnTo>
                    <a:pt x="138" y="6"/>
                  </a:lnTo>
                  <a:lnTo>
                    <a:pt x="138" y="6"/>
                  </a:lnTo>
                  <a:lnTo>
                    <a:pt x="138" y="6"/>
                  </a:lnTo>
                  <a:lnTo>
                    <a:pt x="144" y="6"/>
                  </a:lnTo>
                  <a:lnTo>
                    <a:pt x="144" y="6"/>
                  </a:lnTo>
                  <a:lnTo>
                    <a:pt x="144" y="6"/>
                  </a:lnTo>
                  <a:lnTo>
                    <a:pt x="144" y="6"/>
                  </a:lnTo>
                  <a:lnTo>
                    <a:pt x="150" y="6"/>
                  </a:lnTo>
                  <a:lnTo>
                    <a:pt x="150" y="6"/>
                  </a:lnTo>
                  <a:lnTo>
                    <a:pt x="150" y="6"/>
                  </a:lnTo>
                  <a:lnTo>
                    <a:pt x="156" y="6"/>
                  </a:lnTo>
                  <a:lnTo>
                    <a:pt x="156" y="6"/>
                  </a:lnTo>
                  <a:lnTo>
                    <a:pt x="156" y="6"/>
                  </a:lnTo>
                  <a:lnTo>
                    <a:pt x="162" y="6"/>
                  </a:lnTo>
                  <a:lnTo>
                    <a:pt x="162" y="6"/>
                  </a:lnTo>
                  <a:lnTo>
                    <a:pt x="162" y="6"/>
                  </a:lnTo>
                  <a:lnTo>
                    <a:pt x="162" y="6"/>
                  </a:lnTo>
                  <a:lnTo>
                    <a:pt x="168" y="0"/>
                  </a:lnTo>
                  <a:lnTo>
                    <a:pt x="168" y="0"/>
                  </a:lnTo>
                </a:path>
              </a:pathLst>
            </a:custGeom>
            <a:noFill/>
            <a:ln w="19050" cap="flat" cmpd="sng">
              <a:solidFill>
                <a:srgbClr val="FF00FF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887941536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1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13" grpId="0" bldLvl="0" animBg="1" autoUpdateAnimBg="0"/>
      <p:bldP spid="6155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42844" y="964395"/>
            <a:ext cx="41910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2. 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曲线为一般式的情况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45622" y="192661"/>
            <a:ext cx="46987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空间曲线的切线与法平面</a:t>
            </a:r>
            <a:endParaRPr lang="zh-CN" altLang="en-US" sz="32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606232" y="1587094"/>
            <a:ext cx="157163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光滑曲线</a:t>
            </a: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0033755"/>
              </p:ext>
            </p:extLst>
          </p:nvPr>
        </p:nvGraphicFramePr>
        <p:xfrm>
          <a:off x="3018109" y="1493038"/>
          <a:ext cx="2812415" cy="7072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9" name="Equation" r:id="rId4" imgW="64617600" imgH="21640800" progId="Equation.3">
                  <p:embed/>
                </p:oleObj>
              </mc:Choice>
              <mc:Fallback>
                <p:oleObj name="Equation" r:id="rId4" imgW="64617600" imgH="21640800" progId="Equation.3">
                  <p:embed/>
                  <p:pic>
                    <p:nvPicPr>
                      <p:cNvPr id="0" name="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18109" y="1493038"/>
                        <a:ext cx="2812415" cy="7072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809918"/>
              </p:ext>
            </p:extLst>
          </p:nvPr>
        </p:nvGraphicFramePr>
        <p:xfrm>
          <a:off x="1215390" y="2300897"/>
          <a:ext cx="2045970" cy="599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0" name="Equation" r:id="rId6" imgW="56997600" imgH="22250400" progId="Equation.3">
                  <p:embed/>
                </p:oleObj>
              </mc:Choice>
              <mc:Fallback>
                <p:oleObj name="Equation" r:id="rId6" imgW="56997600" imgH="22250400" progId="Equation.3">
                  <p:embed/>
                  <p:pic>
                    <p:nvPicPr>
                      <p:cNvPr id="0" name="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15390" y="2300897"/>
                        <a:ext cx="2045970" cy="59959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823595" y="2351246"/>
            <a:ext cx="7264400" cy="93871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                          </a:t>
            </a:r>
            <a:r>
              <a:rPr lang="zh-CN" altLang="en-US" sz="2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时</a:t>
            </a:r>
            <a:r>
              <a:rPr lang="en-US" altLang="zh-CN" sz="2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,</a:t>
            </a:r>
            <a:r>
              <a:rPr lang="zh-CN" altLang="en-US" sz="22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则过点                      </a:t>
            </a:r>
            <a:r>
              <a:rPr lang="zh-CN" altLang="en-US" sz="22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切线方程</a:t>
            </a:r>
            <a:endParaRPr lang="zh-CN" altLang="en-US" sz="2200" dirty="0"/>
          </a:p>
          <a:p>
            <a:pPr>
              <a:spcBef>
                <a:spcPct val="50000"/>
              </a:spcBef>
            </a:pPr>
            <a:r>
              <a:rPr lang="zh-CN" altLang="en-US" sz="22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            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4589146" y="2432209"/>
          <a:ext cx="1683385" cy="278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1" name="Equation" r:id="rId8" imgW="48463200" imgH="10668000" progId="Equation.3">
                  <p:embed/>
                </p:oleObj>
              </mc:Choice>
              <mc:Fallback>
                <p:oleObj name="Equation" r:id="rId8" imgW="48463200" imgH="10668000" progId="Equation.3">
                  <p:embed/>
                  <p:pic>
                    <p:nvPicPr>
                      <p:cNvPr id="0" name="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589146" y="2432209"/>
                        <a:ext cx="1683385" cy="27813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组合 3"/>
          <p:cNvGrpSpPr/>
          <p:nvPr/>
        </p:nvGrpSpPr>
        <p:grpSpPr>
          <a:xfrm>
            <a:off x="1655445" y="3005138"/>
            <a:ext cx="5537200" cy="948214"/>
            <a:chOff x="3712" y="6975"/>
            <a:chExt cx="10174" cy="2480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3712" y="6975"/>
            <a:ext cx="10175" cy="1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52" name="Equation" r:id="rId10" imgW="155143200" imgH="22555200" progId="Equation.3">
                    <p:embed/>
                  </p:oleObj>
                </mc:Choice>
                <mc:Fallback>
                  <p:oleObj name="Equation" r:id="rId10" imgW="155143200" imgH="225552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3712" y="6975"/>
                          <a:ext cx="10175" cy="148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6"/>
            <p:cNvGraphicFramePr>
              <a:graphicFrameLocks noChangeAspect="1"/>
            </p:cNvGraphicFramePr>
            <p:nvPr/>
          </p:nvGraphicFramePr>
          <p:xfrm>
            <a:off x="3825" y="7763"/>
            <a:ext cx="2580" cy="15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53" name="Equation" r:id="rId12" imgW="39319200" imgH="24079200" progId="Equation.3">
                    <p:embed/>
                  </p:oleObj>
                </mc:Choice>
                <mc:Fallback>
                  <p:oleObj name="Equation" r:id="rId12" imgW="39319200" imgH="240792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3825" y="7763"/>
                          <a:ext cx="2580" cy="158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7"/>
            <p:cNvGraphicFramePr>
              <a:graphicFrameLocks noChangeAspect="1"/>
            </p:cNvGraphicFramePr>
            <p:nvPr/>
          </p:nvGraphicFramePr>
          <p:xfrm>
            <a:off x="7538" y="7875"/>
            <a:ext cx="2640" cy="15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54" name="Equation" r:id="rId14" imgW="40233600" imgH="24079200" progId="Equation.3">
                    <p:embed/>
                  </p:oleObj>
                </mc:Choice>
                <mc:Fallback>
                  <p:oleObj name="Equation" r:id="rId14" imgW="40233600" imgH="240792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7538" y="7875"/>
                          <a:ext cx="2640" cy="158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8"/>
            <p:cNvGraphicFramePr>
              <a:graphicFrameLocks noChangeAspect="1"/>
            </p:cNvGraphicFramePr>
            <p:nvPr/>
          </p:nvGraphicFramePr>
          <p:xfrm>
            <a:off x="10913" y="7875"/>
            <a:ext cx="2780" cy="15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55" name="Equation" r:id="rId16" imgW="42367200" imgH="24079200" progId="Equation.3">
                    <p:embed/>
                  </p:oleObj>
                </mc:Choice>
                <mc:Fallback>
                  <p:oleObj name="Equation" r:id="rId16" imgW="42367200" imgH="240792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10913" y="7875"/>
                          <a:ext cx="2780" cy="158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725362916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 bldLvl="0" animBg="1" autoUpdateAnimBg="0"/>
      <p:bldP spid="12" grpId="0" bldLvl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1977390" y="2613660"/>
          <a:ext cx="4380230" cy="1348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3" name="Equation" r:id="rId4" imgW="120396000" imgH="49377600" progId="Equation.3">
                  <p:embed/>
                </p:oleObj>
              </mc:Choice>
              <mc:Fallback>
                <p:oleObj name="Equation" r:id="rId4" imgW="120396000" imgH="49377600" progId="Equation.3">
                  <p:embed/>
                  <p:pic>
                    <p:nvPicPr>
                      <p:cNvPr id="0" name="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77390" y="2613660"/>
                        <a:ext cx="4380230" cy="134826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419100" y="2398872"/>
            <a:ext cx="205740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也可表为</a:t>
            </a: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304800" y="1028930"/>
            <a:ext cx="2286000" cy="4000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法平面方程</a:t>
            </a:r>
            <a:endParaRPr kumimoji="0" lang="zh-CN" altLang="en-US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876300" y="1552099"/>
            <a:ext cx="7728585" cy="556260"/>
            <a:chOff x="852" y="2681"/>
            <a:chExt cx="12347" cy="1284"/>
          </a:xfrm>
        </p:grpSpPr>
        <p:graphicFrame>
          <p:nvGraphicFramePr>
            <p:cNvPr id="7" name="Object 4"/>
            <p:cNvGraphicFramePr>
              <a:graphicFrameLocks noChangeAspect="1"/>
            </p:cNvGraphicFramePr>
            <p:nvPr/>
          </p:nvGraphicFramePr>
          <p:xfrm>
            <a:off x="852" y="2681"/>
            <a:ext cx="7976" cy="1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954" name="Equation" r:id="rId6" imgW="149656800" imgH="24079200" progId="Equation.3">
                    <p:embed/>
                  </p:oleObj>
                </mc:Choice>
                <mc:Fallback>
                  <p:oleObj name="Equation" r:id="rId6" imgW="149656800" imgH="240792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852" y="2681"/>
                          <a:ext cx="7976" cy="128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6"/>
            <p:cNvGraphicFramePr>
              <a:graphicFrameLocks noChangeAspect="1"/>
            </p:cNvGraphicFramePr>
            <p:nvPr/>
          </p:nvGraphicFramePr>
          <p:xfrm>
            <a:off x="8767" y="2760"/>
            <a:ext cx="4433" cy="1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955" name="Equation" r:id="rId8" imgW="89916000" imgH="24079200" progId="Equation.3">
                    <p:embed/>
                  </p:oleObj>
                </mc:Choice>
                <mc:Fallback>
                  <p:oleObj name="Equation" r:id="rId8" imgW="89916000" imgH="240792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8767" y="2760"/>
                          <a:ext cx="4433" cy="118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TextBox 10"/>
          <p:cNvSpPr txBox="1"/>
          <p:nvPr/>
        </p:nvSpPr>
        <p:spPr>
          <a:xfrm>
            <a:off x="2384687" y="193614"/>
            <a:ext cx="441659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空间曲线的切线与法平面</a:t>
            </a:r>
            <a:endParaRPr lang="zh-CN" altLang="en-US" sz="30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83215461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utoUpdateAnimBg="0"/>
      <p:bldP spid="6" grpId="1" build="allAtOnce" bldLvl="0" animBg="1"/>
      <p:bldP spid="8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48724" y="133909"/>
            <a:ext cx="54864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曲面的切平面与法线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  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791846" y="902018"/>
            <a:ext cx="4083685" cy="400050"/>
            <a:chOff x="952" y="1801"/>
            <a:chExt cx="6431" cy="840"/>
          </a:xfrm>
        </p:grpSpPr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952" y="1801"/>
              <a:ext cx="4080" cy="84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设  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Symbol" panose="05050102010706020507" pitchFamily="18" charset="2"/>
                </a:rPr>
                <a:t>有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光滑曲面</a:t>
              </a:r>
            </a:p>
          </p:txBody>
        </p:sp>
        <p:graphicFrame>
          <p:nvGraphicFramePr>
            <p:cNvPr id="30722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1176552"/>
                </p:ext>
              </p:extLst>
            </p:nvPr>
          </p:nvGraphicFramePr>
          <p:xfrm>
            <a:off x="3952" y="1945"/>
            <a:ext cx="3431" cy="5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2" name="Equation" r:id="rId4" imgW="57607200" imgH="9753600" progId="Equation.3">
                    <p:embed/>
                  </p:oleObj>
                </mc:Choice>
                <mc:Fallback>
                  <p:oleObj name="Equation" r:id="rId4" imgW="57607200" imgH="97536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">
                          <a:biLevel thresh="50000"/>
                          <a:grayscl/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952" y="1945"/>
                          <a:ext cx="3431" cy="58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Text Box 30"/>
          <p:cNvSpPr txBox="1">
            <a:spLocks noChangeArrowheads="1"/>
          </p:cNvSpPr>
          <p:nvPr/>
        </p:nvSpPr>
        <p:spPr bwMode="auto">
          <a:xfrm>
            <a:off x="792136" y="1768073"/>
            <a:ext cx="51054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zh-CN" dirty="0"/>
          </a:p>
        </p:txBody>
      </p:sp>
      <p:sp>
        <p:nvSpPr>
          <p:cNvPr id="10" name="Text Box 38"/>
          <p:cNvSpPr txBox="1">
            <a:spLocks noChangeArrowheads="1"/>
          </p:cNvSpPr>
          <p:nvPr/>
        </p:nvSpPr>
        <p:spPr bwMode="auto">
          <a:xfrm>
            <a:off x="428625" y="1201102"/>
            <a:ext cx="8387080" cy="1015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 sz="2000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</a:t>
            </a:r>
            <a:r>
              <a:rPr lang="zh-CN" altLang="en-US" sz="2000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已知  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Symbol" panose="05050102010706020507" pitchFamily="18" charset="2"/>
              </a:rPr>
              <a:t>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上过点</a:t>
            </a:r>
            <a:r>
              <a:rPr lang="zh-CN" altLang="en-US" sz="2000" i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000" i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的任何曲线在该点的切线都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在同一平面上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.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此平面称为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sym typeface="Symbol" panose="05050102010706020507" pitchFamily="18" charset="2"/>
              </a:rPr>
              <a:t>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在该点的</a:t>
            </a:r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切平面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.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 Box 39"/>
          <p:cNvSpPr txBox="1">
            <a:spLocks noChangeArrowheads="1"/>
          </p:cNvSpPr>
          <p:nvPr/>
        </p:nvSpPr>
        <p:spPr bwMode="auto">
          <a:xfrm>
            <a:off x="5643570" y="2157166"/>
            <a:ext cx="1643074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altLang="zh-CN" dirty="0">
              <a:solidFill>
                <a:schemeClr val="accent1"/>
              </a:solidFill>
            </a:endParaRPr>
          </a:p>
        </p:txBody>
      </p:sp>
      <p:sp>
        <p:nvSpPr>
          <p:cNvPr id="14" name="Text Box 1031"/>
          <p:cNvSpPr txBox="1">
            <a:spLocks noChangeArrowheads="1"/>
          </p:cNvSpPr>
          <p:nvPr/>
        </p:nvSpPr>
        <p:spPr bwMode="auto">
          <a:xfrm>
            <a:off x="916941" y="3754073"/>
            <a:ext cx="234061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法线方程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857314" y="3431471"/>
            <a:ext cx="8221980" cy="293370"/>
            <a:chOff x="512" y="6936"/>
            <a:chExt cx="12948" cy="616"/>
          </a:xfrm>
        </p:grpSpPr>
        <p:graphicFrame>
          <p:nvGraphicFramePr>
            <p:cNvPr id="12" name="Object 1027"/>
            <p:cNvGraphicFramePr>
              <a:graphicFrameLocks noChangeAspect="1"/>
            </p:cNvGraphicFramePr>
            <p:nvPr/>
          </p:nvGraphicFramePr>
          <p:xfrm>
            <a:off x="512" y="6977"/>
            <a:ext cx="3942" cy="5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3" name="Equation" r:id="rId6" imgW="79552800" imgH="10668000" progId="Equation.3">
                    <p:embed/>
                  </p:oleObj>
                </mc:Choice>
                <mc:Fallback>
                  <p:oleObj name="Equation" r:id="rId6" imgW="79552800" imgH="106680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512" y="6977"/>
                          <a:ext cx="3942" cy="52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040"/>
            <p:cNvGraphicFramePr>
              <a:graphicFrameLocks noChangeAspect="1"/>
            </p:cNvGraphicFramePr>
            <p:nvPr/>
          </p:nvGraphicFramePr>
          <p:xfrm>
            <a:off x="4454" y="6936"/>
            <a:ext cx="4434" cy="6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4" name="Equation" r:id="rId8" imgW="85648800" imgH="11887200" progId="Equation.3">
                    <p:embed/>
                  </p:oleObj>
                </mc:Choice>
                <mc:Fallback>
                  <p:oleObj name="Equation" r:id="rId8" imgW="85648800" imgH="118872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4454" y="6936"/>
                          <a:ext cx="4434" cy="616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041"/>
            <p:cNvGraphicFramePr>
              <a:graphicFrameLocks noChangeAspect="1"/>
            </p:cNvGraphicFramePr>
            <p:nvPr/>
          </p:nvGraphicFramePr>
          <p:xfrm>
            <a:off x="8888" y="6992"/>
            <a:ext cx="4572" cy="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5" name="Equation" r:id="rId10" imgW="97536000" imgH="10668000" progId="Equation.3">
                    <p:embed/>
                  </p:oleObj>
                </mc:Choice>
                <mc:Fallback>
                  <p:oleObj name="Equation" r:id="rId10" imgW="97536000" imgH="106680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8888" y="6992"/>
                          <a:ext cx="4572" cy="50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" name="Rectangle 1045"/>
          <p:cNvSpPr txBox="1">
            <a:spLocks noChangeArrowheads="1"/>
          </p:cNvSpPr>
          <p:nvPr/>
        </p:nvSpPr>
        <p:spPr>
          <a:xfrm>
            <a:off x="838344" y="2927055"/>
            <a:ext cx="2797175" cy="4572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切平面方程</a:t>
            </a: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843432" y="4239204"/>
            <a:ext cx="6261100" cy="579596"/>
            <a:chOff x="1515" y="9308"/>
            <a:chExt cx="10759" cy="1470"/>
          </a:xfrm>
        </p:grpSpPr>
        <p:graphicFrame>
          <p:nvGraphicFramePr>
            <p:cNvPr id="15" name="Object 1032"/>
            <p:cNvGraphicFramePr>
              <a:graphicFrameLocks noChangeAspect="1"/>
            </p:cNvGraphicFramePr>
            <p:nvPr/>
          </p:nvGraphicFramePr>
          <p:xfrm>
            <a:off x="1604" y="9308"/>
            <a:ext cx="10670" cy="14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6" name="Equation" r:id="rId12" imgW="163982400" imgH="22555200" progId="Equation.3">
                    <p:embed/>
                  </p:oleObj>
                </mc:Choice>
                <mc:Fallback>
                  <p:oleObj name="Equation" r:id="rId12" imgW="163982400" imgH="225552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1604" y="9308"/>
                          <a:ext cx="10670" cy="147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1047"/>
            <p:cNvGraphicFramePr>
              <a:graphicFrameLocks noChangeAspect="1"/>
            </p:cNvGraphicFramePr>
            <p:nvPr/>
          </p:nvGraphicFramePr>
          <p:xfrm>
            <a:off x="1515" y="10003"/>
            <a:ext cx="3175" cy="6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7" name="Equation" r:id="rId14" imgW="48768000" imgH="10668000" progId="Equation.3">
                    <p:embed/>
                  </p:oleObj>
                </mc:Choice>
                <mc:Fallback>
                  <p:oleObj name="Equation" r:id="rId14" imgW="48768000" imgH="106680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1515" y="10003"/>
                          <a:ext cx="3175" cy="69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1048"/>
            <p:cNvGraphicFramePr>
              <a:graphicFrameLocks noChangeAspect="1"/>
            </p:cNvGraphicFramePr>
            <p:nvPr/>
          </p:nvGraphicFramePr>
          <p:xfrm>
            <a:off x="5330" y="10003"/>
            <a:ext cx="3218" cy="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8" name="Equation" r:id="rId16" imgW="49377600" imgH="11887200" progId="Equation.3">
                    <p:embed/>
                  </p:oleObj>
                </mc:Choice>
                <mc:Fallback>
                  <p:oleObj name="Equation" r:id="rId16" imgW="49377600" imgH="118872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5330" y="10003"/>
                          <a:ext cx="3218" cy="77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Object 1050"/>
            <p:cNvGraphicFramePr>
              <a:graphicFrameLocks noChangeAspect="1"/>
            </p:cNvGraphicFramePr>
            <p:nvPr/>
          </p:nvGraphicFramePr>
          <p:xfrm>
            <a:off x="9115" y="10045"/>
            <a:ext cx="3153" cy="6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9" name="Equation" r:id="rId18" imgW="48768000" imgH="10668000" progId="Equation.3">
                    <p:embed/>
                  </p:oleObj>
                </mc:Choice>
                <mc:Fallback>
                  <p:oleObj name="Equation" r:id="rId18" imgW="48768000" imgH="106680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9115" y="10045"/>
                          <a:ext cx="3153" cy="69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" name="Group 1108"/>
          <p:cNvGrpSpPr/>
          <p:nvPr/>
        </p:nvGrpSpPr>
        <p:grpSpPr bwMode="auto">
          <a:xfrm>
            <a:off x="922655" y="2526507"/>
            <a:ext cx="6967220" cy="280511"/>
            <a:chOff x="654" y="652"/>
            <a:chExt cx="4561" cy="310"/>
          </a:xfrm>
        </p:grpSpPr>
        <p:graphicFrame>
          <p:nvGraphicFramePr>
            <p:cNvPr id="23" name="Object 1028"/>
            <p:cNvGraphicFramePr>
              <a:graphicFrameLocks noChangeAspect="1"/>
            </p:cNvGraphicFramePr>
            <p:nvPr/>
          </p:nvGraphicFramePr>
          <p:xfrm>
            <a:off x="654" y="652"/>
            <a:ext cx="4561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20" name="Equation" r:id="rId20" imgW="175260000" imgH="11887200" progId="Equation.3">
                    <p:embed/>
                  </p:oleObj>
                </mc:Choice>
                <mc:Fallback>
                  <p:oleObj name="Equation" r:id="rId20" imgW="175260000" imgH="118872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654" y="652"/>
                          <a:ext cx="4561" cy="31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Line 1107"/>
            <p:cNvSpPr>
              <a:spLocks noChangeShapeType="1"/>
            </p:cNvSpPr>
            <p:nvPr/>
          </p:nvSpPr>
          <p:spPr bwMode="auto">
            <a:xfrm>
              <a:off x="672" y="720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stealth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792480" y="2082352"/>
            <a:ext cx="5864860" cy="400050"/>
            <a:chOff x="1248" y="4288"/>
            <a:chExt cx="9236" cy="840"/>
          </a:xfrm>
        </p:grpSpPr>
        <p:sp>
          <p:nvSpPr>
            <p:cNvPr id="13" name="Text Box 1029"/>
            <p:cNvSpPr txBox="1">
              <a:spLocks noChangeArrowheads="1"/>
            </p:cNvSpPr>
            <p:nvPr/>
          </p:nvSpPr>
          <p:spPr bwMode="auto">
            <a:xfrm>
              <a:off x="1248" y="4288"/>
              <a:ext cx="9236" cy="84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曲面</a:t>
              </a:r>
              <a:r>
                <a:rPr lang="zh-CN" altLang="en-US" sz="2000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Symbol" panose="05050102010706020507" pitchFamily="18" charset="2"/>
                </a:rPr>
                <a:t> 在</a:t>
              </a:r>
              <a:r>
                <a:rPr lang="zh-CN" altLang="en-US" sz="20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Symbol" panose="05050102010706020507" pitchFamily="18" charset="2"/>
                </a:rPr>
                <a:t>点           </a:t>
              </a:r>
              <a:r>
                <a:rPr lang="en-US" altLang="zh-CN" sz="2000" i="1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Symbol" panose="05050102010706020507" pitchFamily="18" charset="2"/>
                </a:rPr>
                <a:t>           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Symbol" panose="05050102010706020507" pitchFamily="18" charset="2"/>
                </a:rPr>
                <a:t>的</a:t>
              </a:r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法</a:t>
              </a:r>
              <a:r>
                <a:rPr lang="zh-CN" altLang="en-US" sz="2000" b="1" dirty="0" smtClean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向量为</a:t>
              </a: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3073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37685621"/>
                </p:ext>
              </p:extLst>
            </p:nvPr>
          </p:nvGraphicFramePr>
          <p:xfrm>
            <a:off x="3615" y="4446"/>
            <a:ext cx="2407" cy="5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21" name="Equation" r:id="rId22" imgW="48463200" imgH="10668000" progId="Equation.3">
                    <p:embed/>
                  </p:oleObj>
                </mc:Choice>
                <mc:Fallback>
                  <p:oleObj name="Equation" r:id="rId22" imgW="48463200" imgH="106680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3">
                          <a:biLevel thresh="50000"/>
                          <a:grayscl/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615" y="4446"/>
                          <a:ext cx="2407" cy="53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283960401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  <p:bldP spid="14" grpId="0" animBg="1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2319021" y="1428750"/>
          <a:ext cx="2896235" cy="264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1" name="Equation" r:id="rId4" imgW="80162400" imgH="9753600" progId="Equation.3">
                  <p:embed/>
                </p:oleObj>
              </mc:Choice>
              <mc:Fallback>
                <p:oleObj name="Equation" r:id="rId4" imgW="80162400" imgH="9753600" progId="Equation.3">
                  <p:embed/>
                  <p:pic>
                    <p:nvPicPr>
                      <p:cNvPr id="0" name="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19021" y="1428750"/>
                        <a:ext cx="2896235" cy="26479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66710" y="1745555"/>
            <a:ext cx="60706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则在点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84488"/>
              </p:ext>
            </p:extLst>
          </p:nvPr>
        </p:nvGraphicFramePr>
        <p:xfrm>
          <a:off x="1430819" y="1818589"/>
          <a:ext cx="1017905" cy="254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2" name="Equation" r:id="rId6" imgW="29260800" imgH="9753600" progId="Equation.3">
                  <p:embed/>
                </p:oleObj>
              </mc:Choice>
              <mc:Fallback>
                <p:oleObj name="Equation" r:id="rId6" imgW="29260800" imgH="9753600" progId="Equation.3">
                  <p:embed/>
                  <p:pic>
                    <p:nvPicPr>
                      <p:cNvPr id="0" name="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30819" y="1818589"/>
                        <a:ext cx="1017905" cy="25479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732620"/>
              </p:ext>
            </p:extLst>
          </p:nvPr>
        </p:nvGraphicFramePr>
        <p:xfrm>
          <a:off x="2145105" y="3945909"/>
          <a:ext cx="4013835" cy="5743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3" name="Equation" r:id="rId8" imgW="116738400" imgH="24079200" progId="Equation.3">
                  <p:embed/>
                </p:oleObj>
              </mc:Choice>
              <mc:Fallback>
                <p:oleObj name="Equation" r:id="rId8" imgW="116738400" imgH="24079200" progId="Equation.3">
                  <p:embed/>
                  <p:pic>
                    <p:nvPicPr>
                      <p:cNvPr id="0" name=""/>
                      <p:cNvPicPr>
                        <a:picLocks noChangeAspect="1"/>
                      </p:cNvPicPr>
                      <p:nvPr/>
                    </p:nvPicPr>
                    <p:blipFill>
                      <a:blip r:embed="rId9">
                        <a:biLevel thresh="50000"/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2145105" y="3945909"/>
                        <a:ext cx="4013835" cy="57435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21"/>
          <p:cNvSpPr txBox="1">
            <a:spLocks noChangeArrowheads="1"/>
          </p:cNvSpPr>
          <p:nvPr/>
        </p:nvSpPr>
        <p:spPr bwMode="auto">
          <a:xfrm>
            <a:off x="655050" y="3646814"/>
            <a:ext cx="18288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法线方程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578485" y="2263613"/>
            <a:ext cx="8449310" cy="400050"/>
            <a:chOff x="911" y="4753"/>
            <a:chExt cx="13306" cy="840"/>
          </a:xfrm>
        </p:grpSpPr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911" y="4753"/>
              <a:ext cx="13306" cy="84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故当函数              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在点                有连续偏导数时</a:t>
              </a:r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, </a:t>
              </a:r>
              <a:r>
                <a:rPr lang="zh-CN" altLang="en-US" sz="2000" noProof="0" smtClean="0">
                  <a:ln>
                    <a:noFill/>
                  </a:ln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  <a:sym typeface="Symbol" panose="05050102010706020507" pitchFamily="18" charset="2"/>
                </a:rPr>
                <a:t>在点 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有  </a:t>
              </a:r>
            </a:p>
          </p:txBody>
        </p:sp>
        <p:graphicFrame>
          <p:nvGraphicFramePr>
            <p:cNvPr id="12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90802139"/>
                </p:ext>
              </p:extLst>
            </p:nvPr>
          </p:nvGraphicFramePr>
          <p:xfrm>
            <a:off x="2763" y="4879"/>
            <a:ext cx="1458" cy="5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54" name="Equation" r:id="rId10" imgW="26212800" imgH="9753600" progId="Equation.3">
                    <p:embed/>
                  </p:oleObj>
                </mc:Choice>
                <mc:Fallback>
                  <p:oleObj name="Equation" r:id="rId10" imgW="26212800" imgH="97536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1">
                          <a:biLevel thresh="50000"/>
                          <a:grayscl/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2763" y="4879"/>
                          <a:ext cx="1458" cy="54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2584791"/>
                </p:ext>
              </p:extLst>
            </p:nvPr>
          </p:nvGraphicFramePr>
          <p:xfrm>
            <a:off x="5281" y="4901"/>
            <a:ext cx="1496" cy="5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55" name="Equation" r:id="rId12" imgW="28651200" imgH="10668000" progId="Equation.3">
                    <p:embed/>
                  </p:oleObj>
                </mc:Choice>
                <mc:Fallback>
                  <p:oleObj name="Equation" r:id="rId12" imgW="28651200" imgH="106680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5281" y="4901"/>
                          <a:ext cx="1496" cy="55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70122016"/>
                </p:ext>
              </p:extLst>
            </p:nvPr>
          </p:nvGraphicFramePr>
          <p:xfrm>
            <a:off x="11204" y="4835"/>
            <a:ext cx="2187" cy="6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56" name="Equation" r:id="rId14" imgW="762000" imgH="228600" progId="Equation.3">
                    <p:embed/>
                  </p:oleObj>
                </mc:Choice>
                <mc:Fallback>
                  <p:oleObj name="Equation" r:id="rId14" imgW="762000" imgH="2286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11204" y="4835"/>
                          <a:ext cx="2187" cy="67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组合 5"/>
          <p:cNvGrpSpPr/>
          <p:nvPr/>
        </p:nvGrpSpPr>
        <p:grpSpPr>
          <a:xfrm>
            <a:off x="604520" y="1028700"/>
            <a:ext cx="7255510" cy="400050"/>
            <a:chOff x="952" y="1779"/>
            <a:chExt cx="11426" cy="840"/>
          </a:xfrm>
        </p:grpSpPr>
        <p:graphicFrame>
          <p:nvGraphicFramePr>
            <p:cNvPr id="7" name="Object 5"/>
            <p:cNvGraphicFramePr>
              <a:graphicFrameLocks noChangeAspect="1"/>
            </p:cNvGraphicFramePr>
            <p:nvPr/>
          </p:nvGraphicFramePr>
          <p:xfrm>
            <a:off x="6975" y="1920"/>
            <a:ext cx="2240" cy="5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57" name="Equation" r:id="rId16" imgW="39319200" imgH="9753600" progId="Equation.3">
                    <p:embed/>
                  </p:oleObj>
                </mc:Choice>
                <mc:Fallback>
                  <p:oleObj name="Equation" r:id="rId16" imgW="39319200" imgH="97536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7">
                          <a:biLevel thresh="50000"/>
                          <a:grayscl/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6975" y="1920"/>
                          <a:ext cx="2240" cy="55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ctangle 60"/>
            <p:cNvSpPr txBox="1">
              <a:spLocks noChangeArrowheads="1"/>
            </p:cNvSpPr>
            <p:nvPr/>
          </p:nvSpPr>
          <p:spPr>
            <a:xfrm>
              <a:off x="952" y="1779"/>
              <a:ext cx="11426" cy="840"/>
            </a:xfrm>
            <a:prstGeom prst="rect">
              <a:avLst/>
            </a:prstGeom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</a:rPr>
                <a:t>特别</a:t>
              </a:r>
              <a:r>
                <a:rPr kumimoji="0" lang="en-US" altLang="zh-CN" sz="2000" b="1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</a:rPr>
                <a:t>,</a:t>
              </a:r>
              <a:r>
                <a:rPr kumimoji="0" lang="en-US" altLang="zh-CN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</a:rPr>
                <a:t> </a:t>
              </a:r>
              <a:r>
                <a:rPr kumimoji="0" lang="zh-CN" altLang="en-US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</a:rPr>
                <a:t>当光滑曲面</a:t>
              </a:r>
              <a:r>
                <a:rPr kumimoji="0" lang="zh-CN" altLang="en-US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  <a:sym typeface="Symbol" panose="05050102010706020507" pitchFamily="18" charset="2"/>
                </a:rPr>
                <a:t> </a:t>
              </a:r>
              <a:r>
                <a:rPr kumimoji="0" lang="zh-CN" altLang="en-US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</a:rPr>
                <a:t>的方程为显式                     时，</a:t>
              </a:r>
              <a:endParaRPr kumimoji="0" lang="en-US" altLang="zh-CN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1209750" y="3236773"/>
            <a:ext cx="6700520" cy="253365"/>
            <a:chOff x="1900" y="7955"/>
            <a:chExt cx="11472" cy="774"/>
          </a:xfrm>
        </p:grpSpPr>
        <p:graphicFrame>
          <p:nvGraphicFramePr>
            <p:cNvPr id="5" name="Object 20"/>
            <p:cNvGraphicFramePr>
              <a:graphicFrameLocks noChangeAspect="1"/>
            </p:cNvGraphicFramePr>
            <p:nvPr/>
          </p:nvGraphicFramePr>
          <p:xfrm>
            <a:off x="3955" y="7955"/>
            <a:ext cx="4645" cy="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58" name="Equation" r:id="rId18" imgW="66751200" imgH="10668000" progId="Equation.3">
                    <p:embed/>
                  </p:oleObj>
                </mc:Choice>
                <mc:Fallback>
                  <p:oleObj name="Equation" r:id="rId18" imgW="66751200" imgH="106680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3955" y="7955"/>
                          <a:ext cx="4645" cy="73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Object 63"/>
            <p:cNvGraphicFramePr>
              <a:graphicFrameLocks noChangeAspect="1"/>
            </p:cNvGraphicFramePr>
            <p:nvPr/>
          </p:nvGraphicFramePr>
          <p:xfrm>
            <a:off x="8470" y="7955"/>
            <a:ext cx="4902" cy="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59" name="Equation" r:id="rId20" imgW="74980800" imgH="11887200" progId="Equation.3">
                    <p:embed/>
                  </p:oleObj>
                </mc:Choice>
                <mc:Fallback>
                  <p:oleObj name="Equation" r:id="rId20" imgW="74980800" imgH="118872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8470" y="7955"/>
                          <a:ext cx="4902" cy="77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Object 64"/>
            <p:cNvGraphicFramePr>
              <a:graphicFrameLocks noChangeAspect="1"/>
            </p:cNvGraphicFramePr>
            <p:nvPr/>
          </p:nvGraphicFramePr>
          <p:xfrm>
            <a:off x="1900" y="7955"/>
            <a:ext cx="2055" cy="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60" name="Equation" r:id="rId22" imgW="31394400" imgH="10668000" progId="Equation.3">
                    <p:embed/>
                  </p:oleObj>
                </mc:Choice>
                <mc:Fallback>
                  <p:oleObj name="Equation" r:id="rId22" imgW="31394400" imgH="106680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1900" y="7955"/>
                          <a:ext cx="2055" cy="70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组合 2"/>
          <p:cNvGrpSpPr/>
          <p:nvPr/>
        </p:nvGrpSpPr>
        <p:grpSpPr>
          <a:xfrm>
            <a:off x="2433610" y="1825943"/>
            <a:ext cx="3858895" cy="278130"/>
            <a:chOff x="4449" y="4093"/>
            <a:chExt cx="6105" cy="776"/>
          </a:xfrm>
        </p:grpSpPr>
        <p:graphicFrame>
          <p:nvGraphicFramePr>
            <p:cNvPr id="16" name="Object 35"/>
            <p:cNvGraphicFramePr>
              <a:graphicFrameLocks noChangeAspect="1"/>
            </p:cNvGraphicFramePr>
            <p:nvPr/>
          </p:nvGraphicFramePr>
          <p:xfrm>
            <a:off x="6425" y="4093"/>
            <a:ext cx="2032" cy="7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61" name="Equation" r:id="rId24" imgW="31089600" imgH="11887200" progId="Equation.3">
                    <p:embed/>
                  </p:oleObj>
                </mc:Choice>
                <mc:Fallback>
                  <p:oleObj name="Equation" r:id="rId24" imgW="31089600" imgH="118872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5">
                          <a:biLevel thresh="50000"/>
                          <a:grayscl/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6425" y="4093"/>
                          <a:ext cx="2032" cy="77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36"/>
            <p:cNvGraphicFramePr>
              <a:graphicFrameLocks noChangeAspect="1"/>
            </p:cNvGraphicFramePr>
            <p:nvPr/>
          </p:nvGraphicFramePr>
          <p:xfrm>
            <a:off x="8582" y="4118"/>
            <a:ext cx="1973" cy="6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62" name="Equation" r:id="rId26" imgW="30175200" imgH="10668000" progId="Equation.3">
                    <p:embed/>
                  </p:oleObj>
                </mc:Choice>
                <mc:Fallback>
                  <p:oleObj name="Equation" r:id="rId26" imgW="30175200" imgH="106680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7">
                          <a:biLevel thresh="50000"/>
                          <a:grayscl/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8582" y="4118"/>
                          <a:ext cx="1973" cy="69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Object 68"/>
            <p:cNvGraphicFramePr>
              <a:graphicFrameLocks noChangeAspect="1"/>
            </p:cNvGraphicFramePr>
            <p:nvPr/>
          </p:nvGraphicFramePr>
          <p:xfrm>
            <a:off x="4449" y="4093"/>
            <a:ext cx="1973" cy="6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63" name="Equation" r:id="rId28" imgW="30175200" imgH="10668000" progId="Equation.3">
                    <p:embed/>
                  </p:oleObj>
                </mc:Choice>
                <mc:Fallback>
                  <p:oleObj name="Equation" r:id="rId28" imgW="30175200" imgH="106680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9">
                          <a:biLevel thresh="50000"/>
                          <a:grayscl/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4449" y="4093"/>
                          <a:ext cx="1973" cy="69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" name="Text Box 69"/>
          <p:cNvSpPr txBox="1">
            <a:spLocks noChangeArrowheads="1"/>
          </p:cNvSpPr>
          <p:nvPr/>
        </p:nvSpPr>
        <p:spPr bwMode="auto">
          <a:xfrm>
            <a:off x="616950" y="2799328"/>
            <a:ext cx="23622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切平面方程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2448724" y="133909"/>
            <a:ext cx="54864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曲面的切平面与法线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  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0546006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 autoUpdateAnimBg="0"/>
      <p:bldP spid="15" grpId="0" build="p" autoUpdateAnimBg="0"/>
      <p:bldP spid="25" grpId="0" bldLvl="0" animBg="1" autoUpdateAnimBg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8" name="Object 22"/>
          <p:cNvGraphicFramePr>
            <a:graphicFrameLocks noChangeAspect="1"/>
          </p:cNvGraphicFramePr>
          <p:nvPr/>
        </p:nvGraphicFramePr>
        <p:xfrm>
          <a:off x="1857376" y="3681412"/>
          <a:ext cx="3082925" cy="722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5" name="Equation" r:id="rId4" imgW="83820000" imgH="26212800" progId="Equation.3">
                  <p:embed/>
                </p:oleObj>
              </mc:Choice>
              <mc:Fallback>
                <p:oleObj name="Equation" r:id="rId4" imgW="83820000" imgH="26212800" progId="Equation.3">
                  <p:embed/>
                  <p:pic>
                    <p:nvPicPr>
                      <p:cNvPr id="0" name=""/>
                      <p:cNvPicPr>
                        <a:picLocks noChangeAspect="1"/>
                      </p:cNvPicPr>
                      <p:nvPr/>
                    </p:nvPicPr>
                    <p:blipFill>
                      <a:blip r:embed="rId5">
                        <a:biLevel thresh="50000"/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1857376" y="3681412"/>
                        <a:ext cx="3082925" cy="72294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" name="组合 22"/>
          <p:cNvGrpSpPr/>
          <p:nvPr/>
        </p:nvGrpSpPr>
        <p:grpSpPr>
          <a:xfrm>
            <a:off x="618490" y="2083596"/>
            <a:ext cx="8031480" cy="400051"/>
            <a:chOff x="974" y="4261"/>
            <a:chExt cx="12648" cy="840"/>
          </a:xfrm>
        </p:grpSpPr>
        <p:sp>
          <p:nvSpPr>
            <p:cNvPr id="9" name="Text Box 24"/>
            <p:cNvSpPr txBox="1">
              <a:spLocks noChangeArrowheads="1"/>
            </p:cNvSpPr>
            <p:nvPr/>
          </p:nvSpPr>
          <p:spPr bwMode="auto">
            <a:xfrm>
              <a:off x="974" y="4261"/>
              <a:ext cx="12648" cy="84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将                                       分别记为               则</a:t>
              </a:r>
            </a:p>
          </p:txBody>
        </p:sp>
        <p:graphicFrame>
          <p:nvGraphicFramePr>
            <p:cNvPr id="10" name="Object 25"/>
            <p:cNvGraphicFramePr>
              <a:graphicFrameLocks noChangeAspect="1"/>
            </p:cNvGraphicFramePr>
            <p:nvPr/>
          </p:nvGraphicFramePr>
          <p:xfrm>
            <a:off x="1620" y="4327"/>
            <a:ext cx="4319" cy="6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46" name="Equation" r:id="rId6" imgW="78333600" imgH="11887200" progId="Equation.3">
                    <p:embed/>
                  </p:oleObj>
                </mc:Choice>
                <mc:Fallback>
                  <p:oleObj name="Equation" r:id="rId6" imgW="78333600" imgH="118872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620" y="4327"/>
                          <a:ext cx="4319" cy="656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26"/>
            <p:cNvGraphicFramePr>
              <a:graphicFrameLocks noChangeAspect="1"/>
            </p:cNvGraphicFramePr>
            <p:nvPr/>
          </p:nvGraphicFramePr>
          <p:xfrm>
            <a:off x="7887" y="4335"/>
            <a:ext cx="1478" cy="6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47" name="Equation" r:id="rId8" imgW="27127200" imgH="11887200" progId="Equation.3">
                    <p:embed/>
                  </p:oleObj>
                </mc:Choice>
                <mc:Fallback>
                  <p:oleObj name="Equation" r:id="rId8" imgW="27127200" imgH="118872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7887" y="4335"/>
                          <a:ext cx="1478" cy="64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ectangle 37"/>
          <p:cNvSpPr txBox="1">
            <a:spLocks noChangeArrowheads="1"/>
          </p:cNvSpPr>
          <p:nvPr/>
        </p:nvSpPr>
        <p:spPr>
          <a:xfrm>
            <a:off x="652145" y="2597468"/>
            <a:ext cx="3495675" cy="4000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法向量的方向余弦：</a:t>
            </a:r>
            <a:endParaRPr kumimoji="0" lang="zh-CN" altLang="en-US" sz="2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618490" y="1015365"/>
            <a:ext cx="8341360" cy="400050"/>
            <a:chOff x="974" y="2132"/>
            <a:chExt cx="13136" cy="840"/>
          </a:xfrm>
        </p:grpSpPr>
        <p:sp>
          <p:nvSpPr>
            <p:cNvPr id="7" name="Text Box 20"/>
            <p:cNvSpPr txBox="1">
              <a:spLocks noChangeArrowheads="1"/>
            </p:cNvSpPr>
            <p:nvPr/>
          </p:nvSpPr>
          <p:spPr bwMode="auto">
            <a:xfrm>
              <a:off x="974" y="2132"/>
              <a:ext cx="13136" cy="84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用             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表示法向量的方向角</a:t>
              </a:r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,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并假定法向量方向向上</a:t>
              </a:r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,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则     为锐角</a:t>
              </a:r>
              <a:endPara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3" name="组合 2"/>
            <p:cNvGrpSpPr/>
            <p:nvPr/>
          </p:nvGrpSpPr>
          <p:grpSpPr>
            <a:xfrm>
              <a:off x="1620" y="2344"/>
              <a:ext cx="10317" cy="498"/>
              <a:chOff x="1162" y="2309"/>
              <a:chExt cx="10317" cy="498"/>
            </a:xfrm>
          </p:grpSpPr>
          <p:graphicFrame>
            <p:nvGraphicFramePr>
              <p:cNvPr id="5" name="Object 1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40185020"/>
                  </p:ext>
                </p:extLst>
              </p:nvPr>
            </p:nvGraphicFramePr>
            <p:xfrm>
              <a:off x="1162" y="2309"/>
              <a:ext cx="1380" cy="47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3048" name="Equation" r:id="rId10" imgW="27736800" imgH="9448800" progId="Equation.3">
                      <p:embed/>
                    </p:oleObj>
                  </mc:Choice>
                  <mc:Fallback>
                    <p:oleObj name="Equation" r:id="rId10" imgW="27736800" imgH="9448800" progId="Equation.3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1">
                            <a:biLevel thresh="50000"/>
                            <a:grayscl/>
                          </a:blip>
                          <a:stretch>
                            <a:fillRect/>
                          </a:stretch>
                        </p:blipFill>
                        <p:spPr>
                          <a:xfrm>
                            <a:off x="1162" y="2309"/>
                            <a:ext cx="1380" cy="47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" name="Object 2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913453946"/>
                  </p:ext>
                </p:extLst>
              </p:nvPr>
            </p:nvGraphicFramePr>
            <p:xfrm>
              <a:off x="10879" y="2309"/>
              <a:ext cx="600" cy="49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3049" name="Equation" r:id="rId12" imgW="127000" imgH="165100" progId="Equation.3">
                      <p:embed/>
                    </p:oleObj>
                  </mc:Choice>
                  <mc:Fallback>
                    <p:oleObj name="Equation" r:id="rId12" imgW="127000" imgH="165100" progId="Equation.3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3">
                            <a:biLevel thresh="50000"/>
                            <a:grayscl/>
                          </a:blip>
                          <a:stretch>
                            <a:fillRect/>
                          </a:stretch>
                        </p:blipFill>
                        <p:spPr>
                          <a:xfrm>
                            <a:off x="10879" y="2309"/>
                            <a:ext cx="600" cy="498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1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7013364"/>
              </p:ext>
            </p:extLst>
          </p:nvPr>
        </p:nvGraphicFramePr>
        <p:xfrm>
          <a:off x="1710410" y="2895600"/>
          <a:ext cx="6200775" cy="682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0" name="Equation" r:id="rId14" imgW="188976000" imgH="27736800" progId="Equation.3">
                  <p:embed/>
                </p:oleObj>
              </mc:Choice>
              <mc:Fallback>
                <p:oleObj name="Equation" r:id="rId14" imgW="188976000" imgH="27736800" progId="Equation.3">
                  <p:embed/>
                  <p:pic>
                    <p:nvPicPr>
                      <p:cNvPr id="0" name=""/>
                      <p:cNvPicPr>
                        <a:picLocks noChangeAspect="1"/>
                      </p:cNvPicPr>
                      <p:nvPr/>
                    </p:nvPicPr>
                    <p:blipFill>
                      <a:blip r:embed="rId15">
                        <a:biLevel thresh="50000"/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1710410" y="2895600"/>
                        <a:ext cx="6200775" cy="68294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组合 3"/>
          <p:cNvGrpSpPr/>
          <p:nvPr/>
        </p:nvGrpSpPr>
        <p:grpSpPr>
          <a:xfrm>
            <a:off x="618490" y="1549241"/>
            <a:ext cx="5768340" cy="400050"/>
            <a:chOff x="974" y="3253"/>
            <a:chExt cx="9084" cy="840"/>
          </a:xfrm>
        </p:grpSpPr>
        <p:sp>
          <p:nvSpPr>
            <p:cNvPr id="6" name="Text Box 15"/>
            <p:cNvSpPr txBox="1">
              <a:spLocks noChangeArrowheads="1"/>
            </p:cNvSpPr>
            <p:nvPr/>
          </p:nvSpPr>
          <p:spPr bwMode="auto">
            <a:xfrm>
              <a:off x="974" y="3253"/>
              <a:ext cx="2760" cy="84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 b="1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法向量</a:t>
              </a:r>
              <a:endPara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20" name="Group 56"/>
            <p:cNvGrpSpPr/>
            <p:nvPr/>
          </p:nvGrpSpPr>
          <p:grpSpPr bwMode="auto">
            <a:xfrm>
              <a:off x="2530" y="3335"/>
              <a:ext cx="7528" cy="683"/>
              <a:chOff x="1255" y="1152"/>
              <a:chExt cx="3449" cy="312"/>
            </a:xfrm>
          </p:grpSpPr>
          <p:graphicFrame>
            <p:nvGraphicFramePr>
              <p:cNvPr id="21" name="Object 52"/>
              <p:cNvGraphicFramePr>
                <a:graphicFrameLocks noChangeAspect="1"/>
              </p:cNvGraphicFramePr>
              <p:nvPr/>
            </p:nvGraphicFramePr>
            <p:xfrm>
              <a:off x="1274" y="1152"/>
              <a:ext cx="3430" cy="3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3051" name="Equation" r:id="rId16" imgW="130759200" imgH="11887200" progId="Equation.3">
                      <p:embed/>
                    </p:oleObj>
                  </mc:Choice>
                  <mc:Fallback>
                    <p:oleObj name="Equation" r:id="rId16" imgW="130759200" imgH="11887200" progId="Equation.3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7"/>
                          <a:stretch>
                            <a:fillRect/>
                          </a:stretch>
                        </p:blipFill>
                        <p:spPr>
                          <a:xfrm>
                            <a:off x="1274" y="1152"/>
                            <a:ext cx="3430" cy="3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2" name="Line 55"/>
              <p:cNvSpPr>
                <a:spLocks noChangeShapeType="1"/>
              </p:cNvSpPr>
              <p:nvPr/>
            </p:nvSpPr>
            <p:spPr bwMode="auto">
              <a:xfrm>
                <a:off x="1255" y="1178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tailEnd type="triangle" w="med" len="med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24" name="Rectangle 2"/>
          <p:cNvSpPr txBox="1">
            <a:spLocks noChangeArrowheads="1"/>
          </p:cNvSpPr>
          <p:nvPr/>
        </p:nvSpPr>
        <p:spPr>
          <a:xfrm>
            <a:off x="2448724" y="133909"/>
            <a:ext cx="54864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曲面的切平面与法线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  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8355407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utoUpdateAnimBg="0"/>
      <p:bldP spid="2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ffice 主题​​">
  <a:themeElements>
    <a:clrScheme name="自定义 1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FFFFFF"/>
      </a:hlink>
      <a:folHlink>
        <a:srgbClr val="FFFFFF"/>
      </a:folHlink>
    </a:clrScheme>
    <a:fontScheme name="Consolas-Verdana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493</Words>
  <Application>Microsoft Office PowerPoint</Application>
  <PresentationFormat>全屏显示(16:9)</PresentationFormat>
  <Paragraphs>109</Paragraphs>
  <Slides>16</Slides>
  <Notes>16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3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16</vt:i4>
      </vt:variant>
    </vt:vector>
  </HeadingPairs>
  <TitlesOfParts>
    <vt:vector size="32" baseType="lpstr">
      <vt:lpstr>方正兰亭粗黑_GBK</vt:lpstr>
      <vt:lpstr>华文楷体</vt:lpstr>
      <vt:lpstr>宋体</vt:lpstr>
      <vt:lpstr>微软雅黑</vt:lpstr>
      <vt:lpstr>Arial</vt:lpstr>
      <vt:lpstr>Calibri</vt:lpstr>
      <vt:lpstr>Consolas</vt:lpstr>
      <vt:lpstr>Impact</vt:lpstr>
      <vt:lpstr>Symbol</vt:lpstr>
      <vt:lpstr>Verdana</vt:lpstr>
      <vt:lpstr>1_Office 主题​​</vt:lpstr>
      <vt:lpstr>2_Office 主题​​</vt:lpstr>
      <vt:lpstr>3_Office 主题​​</vt:lpstr>
      <vt:lpstr>Equation.KSEE3</vt:lpstr>
      <vt:lpstr>Equation</vt:lpstr>
      <vt:lpstr>Equation.3</vt:lpstr>
      <vt:lpstr>PowerPoint 演示文稿</vt:lpstr>
      <vt:lpstr>PowerPoint 演示文稿</vt:lpstr>
      <vt:lpstr>1.  曲线方程为参数方程的情况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Administrator</cp:lastModifiedBy>
  <cp:revision>318</cp:revision>
  <dcterms:created xsi:type="dcterms:W3CDTF">2016-03-20T02:48:00Z</dcterms:created>
  <dcterms:modified xsi:type="dcterms:W3CDTF">2018-04-16T07:06:30Z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