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php" ContentType="image/png"/>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33" r:id="rId1"/>
  </p:sldMasterIdLst>
  <p:notesMasterIdLst>
    <p:notesMasterId r:id="rId65"/>
  </p:notesMasterIdLst>
  <p:sldIdLst>
    <p:sldId id="256" r:id="rId2"/>
    <p:sldId id="341" r:id="rId3"/>
    <p:sldId id="342" r:id="rId4"/>
    <p:sldId id="344" r:id="rId5"/>
    <p:sldId id="343" r:id="rId6"/>
    <p:sldId id="258" r:id="rId7"/>
    <p:sldId id="259" r:id="rId8"/>
    <p:sldId id="345" r:id="rId9"/>
    <p:sldId id="346" r:id="rId10"/>
    <p:sldId id="347" r:id="rId11"/>
    <p:sldId id="348" r:id="rId12"/>
    <p:sldId id="260" r:id="rId13"/>
    <p:sldId id="261" r:id="rId14"/>
    <p:sldId id="262" r:id="rId15"/>
    <p:sldId id="263" r:id="rId16"/>
    <p:sldId id="264" r:id="rId17"/>
    <p:sldId id="265" r:id="rId18"/>
    <p:sldId id="266" r:id="rId19"/>
    <p:sldId id="268" r:id="rId20"/>
    <p:sldId id="269" r:id="rId21"/>
    <p:sldId id="271" r:id="rId22"/>
    <p:sldId id="270" r:id="rId23"/>
    <p:sldId id="272" r:id="rId24"/>
    <p:sldId id="273" r:id="rId25"/>
    <p:sldId id="276" r:id="rId26"/>
    <p:sldId id="338" r:id="rId27"/>
    <p:sldId id="339" r:id="rId28"/>
    <p:sldId id="279" r:id="rId29"/>
    <p:sldId id="280" r:id="rId30"/>
    <p:sldId id="350" r:id="rId31"/>
    <p:sldId id="282" r:id="rId32"/>
    <p:sldId id="286" r:id="rId33"/>
    <p:sldId id="287" r:id="rId34"/>
    <p:sldId id="288" r:id="rId35"/>
    <p:sldId id="289" r:id="rId36"/>
    <p:sldId id="313" r:id="rId37"/>
    <p:sldId id="314" r:id="rId38"/>
    <p:sldId id="290" r:id="rId39"/>
    <p:sldId id="315" r:id="rId40"/>
    <p:sldId id="291" r:id="rId41"/>
    <p:sldId id="318" r:id="rId42"/>
    <p:sldId id="319" r:id="rId43"/>
    <p:sldId id="321" r:id="rId44"/>
    <p:sldId id="320" r:id="rId45"/>
    <p:sldId id="322" r:id="rId46"/>
    <p:sldId id="324" r:id="rId47"/>
    <p:sldId id="323" r:id="rId48"/>
    <p:sldId id="295" r:id="rId49"/>
    <p:sldId id="326" r:id="rId50"/>
    <p:sldId id="349" r:id="rId51"/>
    <p:sldId id="296" r:id="rId52"/>
    <p:sldId id="328" r:id="rId53"/>
    <p:sldId id="297" r:id="rId54"/>
    <p:sldId id="329" r:id="rId55"/>
    <p:sldId id="330" r:id="rId56"/>
    <p:sldId id="298" r:id="rId57"/>
    <p:sldId id="299" r:id="rId58"/>
    <p:sldId id="332" r:id="rId59"/>
    <p:sldId id="333" r:id="rId60"/>
    <p:sldId id="336" r:id="rId61"/>
    <p:sldId id="300" r:id="rId62"/>
    <p:sldId id="301" r:id="rId63"/>
    <p:sldId id="305" r:id="rId64"/>
  </p:sldIdLst>
  <p:sldSz cx="9144000" cy="6858000" type="screen4x3"/>
  <p:notesSz cx="6858000" cy="9144000"/>
  <p:embeddedFontLst>
    <p:embeddedFont>
      <p:font typeface="华文行楷" panose="02010800040101010101" pitchFamily="2" charset="-122"/>
      <p:regular r:id="rId66"/>
    </p:embeddedFont>
    <p:embeddedFont>
      <p:font typeface="楷体_GB2312" panose="02010600030101010101" charset="-122"/>
      <p:regular r:id="rId67"/>
    </p:embeddedFont>
    <p:embeddedFont>
      <p:font typeface="Calibri" panose="020F0502020204030204" pitchFamily="34" charset="0"/>
      <p:regular r:id="rId68"/>
      <p:bold r:id="rId69"/>
      <p:italic r:id="rId70"/>
      <p:boldItalic r:id="rId71"/>
    </p:embeddedFont>
    <p:embeddedFont>
      <p:font typeface="Verdana" panose="020B0604030504040204" pitchFamily="34" charset="0"/>
      <p:regular r:id="rId72"/>
      <p:bold r:id="rId73"/>
      <p:italic r:id="rId74"/>
      <p:boldItalic r:id="rId75"/>
    </p:embeddedFont>
    <p:embeddedFont>
      <p:font typeface="굴림" panose="020B0600000101010101" pitchFamily="34" charset="-127"/>
      <p:regular r:id="rId76"/>
    </p:embeddedFont>
    <p:embeddedFont>
      <p:font typeface="Calibri Light" panose="020F0302020204030204" pitchFamily="34" charset="0"/>
      <p:regular r:id="rId77"/>
      <p:italic r:id="rId78"/>
    </p:embeddedFont>
    <p:embeddedFont>
      <p:font typeface="Tahoma" panose="020B0604030504040204" pitchFamily="34" charset="0"/>
      <p:regular r:id="rId79"/>
      <p:bold r:id="rId80"/>
    </p:embeddedFont>
  </p:embeddedFontLst>
  <p:defaultTextStyle>
    <a:defPPr>
      <a:defRPr lang="ko-KR"/>
    </a:defPPr>
    <a:lvl1pPr algn="l" rtl="0" eaLnBrk="0" fontAlgn="base" hangingPunct="0">
      <a:spcBef>
        <a:spcPct val="0"/>
      </a:spcBef>
      <a:spcAft>
        <a:spcPct val="0"/>
      </a:spcAft>
      <a:defRPr kumimoji="1" sz="6000"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sz="6000"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sz="6000"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sz="6000"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sz="6000"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sz="6000"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sz="6000"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sz="6000"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sz="6000"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83" autoAdjust="0"/>
  </p:normalViewPr>
  <p:slideViewPr>
    <p:cSldViewPr>
      <p:cViewPr varScale="1">
        <p:scale>
          <a:sx n="83" d="100"/>
          <a:sy n="83" d="100"/>
        </p:scale>
        <p:origin x="11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jpe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latinLnBrk="1" hangingPunct="1">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latinLnBrk="1" hangingPunct="1">
              <a:defRPr sz="1200"/>
            </a:lvl1pPr>
          </a:lstStyle>
          <a:p>
            <a:pPr>
              <a:defRPr/>
            </a:pPr>
            <a:fld id="{BE263A2B-9C3D-41B3-B910-81149E20BF88}" type="datetimeFigureOut">
              <a:rPr lang="zh-CN" altLang="en-US"/>
              <a:pPr>
                <a:defRPr/>
              </a:pPr>
              <a:t>2018/3/6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latinLnBrk="1" hangingPunct="1">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7D95C05C-97EA-473F-88BF-C5A29D6BCE39}" type="slidenum">
              <a:rPr lang="zh-CN" altLang="en-US"/>
              <a:pPr/>
              <a:t>‹#›</a:t>
            </a:fld>
            <a:endParaRPr lang="zh-CN" altLang="en-US"/>
          </a:p>
        </p:txBody>
      </p:sp>
    </p:spTree>
    <p:extLst>
      <p:ext uri="{BB962C8B-B14F-4D97-AF65-F5344CB8AC3E}">
        <p14:creationId xmlns:p14="http://schemas.microsoft.com/office/powerpoint/2010/main" val="1535233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400" b="1" smtClean="0">
                <a:latin typeface="楷体_GB2312" pitchFamily="49" charset="-122"/>
                <a:ea typeface="楷体_GB2312" pitchFamily="49" charset="-122"/>
              </a:rPr>
              <a:t>论文（</a:t>
            </a:r>
            <a:r>
              <a:rPr lang="en-US" altLang="zh-CN" sz="2400" b="1" smtClean="0">
                <a:latin typeface="楷体_GB2312" pitchFamily="49" charset="-122"/>
                <a:ea typeface="楷体_GB2312" pitchFamily="49" charset="-122"/>
              </a:rPr>
              <a:t>4000</a:t>
            </a:r>
            <a:r>
              <a:rPr lang="zh-CN" altLang="en-US" sz="2400" b="1" smtClean="0">
                <a:latin typeface="楷体_GB2312" pitchFamily="49" charset="-122"/>
                <a:ea typeface="楷体_GB2312" pitchFamily="49" charset="-122"/>
              </a:rPr>
              <a:t>字以上）</a:t>
            </a:r>
            <a:endParaRPr lang="en-US" altLang="zh-CN" sz="2400" b="1" smtClean="0">
              <a:latin typeface="楷体_GB2312" pitchFamily="49" charset="-122"/>
              <a:ea typeface="楷体_GB2312" pitchFamily="49" charset="-122"/>
            </a:endParaRPr>
          </a:p>
          <a:p>
            <a:pPr lvl="1" eaLnBrk="1" hangingPunct="1"/>
            <a:r>
              <a:rPr lang="zh-CN" altLang="en-US" b="1" smtClean="0">
                <a:latin typeface="楷体_GB2312" pitchFamily="49" charset="-122"/>
                <a:ea typeface="楷体_GB2312" pitchFamily="49" charset="-122"/>
              </a:rPr>
              <a:t>从各主题中选择一个，对这一主题在当前发展的现状、技术特点、应用等方面进行讨论。</a:t>
            </a:r>
            <a:endParaRPr lang="en-US" altLang="zh-CN" b="1" smtClean="0">
              <a:latin typeface="楷体_GB2312" pitchFamily="49" charset="-122"/>
              <a:ea typeface="楷体_GB2312" pitchFamily="49" charset="-122"/>
            </a:endParaRPr>
          </a:p>
          <a:p>
            <a:pPr lvl="1" eaLnBrk="1" hangingPunct="1"/>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人一组</a:t>
            </a:r>
            <a:endParaRPr lang="en-US" altLang="zh-CN" b="1" smtClean="0">
              <a:latin typeface="楷体_GB2312" pitchFamily="49" charset="-122"/>
              <a:ea typeface="楷体_GB2312" pitchFamily="49" charset="-122"/>
            </a:endParaRPr>
          </a:p>
          <a:p>
            <a:pPr lvl="1" eaLnBrk="1" hangingPunct="1"/>
            <a:r>
              <a:rPr lang="zh-CN" altLang="en-US" b="1" smtClean="0">
                <a:latin typeface="楷体_GB2312" pitchFamily="49" charset="-122"/>
                <a:ea typeface="楷体_GB2312" pitchFamily="49" charset="-122"/>
              </a:rPr>
              <a:t>提交在平台上</a:t>
            </a:r>
            <a:endParaRPr lang="en-US" altLang="zh-CN" b="1" smtClean="0">
              <a:latin typeface="楷体_GB2312" pitchFamily="49" charset="-122"/>
              <a:ea typeface="楷体_GB2312" pitchFamily="49" charset="-122"/>
            </a:endParaRPr>
          </a:p>
          <a:p>
            <a:pPr lvl="1" eaLnBrk="1" hangingPunct="1"/>
            <a:r>
              <a:rPr lang="zh-CN" altLang="en-US" b="1" smtClean="0">
                <a:latin typeface="楷体_GB2312" pitchFamily="49" charset="-122"/>
                <a:ea typeface="楷体_GB2312" pitchFamily="49" charset="-122"/>
              </a:rPr>
              <a:t>提交截止时间：</a:t>
            </a:r>
            <a:r>
              <a:rPr lang="en-US" altLang="zh-CN" b="1" smtClean="0">
                <a:latin typeface="楷体_GB2312" pitchFamily="49" charset="-122"/>
                <a:ea typeface="楷体_GB2312" pitchFamily="49" charset="-122"/>
              </a:rPr>
              <a:t>2017</a:t>
            </a:r>
            <a:r>
              <a:rPr lang="zh-CN" altLang="en-US" b="1" smtClean="0">
                <a:latin typeface="楷体_GB2312" pitchFamily="49" charset="-122"/>
                <a:ea typeface="楷体_GB2312" pitchFamily="49" charset="-122"/>
              </a:rPr>
              <a:t>年</a:t>
            </a:r>
            <a:r>
              <a:rPr lang="en-US" altLang="zh-CN" b="1" smtClean="0">
                <a:latin typeface="楷体_GB2312" pitchFamily="49" charset="-122"/>
                <a:ea typeface="楷体_GB2312" pitchFamily="49" charset="-122"/>
              </a:rPr>
              <a:t>6</a:t>
            </a:r>
            <a:r>
              <a:rPr lang="zh-CN" altLang="en-US" b="1" smtClean="0">
                <a:latin typeface="楷体_GB2312" pitchFamily="49" charset="-122"/>
                <a:ea typeface="楷体_GB2312" pitchFamily="49" charset="-122"/>
              </a:rPr>
              <a:t>月</a:t>
            </a:r>
            <a:r>
              <a:rPr lang="en-US" altLang="zh-CN" b="1" smtClean="0">
                <a:latin typeface="楷体_GB2312" pitchFamily="49" charset="-122"/>
                <a:ea typeface="楷体_GB2312" pitchFamily="49" charset="-122"/>
              </a:rPr>
              <a:t>14</a:t>
            </a:r>
            <a:r>
              <a:rPr lang="zh-CN" altLang="en-US" b="1" smtClean="0">
                <a:latin typeface="楷体_GB2312" pitchFamily="49" charset="-122"/>
                <a:ea typeface="楷体_GB2312" pitchFamily="49" charset="-122"/>
              </a:rPr>
              <a:t>日周三晚上</a:t>
            </a:r>
            <a:r>
              <a:rPr lang="en-US" altLang="zh-CN" b="1" smtClean="0">
                <a:latin typeface="楷体_GB2312" pitchFamily="49" charset="-122"/>
                <a:ea typeface="楷体_GB2312" pitchFamily="49" charset="-122"/>
              </a:rPr>
              <a:t>12</a:t>
            </a:r>
            <a:r>
              <a:rPr lang="zh-CN" altLang="en-US" b="1" smtClean="0">
                <a:latin typeface="楷体_GB2312" pitchFamily="49" charset="-122"/>
                <a:ea typeface="楷体_GB2312" pitchFamily="49" charset="-122"/>
              </a:rPr>
              <a:t>点</a:t>
            </a:r>
            <a:endParaRPr lang="en-US" altLang="zh-CN" b="1" smtClean="0">
              <a:latin typeface="楷体_GB2312" pitchFamily="49" charset="-122"/>
              <a:ea typeface="楷体_GB2312" pitchFamily="49" charset="-122"/>
            </a:endParaRPr>
          </a:p>
          <a:p>
            <a:endParaRPr lang="zh-CN" altLang="en-US"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fld id="{C92C61DB-CB6C-42D6-A172-749249E99FD4}" type="slidenum">
              <a:rPr lang="zh-CN" altLang="en-US" sz="1200"/>
              <a:pPr/>
              <a:t>5</a:t>
            </a:fld>
            <a:endParaRPr lang="zh-CN" altLang="en-US" sz="1200"/>
          </a:p>
        </p:txBody>
      </p:sp>
    </p:spTree>
    <p:extLst>
      <p:ext uri="{BB962C8B-B14F-4D97-AF65-F5344CB8AC3E}">
        <p14:creationId xmlns:p14="http://schemas.microsoft.com/office/powerpoint/2010/main" val="201027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误码率越低，表明网络的传输可靠性越高。</a:t>
            </a:r>
            <a:br>
              <a:rPr lang="zh-CN" altLang="en-US" dirty="0" smtClean="0"/>
            </a:br>
            <a:r>
              <a:rPr lang="zh-CN" altLang="en-US" dirty="0" smtClean="0"/>
              <a:t/>
            </a:r>
            <a:br>
              <a:rPr lang="zh-CN" altLang="en-US" dirty="0" smtClean="0"/>
            </a:br>
            <a:r>
              <a:rPr lang="zh-CN" altLang="en-US" dirty="0" smtClean="0"/>
              <a:t>误码率一般缩写为</a:t>
            </a:r>
            <a:r>
              <a:rPr lang="en-US" altLang="zh-CN" dirty="0" smtClean="0"/>
              <a:t>BER</a:t>
            </a:r>
            <a:r>
              <a:rPr lang="zh-CN" altLang="en-US" dirty="0" smtClean="0"/>
              <a:t>，即</a:t>
            </a:r>
            <a:r>
              <a:rPr lang="en-US" altLang="zh-CN" dirty="0" smtClean="0"/>
              <a:t>Bit Error Ratio</a:t>
            </a:r>
            <a:r>
              <a:rPr lang="zh-CN" altLang="en-US" dirty="0" smtClean="0"/>
              <a:t>的缩写，是衡量一定量数据在规定时间内数据传输精确性的指标。误码率 </a:t>
            </a:r>
            <a:r>
              <a:rPr lang="en-US" altLang="zh-CN" dirty="0" smtClean="0"/>
              <a:t>= </a:t>
            </a:r>
            <a:r>
              <a:rPr lang="zh-CN" altLang="en-US" dirty="0" smtClean="0"/>
              <a:t>传输中的误码 </a:t>
            </a:r>
            <a:r>
              <a:rPr lang="en-US" altLang="zh-CN" dirty="0" smtClean="0"/>
              <a:t>/ </a:t>
            </a:r>
            <a:r>
              <a:rPr lang="zh-CN" altLang="en-US" dirty="0" smtClean="0"/>
              <a:t>所传输的总码数 * </a:t>
            </a:r>
            <a:r>
              <a:rPr lang="en-US" altLang="zh-CN" dirty="0" smtClean="0"/>
              <a:t>100%</a:t>
            </a:r>
            <a:r>
              <a:rPr lang="zh-CN" altLang="en-US" dirty="0" smtClean="0"/>
              <a:t>。</a:t>
            </a:r>
            <a:r>
              <a:rPr lang="en-US" altLang="zh-CN" dirty="0" smtClean="0"/>
              <a:t>IEEE802.3</a:t>
            </a:r>
            <a:r>
              <a:rPr lang="zh-CN" altLang="en-US" dirty="0" smtClean="0"/>
              <a:t>标准为</a:t>
            </a:r>
            <a:r>
              <a:rPr lang="en-US" altLang="zh-CN" dirty="0" smtClean="0"/>
              <a:t>1000Base-T</a:t>
            </a:r>
            <a:r>
              <a:rPr lang="zh-CN" altLang="en-US" dirty="0" smtClean="0"/>
              <a:t>网络制定的可接受的最高限度误码率为</a:t>
            </a:r>
            <a:r>
              <a:rPr lang="en-US" altLang="zh-CN" dirty="0" smtClean="0"/>
              <a:t>10</a:t>
            </a:r>
            <a:r>
              <a:rPr lang="zh-CN" altLang="en-US" dirty="0" smtClean="0"/>
              <a:t>的</a:t>
            </a:r>
            <a:r>
              <a:rPr lang="en-US" altLang="zh-CN" dirty="0" smtClean="0"/>
              <a:t>-10</a:t>
            </a:r>
            <a:r>
              <a:rPr lang="zh-CN" altLang="en-US" dirty="0" smtClean="0"/>
              <a:t>次方。</a:t>
            </a:r>
            <a:endParaRPr lang="zh-CN" altLang="en-US" dirty="0"/>
          </a:p>
        </p:txBody>
      </p:sp>
      <p:sp>
        <p:nvSpPr>
          <p:cNvPr id="4" name="灯片编号占位符 3"/>
          <p:cNvSpPr>
            <a:spLocks noGrp="1"/>
          </p:cNvSpPr>
          <p:nvPr>
            <p:ph type="sldNum" sz="quarter" idx="10"/>
          </p:nvPr>
        </p:nvSpPr>
        <p:spPr/>
        <p:txBody>
          <a:bodyPr/>
          <a:lstStyle/>
          <a:p>
            <a:fld id="{7D95C05C-97EA-473F-88BF-C5A29D6BCE39}" type="slidenum">
              <a:rPr lang="zh-CN" altLang="en-US" smtClean="0"/>
              <a:pPr/>
              <a:t>61</a:t>
            </a:fld>
            <a:endParaRPr lang="zh-CN" altLang="en-US"/>
          </a:p>
        </p:txBody>
      </p:sp>
    </p:spTree>
    <p:extLst>
      <p:ext uri="{BB962C8B-B14F-4D97-AF65-F5344CB8AC3E}">
        <p14:creationId xmlns:p14="http://schemas.microsoft.com/office/powerpoint/2010/main" val="365528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人知的“烽火传讯（</a:t>
            </a:r>
            <a:r>
              <a:rPr lang="en-US" altLang="zh-CN" dirty="0" smtClean="0"/>
              <a:t>2700</a:t>
            </a:r>
            <a:r>
              <a:rPr lang="zh-CN" altLang="en-US" dirty="0" smtClean="0"/>
              <a:t>多年前的周朝）”、“信鸽传书”、“击鼓传声”、“风筝传讯（</a:t>
            </a:r>
            <a:r>
              <a:rPr lang="en-US" altLang="zh-CN" dirty="0" smtClean="0"/>
              <a:t>2000</a:t>
            </a:r>
            <a:r>
              <a:rPr lang="zh-CN" altLang="en-US" dirty="0" smtClean="0"/>
              <a:t>多年前的春秋时期，公输班和墨子为代表）”、“天灯（代表是三国时期的孔明灯的使用，发展到后期热气球成为其延伸）”、“旗语”以及随之发展依托于文字的“信件（周朝已经有驿站出现，传递公文）”都是古代传讯的方式，而信件在较长的历史时期内，都成为人们主要传递信息的方式。这些通信方式，或者是广播式，或者是可视化的、没有连接的，但是都满足现代通信信息传递的要求，或者一对一，或者一对多、多对一。  </a:t>
            </a:r>
            <a:endParaRPr lang="zh-CN" altLang="en-US" dirty="0"/>
          </a:p>
        </p:txBody>
      </p:sp>
      <p:sp>
        <p:nvSpPr>
          <p:cNvPr id="4" name="灯片编号占位符 3"/>
          <p:cNvSpPr>
            <a:spLocks noGrp="1"/>
          </p:cNvSpPr>
          <p:nvPr>
            <p:ph type="sldNum" sz="quarter" idx="10"/>
          </p:nvPr>
        </p:nvSpPr>
        <p:spPr/>
        <p:txBody>
          <a:bodyPr/>
          <a:lstStyle/>
          <a:p>
            <a:fld id="{7D95C05C-97EA-473F-88BF-C5A29D6BCE39}" type="slidenum">
              <a:rPr lang="zh-CN" altLang="en-US" smtClean="0"/>
              <a:pPr/>
              <a:t>8</a:t>
            </a:fld>
            <a:endParaRPr lang="zh-CN" altLang="en-US"/>
          </a:p>
        </p:txBody>
      </p:sp>
    </p:spTree>
    <p:extLst>
      <p:ext uri="{BB962C8B-B14F-4D97-AF65-F5344CB8AC3E}">
        <p14:creationId xmlns:p14="http://schemas.microsoft.com/office/powerpoint/2010/main" val="259558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b="1" smtClean="0">
                <a:latin typeface="楷体_GB2312" pitchFamily="49" charset="-122"/>
                <a:ea typeface="楷体_GB2312" pitchFamily="49" charset="-122"/>
              </a:rPr>
              <a:t>传送网节点主要有分插复用设备</a:t>
            </a:r>
            <a:r>
              <a:rPr lang="en-US" altLang="zh-CN" b="1" smtClean="0">
                <a:latin typeface="楷体_GB2312" pitchFamily="49" charset="-122"/>
                <a:ea typeface="楷体_GB2312" pitchFamily="49" charset="-122"/>
              </a:rPr>
              <a:t>(ADM)</a:t>
            </a:r>
            <a:r>
              <a:rPr lang="zh-CN" altLang="en-US" b="1" smtClean="0">
                <a:latin typeface="楷体_GB2312" pitchFamily="49" charset="-122"/>
                <a:ea typeface="楷体_GB2312" pitchFamily="49" charset="-122"/>
              </a:rPr>
              <a:t>和交叉连接设备</a:t>
            </a:r>
            <a:r>
              <a:rPr lang="en-US" altLang="zh-CN" b="1" smtClean="0">
                <a:latin typeface="楷体_GB2312" pitchFamily="49" charset="-122"/>
                <a:ea typeface="楷体_GB2312" pitchFamily="49" charset="-122"/>
              </a:rPr>
              <a:t>(DXC)</a:t>
            </a:r>
            <a:r>
              <a:rPr lang="zh-CN" altLang="en-US" b="1" smtClean="0">
                <a:latin typeface="楷体_GB2312" pitchFamily="49" charset="-122"/>
                <a:ea typeface="楷体_GB2312" pitchFamily="49" charset="-122"/>
              </a:rPr>
              <a:t>两种类型。 </a:t>
            </a:r>
            <a:endParaRPr lang="zh-CN" altLang="en-US" smtClean="0"/>
          </a:p>
        </p:txBody>
      </p:sp>
      <p:sp>
        <p:nvSpPr>
          <p:cNvPr id="696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fld id="{FB27F58A-DBE3-4F01-BDC7-EEC7C9333440}" type="slidenum">
              <a:rPr lang="zh-CN" altLang="en-US" sz="1200"/>
              <a:pPr/>
              <a:t>20</a:t>
            </a:fld>
            <a:endParaRPr lang="zh-CN" altLang="en-US" sz="1200"/>
          </a:p>
        </p:txBody>
      </p:sp>
    </p:spTree>
    <p:extLst>
      <p:ext uri="{BB962C8B-B14F-4D97-AF65-F5344CB8AC3E}">
        <p14:creationId xmlns:p14="http://schemas.microsoft.com/office/powerpoint/2010/main" val="123459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b="1" smtClean="0">
                <a:latin typeface="楷体_GB2312" pitchFamily="49" charset="-122"/>
                <a:ea typeface="楷体_GB2312" pitchFamily="49" charset="-122"/>
              </a:rPr>
              <a:t> 从广义的角度讲，人们之间的交往就是一种信息交互的过程，我们每做一件事都必须遵循一种事先规定好的规则与约定。那么，为了保证通信网络中的大量通信设备之间有条不紊地交换数据，就必须制定一系列的通信协议。因此，协议是通信网中一个重要与基本的概念。</a:t>
            </a:r>
            <a:endParaRPr lang="zh-CN" altLang="en-US" smtClean="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fld id="{29BE8497-33CA-42C5-90D0-95AC1D7F68CA}" type="slidenum">
              <a:rPr lang="zh-CN" altLang="en-US" sz="1200"/>
              <a:pPr/>
              <a:t>40</a:t>
            </a:fld>
            <a:endParaRPr lang="zh-CN" altLang="en-US" sz="1200"/>
          </a:p>
        </p:txBody>
      </p:sp>
    </p:spTree>
    <p:extLst>
      <p:ext uri="{BB962C8B-B14F-4D97-AF65-F5344CB8AC3E}">
        <p14:creationId xmlns:p14="http://schemas.microsoft.com/office/powerpoint/2010/main" val="178544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b="1" smtClean="0">
                <a:latin typeface="楷体_GB2312" pitchFamily="49" charset="-122"/>
                <a:ea typeface="楷体_GB2312" pitchFamily="49" charset="-122"/>
              </a:rPr>
              <a:t> 人们对于一些难以处理的复杂问题，通常是分解为若干个较容易处理的小一些的问题。对于邮政通信系统，它是一个涉及全国乃至世界各地区亿万人民之间信件传送的复杂问题。它解决的方法是：将总体要实现的很多功能分配在不同的层次中，每个层次要完成的服务及服务实现的过程都有明确规定；不同地区的系统分成相同的层次；不同系统的同等层具有相同的功能；高层使用低层提供的服务时，并不需要知道低层服务的具体实现方法。 </a:t>
            </a:r>
            <a:endParaRPr lang="zh-CN" altLang="en-US" smtClean="0"/>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fld id="{26FA443C-ACB8-4FB1-974A-21A936ABC262}" type="slidenum">
              <a:rPr lang="zh-CN" altLang="en-US" sz="1200"/>
              <a:pPr/>
              <a:t>41</a:t>
            </a:fld>
            <a:endParaRPr lang="zh-CN" altLang="en-US" sz="1200"/>
          </a:p>
        </p:txBody>
      </p:sp>
    </p:spTree>
    <p:extLst>
      <p:ext uri="{BB962C8B-B14F-4D97-AF65-F5344CB8AC3E}">
        <p14:creationId xmlns:p14="http://schemas.microsoft.com/office/powerpoint/2010/main" val="260582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b="1" smtClean="0">
                <a:latin typeface="楷体_GB2312" pitchFamily="49" charset="-122"/>
                <a:ea typeface="楷体_GB2312" pitchFamily="49" charset="-122"/>
              </a:rPr>
              <a:t> 网络体系结构对通信网络应该实现的功能进行了精确的定义，而这些功能是用什么样的硬件与软件去完成的，则是具体的实现（</a:t>
            </a:r>
            <a:r>
              <a:rPr lang="en-US" altLang="zh-CN" b="1" smtClean="0">
                <a:latin typeface="楷体_GB2312" pitchFamily="49" charset="-122"/>
                <a:ea typeface="楷体_GB2312" pitchFamily="49" charset="-122"/>
              </a:rPr>
              <a:t>implementation</a:t>
            </a:r>
            <a:r>
              <a:rPr lang="zh-CN" altLang="en-US" b="1" smtClean="0">
                <a:latin typeface="楷体_GB2312" pitchFamily="49" charset="-122"/>
                <a:ea typeface="楷体_GB2312" pitchFamily="49" charset="-122"/>
              </a:rPr>
              <a:t>）问题。</a:t>
            </a:r>
            <a:endParaRPr lang="zh-CN" altLang="en-US" smtClean="0"/>
          </a:p>
        </p:txBody>
      </p:sp>
      <p:sp>
        <p:nvSpPr>
          <p:cNvPr id="727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fld id="{1C0A44A6-3575-4344-BC39-E5EABCE06341}" type="slidenum">
              <a:rPr lang="zh-CN" altLang="en-US" sz="1200"/>
              <a:pPr/>
              <a:t>47</a:t>
            </a:fld>
            <a:endParaRPr lang="zh-CN" altLang="en-US" sz="1200"/>
          </a:p>
        </p:txBody>
      </p:sp>
    </p:spTree>
    <p:extLst>
      <p:ext uri="{BB962C8B-B14F-4D97-AF65-F5344CB8AC3E}">
        <p14:creationId xmlns:p14="http://schemas.microsoft.com/office/powerpoint/2010/main" val="278026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b="1" smtClean="0">
                <a:latin typeface="楷体_GB2312" pitchFamily="49" charset="-122"/>
                <a:ea typeface="楷体_GB2312" pitchFamily="49" charset="-122"/>
              </a:rPr>
              <a:t> 尽管应用进程</a:t>
            </a:r>
            <a:r>
              <a:rPr lang="en-US" altLang="zh-CN" b="1" smtClean="0">
                <a:latin typeface="楷体_GB2312" pitchFamily="49" charset="-122"/>
                <a:ea typeface="楷体_GB2312" pitchFamily="49" charset="-122"/>
              </a:rPr>
              <a:t>A</a:t>
            </a:r>
            <a:r>
              <a:rPr lang="zh-CN" altLang="en-US" b="1" smtClean="0">
                <a:latin typeface="楷体_GB2312" pitchFamily="49" charset="-122"/>
                <a:ea typeface="楷体_GB2312" pitchFamily="49" charset="-122"/>
              </a:rPr>
              <a:t>的数据在</a:t>
            </a:r>
            <a:r>
              <a:rPr lang="en-US" altLang="zh-CN" b="1" smtClean="0">
                <a:latin typeface="楷体_GB2312" pitchFamily="49" charset="-122"/>
                <a:ea typeface="楷体_GB2312" pitchFamily="49" charset="-122"/>
              </a:rPr>
              <a:t>OSI</a:t>
            </a:r>
            <a:r>
              <a:rPr lang="zh-CN" altLang="en-US" b="1" smtClean="0">
                <a:latin typeface="楷体_GB2312" pitchFamily="49" charset="-122"/>
                <a:ea typeface="楷体_GB2312" pitchFamily="49" charset="-122"/>
              </a:rPr>
              <a:t>环境中经过复杂的处理过程，才能送到另一台计算机的应用进程</a:t>
            </a:r>
            <a:r>
              <a:rPr lang="en-US" altLang="zh-CN" b="1" smtClean="0">
                <a:latin typeface="楷体_GB2312" pitchFamily="49" charset="-122"/>
                <a:ea typeface="楷体_GB2312" pitchFamily="49" charset="-122"/>
              </a:rPr>
              <a:t>B</a:t>
            </a:r>
            <a:r>
              <a:rPr lang="zh-CN" altLang="en-US" b="1" smtClean="0">
                <a:latin typeface="楷体_GB2312" pitchFamily="49" charset="-122"/>
                <a:ea typeface="楷体_GB2312" pitchFamily="49" charset="-122"/>
              </a:rPr>
              <a:t>，但对于每台计算机的应用进程来说，</a:t>
            </a:r>
            <a:r>
              <a:rPr lang="en-US" altLang="zh-CN" b="1" smtClean="0">
                <a:latin typeface="楷体_GB2312" pitchFamily="49" charset="-122"/>
                <a:ea typeface="楷体_GB2312" pitchFamily="49" charset="-122"/>
              </a:rPr>
              <a:t>OSI</a:t>
            </a:r>
            <a:r>
              <a:rPr lang="zh-CN" altLang="en-US" b="1" smtClean="0">
                <a:latin typeface="楷体_GB2312" pitchFamily="49" charset="-122"/>
                <a:ea typeface="楷体_GB2312" pitchFamily="49" charset="-122"/>
              </a:rPr>
              <a:t>环境中数据流的复杂处理过程是透明的。应用进程</a:t>
            </a:r>
            <a:r>
              <a:rPr lang="en-US" altLang="zh-CN" b="1" smtClean="0">
                <a:latin typeface="楷体_GB2312" pitchFamily="49" charset="-122"/>
                <a:ea typeface="楷体_GB2312" pitchFamily="49" charset="-122"/>
              </a:rPr>
              <a:t>A</a:t>
            </a:r>
            <a:r>
              <a:rPr lang="zh-CN" altLang="en-US" b="1" smtClean="0">
                <a:latin typeface="楷体_GB2312" pitchFamily="49" charset="-122"/>
                <a:ea typeface="楷体_GB2312" pitchFamily="49" charset="-122"/>
              </a:rPr>
              <a:t>的数据好像是</a:t>
            </a:r>
            <a:r>
              <a:rPr lang="zh-CN" altLang="en-US" b="1" smtClean="0">
                <a:latin typeface="宋体" panose="02010600030101010101" pitchFamily="2" charset="-122"/>
                <a:ea typeface="楷体_GB2312" pitchFamily="49" charset="-122"/>
              </a:rPr>
              <a:t>“</a:t>
            </a:r>
            <a:r>
              <a:rPr lang="zh-CN" altLang="en-US" b="1" smtClean="0">
                <a:latin typeface="楷体_GB2312" pitchFamily="49" charset="-122"/>
                <a:ea typeface="楷体_GB2312" pitchFamily="49" charset="-122"/>
              </a:rPr>
              <a:t>直接</a:t>
            </a:r>
            <a:r>
              <a:rPr lang="zh-CN" altLang="en-US" b="1" smtClean="0">
                <a:latin typeface="宋体" panose="02010600030101010101" pitchFamily="2" charset="-122"/>
                <a:ea typeface="楷体_GB2312" pitchFamily="49" charset="-122"/>
              </a:rPr>
              <a:t>”</a:t>
            </a:r>
            <a:r>
              <a:rPr lang="zh-CN" altLang="en-US" b="1" smtClean="0">
                <a:latin typeface="楷体_GB2312" pitchFamily="49" charset="-122"/>
                <a:ea typeface="楷体_GB2312" pitchFamily="49" charset="-122"/>
              </a:rPr>
              <a:t>传送给应用进程</a:t>
            </a:r>
            <a:r>
              <a:rPr lang="en-US" altLang="zh-CN" b="1" smtClean="0">
                <a:latin typeface="楷体_GB2312" pitchFamily="49" charset="-122"/>
                <a:ea typeface="楷体_GB2312" pitchFamily="49" charset="-122"/>
              </a:rPr>
              <a:t>B</a:t>
            </a:r>
            <a:r>
              <a:rPr lang="zh-CN" altLang="en-US" b="1" smtClean="0">
                <a:latin typeface="楷体_GB2312" pitchFamily="49" charset="-122"/>
                <a:ea typeface="楷体_GB2312" pitchFamily="49" charset="-122"/>
              </a:rPr>
              <a:t>，这就是开放系统在网络通信过程中最本质的作用。 </a:t>
            </a:r>
            <a:endParaRPr lang="zh-CN" altLang="en-US"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fld id="{D6BCB309-162C-4F33-9A17-71014E07CC34}" type="slidenum">
              <a:rPr lang="zh-CN" altLang="en-US" sz="1200"/>
              <a:pPr/>
              <a:t>54</a:t>
            </a:fld>
            <a:endParaRPr lang="zh-CN" altLang="en-US" sz="1200"/>
          </a:p>
        </p:txBody>
      </p:sp>
    </p:spTree>
    <p:extLst>
      <p:ext uri="{BB962C8B-B14F-4D97-AF65-F5344CB8AC3E}">
        <p14:creationId xmlns:p14="http://schemas.microsoft.com/office/powerpoint/2010/main" val="113888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Tanenbaum</a:t>
            </a:r>
            <a:r>
              <a:rPr lang="zh-CN" altLang="zh-CN" sz="1200" kern="1200" dirty="0" smtClean="0">
                <a:solidFill>
                  <a:schemeClr val="tx1"/>
                </a:solidFill>
                <a:effectLst/>
                <a:latin typeface="+mn-lt"/>
                <a:ea typeface="+mn-ea"/>
                <a:cs typeface="+mn-cs"/>
              </a:rPr>
              <a:t>先生就总结了一些教训</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糟糕的时机、糟糕的技术、糟糕的实现、糟糕的政策</a:t>
            </a:r>
            <a:endParaRPr lang="zh-CN" altLang="en-US" dirty="0"/>
          </a:p>
        </p:txBody>
      </p:sp>
      <p:sp>
        <p:nvSpPr>
          <p:cNvPr id="4" name="灯片编号占位符 3"/>
          <p:cNvSpPr>
            <a:spLocks noGrp="1"/>
          </p:cNvSpPr>
          <p:nvPr>
            <p:ph type="sldNum" sz="quarter" idx="10"/>
          </p:nvPr>
        </p:nvSpPr>
        <p:spPr/>
        <p:txBody>
          <a:bodyPr/>
          <a:lstStyle/>
          <a:p>
            <a:fld id="{7D95C05C-97EA-473F-88BF-C5A29D6BCE39}" type="slidenum">
              <a:rPr lang="zh-CN" altLang="en-US" smtClean="0"/>
              <a:pPr/>
              <a:t>57</a:t>
            </a:fld>
            <a:endParaRPr lang="zh-CN" altLang="en-US"/>
          </a:p>
        </p:txBody>
      </p:sp>
    </p:spTree>
    <p:extLst>
      <p:ext uri="{BB962C8B-B14F-4D97-AF65-F5344CB8AC3E}">
        <p14:creationId xmlns:p14="http://schemas.microsoft.com/office/powerpoint/2010/main" val="194426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1" i="0" dirty="0" smtClean="0">
                <a:solidFill>
                  <a:srgbClr val="000000"/>
                </a:solidFill>
                <a:effectLst/>
                <a:latin typeface="Verdana" panose="020B0604030504040204" pitchFamily="34" charset="0"/>
              </a:rPr>
              <a:t> </a:t>
            </a:r>
            <a:r>
              <a:rPr lang="en-US" altLang="zh-CN" b="1" i="0" dirty="0" smtClean="0">
                <a:solidFill>
                  <a:srgbClr val="000000"/>
                </a:solidFill>
                <a:effectLst/>
                <a:latin typeface="Verdana" panose="020B0604030504040204" pitchFamily="34" charset="0"/>
              </a:rPr>
              <a:t>OSI</a:t>
            </a:r>
            <a:r>
              <a:rPr lang="zh-CN" altLang="en-US" b="1" i="0" dirty="0" smtClean="0">
                <a:solidFill>
                  <a:srgbClr val="000000"/>
                </a:solidFill>
                <a:effectLst/>
                <a:latin typeface="Verdana" panose="020B0604030504040204" pitchFamily="34" charset="0"/>
              </a:rPr>
              <a:t>七层和</a:t>
            </a:r>
            <a:r>
              <a:rPr lang="en-US" altLang="zh-CN" b="1" i="0" dirty="0" smtClean="0">
                <a:solidFill>
                  <a:srgbClr val="000000"/>
                </a:solidFill>
                <a:effectLst/>
                <a:latin typeface="Verdana" panose="020B0604030504040204" pitchFamily="34" charset="0"/>
              </a:rPr>
              <a:t>TCP/IP</a:t>
            </a:r>
            <a:r>
              <a:rPr lang="zh-CN" altLang="en-US" b="1" i="0" dirty="0" smtClean="0">
                <a:solidFill>
                  <a:srgbClr val="000000"/>
                </a:solidFill>
                <a:effectLst/>
                <a:latin typeface="Verdana" panose="020B0604030504040204" pitchFamily="34" charset="0"/>
              </a:rPr>
              <a:t>四层的关系</a:t>
            </a:r>
            <a:endParaRPr lang="zh-CN" altLang="en-US" b="0" i="0" dirty="0" smtClean="0">
              <a:solidFill>
                <a:srgbClr val="000000"/>
              </a:solidFill>
              <a:effectLst/>
              <a:latin typeface="Verdana" panose="020B0604030504040204" pitchFamily="34" charset="0"/>
            </a:endParaRPr>
          </a:p>
          <a:p>
            <a:pPr algn="l"/>
            <a:r>
              <a:rPr lang="en-US" altLang="zh-CN" b="0" i="0" dirty="0" smtClean="0">
                <a:solidFill>
                  <a:srgbClr val="000000"/>
                </a:solidFill>
                <a:effectLst/>
                <a:latin typeface="Verdana" panose="020B0604030504040204" pitchFamily="34" charset="0"/>
              </a:rPr>
              <a:t>1.1 OSI</a:t>
            </a:r>
            <a:r>
              <a:rPr lang="zh-CN" altLang="en-US" b="0" i="0" dirty="0" smtClean="0">
                <a:solidFill>
                  <a:srgbClr val="000000"/>
                </a:solidFill>
                <a:effectLst/>
                <a:latin typeface="Verdana" panose="020B0604030504040204" pitchFamily="34" charset="0"/>
              </a:rPr>
              <a:t>引入了服务、接口、协议、分层的概念，</a:t>
            </a:r>
            <a:r>
              <a:rPr lang="en-US" altLang="zh-CN" b="0" i="0" dirty="0" smtClean="0">
                <a:solidFill>
                  <a:srgbClr val="000000"/>
                </a:solidFill>
                <a:effectLst/>
                <a:latin typeface="Verdana" panose="020B0604030504040204" pitchFamily="34" charset="0"/>
              </a:rPr>
              <a:t>TCP/IP</a:t>
            </a:r>
            <a:r>
              <a:rPr lang="zh-CN" altLang="en-US" b="0" i="0" dirty="0" smtClean="0">
                <a:solidFill>
                  <a:srgbClr val="000000"/>
                </a:solidFill>
                <a:effectLst/>
                <a:latin typeface="Verdana" panose="020B0604030504040204" pitchFamily="34" charset="0"/>
              </a:rPr>
              <a:t>借鉴了</a:t>
            </a:r>
            <a:r>
              <a:rPr lang="en-US" altLang="zh-CN" b="0" i="0" dirty="0" smtClean="0">
                <a:solidFill>
                  <a:srgbClr val="000000"/>
                </a:solidFill>
                <a:effectLst/>
                <a:latin typeface="Verdana" panose="020B0604030504040204" pitchFamily="34" charset="0"/>
              </a:rPr>
              <a:t>OSI</a:t>
            </a:r>
            <a:r>
              <a:rPr lang="zh-CN" altLang="en-US" b="0" i="0" dirty="0" smtClean="0">
                <a:solidFill>
                  <a:srgbClr val="000000"/>
                </a:solidFill>
                <a:effectLst/>
                <a:latin typeface="Verdana" panose="020B0604030504040204" pitchFamily="34" charset="0"/>
              </a:rPr>
              <a:t>的这些概念建立</a:t>
            </a:r>
            <a:r>
              <a:rPr lang="en-US" altLang="zh-CN" b="0" i="0" dirty="0" smtClean="0">
                <a:solidFill>
                  <a:srgbClr val="000000"/>
                </a:solidFill>
                <a:effectLst/>
                <a:latin typeface="Verdana" panose="020B0604030504040204" pitchFamily="34" charset="0"/>
              </a:rPr>
              <a:t>TCP/IP</a:t>
            </a:r>
            <a:r>
              <a:rPr lang="zh-CN" altLang="en-US" b="0" i="0" dirty="0" smtClean="0">
                <a:solidFill>
                  <a:srgbClr val="000000"/>
                </a:solidFill>
                <a:effectLst/>
                <a:latin typeface="Verdana" panose="020B0604030504040204" pitchFamily="34" charset="0"/>
              </a:rPr>
              <a:t>模型。</a:t>
            </a:r>
          </a:p>
          <a:p>
            <a:pPr algn="l"/>
            <a:r>
              <a:rPr lang="en-US" altLang="zh-CN" b="0" i="0" dirty="0" smtClean="0">
                <a:solidFill>
                  <a:srgbClr val="000000"/>
                </a:solidFill>
                <a:effectLst/>
                <a:latin typeface="Verdana" panose="020B0604030504040204" pitchFamily="34" charset="0"/>
              </a:rPr>
              <a:t>1.2 OSI</a:t>
            </a:r>
            <a:r>
              <a:rPr lang="zh-CN" altLang="en-US" b="0" i="0" dirty="0" smtClean="0">
                <a:solidFill>
                  <a:srgbClr val="000000"/>
                </a:solidFill>
                <a:effectLst/>
                <a:latin typeface="Verdana" panose="020B0604030504040204" pitchFamily="34" charset="0"/>
              </a:rPr>
              <a:t>先有模型，后有协议，先有标准，后进行实践；而</a:t>
            </a:r>
            <a:r>
              <a:rPr lang="en-US" altLang="zh-CN" b="0" i="0" dirty="0" smtClean="0">
                <a:solidFill>
                  <a:srgbClr val="000000"/>
                </a:solidFill>
                <a:effectLst/>
                <a:latin typeface="Verdana" panose="020B0604030504040204" pitchFamily="34" charset="0"/>
              </a:rPr>
              <a:t>TCP/IP</a:t>
            </a:r>
            <a:r>
              <a:rPr lang="zh-CN" altLang="en-US" b="0" i="0" dirty="0" smtClean="0">
                <a:solidFill>
                  <a:srgbClr val="000000"/>
                </a:solidFill>
                <a:effectLst/>
                <a:latin typeface="Verdana" panose="020B0604030504040204" pitchFamily="34" charset="0"/>
              </a:rPr>
              <a:t>则相反，先有协议和应用再提出了模型，且是参照的</a:t>
            </a:r>
            <a:r>
              <a:rPr lang="en-US" altLang="zh-CN" b="0" i="0" dirty="0" smtClean="0">
                <a:solidFill>
                  <a:srgbClr val="000000"/>
                </a:solidFill>
                <a:effectLst/>
                <a:latin typeface="Verdana" panose="020B0604030504040204" pitchFamily="34" charset="0"/>
              </a:rPr>
              <a:t>OSI</a:t>
            </a:r>
            <a:r>
              <a:rPr lang="zh-CN" altLang="en-US" b="0" i="0" dirty="0" smtClean="0">
                <a:solidFill>
                  <a:srgbClr val="000000"/>
                </a:solidFill>
                <a:effectLst/>
                <a:latin typeface="Verdana" panose="020B0604030504040204" pitchFamily="34" charset="0"/>
              </a:rPr>
              <a:t>模型。</a:t>
            </a:r>
          </a:p>
          <a:p>
            <a:pPr algn="l"/>
            <a:r>
              <a:rPr lang="en-US" altLang="zh-CN" b="0" i="0" dirty="0" smtClean="0">
                <a:solidFill>
                  <a:srgbClr val="000000"/>
                </a:solidFill>
                <a:effectLst/>
                <a:latin typeface="Verdana" panose="020B0604030504040204" pitchFamily="34" charset="0"/>
              </a:rPr>
              <a:t>1.3 OSI</a:t>
            </a:r>
            <a:r>
              <a:rPr lang="zh-CN" altLang="en-US" b="0" i="0" dirty="0" smtClean="0">
                <a:solidFill>
                  <a:srgbClr val="000000"/>
                </a:solidFill>
                <a:effectLst/>
                <a:latin typeface="Verdana" panose="020B0604030504040204" pitchFamily="34" charset="0"/>
              </a:rPr>
              <a:t>是一种理论下的模型，而</a:t>
            </a:r>
            <a:r>
              <a:rPr lang="en-US" altLang="zh-CN" b="0" i="0" dirty="0" smtClean="0">
                <a:solidFill>
                  <a:srgbClr val="000000"/>
                </a:solidFill>
                <a:effectLst/>
                <a:latin typeface="Verdana" panose="020B0604030504040204" pitchFamily="34" charset="0"/>
              </a:rPr>
              <a:t>TCP/IP</a:t>
            </a:r>
            <a:r>
              <a:rPr lang="zh-CN" altLang="en-US" b="0" i="0" dirty="0" smtClean="0">
                <a:solidFill>
                  <a:srgbClr val="000000"/>
                </a:solidFill>
                <a:effectLst/>
                <a:latin typeface="Verdana" panose="020B0604030504040204" pitchFamily="34" charset="0"/>
              </a:rPr>
              <a:t>已被广泛使用，成为网络互联事实上的标准。</a:t>
            </a:r>
          </a:p>
          <a:p>
            <a:endParaRPr lang="zh-CN" altLang="en-US" dirty="0"/>
          </a:p>
        </p:txBody>
      </p:sp>
      <p:sp>
        <p:nvSpPr>
          <p:cNvPr id="4" name="灯片编号占位符 3"/>
          <p:cNvSpPr>
            <a:spLocks noGrp="1"/>
          </p:cNvSpPr>
          <p:nvPr>
            <p:ph type="sldNum" sz="quarter" idx="10"/>
          </p:nvPr>
        </p:nvSpPr>
        <p:spPr/>
        <p:txBody>
          <a:bodyPr/>
          <a:lstStyle/>
          <a:p>
            <a:fld id="{7D95C05C-97EA-473F-88BF-C5A29D6BCE39}" type="slidenum">
              <a:rPr lang="zh-CN" altLang="en-US" smtClean="0"/>
              <a:pPr/>
              <a:t>59</a:t>
            </a:fld>
            <a:endParaRPr lang="zh-CN" altLang="en-US"/>
          </a:p>
        </p:txBody>
      </p:sp>
    </p:spTree>
    <p:extLst>
      <p:ext uri="{BB962C8B-B14F-4D97-AF65-F5344CB8AC3E}">
        <p14:creationId xmlns:p14="http://schemas.microsoft.com/office/powerpoint/2010/main" val="34852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fld id="{A21F6EFC-A2E1-4ED4-A1CA-6952FA62EAD7}" type="slidenum">
              <a:rPr lang="en-US" altLang="ko-KR" smtClean="0"/>
              <a:pPr/>
              <a:t>‹#›</a:t>
            </a:fld>
            <a:endParaRPr lang="en-US" altLang="ko-KR"/>
          </a:p>
        </p:txBody>
      </p:sp>
    </p:spTree>
    <p:extLst>
      <p:ext uri="{BB962C8B-B14F-4D97-AF65-F5344CB8AC3E}">
        <p14:creationId xmlns:p14="http://schemas.microsoft.com/office/powerpoint/2010/main" val="139858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03635"/>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412776"/>
            <a:ext cx="7886700" cy="4351338"/>
          </a:xfrm>
        </p:spPr>
        <p:txBody>
          <a:bodyPr vert="eaVert">
            <a:normAutofit/>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fld id="{9D97B9CF-9069-479E-8DD5-A7E6371BE614}" type="slidenum">
              <a:rPr lang="en-US" altLang="ko-KR" smtClean="0"/>
              <a:pPr/>
              <a:t>‹#›</a:t>
            </a:fld>
            <a:endParaRPr lang="en-US" altLang="ko-KR"/>
          </a:p>
        </p:txBody>
      </p:sp>
    </p:spTree>
    <p:extLst>
      <p:ext uri="{BB962C8B-B14F-4D97-AF65-F5344CB8AC3E}">
        <p14:creationId xmlns:p14="http://schemas.microsoft.com/office/powerpoint/2010/main" val="12680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fld id="{BF6A2C81-7C89-4BBC-99A0-B29670F5AC02}" type="slidenum">
              <a:rPr lang="en-US" altLang="ko-KR" smtClean="0"/>
              <a:pPr/>
              <a:t>‹#›</a:t>
            </a:fld>
            <a:endParaRPr lang="en-US" altLang="ko-KR"/>
          </a:p>
        </p:txBody>
      </p:sp>
    </p:spTree>
    <p:extLst>
      <p:ext uri="{BB962C8B-B14F-4D97-AF65-F5344CB8AC3E}">
        <p14:creationId xmlns:p14="http://schemas.microsoft.com/office/powerpoint/2010/main" val="156042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60350"/>
            <a:ext cx="7793037" cy="96361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11188" y="1484313"/>
            <a:ext cx="8343900" cy="4648200"/>
          </a:xfrm>
        </p:spPr>
        <p:txBody>
          <a:bodyPr/>
          <a:lstStyle/>
          <a:p>
            <a:pPr lvl="0"/>
            <a:r>
              <a:rPr lang="zh-CN" altLang="en-US" noProof="0" smtClean="0"/>
              <a:t>单击图标添加表格</a:t>
            </a:r>
          </a:p>
        </p:txBody>
      </p:sp>
      <p:sp>
        <p:nvSpPr>
          <p:cNvPr id="4" name="Rectangle 11"/>
          <p:cNvSpPr>
            <a:spLocks noGrp="1" noChangeArrowheads="1"/>
          </p:cNvSpPr>
          <p:nvPr>
            <p:ph type="dt" sz="half" idx="10"/>
          </p:nvPr>
        </p:nvSpPr>
        <p:spPr/>
        <p:txBody>
          <a:bodyPr/>
          <a:lstStyle>
            <a:lvl1pPr>
              <a:defRPr/>
            </a:lvl1pPr>
          </a:lstStyle>
          <a:p>
            <a:pPr>
              <a:defRPr/>
            </a:pPr>
            <a:endParaRPr lang="en-US" altLang="ko-KR"/>
          </a:p>
        </p:txBody>
      </p:sp>
      <p:sp>
        <p:nvSpPr>
          <p:cNvPr id="5" name="Rectangle 12"/>
          <p:cNvSpPr>
            <a:spLocks noGrp="1" noChangeArrowheads="1"/>
          </p:cNvSpPr>
          <p:nvPr>
            <p:ph type="ftr" sz="quarter" idx="11"/>
          </p:nvPr>
        </p:nvSpPr>
        <p:spPr/>
        <p:txBody>
          <a:bodyPr/>
          <a:lstStyle>
            <a:lvl1pPr>
              <a:defRPr/>
            </a:lvl1pPr>
          </a:lstStyle>
          <a:p>
            <a:pPr>
              <a:defRPr/>
            </a:pPr>
            <a:endParaRPr lang="en-US" altLang="ko-KR"/>
          </a:p>
        </p:txBody>
      </p:sp>
      <p:sp>
        <p:nvSpPr>
          <p:cNvPr id="6" name="Rectangle 13"/>
          <p:cNvSpPr>
            <a:spLocks noGrp="1" noChangeArrowheads="1"/>
          </p:cNvSpPr>
          <p:nvPr>
            <p:ph type="sldNum" sz="quarter" idx="12"/>
          </p:nvPr>
        </p:nvSpPr>
        <p:spPr/>
        <p:txBody>
          <a:bodyPr/>
          <a:lstStyle>
            <a:lvl1pPr>
              <a:defRPr/>
            </a:lvl1pPr>
          </a:lstStyle>
          <a:p>
            <a:fld id="{BF6A2C81-7C89-4BBC-99A0-B29670F5AC02}" type="slidenum">
              <a:rPr lang="en-US" altLang="ko-KR" smtClean="0"/>
              <a:pPr/>
              <a:t>‹#›</a:t>
            </a:fld>
            <a:endParaRPr lang="en-US" altLang="ko-KR"/>
          </a:p>
        </p:txBody>
      </p:sp>
    </p:spTree>
    <p:extLst>
      <p:ext uri="{BB962C8B-B14F-4D97-AF65-F5344CB8AC3E}">
        <p14:creationId xmlns:p14="http://schemas.microsoft.com/office/powerpoint/2010/main" val="1076985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33413" y="762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35000" y="1371600"/>
            <a:ext cx="3810000" cy="472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97400" y="1371600"/>
            <a:ext cx="3810000" cy="472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a:ln/>
        </p:spPr>
        <p:txBody>
          <a:bodyPr/>
          <a:lstStyle>
            <a:lvl1pPr>
              <a:defRPr/>
            </a:lvl1pPr>
          </a:lstStyle>
          <a:p>
            <a:fld id="{84B7D4EC-2075-44CC-B9F2-5528435BD069}" type="slidenum">
              <a:rPr lang="en-US" altLang="ko-KR"/>
              <a:pPr/>
              <a:t>‹#›</a:t>
            </a:fld>
            <a:endParaRPr lang="en-US" altLang="ko-KR"/>
          </a:p>
        </p:txBody>
      </p:sp>
    </p:spTree>
    <p:extLst>
      <p:ext uri="{BB962C8B-B14F-4D97-AF65-F5344CB8AC3E}">
        <p14:creationId xmlns:p14="http://schemas.microsoft.com/office/powerpoint/2010/main" val="418481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75643"/>
          </a:xfrm>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628650" y="1340768"/>
            <a:ext cx="7886700" cy="4495354"/>
          </a:xfrm>
        </p:spPr>
        <p:txBody>
          <a:bodyPr>
            <a:normAutofit/>
          </a:bodyPr>
          <a:lstStyle>
            <a:lvl1pPr>
              <a:defRPr sz="3200"/>
            </a:lvl1pPr>
            <a:lvl2pPr>
              <a:defRPr sz="28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205860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48321" y="620688"/>
            <a:ext cx="7886700" cy="2852737"/>
          </a:xfrm>
        </p:spPr>
        <p:txBody>
          <a:bodyPr anchor="b"/>
          <a:lstStyle>
            <a:lvl1pPr>
              <a:defRPr sz="4500"/>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fld id="{CECC41B8-2C0E-4532-9F0E-CB199B443313}" type="slidenum">
              <a:rPr lang="en-US" altLang="ko-KR" smtClean="0"/>
              <a:pPr/>
              <a:t>‹#›</a:t>
            </a:fld>
            <a:endParaRPr lang="en-US" altLang="ko-KR"/>
          </a:p>
        </p:txBody>
      </p:sp>
    </p:spTree>
    <p:extLst>
      <p:ext uri="{BB962C8B-B14F-4D97-AF65-F5344CB8AC3E}">
        <p14:creationId xmlns:p14="http://schemas.microsoft.com/office/powerpoint/2010/main" val="167615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7564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40768"/>
            <a:ext cx="3886200" cy="4567362"/>
          </a:xfrm>
        </p:spPr>
        <p:txBody>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40768"/>
            <a:ext cx="3886200" cy="4567362"/>
          </a:xfrm>
        </p:spPr>
        <p:txBody>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a:xfrm>
            <a:off x="628650" y="6069391"/>
            <a:ext cx="2057400" cy="383252"/>
          </a:xfrm>
        </p:spPr>
        <p:txBody>
          <a:bodyPr/>
          <a:lstStyle>
            <a:lvl1pPr>
              <a:defRPr sz="1050"/>
            </a:lvl1pPr>
          </a:lstStyle>
          <a:p>
            <a:pPr>
              <a:defRPr/>
            </a:pPr>
            <a:endParaRPr lang="en-US" altLang="ko-KR"/>
          </a:p>
        </p:txBody>
      </p:sp>
      <p:sp>
        <p:nvSpPr>
          <p:cNvPr id="6" name="页脚占位符 4"/>
          <p:cNvSpPr>
            <a:spLocks noGrp="1"/>
          </p:cNvSpPr>
          <p:nvPr>
            <p:ph type="ftr" sz="quarter" idx="11"/>
          </p:nvPr>
        </p:nvSpPr>
        <p:spPr>
          <a:xfrm>
            <a:off x="3028950" y="6069391"/>
            <a:ext cx="3086100" cy="383252"/>
          </a:xfrm>
        </p:spPr>
        <p:txBody>
          <a:bodyPr/>
          <a:lstStyle>
            <a:lvl1pPr>
              <a:defRPr sz="1050"/>
            </a:lvl1pPr>
          </a:lstStyle>
          <a:p>
            <a:pPr>
              <a:defRPr/>
            </a:pPr>
            <a:endParaRPr lang="en-US" altLang="ko-KR"/>
          </a:p>
        </p:txBody>
      </p:sp>
      <p:sp>
        <p:nvSpPr>
          <p:cNvPr id="7" name="灯片编号占位符 5"/>
          <p:cNvSpPr>
            <a:spLocks noGrp="1"/>
          </p:cNvSpPr>
          <p:nvPr>
            <p:ph type="sldNum" sz="quarter" idx="12"/>
          </p:nvPr>
        </p:nvSpPr>
        <p:spPr>
          <a:xfrm>
            <a:off x="6457950" y="6069391"/>
            <a:ext cx="2057400" cy="383252"/>
          </a:xfrm>
        </p:spPr>
        <p:txBody>
          <a:bodyPr/>
          <a:lstStyle>
            <a:lvl1pPr>
              <a:defRPr sz="1050"/>
            </a:lvl1pPr>
          </a:lstStyle>
          <a:p>
            <a:fld id="{F92C153E-F39A-46C8-803C-8228BAC2A942}" type="slidenum">
              <a:rPr lang="en-US" altLang="ko-KR" smtClean="0"/>
              <a:pPr/>
              <a:t>‹#›</a:t>
            </a:fld>
            <a:endParaRPr lang="en-US" altLang="ko-KR"/>
          </a:p>
        </p:txBody>
      </p:sp>
    </p:spTree>
    <p:extLst>
      <p:ext uri="{BB962C8B-B14F-4D97-AF65-F5344CB8AC3E}">
        <p14:creationId xmlns:p14="http://schemas.microsoft.com/office/powerpoint/2010/main" val="1570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7"/>
            <a:ext cx="7886700" cy="90363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340768"/>
            <a:ext cx="3868340" cy="82391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164680"/>
            <a:ext cx="3868340" cy="3684588"/>
          </a:xfrm>
        </p:spPr>
        <p:txBody>
          <a:bodyPr/>
          <a:lstStyle>
            <a:lvl1pPr>
              <a:defRPr sz="2400"/>
            </a:lvl1pPr>
            <a:lvl2pPr>
              <a:defRPr sz="20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340768"/>
            <a:ext cx="3887391" cy="82391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164680"/>
            <a:ext cx="3887391" cy="3684588"/>
          </a:xfrm>
        </p:spPr>
        <p:txBody>
          <a:bodyPr/>
          <a:lstStyle>
            <a:lvl1pPr>
              <a:defRPr sz="2400"/>
            </a:lvl1pPr>
            <a:lvl2pPr>
              <a:defRPr sz="20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a:xfrm>
            <a:off x="628650" y="6015955"/>
            <a:ext cx="2057400" cy="365125"/>
          </a:xfrm>
        </p:spPr>
        <p:txBody>
          <a:bodyPr/>
          <a:lstStyle>
            <a:lvl1pPr>
              <a:defRPr sz="1000"/>
            </a:lvl1pPr>
          </a:lstStyle>
          <a:p>
            <a:pPr>
              <a:defRPr/>
            </a:pPr>
            <a:endParaRPr lang="en-US" altLang="ko-KR"/>
          </a:p>
        </p:txBody>
      </p:sp>
      <p:sp>
        <p:nvSpPr>
          <p:cNvPr id="8" name="页脚占位符 4"/>
          <p:cNvSpPr>
            <a:spLocks noGrp="1"/>
          </p:cNvSpPr>
          <p:nvPr>
            <p:ph type="ftr" sz="quarter" idx="11"/>
          </p:nvPr>
        </p:nvSpPr>
        <p:spPr>
          <a:xfrm>
            <a:off x="3028950" y="6015955"/>
            <a:ext cx="3086100" cy="365125"/>
          </a:xfrm>
        </p:spPr>
        <p:txBody>
          <a:bodyPr/>
          <a:lstStyle>
            <a:lvl1pPr>
              <a:defRPr sz="1000"/>
            </a:lvl1pPr>
          </a:lstStyle>
          <a:p>
            <a:pPr>
              <a:defRPr/>
            </a:pPr>
            <a:endParaRPr lang="en-US" altLang="ko-KR"/>
          </a:p>
        </p:txBody>
      </p:sp>
      <p:sp>
        <p:nvSpPr>
          <p:cNvPr id="9" name="灯片编号占位符 5"/>
          <p:cNvSpPr>
            <a:spLocks noGrp="1"/>
          </p:cNvSpPr>
          <p:nvPr>
            <p:ph type="sldNum" sz="quarter" idx="12"/>
          </p:nvPr>
        </p:nvSpPr>
        <p:spPr>
          <a:xfrm>
            <a:off x="6457950" y="6015955"/>
            <a:ext cx="2057400" cy="365125"/>
          </a:xfrm>
        </p:spPr>
        <p:txBody>
          <a:bodyPr/>
          <a:lstStyle>
            <a:lvl1pPr>
              <a:defRPr sz="1000"/>
            </a:lvl1pPr>
          </a:lstStyle>
          <a:p>
            <a:fld id="{94BDA7C1-639C-452B-B239-97E8C40C2AAC}" type="slidenum">
              <a:rPr lang="en-US" altLang="ko-KR" smtClean="0"/>
              <a:pPr/>
              <a:t>‹#›</a:t>
            </a:fld>
            <a:endParaRPr lang="en-US" altLang="ko-KR"/>
          </a:p>
        </p:txBody>
      </p:sp>
    </p:spTree>
    <p:extLst>
      <p:ext uri="{BB962C8B-B14F-4D97-AF65-F5344CB8AC3E}">
        <p14:creationId xmlns:p14="http://schemas.microsoft.com/office/powerpoint/2010/main" val="402643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03635"/>
          </a:xfr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en-US" altLang="ko-KR"/>
          </a:p>
        </p:txBody>
      </p:sp>
      <p:sp>
        <p:nvSpPr>
          <p:cNvPr id="4" name="页脚占位符 4"/>
          <p:cNvSpPr>
            <a:spLocks noGrp="1"/>
          </p:cNvSpPr>
          <p:nvPr>
            <p:ph type="ftr" sz="quarter" idx="11"/>
          </p:nvPr>
        </p:nvSpPr>
        <p:spPr/>
        <p:txBody>
          <a:bodyPr/>
          <a:lstStyle>
            <a:lvl1pPr>
              <a:defRPr/>
            </a:lvl1pPr>
          </a:lstStyle>
          <a:p>
            <a:pPr>
              <a:defRPr/>
            </a:pPr>
            <a:endParaRPr lang="en-US" altLang="ko-KR"/>
          </a:p>
        </p:txBody>
      </p:sp>
      <p:sp>
        <p:nvSpPr>
          <p:cNvPr id="5" name="灯片编号占位符 5"/>
          <p:cNvSpPr>
            <a:spLocks noGrp="1"/>
          </p:cNvSpPr>
          <p:nvPr>
            <p:ph type="sldNum" sz="quarter" idx="12"/>
          </p:nvPr>
        </p:nvSpPr>
        <p:spPr/>
        <p:txBody>
          <a:bodyPr/>
          <a:lstStyle>
            <a:lvl1pPr>
              <a:defRPr/>
            </a:lvl1pPr>
          </a:lstStyle>
          <a:p>
            <a:fld id="{CB795D56-D7A5-4C5F-A6ED-E3EABC87C864}" type="slidenum">
              <a:rPr lang="en-US" altLang="ko-KR" smtClean="0"/>
              <a:pPr/>
              <a:t>‹#›</a:t>
            </a:fld>
            <a:endParaRPr lang="en-US" altLang="ko-KR"/>
          </a:p>
        </p:txBody>
      </p:sp>
    </p:spTree>
    <p:extLst>
      <p:ext uri="{BB962C8B-B14F-4D97-AF65-F5344CB8AC3E}">
        <p14:creationId xmlns:p14="http://schemas.microsoft.com/office/powerpoint/2010/main" val="193775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ltLang="ko-KR"/>
          </a:p>
        </p:txBody>
      </p:sp>
      <p:sp>
        <p:nvSpPr>
          <p:cNvPr id="3" name="页脚占位符 4"/>
          <p:cNvSpPr>
            <a:spLocks noGrp="1"/>
          </p:cNvSpPr>
          <p:nvPr>
            <p:ph type="ftr" sz="quarter" idx="11"/>
          </p:nvPr>
        </p:nvSpPr>
        <p:spPr/>
        <p:txBody>
          <a:bodyPr/>
          <a:lstStyle>
            <a:lvl1pPr>
              <a:defRPr/>
            </a:lvl1pPr>
          </a:lstStyle>
          <a:p>
            <a:pPr>
              <a:defRPr/>
            </a:pPr>
            <a:endParaRPr lang="en-US" altLang="ko-KR"/>
          </a:p>
        </p:txBody>
      </p:sp>
      <p:sp>
        <p:nvSpPr>
          <p:cNvPr id="4" name="灯片编号占位符 5"/>
          <p:cNvSpPr>
            <a:spLocks noGrp="1"/>
          </p:cNvSpPr>
          <p:nvPr>
            <p:ph type="sldNum" sz="quarter" idx="12"/>
          </p:nvPr>
        </p:nvSpPr>
        <p:spPr/>
        <p:txBody>
          <a:bodyPr/>
          <a:lstStyle>
            <a:lvl1pPr>
              <a:defRPr/>
            </a:lvl1pPr>
          </a:lstStyle>
          <a:p>
            <a:fld id="{3CD8D878-FC23-4185-ABB4-163AB25C3851}" type="slidenum">
              <a:rPr lang="en-US" altLang="ko-KR" smtClean="0"/>
              <a:pPr/>
              <a:t>‹#›</a:t>
            </a:fld>
            <a:endParaRPr lang="en-US" altLang="ko-KR"/>
          </a:p>
        </p:txBody>
      </p:sp>
    </p:spTree>
    <p:extLst>
      <p:ext uri="{BB962C8B-B14F-4D97-AF65-F5344CB8AC3E}">
        <p14:creationId xmlns:p14="http://schemas.microsoft.com/office/powerpoint/2010/main" val="106042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09551"/>
            <a:ext cx="2949178" cy="987201"/>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1484784"/>
            <a:ext cx="4629150" cy="4376267"/>
          </a:xfrm>
        </p:spPr>
        <p:txBody>
          <a:bodyPr>
            <a:normAutofit/>
          </a:bodyPr>
          <a:lstStyle>
            <a:lvl1pPr>
              <a:defRPr sz="3200"/>
            </a:lvl1pPr>
            <a:lvl2pPr>
              <a:defRPr sz="2800"/>
            </a:lvl2pPr>
            <a:lvl3pPr>
              <a:defRPr sz="2400"/>
            </a:lvl3pPr>
            <a:lvl4pPr>
              <a:defRPr sz="1800"/>
            </a:lvl4pPr>
            <a:lvl5pPr>
              <a:defRPr sz="18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619068" y="1340767"/>
            <a:ext cx="2949178" cy="452028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ko-KR"/>
          </a:p>
        </p:txBody>
      </p:sp>
      <p:sp>
        <p:nvSpPr>
          <p:cNvPr id="6" name="页脚占位符 4"/>
          <p:cNvSpPr>
            <a:spLocks noGrp="1"/>
          </p:cNvSpPr>
          <p:nvPr>
            <p:ph type="ftr" sz="quarter" idx="11"/>
          </p:nvPr>
        </p:nvSpPr>
        <p:spPr/>
        <p:txBody>
          <a:bodyPr/>
          <a:lstStyle>
            <a:lvl1pPr>
              <a:defRPr/>
            </a:lvl1pPr>
          </a:lstStyle>
          <a:p>
            <a:pPr>
              <a:defRPr/>
            </a:pPr>
            <a:endParaRPr lang="en-US" altLang="ko-KR"/>
          </a:p>
        </p:txBody>
      </p:sp>
      <p:sp>
        <p:nvSpPr>
          <p:cNvPr id="7" name="灯片编号占位符 5"/>
          <p:cNvSpPr>
            <a:spLocks noGrp="1"/>
          </p:cNvSpPr>
          <p:nvPr>
            <p:ph type="sldNum" sz="quarter" idx="12"/>
          </p:nvPr>
        </p:nvSpPr>
        <p:spPr/>
        <p:txBody>
          <a:bodyPr/>
          <a:lstStyle>
            <a:lvl1pPr>
              <a:defRPr/>
            </a:lvl1pPr>
          </a:lstStyle>
          <a:p>
            <a:fld id="{3767D45C-504D-467F-9717-A97C3BE9A188}" type="slidenum">
              <a:rPr lang="en-US" altLang="ko-KR" smtClean="0"/>
              <a:pPr/>
              <a:t>‹#›</a:t>
            </a:fld>
            <a:endParaRPr lang="en-US" altLang="ko-KR"/>
          </a:p>
        </p:txBody>
      </p:sp>
    </p:spTree>
    <p:extLst>
      <p:ext uri="{BB962C8B-B14F-4D97-AF65-F5344CB8AC3E}">
        <p14:creationId xmlns:p14="http://schemas.microsoft.com/office/powerpoint/2010/main" val="339073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ko-KR"/>
          </a:p>
        </p:txBody>
      </p:sp>
      <p:sp>
        <p:nvSpPr>
          <p:cNvPr id="6" name="页脚占位符 4"/>
          <p:cNvSpPr>
            <a:spLocks noGrp="1"/>
          </p:cNvSpPr>
          <p:nvPr>
            <p:ph type="ftr" sz="quarter" idx="11"/>
          </p:nvPr>
        </p:nvSpPr>
        <p:spPr/>
        <p:txBody>
          <a:bodyPr/>
          <a:lstStyle>
            <a:lvl1pPr>
              <a:defRPr/>
            </a:lvl1pPr>
          </a:lstStyle>
          <a:p>
            <a:pPr>
              <a:defRPr/>
            </a:pPr>
            <a:endParaRPr lang="en-US" altLang="ko-KR"/>
          </a:p>
        </p:txBody>
      </p:sp>
      <p:sp>
        <p:nvSpPr>
          <p:cNvPr id="7" name="灯片编号占位符 5"/>
          <p:cNvSpPr>
            <a:spLocks noGrp="1"/>
          </p:cNvSpPr>
          <p:nvPr>
            <p:ph type="sldNum" sz="quarter" idx="12"/>
          </p:nvPr>
        </p:nvSpPr>
        <p:spPr/>
        <p:txBody>
          <a:bodyPr/>
          <a:lstStyle>
            <a:lvl1pPr>
              <a:defRPr/>
            </a:lvl1pPr>
          </a:lstStyle>
          <a:p>
            <a:fld id="{8F1BBD2C-9D07-4FAD-8C76-7BE33161BD1E}" type="slidenum">
              <a:rPr lang="en-US" altLang="ko-KR" smtClean="0"/>
              <a:pPr/>
              <a:t>‹#›</a:t>
            </a:fld>
            <a:endParaRPr lang="en-US" altLang="ko-KR"/>
          </a:p>
        </p:txBody>
      </p:sp>
    </p:spTree>
    <p:extLst>
      <p:ext uri="{BB962C8B-B14F-4D97-AF65-F5344CB8AC3E}">
        <p14:creationId xmlns:p14="http://schemas.microsoft.com/office/powerpoint/2010/main" val="381111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ko-K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ko-K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fld id="{BF6A2C81-7C89-4BBC-99A0-B29670F5AC02}" type="slidenum">
              <a:rPr lang="en-US" altLang="ko-KR" smtClean="0"/>
              <a:pPr/>
              <a:t>‹#›</a:t>
            </a:fld>
            <a:endParaRPr lang="en-US" altLang="ko-KR"/>
          </a:p>
        </p:txBody>
      </p:sp>
      <p:sp>
        <p:nvSpPr>
          <p:cNvPr id="7" name="Rectangle 14"/>
          <p:cNvSpPr>
            <a:spLocks noChangeArrowheads="1"/>
          </p:cNvSpPr>
          <p:nvPr/>
        </p:nvSpPr>
        <p:spPr bwMode="auto">
          <a:xfrm>
            <a:off x="6837363" y="-22225"/>
            <a:ext cx="2319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eaLnBrk="0" hangingPunct="0">
              <a:defRPr sz="3600" b="1">
                <a:solidFill>
                  <a:srgbClr val="FF33CC"/>
                </a:solidFill>
                <a:latin typeface="Tahoma" panose="020B0604030504040204" pitchFamily="34" charset="0"/>
                <a:ea typeface="宋体" panose="02010600030101010101" pitchFamily="2" charset="-122"/>
              </a:defRPr>
            </a:lvl1pPr>
            <a:lvl2pPr marL="742950" indent="-285750" eaLnBrk="0" hangingPunct="0">
              <a:defRPr sz="3600" b="1">
                <a:solidFill>
                  <a:srgbClr val="FF33CC"/>
                </a:solidFill>
                <a:latin typeface="Tahoma" panose="020B0604030504040204" pitchFamily="34" charset="0"/>
                <a:ea typeface="宋体" panose="02010600030101010101" pitchFamily="2" charset="-122"/>
              </a:defRPr>
            </a:lvl2pPr>
            <a:lvl3pPr marL="1143000" indent="-228600" eaLnBrk="0" hangingPunct="0">
              <a:defRPr sz="3600" b="1">
                <a:solidFill>
                  <a:srgbClr val="FF33CC"/>
                </a:solidFill>
                <a:latin typeface="Tahoma" panose="020B0604030504040204" pitchFamily="34" charset="0"/>
                <a:ea typeface="宋体" panose="02010600030101010101" pitchFamily="2" charset="-122"/>
              </a:defRPr>
            </a:lvl3pPr>
            <a:lvl4pPr marL="1600200" indent="-228600" eaLnBrk="0" hangingPunct="0">
              <a:defRPr sz="3600" b="1">
                <a:solidFill>
                  <a:srgbClr val="FF33CC"/>
                </a:solidFill>
                <a:latin typeface="Tahoma" panose="020B0604030504040204" pitchFamily="34" charset="0"/>
                <a:ea typeface="宋体" panose="02010600030101010101" pitchFamily="2" charset="-122"/>
              </a:defRPr>
            </a:lvl4pPr>
            <a:lvl5pPr marL="2057400" indent="-228600" eaLnBrk="0" hangingPunct="0">
              <a:defRPr sz="3600" b="1">
                <a:solidFill>
                  <a:srgbClr val="FF33CC"/>
                </a:solidFill>
                <a:latin typeface="Tahoma" panose="020B0604030504040204" pitchFamily="34" charset="0"/>
                <a:ea typeface="宋体" panose="02010600030101010101" pitchFamily="2" charset="-122"/>
              </a:defRPr>
            </a:lvl5pPr>
            <a:lvl6pPr marL="25146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r" eaLnBrk="1" hangingPunct="1">
              <a:lnSpc>
                <a:spcPct val="120000"/>
              </a:lnSpc>
              <a:defRPr/>
            </a:pPr>
            <a:r>
              <a:rPr lang="en-US" altLang="zh-CN" sz="1000" b="0" smtClean="0">
                <a:solidFill>
                  <a:srgbClr val="C0C0C0"/>
                </a:solidFill>
              </a:rPr>
              <a:t>Computer Science Illuminated</a:t>
            </a:r>
          </a:p>
          <a:p>
            <a:pPr algn="r" eaLnBrk="1" hangingPunct="1">
              <a:lnSpc>
                <a:spcPct val="120000"/>
              </a:lnSpc>
              <a:defRPr/>
            </a:pPr>
            <a:r>
              <a:rPr lang="en-US" altLang="zh-CN" sz="1000" b="0" smtClean="0">
                <a:solidFill>
                  <a:srgbClr val="C0C0C0"/>
                </a:solidFill>
              </a:rPr>
              <a:t>《</a:t>
            </a:r>
            <a:r>
              <a:rPr lang="zh-CN" altLang="en-US" sz="1000" b="0" smtClean="0">
                <a:solidFill>
                  <a:srgbClr val="C0C0C0"/>
                </a:solidFill>
              </a:rPr>
              <a:t>计算机科学导论</a:t>
            </a:r>
            <a:r>
              <a:rPr lang="en-US" altLang="zh-CN" sz="1000" b="0" smtClean="0">
                <a:solidFill>
                  <a:srgbClr val="C0C0C0"/>
                </a:solidFill>
              </a:rPr>
              <a:t>》</a:t>
            </a:r>
            <a:r>
              <a:rPr lang="zh-CN" altLang="en-US" sz="1000" b="0" smtClean="0">
                <a:solidFill>
                  <a:srgbClr val="C0C0C0"/>
                </a:solidFill>
              </a:rPr>
              <a:t>课程组</a:t>
            </a:r>
          </a:p>
        </p:txBody>
      </p:sp>
    </p:spTree>
    <p:extLst>
      <p:ext uri="{BB962C8B-B14F-4D97-AF65-F5344CB8AC3E}">
        <p14:creationId xmlns:p14="http://schemas.microsoft.com/office/powerpoint/2010/main" val="255799807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hp"/><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3.jpeg"/><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3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Visio_2003-2010___1.vsd"/><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moodle.scnu.edu.cn/course/view.php?id=476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hp"/></Relationships>
</file>

<file path=ppt/slides/_rels/slide5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33.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4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58888" y="2205038"/>
            <a:ext cx="6681787" cy="1295400"/>
          </a:xfrm>
        </p:spPr>
        <p:txBody>
          <a:bodyPr/>
          <a:lstStyle/>
          <a:p>
            <a:pPr algn="ctr" eaLnBrk="1" hangingPunct="1"/>
            <a:r>
              <a:rPr lang="zh-CN" altLang="en-US" sz="7200" smtClean="0">
                <a:latin typeface="华文行楷" panose="02010800040101010101" pitchFamily="2" charset="-122"/>
                <a:ea typeface="华文行楷" panose="02010800040101010101" pitchFamily="2" charset="-122"/>
              </a:rPr>
              <a:t>现代通信网概论</a:t>
            </a:r>
            <a:endParaRPr lang="en-US" altLang="zh-CN" sz="7200" smtClean="0">
              <a:latin typeface="华文行楷" panose="02010800040101010101" pitchFamily="2" charset="-122"/>
              <a:ea typeface="华文行楷" panose="02010800040101010101" pitchFamily="2" charset="-122"/>
            </a:endParaRPr>
          </a:p>
        </p:txBody>
      </p:sp>
      <p:sp>
        <p:nvSpPr>
          <p:cNvPr id="3075" name="Rectangle 5"/>
          <p:cNvSpPr>
            <a:spLocks noChangeArrowheads="1"/>
          </p:cNvSpPr>
          <p:nvPr/>
        </p:nvSpPr>
        <p:spPr bwMode="auto">
          <a:xfrm>
            <a:off x="2268538" y="3789363"/>
            <a:ext cx="53276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pPr eaLnBrk="1" latinLnBrk="1" hangingPunct="1"/>
            <a:r>
              <a:rPr lang="zh-CN" altLang="en-US" sz="3600" b="1">
                <a:latin typeface="楷体_GB2312" pitchFamily="49" charset="-122"/>
                <a:ea typeface="楷体_GB2312" pitchFamily="49" charset="-122"/>
              </a:rPr>
              <a:t>任课老师：沈映珊副教授</a:t>
            </a:r>
          </a:p>
          <a:p>
            <a:pPr eaLnBrk="1" latinLnBrk="1" hangingPunct="1"/>
            <a:r>
              <a:rPr lang="en-US" altLang="zh-CN" sz="3600" b="1">
                <a:latin typeface="楷体_GB2312" pitchFamily="49" charset="-122"/>
                <a:ea typeface="楷体_GB2312" pitchFamily="49" charset="-122"/>
              </a:rPr>
              <a:t>shenys@m.scnu.edu.cn</a:t>
            </a:r>
            <a:endParaRPr lang="zh-CN" altLang="en-US" sz="3600" b="1">
              <a:latin typeface="楷体_GB2312" pitchFamily="49" charset="-122"/>
              <a:ea typeface="楷体_GB2312"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5067027"/>
            <a:ext cx="1553716" cy="1553716"/>
          </a:xfrm>
          <a:prstGeom prst="rect">
            <a:avLst/>
          </a:prstGeom>
        </p:spPr>
      </p:pic>
      <p:pic>
        <p:nvPicPr>
          <p:cNvPr id="62466" name="Picture 2" descr="https://qr.api.cli.im/qr?data=http%253A%252F%252Fwww.scholat.com%252Fesan&amp;level=H&amp;transparent=false&amp;bgcolor=%23ffffff&amp;forecolor=%230000ff&amp;blockpixel=12&amp;marginblock=1&amp;logourl=http%3A&amp;size=280&amp;kid=cliim&amp;key=ce2bd966fb0e81b93b0dcccd6cf902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596188" y="5278438"/>
            <a:ext cx="1130895" cy="113089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r="69672"/>
          <a:stretch/>
        </p:blipFill>
        <p:spPr>
          <a:xfrm>
            <a:off x="-112712" y="0"/>
            <a:ext cx="1444352" cy="1714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sz="2000" dirty="0"/>
          </a:p>
        </p:txBody>
      </p:sp>
      <p:sp>
        <p:nvSpPr>
          <p:cNvPr id="3" name="内容占位符 2"/>
          <p:cNvSpPr>
            <a:spLocks noGrp="1"/>
          </p:cNvSpPr>
          <p:nvPr>
            <p:ph idx="1"/>
          </p:nvPr>
        </p:nvSpPr>
        <p:spPr/>
        <p:txBody>
          <a:bodyPr>
            <a:normAutofit/>
          </a:bodyPr>
          <a:lstStyle/>
          <a:p>
            <a:r>
              <a:rPr lang="en-US" altLang="zh-CN" sz="2000" dirty="0"/>
              <a:t>20</a:t>
            </a:r>
            <a:r>
              <a:rPr lang="zh-CN" altLang="en-US" sz="2000" dirty="0"/>
              <a:t>世纪</a:t>
            </a:r>
            <a:r>
              <a:rPr lang="en-US" altLang="zh-CN" sz="2000" dirty="0"/>
              <a:t>50</a:t>
            </a:r>
            <a:r>
              <a:rPr lang="zh-CN" altLang="en-US" sz="2000" dirty="0"/>
              <a:t>年代以后，元件、光纤、收音机、电视机、计算机、广播电视、数字通信业都有极大发展</a:t>
            </a:r>
            <a:r>
              <a:rPr lang="zh-CN" altLang="en-US" sz="2000" dirty="0" smtClean="0"/>
              <a:t>；</a:t>
            </a:r>
            <a:endParaRPr lang="en-US" altLang="zh-CN" sz="2000" dirty="0" smtClean="0"/>
          </a:p>
          <a:p>
            <a:r>
              <a:rPr lang="zh-CN" altLang="en-US" sz="2000" dirty="0"/>
              <a:t> </a:t>
            </a:r>
            <a:r>
              <a:rPr lang="en-US" altLang="zh-CN" sz="2000" dirty="0"/>
              <a:t>1962</a:t>
            </a:r>
            <a:r>
              <a:rPr lang="zh-CN" altLang="en-US" sz="2000" dirty="0"/>
              <a:t>年，地球同步卫星发射成功</a:t>
            </a:r>
            <a:r>
              <a:rPr lang="zh-CN" altLang="en-US" sz="2000" dirty="0" smtClean="0"/>
              <a:t>；</a:t>
            </a:r>
            <a:endParaRPr lang="en-US" altLang="zh-CN" sz="2000" dirty="0" smtClean="0"/>
          </a:p>
          <a:p>
            <a:r>
              <a:rPr lang="en-US" altLang="zh-CN" sz="2000" dirty="0"/>
              <a:t>1964</a:t>
            </a:r>
            <a:r>
              <a:rPr lang="zh-CN" altLang="en-US" sz="2000" dirty="0"/>
              <a:t>年，美国</a:t>
            </a:r>
            <a:r>
              <a:rPr lang="en-US" altLang="zh-CN" sz="2000" dirty="0" err="1"/>
              <a:t>Tand</a:t>
            </a:r>
            <a:r>
              <a:rPr lang="zh-CN" altLang="en-US" sz="2000" dirty="0"/>
              <a:t>公司</a:t>
            </a:r>
            <a:r>
              <a:rPr lang="en-US" altLang="zh-CN" sz="2000" dirty="0" err="1"/>
              <a:t>Baran</a:t>
            </a:r>
            <a:r>
              <a:rPr lang="zh-CN" altLang="en-US" sz="2000" dirty="0"/>
              <a:t>提出无连接操作寻址技术，目的是在战争残存的通信网中，不考虑实验限制，尽可能可靠的传递数据报； </a:t>
            </a:r>
            <a:r>
              <a:rPr lang="en-US" altLang="zh-CN" sz="2000" dirty="0"/>
              <a:t>1967</a:t>
            </a:r>
            <a:r>
              <a:rPr lang="zh-CN" altLang="en-US" sz="2000" dirty="0"/>
              <a:t>年大规模集成电路诞生了，一块米粒般大小的硅晶片上可以集成</a:t>
            </a:r>
            <a:r>
              <a:rPr lang="en-US" altLang="zh-CN" sz="2000" dirty="0"/>
              <a:t>1</a:t>
            </a:r>
            <a:r>
              <a:rPr lang="zh-CN" altLang="en-US" sz="2000" dirty="0"/>
              <a:t>千多个晶体管的线路。 </a:t>
            </a:r>
            <a:endParaRPr lang="en-US" altLang="zh-CN" sz="2000" dirty="0" smtClean="0"/>
          </a:p>
          <a:p>
            <a:r>
              <a:rPr lang="en-US" altLang="zh-CN" sz="2000" dirty="0" smtClean="0"/>
              <a:t>1969</a:t>
            </a:r>
            <a:r>
              <a:rPr lang="zh-CN" altLang="en-US" sz="2000" dirty="0"/>
              <a:t>年，美军</a:t>
            </a:r>
            <a:r>
              <a:rPr lang="en-US" altLang="zh-CN" sz="2000" dirty="0" err="1"/>
              <a:t>ARPAnet</a:t>
            </a:r>
            <a:r>
              <a:rPr lang="zh-CN" altLang="en-US" sz="2000" dirty="0" smtClean="0"/>
              <a:t>问世</a:t>
            </a:r>
            <a:endParaRPr lang="en-US" altLang="zh-CN" sz="2000" dirty="0" smtClean="0"/>
          </a:p>
          <a:p>
            <a:r>
              <a:rPr lang="en-US" altLang="zh-CN" sz="2000" dirty="0"/>
              <a:t>1973</a:t>
            </a:r>
            <a:r>
              <a:rPr lang="zh-CN" altLang="en-US" sz="2000" dirty="0"/>
              <a:t>年，美国摩托罗拉公司的马丁</a:t>
            </a:r>
            <a:r>
              <a:rPr lang="en-US" altLang="zh-CN" sz="2000" dirty="0"/>
              <a:t>•</a:t>
            </a:r>
            <a:r>
              <a:rPr lang="zh-CN" altLang="en-US" sz="2000" dirty="0"/>
              <a:t>库帕博士发明第一台便携式蜂窝电话，也就是我们所说的“大哥大”。一直到</a:t>
            </a:r>
            <a:r>
              <a:rPr lang="en-US" altLang="zh-CN" sz="2000" dirty="0"/>
              <a:t>1985</a:t>
            </a:r>
            <a:r>
              <a:rPr lang="zh-CN" altLang="en-US" sz="2000" dirty="0"/>
              <a:t>年，才诞生出第一台现代意义上的、真正可以移动的电话，即“肩背电话”。</a:t>
            </a:r>
          </a:p>
        </p:txBody>
      </p:sp>
      <p:pic>
        <p:nvPicPr>
          <p:cNvPr id="4" name="图片 3"/>
          <p:cNvPicPr>
            <a:picLocks noChangeAspect="1"/>
          </p:cNvPicPr>
          <p:nvPr/>
        </p:nvPicPr>
        <p:blipFill>
          <a:blip r:embed="rId2"/>
          <a:stretch>
            <a:fillRect/>
          </a:stretch>
        </p:blipFill>
        <p:spPr>
          <a:xfrm>
            <a:off x="251520" y="4893265"/>
            <a:ext cx="2828571" cy="1885714"/>
          </a:xfrm>
          <a:prstGeom prst="rect">
            <a:avLst/>
          </a:prstGeom>
        </p:spPr>
      </p:pic>
      <p:pic>
        <p:nvPicPr>
          <p:cNvPr id="5" name="图片 4"/>
          <p:cNvPicPr>
            <a:picLocks noChangeAspect="1"/>
          </p:cNvPicPr>
          <p:nvPr/>
        </p:nvPicPr>
        <p:blipFill>
          <a:blip r:embed="rId3"/>
          <a:stretch>
            <a:fillRect/>
          </a:stretch>
        </p:blipFill>
        <p:spPr>
          <a:xfrm>
            <a:off x="3635896" y="4893265"/>
            <a:ext cx="2280499" cy="1757653"/>
          </a:xfrm>
          <a:prstGeom prst="rect">
            <a:avLst/>
          </a:prstGeom>
        </p:spPr>
      </p:pic>
      <p:pic>
        <p:nvPicPr>
          <p:cNvPr id="6" name="图片 5"/>
          <p:cNvPicPr>
            <a:picLocks noChangeAspect="1"/>
          </p:cNvPicPr>
          <p:nvPr/>
        </p:nvPicPr>
        <p:blipFill>
          <a:blip r:embed="rId4"/>
          <a:stretch>
            <a:fillRect/>
          </a:stretch>
        </p:blipFill>
        <p:spPr>
          <a:xfrm>
            <a:off x="6948264" y="4984256"/>
            <a:ext cx="1664928" cy="1854603"/>
          </a:xfrm>
          <a:prstGeom prst="rect">
            <a:avLst/>
          </a:prstGeom>
        </p:spPr>
      </p:pic>
    </p:spTree>
    <p:extLst>
      <p:ext uri="{BB962C8B-B14F-4D97-AF65-F5344CB8AC3E}">
        <p14:creationId xmlns:p14="http://schemas.microsoft.com/office/powerpoint/2010/main" val="3231746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1972</a:t>
            </a:r>
            <a:r>
              <a:rPr lang="zh-CN" altLang="en-US" dirty="0"/>
              <a:t>年</a:t>
            </a:r>
            <a:r>
              <a:rPr lang="en-US" altLang="zh-CN" dirty="0"/>
              <a:t>-1980</a:t>
            </a:r>
            <a:r>
              <a:rPr lang="zh-CN" altLang="en-US" dirty="0"/>
              <a:t>年的这</a:t>
            </a:r>
            <a:r>
              <a:rPr lang="en-US" altLang="zh-CN" dirty="0"/>
              <a:t>8</a:t>
            </a:r>
            <a:r>
              <a:rPr lang="zh-CN" altLang="en-US" dirty="0"/>
              <a:t>年间，国际电信界集中研究电信设备数字化</a:t>
            </a:r>
            <a:r>
              <a:rPr lang="zh-CN" altLang="en-US" dirty="0" smtClean="0"/>
              <a:t>，在</a:t>
            </a:r>
            <a:r>
              <a:rPr lang="zh-CN" altLang="en-US" dirty="0"/>
              <a:t>模拟</a:t>
            </a:r>
            <a:r>
              <a:rPr lang="en-US" altLang="zh-CN" dirty="0"/>
              <a:t>PSTN</a:t>
            </a:r>
            <a:r>
              <a:rPr lang="zh-CN" altLang="en-US" dirty="0"/>
              <a:t>形态基础上，形成了综合数字网（</a:t>
            </a:r>
            <a:r>
              <a:rPr lang="en-US" altLang="zh-CN" dirty="0"/>
              <a:t>IDN</a:t>
            </a:r>
            <a:r>
              <a:rPr lang="zh-CN" altLang="en-US" dirty="0"/>
              <a:t>）网络</a:t>
            </a:r>
            <a:r>
              <a:rPr lang="zh-CN" altLang="en-US" dirty="0" smtClean="0"/>
              <a:t>形态，并形成一系列标准。</a:t>
            </a:r>
            <a:endParaRPr lang="en-US" altLang="zh-CN" dirty="0" smtClean="0"/>
          </a:p>
          <a:p>
            <a:r>
              <a:rPr lang="en-US" altLang="zh-CN" dirty="0" smtClean="0"/>
              <a:t>1979</a:t>
            </a:r>
            <a:r>
              <a:rPr lang="zh-CN" altLang="en-US" dirty="0" smtClean="0"/>
              <a:t>年我国电信开始发展</a:t>
            </a:r>
            <a:endParaRPr lang="zh-CN" altLang="en-US" dirty="0"/>
          </a:p>
        </p:txBody>
      </p:sp>
    </p:spTree>
    <p:extLst>
      <p:ext uri="{BB962C8B-B14F-4D97-AF65-F5344CB8AC3E}">
        <p14:creationId xmlns:p14="http://schemas.microsoft.com/office/powerpoint/2010/main" val="2844674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10243" name="Rectangle 3"/>
          <p:cNvSpPr>
            <a:spLocks noGrp="1" noChangeArrowheads="1"/>
          </p:cNvSpPr>
          <p:nvPr>
            <p:ph type="body" sz="half" idx="1"/>
          </p:nvPr>
        </p:nvSpPr>
        <p:spPr>
          <a:xfrm>
            <a:off x="635000" y="1371600"/>
            <a:ext cx="7466013" cy="4724400"/>
          </a:xfrm>
        </p:spPr>
        <p:txBody>
          <a:bodyPr>
            <a:normAutofit lnSpcReduction="10000"/>
          </a:bodyPr>
          <a:lstStyle/>
          <a:p>
            <a:pPr eaLnBrk="1" hangingPunct="1">
              <a:lnSpc>
                <a:spcPct val="90000"/>
              </a:lnSpc>
              <a:spcBef>
                <a:spcPct val="30000"/>
              </a:spcBef>
              <a:buFontTx/>
              <a:buNone/>
            </a:pPr>
            <a:r>
              <a:rPr lang="zh-CN" altLang="en-US" sz="3200" b="1" smtClean="0">
                <a:latin typeface="楷体_GB2312" pitchFamily="49" charset="-122"/>
                <a:ea typeface="楷体_GB2312" pitchFamily="49" charset="-122"/>
              </a:rPr>
              <a:t>一、通信网的基本模型</a:t>
            </a:r>
          </a:p>
          <a:p>
            <a:pPr eaLnBrk="1" hangingPunct="1">
              <a:lnSpc>
                <a:spcPct val="90000"/>
              </a:lnSpc>
              <a:spcBef>
                <a:spcPct val="30000"/>
              </a:spcBef>
              <a:buFontTx/>
              <a:buNone/>
            </a:pPr>
            <a:r>
              <a:rPr lang="en-US" altLang="zh-CN" sz="2800" b="1" smtClean="0">
                <a:latin typeface="楷体_GB2312" pitchFamily="49" charset="-122"/>
                <a:ea typeface="楷体_GB2312" pitchFamily="49" charset="-122"/>
              </a:rPr>
              <a:t>1</a:t>
            </a:r>
            <a:r>
              <a:rPr lang="zh-CN" altLang="en-US" sz="2800" b="1" smtClean="0">
                <a:latin typeface="楷体_GB2312" pitchFamily="49" charset="-122"/>
                <a:ea typeface="楷体_GB2312" pitchFamily="49" charset="-122"/>
              </a:rPr>
              <a:t>、点到点的通信系统</a:t>
            </a:r>
          </a:p>
          <a:p>
            <a:pPr eaLnBrk="1" hangingPunct="1">
              <a:lnSpc>
                <a:spcPct val="90000"/>
              </a:lnSpc>
              <a:spcBef>
                <a:spcPct val="30000"/>
              </a:spcBef>
              <a:buFontTx/>
              <a:buNone/>
            </a:pPr>
            <a:endParaRPr lang="zh-CN" altLang="en-US" sz="29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29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29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2900" b="1" smtClean="0">
              <a:latin typeface="楷体_GB2312" pitchFamily="49" charset="-122"/>
              <a:ea typeface="楷体_GB2312" pitchFamily="49" charset="-122"/>
            </a:endParaRPr>
          </a:p>
          <a:p>
            <a:pPr eaLnBrk="1" hangingPunct="1">
              <a:lnSpc>
                <a:spcPct val="110000"/>
              </a:lnSpc>
              <a:spcBef>
                <a:spcPct val="25000"/>
              </a:spcBef>
            </a:pPr>
            <a:r>
              <a:rPr lang="zh-CN" altLang="en-US" sz="2800" b="1" smtClean="0">
                <a:latin typeface="楷体_GB2312" pitchFamily="49" charset="-122"/>
                <a:ea typeface="楷体_GB2312" pitchFamily="49" charset="-122"/>
              </a:rPr>
              <a:t>信源：发出信息的基本设施。</a:t>
            </a:r>
            <a:r>
              <a:rPr lang="zh-CN" altLang="en-US" sz="2900" b="1" smtClean="0">
                <a:latin typeface="楷体_GB2312" pitchFamily="49" charset="-122"/>
                <a:ea typeface="楷体_GB2312" pitchFamily="49" charset="-122"/>
              </a:rPr>
              <a:t> </a:t>
            </a:r>
          </a:p>
          <a:p>
            <a:pPr eaLnBrk="1" hangingPunct="1">
              <a:lnSpc>
                <a:spcPct val="110000"/>
              </a:lnSpc>
              <a:spcBef>
                <a:spcPct val="25000"/>
              </a:spcBef>
            </a:pPr>
            <a:r>
              <a:rPr lang="zh-CN" altLang="en-US" sz="2800" b="1" smtClean="0">
                <a:latin typeface="楷体_GB2312" pitchFamily="49" charset="-122"/>
                <a:ea typeface="楷体_GB2312" pitchFamily="49" charset="-122"/>
              </a:rPr>
              <a:t>发送器：也叫变换器，是将信源发出的信息按一定的目的进行变换的设备。 </a:t>
            </a:r>
          </a:p>
        </p:txBody>
      </p:sp>
      <p:graphicFrame>
        <p:nvGraphicFramePr>
          <p:cNvPr id="10244" name="Object 5" descr="羊皮纸"/>
          <p:cNvGraphicFramePr>
            <a:graphicFrameLocks noGrp="1" noChangeAspect="1"/>
          </p:cNvGraphicFramePr>
          <p:nvPr>
            <p:ph sz="half" idx="2"/>
          </p:nvPr>
        </p:nvGraphicFramePr>
        <p:xfrm>
          <a:off x="1050925" y="2708275"/>
          <a:ext cx="6464300" cy="1439863"/>
        </p:xfrm>
        <a:graphic>
          <a:graphicData uri="http://schemas.openxmlformats.org/presentationml/2006/ole">
            <mc:AlternateContent xmlns:mc="http://schemas.openxmlformats.org/markup-compatibility/2006">
              <mc:Choice xmlns:v="urn:schemas-microsoft-com:vml" Requires="v">
                <p:oleObj spid="_x0000_s10260" name="图片" r:id="rId3" imgW="3334871" imgH="742278" progId="Word.Picture.8">
                  <p:embed/>
                </p:oleObj>
              </mc:Choice>
              <mc:Fallback>
                <p:oleObj name="图片" r:id="rId3" imgW="3334871" imgH="742278" progId="Word.Picture.8">
                  <p:embed/>
                  <p:pic>
                    <p:nvPicPr>
                      <p:cNvPr id="0" name="Object 5" descr="羊皮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2708275"/>
                        <a:ext cx="6464300" cy="1439863"/>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11267" name="Rectangle 3"/>
          <p:cNvSpPr>
            <a:spLocks noGrp="1" noChangeArrowheads="1"/>
          </p:cNvSpPr>
          <p:nvPr>
            <p:ph type="body" sz="half" idx="1"/>
          </p:nvPr>
        </p:nvSpPr>
        <p:spPr>
          <a:xfrm>
            <a:off x="635000" y="1371600"/>
            <a:ext cx="7466013" cy="4724400"/>
          </a:xfrm>
        </p:spPr>
        <p:txBody>
          <a:bodyPr/>
          <a:lstStyle/>
          <a:p>
            <a:pPr algn="just" eaLnBrk="1" hangingPunct="1">
              <a:lnSpc>
                <a:spcPct val="110000"/>
              </a:lnSpc>
              <a:spcBef>
                <a:spcPct val="30000"/>
              </a:spcBef>
            </a:pPr>
            <a:r>
              <a:rPr lang="zh-CN" altLang="en-US" sz="2800" b="1" smtClean="0">
                <a:latin typeface="楷体_GB2312" pitchFamily="49" charset="-122"/>
                <a:ea typeface="楷体_GB2312" pitchFamily="49" charset="-122"/>
              </a:rPr>
              <a:t>信道：信息传输介质的总称，负责在发送器和接收器之间传输信号。</a:t>
            </a:r>
          </a:p>
          <a:p>
            <a:pPr algn="just" eaLnBrk="1" hangingPunct="1">
              <a:lnSpc>
                <a:spcPct val="110000"/>
              </a:lnSpc>
              <a:spcBef>
                <a:spcPct val="30000"/>
              </a:spcBef>
            </a:pPr>
            <a:r>
              <a:rPr lang="zh-CN" altLang="en-US" sz="2800" b="1" smtClean="0">
                <a:latin typeface="楷体_GB2312" pitchFamily="49" charset="-122"/>
                <a:ea typeface="楷体_GB2312" pitchFamily="49" charset="-122"/>
              </a:rPr>
              <a:t>接收器：也叫反变换器，功能是把从信道上接收的信息变换成接收者可以接收的信息。</a:t>
            </a:r>
          </a:p>
          <a:p>
            <a:pPr algn="just" eaLnBrk="1" hangingPunct="1">
              <a:lnSpc>
                <a:spcPct val="110000"/>
              </a:lnSpc>
              <a:spcBef>
                <a:spcPct val="30000"/>
              </a:spcBef>
            </a:pPr>
            <a:r>
              <a:rPr lang="zh-CN" altLang="en-US" sz="2800" b="1" smtClean="0">
                <a:latin typeface="楷体_GB2312" pitchFamily="49" charset="-122"/>
                <a:ea typeface="楷体_GB2312" pitchFamily="49" charset="-122"/>
              </a:rPr>
              <a:t>信宿：信息传输的终点，即信息的接收者。</a:t>
            </a:r>
          </a:p>
          <a:p>
            <a:pPr algn="just" eaLnBrk="1" hangingPunct="1">
              <a:lnSpc>
                <a:spcPct val="110000"/>
              </a:lnSpc>
              <a:spcBef>
                <a:spcPct val="30000"/>
              </a:spcBef>
            </a:pPr>
            <a:r>
              <a:rPr lang="zh-CN" altLang="en-US" sz="2800" b="1" smtClean="0">
                <a:latin typeface="楷体_GB2312" pitchFamily="49" charset="-122"/>
                <a:ea typeface="楷体_GB2312" pitchFamily="49" charset="-122"/>
              </a:rPr>
              <a:t>噪声源：不是人为实现的实体，但在实际通信过程中存在。</a:t>
            </a:r>
            <a:r>
              <a:rPr lang="zh-CN" altLang="en-US" sz="1000" smtClean="0"/>
              <a:t> </a:t>
            </a:r>
            <a:r>
              <a:rPr lang="zh-CN" altLang="en-US" sz="2800" b="1" smtClean="0">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12291" name="Rectangle 3"/>
          <p:cNvSpPr>
            <a:spLocks noGrp="1" noChangeArrowheads="1"/>
          </p:cNvSpPr>
          <p:nvPr>
            <p:ph type="body" sz="half" idx="1"/>
          </p:nvPr>
        </p:nvSpPr>
        <p:spPr>
          <a:xfrm>
            <a:off x="635000" y="1371600"/>
            <a:ext cx="4008438" cy="4724400"/>
          </a:xfrm>
        </p:spPr>
        <p:txBody>
          <a:bodyPr/>
          <a:lstStyle/>
          <a:p>
            <a:pPr eaLnBrk="1" hangingPunct="1">
              <a:lnSpc>
                <a:spcPct val="90000"/>
              </a:lnSpc>
              <a:spcBef>
                <a:spcPct val="30000"/>
              </a:spcBef>
              <a:buFontTx/>
              <a:buNone/>
            </a:pPr>
            <a:r>
              <a:rPr lang="en-US" altLang="zh-CN" sz="3200" b="1" smtClean="0">
                <a:latin typeface="楷体_GB2312" pitchFamily="49" charset="-122"/>
                <a:ea typeface="楷体_GB2312" pitchFamily="49" charset="-122"/>
              </a:rPr>
              <a:t>2</a:t>
            </a:r>
            <a:r>
              <a:rPr lang="zh-CN" altLang="en-US" sz="3200" b="1" smtClean="0">
                <a:latin typeface="楷体_GB2312" pitchFamily="49" charset="-122"/>
                <a:ea typeface="楷体_GB2312" pitchFamily="49" charset="-122"/>
              </a:rPr>
              <a:t>、全互连式网络</a:t>
            </a:r>
          </a:p>
          <a:p>
            <a:pPr eaLnBrk="1" hangingPunct="1">
              <a:lnSpc>
                <a:spcPct val="110000"/>
              </a:lnSpc>
              <a:spcBef>
                <a:spcPct val="50000"/>
              </a:spcBef>
              <a:buFontTx/>
              <a:buNone/>
            </a:pPr>
            <a:r>
              <a:rPr lang="zh-CN" altLang="en-US" sz="2400" b="1" smtClean="0">
                <a:latin typeface="楷体_GB2312" pitchFamily="49" charset="-122"/>
                <a:ea typeface="楷体_GB2312" pitchFamily="49" charset="-122"/>
              </a:rPr>
              <a:t>缺点：</a:t>
            </a:r>
          </a:p>
          <a:p>
            <a:pPr eaLnBrk="1" hangingPunct="1">
              <a:lnSpc>
                <a:spcPct val="110000"/>
              </a:lnSpc>
              <a:spcBef>
                <a:spcPct val="35000"/>
              </a:spcBef>
              <a:buFontTx/>
              <a:buNone/>
            </a:pP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、系统中需要大量线路；</a:t>
            </a:r>
            <a:r>
              <a:rPr lang="zh-CN" altLang="en-US" sz="2400" smtClean="0">
                <a:latin typeface="楷体_GB2312" pitchFamily="49" charset="-122"/>
                <a:ea typeface="楷体_GB2312" pitchFamily="49" charset="-122"/>
              </a:rPr>
              <a:t> </a:t>
            </a:r>
          </a:p>
          <a:p>
            <a:pPr eaLnBrk="1" hangingPunct="1">
              <a:lnSpc>
                <a:spcPct val="110000"/>
              </a:lnSpc>
              <a:spcBef>
                <a:spcPct val="35000"/>
              </a:spcBef>
              <a:buFontTx/>
              <a:buNone/>
            </a:pP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、相距很远的两地间需要大量的长途线路； </a:t>
            </a:r>
          </a:p>
          <a:p>
            <a:pPr eaLnBrk="1" hangingPunct="1">
              <a:lnSpc>
                <a:spcPct val="110000"/>
              </a:lnSpc>
              <a:spcBef>
                <a:spcPct val="35000"/>
              </a:spcBef>
              <a:buFontTx/>
              <a:buNone/>
            </a:pP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、每个终端都需要</a:t>
            </a:r>
            <a:r>
              <a:rPr lang="en-US" altLang="zh-CN" sz="2400" b="1" smtClean="0">
                <a:latin typeface="楷体_GB2312" pitchFamily="49" charset="-122"/>
                <a:ea typeface="楷体_GB2312" pitchFamily="49" charset="-122"/>
              </a:rPr>
              <a:t>N-1</a:t>
            </a:r>
            <a:r>
              <a:rPr lang="zh-CN" altLang="en-US" sz="2400" b="1" smtClean="0">
                <a:latin typeface="楷体_GB2312" pitchFamily="49" charset="-122"/>
                <a:ea typeface="楷体_GB2312" pitchFamily="49" charset="-122"/>
              </a:rPr>
              <a:t>个线路接口。</a:t>
            </a:r>
            <a:endParaRPr lang="zh-CN" altLang="en-US" sz="2800" b="1" smtClean="0">
              <a:latin typeface="楷体_GB2312" pitchFamily="49" charset="-122"/>
              <a:ea typeface="楷体_GB2312" pitchFamily="49" charset="-122"/>
            </a:endParaRPr>
          </a:p>
        </p:txBody>
      </p:sp>
      <p:graphicFrame>
        <p:nvGraphicFramePr>
          <p:cNvPr id="12292" name="Object 6"/>
          <p:cNvGraphicFramePr>
            <a:graphicFrameLocks noGrp="1" noChangeAspect="1"/>
          </p:cNvGraphicFramePr>
          <p:nvPr>
            <p:ph sz="half" idx="2"/>
          </p:nvPr>
        </p:nvGraphicFramePr>
        <p:xfrm>
          <a:off x="5546725" y="2994025"/>
          <a:ext cx="1909763" cy="1477963"/>
        </p:xfrm>
        <a:graphic>
          <a:graphicData uri="http://schemas.openxmlformats.org/presentationml/2006/ole">
            <mc:AlternateContent xmlns:mc="http://schemas.openxmlformats.org/markup-compatibility/2006">
              <mc:Choice xmlns:v="urn:schemas-microsoft-com:vml" Requires="v">
                <p:oleObj spid="_x0000_s12308" name="Visio" r:id="rId3" imgW="1909602" imgH="1477670" progId="Visio.Drawing.11">
                  <p:embed/>
                </p:oleObj>
              </mc:Choice>
              <mc:Fallback>
                <p:oleObj name="Visio" r:id="rId3" imgW="1909602" imgH="147767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2994025"/>
                        <a:ext cx="1909763"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13315" name="Rectangle 3"/>
          <p:cNvSpPr>
            <a:spLocks noGrp="1" noChangeArrowheads="1"/>
          </p:cNvSpPr>
          <p:nvPr>
            <p:ph type="body" sz="half" idx="1"/>
          </p:nvPr>
        </p:nvSpPr>
        <p:spPr>
          <a:xfrm>
            <a:off x="635000" y="1371600"/>
            <a:ext cx="8113713" cy="4724400"/>
          </a:xfrm>
        </p:spPr>
        <p:txBody>
          <a:bodyPr>
            <a:normAutofit lnSpcReduction="10000"/>
          </a:bodyPr>
          <a:lstStyle/>
          <a:p>
            <a:pPr eaLnBrk="1" hangingPunct="1">
              <a:lnSpc>
                <a:spcPct val="90000"/>
              </a:lnSpc>
              <a:spcBef>
                <a:spcPct val="30000"/>
              </a:spcBef>
              <a:buFontTx/>
              <a:buNone/>
            </a:pPr>
            <a:r>
              <a:rPr lang="en-US" altLang="zh-CN" sz="3200" b="1" smtClean="0">
                <a:latin typeface="楷体_GB2312" pitchFamily="49" charset="-122"/>
                <a:ea typeface="楷体_GB2312" pitchFamily="49" charset="-122"/>
              </a:rPr>
              <a:t>3</a:t>
            </a:r>
            <a:r>
              <a:rPr lang="zh-CN" altLang="en-US" sz="3200" b="1" smtClean="0">
                <a:latin typeface="楷体_GB2312" pitchFamily="49" charset="-122"/>
                <a:ea typeface="楷体_GB2312" pitchFamily="49" charset="-122"/>
              </a:rPr>
              <a:t>、交换式网络</a:t>
            </a:r>
          </a:p>
          <a:p>
            <a:pPr eaLnBrk="1" hangingPunct="1">
              <a:lnSpc>
                <a:spcPct val="90000"/>
              </a:lnSpc>
              <a:spcBef>
                <a:spcPct val="30000"/>
              </a:spcBef>
              <a:buFontTx/>
              <a:buNone/>
            </a:pPr>
            <a:endParaRPr lang="zh-CN" altLang="en-US" sz="32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32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32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32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3200" b="1" smtClean="0">
              <a:latin typeface="楷体_GB2312" pitchFamily="49" charset="-122"/>
              <a:ea typeface="楷体_GB2312" pitchFamily="49" charset="-122"/>
            </a:endParaRPr>
          </a:p>
          <a:p>
            <a:pPr algn="just" eaLnBrk="1" hangingPunct="1">
              <a:lnSpc>
                <a:spcPct val="110000"/>
              </a:lnSpc>
              <a:spcBef>
                <a:spcPct val="50000"/>
              </a:spcBef>
              <a:buFontTx/>
              <a:buNone/>
            </a:pPr>
            <a:r>
              <a:rPr lang="zh-CN" altLang="en-US" sz="2400" b="1" smtClean="0">
                <a:latin typeface="楷体_GB2312" pitchFamily="49" charset="-122"/>
                <a:ea typeface="楷体_GB2312" pitchFamily="49" charset="-122"/>
              </a:rPr>
              <a:t>      采用</a:t>
            </a:r>
            <a:r>
              <a:rPr lang="zh-CN" altLang="en-US" sz="2400" b="1" smtClean="0">
                <a:latin typeface="Times New Roman" panose="02020603050405020304" pitchFamily="18" charset="0"/>
                <a:ea typeface="楷体_GB2312" pitchFamily="49" charset="-122"/>
              </a:rPr>
              <a:t>“</a:t>
            </a:r>
            <a:r>
              <a:rPr lang="zh-CN" altLang="en-US" sz="2400" b="1" smtClean="0">
                <a:latin typeface="楷体_GB2312" pitchFamily="49" charset="-122"/>
                <a:ea typeface="楷体_GB2312" pitchFamily="49" charset="-122"/>
              </a:rPr>
              <a:t>交换</a:t>
            </a:r>
            <a:r>
              <a:rPr lang="zh-CN" altLang="en-US" sz="2400" b="1" smtClean="0">
                <a:latin typeface="Times New Roman" panose="02020603050405020304" pitchFamily="18" charset="0"/>
                <a:ea typeface="楷体_GB2312" pitchFamily="49" charset="-122"/>
              </a:rPr>
              <a:t>”</a:t>
            </a:r>
            <a:r>
              <a:rPr lang="zh-CN" altLang="en-US" sz="2400" b="1" smtClean="0">
                <a:latin typeface="楷体_GB2312" pitchFamily="49" charset="-122"/>
                <a:ea typeface="楷体_GB2312" pitchFamily="49" charset="-122"/>
              </a:rPr>
              <a:t>技术的目的：使用户不再专用网络中的通信资源（如传输线），而让网络根据用户实际的需求为其分配通信所需的网络资源。</a:t>
            </a:r>
            <a:r>
              <a:rPr lang="zh-CN" altLang="en-US" sz="2400" smtClean="0">
                <a:latin typeface="楷体_GB2312" pitchFamily="49" charset="-122"/>
                <a:ea typeface="楷体_GB2312" pitchFamily="49" charset="-122"/>
              </a:rPr>
              <a:t> </a:t>
            </a:r>
          </a:p>
        </p:txBody>
      </p:sp>
      <p:graphicFrame>
        <p:nvGraphicFramePr>
          <p:cNvPr id="13316" name="Object 6"/>
          <p:cNvGraphicFramePr>
            <a:graphicFrameLocks noGrp="1" noChangeAspect="1"/>
          </p:cNvGraphicFramePr>
          <p:nvPr>
            <p:ph sz="half" idx="2"/>
          </p:nvPr>
        </p:nvGraphicFramePr>
        <p:xfrm>
          <a:off x="2916238" y="2060575"/>
          <a:ext cx="3744912" cy="2519363"/>
        </p:xfrm>
        <a:graphic>
          <a:graphicData uri="http://schemas.openxmlformats.org/presentationml/2006/ole">
            <mc:AlternateContent xmlns:mc="http://schemas.openxmlformats.org/markup-compatibility/2006">
              <mc:Choice xmlns:v="urn:schemas-microsoft-com:vml" Requires="v">
                <p:oleObj spid="_x0000_s13332" name="Visio" r:id="rId3" imgW="2197747" imgH="1477670" progId="Visio.Drawing.11">
                  <p:embed/>
                </p:oleObj>
              </mc:Choice>
              <mc:Fallback>
                <p:oleObj name="Visio" r:id="rId3" imgW="2197747" imgH="147767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060575"/>
                        <a:ext cx="374491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14339" name="Rectangle 3"/>
          <p:cNvSpPr>
            <a:spLocks noGrp="1" noChangeArrowheads="1"/>
          </p:cNvSpPr>
          <p:nvPr>
            <p:ph type="body" sz="half" idx="1"/>
          </p:nvPr>
        </p:nvSpPr>
        <p:spPr>
          <a:xfrm>
            <a:off x="635000" y="1371600"/>
            <a:ext cx="7466013" cy="4724400"/>
          </a:xfrm>
        </p:spPr>
        <p:txBody>
          <a:bodyPr/>
          <a:lstStyle/>
          <a:p>
            <a:pPr algn="just" eaLnBrk="1" hangingPunct="1">
              <a:lnSpc>
                <a:spcPct val="115000"/>
              </a:lnSpc>
              <a:spcBef>
                <a:spcPct val="50000"/>
              </a:spcBef>
              <a:buFontTx/>
              <a:buNone/>
            </a:pPr>
            <a:r>
              <a:rPr lang="zh-CN" altLang="en-US" sz="2800" b="1" smtClean="0">
                <a:latin typeface="楷体_GB2312" pitchFamily="49" charset="-122"/>
                <a:ea typeface="楷体_GB2312" pitchFamily="49" charset="-122"/>
              </a:rPr>
              <a:t>      通信网的定义：通信网是由一定数量的节点</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包括终端节点、交换节点</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和连接这些节点的传输系统有机地组织在一起的，按约定的信令或协议完成任意用户间信息交换的通信体系。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15363" name="Rectangle 3"/>
          <p:cNvSpPr>
            <a:spLocks noGrp="1" noChangeArrowheads="1"/>
          </p:cNvSpPr>
          <p:nvPr>
            <p:ph type="body" sz="half" idx="1"/>
          </p:nvPr>
        </p:nvSpPr>
        <p:spPr>
          <a:xfrm>
            <a:off x="635000" y="1371600"/>
            <a:ext cx="7466013" cy="4724400"/>
          </a:xfrm>
        </p:spPr>
        <p:txBody>
          <a:bodyPr/>
          <a:lstStyle/>
          <a:p>
            <a:pPr eaLnBrk="1" hangingPunct="1">
              <a:lnSpc>
                <a:spcPct val="90000"/>
              </a:lnSpc>
              <a:spcBef>
                <a:spcPct val="30000"/>
              </a:spcBef>
              <a:buFontTx/>
              <a:buNone/>
            </a:pPr>
            <a:r>
              <a:rPr lang="zh-CN" altLang="en-US" sz="3200" b="1" smtClean="0">
                <a:latin typeface="楷体_GB2312" pitchFamily="49" charset="-122"/>
                <a:ea typeface="楷体_GB2312" pitchFamily="49" charset="-122"/>
              </a:rPr>
              <a:t>二、通信网的构成要素</a:t>
            </a:r>
          </a:p>
          <a:p>
            <a:pPr algn="just" eaLnBrk="1" hangingPunct="1">
              <a:lnSpc>
                <a:spcPct val="115000"/>
              </a:lnSpc>
              <a:spcBef>
                <a:spcPct val="30000"/>
              </a:spcBef>
              <a:buFontTx/>
              <a:buNone/>
            </a:pPr>
            <a:r>
              <a:rPr lang="zh-CN" altLang="en-US" sz="2800" b="1" smtClean="0">
                <a:latin typeface="楷体_GB2312" pitchFamily="49" charset="-122"/>
                <a:ea typeface="楷体_GB2312" pitchFamily="49" charset="-122"/>
              </a:rPr>
              <a:t>       实际的通信网由软件和硬件构成</a:t>
            </a:r>
            <a:endParaRPr lang="en-US" altLang="zh-CN" sz="2800" b="1" smtClean="0">
              <a:latin typeface="楷体_GB2312" pitchFamily="49" charset="-122"/>
              <a:ea typeface="楷体_GB2312" pitchFamily="49" charset="-122"/>
            </a:endParaRPr>
          </a:p>
          <a:p>
            <a:pPr algn="just" eaLnBrk="1" hangingPunct="1">
              <a:lnSpc>
                <a:spcPct val="115000"/>
              </a:lnSpc>
              <a:spcBef>
                <a:spcPct val="30000"/>
              </a:spcBef>
              <a:buFontTx/>
              <a:buNone/>
            </a:pPr>
            <a:r>
              <a:rPr lang="zh-CN" altLang="en-US" sz="2800" b="1" smtClean="0">
                <a:latin typeface="楷体_GB2312" pitchFamily="49" charset="-122"/>
                <a:ea typeface="楷体_GB2312" pitchFamily="49" charset="-122"/>
              </a:rPr>
              <a:t>       从硬件构成来看：通信网由终端节点、交换节点、业务节点和传输系统构成，完成接入、交换和传输等基本功能。</a:t>
            </a:r>
            <a:endParaRPr lang="en-US" altLang="zh-CN" sz="2800" b="1" smtClean="0">
              <a:latin typeface="楷体_GB2312" pitchFamily="49" charset="-122"/>
              <a:ea typeface="楷体_GB2312" pitchFamily="49" charset="-122"/>
            </a:endParaRPr>
          </a:p>
          <a:p>
            <a:pPr algn="just" eaLnBrk="1" hangingPunct="1">
              <a:lnSpc>
                <a:spcPct val="115000"/>
              </a:lnSpc>
              <a:spcBef>
                <a:spcPct val="30000"/>
              </a:spcBef>
              <a:buFontTx/>
              <a:buNone/>
            </a:pPr>
            <a:r>
              <a:rPr lang="en-US" altLang="zh-CN" sz="2800" b="1" smtClean="0">
                <a:latin typeface="楷体_GB2312" pitchFamily="49" charset="-122"/>
                <a:ea typeface="楷体_GB2312" pitchFamily="49" charset="-122"/>
              </a:rPr>
              <a:t>       </a:t>
            </a:r>
            <a:r>
              <a:rPr lang="zh-CN" altLang="en-US" sz="2800" b="1" smtClean="0">
                <a:latin typeface="楷体_GB2312" pitchFamily="49" charset="-122"/>
                <a:ea typeface="楷体_GB2312" pitchFamily="49" charset="-122"/>
              </a:rPr>
              <a:t>软件设施包括信令、协议、控制、管理、计费等，主要完成通信网的控制、管理、运营和维护，实现通信网的智能化。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16387" name="Rectangle 3"/>
          <p:cNvSpPr>
            <a:spLocks noGrp="1" noChangeArrowheads="1"/>
          </p:cNvSpPr>
          <p:nvPr>
            <p:ph type="body" sz="half" idx="1"/>
          </p:nvPr>
        </p:nvSpPr>
        <p:spPr>
          <a:xfrm>
            <a:off x="635000" y="1371600"/>
            <a:ext cx="7466013" cy="4724400"/>
          </a:xfrm>
        </p:spPr>
        <p:txBody>
          <a:bodyPr>
            <a:normAutofit lnSpcReduction="10000"/>
          </a:bodyPr>
          <a:lstStyle/>
          <a:p>
            <a:pPr algn="just" eaLnBrk="1" hangingPunct="1">
              <a:lnSpc>
                <a:spcPct val="110000"/>
              </a:lnSpc>
              <a:spcBef>
                <a:spcPct val="40000"/>
              </a:spcBef>
              <a:buFontTx/>
              <a:buNone/>
            </a:pP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、终端节点：通信网中的源点和终点，它除对应于信源和信宿之外，还包括了一部分变换和反变换装置。 </a:t>
            </a:r>
          </a:p>
          <a:p>
            <a:pPr algn="just" eaLnBrk="1" hangingPunct="1">
              <a:lnSpc>
                <a:spcPct val="110000"/>
              </a:lnSpc>
              <a:spcBef>
                <a:spcPct val="40000"/>
              </a:spcBef>
              <a:buFontTx/>
              <a:buNone/>
            </a:pP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、交换节点：负责集中、转发终端节点产生的用户信息。</a:t>
            </a:r>
          </a:p>
          <a:p>
            <a:pPr algn="just" eaLnBrk="1" hangingPunct="1">
              <a:lnSpc>
                <a:spcPct val="110000"/>
              </a:lnSpc>
              <a:spcBef>
                <a:spcPct val="40000"/>
              </a:spcBef>
              <a:buFontTx/>
              <a:buNone/>
            </a:pP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、业务节点：通常由连接到通信网络边缘的计算机系统、数据库系统组成。其主要功能是：</a:t>
            </a:r>
            <a:r>
              <a:rPr lang="en-US" altLang="zh-CN" sz="2400" b="1" smtClean="0">
                <a:latin typeface="楷体_GB2312" pitchFamily="49" charset="-122"/>
                <a:ea typeface="楷体_GB2312" pitchFamily="49" charset="-122"/>
              </a:rPr>
              <a:t>(1) </a:t>
            </a:r>
            <a:r>
              <a:rPr lang="zh-CN" altLang="en-US" sz="2400" b="1" smtClean="0">
                <a:latin typeface="楷体_GB2312" pitchFamily="49" charset="-122"/>
                <a:ea typeface="楷体_GB2312" pitchFamily="49" charset="-122"/>
              </a:rPr>
              <a:t>实现独立于交换节点的业务的执行和控制。</a:t>
            </a:r>
            <a:r>
              <a:rPr lang="en-US" altLang="zh-CN" sz="2400" b="1" smtClean="0">
                <a:latin typeface="楷体_GB2312" pitchFamily="49" charset="-122"/>
                <a:ea typeface="楷体_GB2312" pitchFamily="49" charset="-122"/>
              </a:rPr>
              <a:t>(2) </a:t>
            </a:r>
            <a:r>
              <a:rPr lang="zh-CN" altLang="en-US" sz="2400" b="1" smtClean="0">
                <a:latin typeface="楷体_GB2312" pitchFamily="49" charset="-122"/>
                <a:ea typeface="楷体_GB2312" pitchFamily="49" charset="-122"/>
              </a:rPr>
              <a:t>实现对交换节点呼叫建立的控制。</a:t>
            </a:r>
            <a:r>
              <a:rPr lang="en-US" altLang="zh-CN" sz="2400" b="1" smtClean="0">
                <a:latin typeface="楷体_GB2312" pitchFamily="49" charset="-122"/>
                <a:ea typeface="楷体_GB2312" pitchFamily="49" charset="-122"/>
              </a:rPr>
              <a:t>(3) </a:t>
            </a:r>
            <a:r>
              <a:rPr lang="zh-CN" altLang="en-US" sz="2400" b="1" smtClean="0">
                <a:latin typeface="楷体_GB2312" pitchFamily="49" charset="-122"/>
                <a:ea typeface="楷体_GB2312" pitchFamily="49" charset="-122"/>
              </a:rPr>
              <a:t>为用户提供智能化、个性化、有差异的服务。</a:t>
            </a:r>
            <a:endParaRPr lang="en-US" altLang="zh-CN" sz="2400" b="1" smtClean="0">
              <a:latin typeface="楷体_GB2312" pitchFamily="49" charset="-122"/>
              <a:ea typeface="楷体_GB2312" pitchFamily="49" charset="-122"/>
            </a:endParaRPr>
          </a:p>
          <a:p>
            <a:pPr algn="just" eaLnBrk="1" hangingPunct="1">
              <a:lnSpc>
                <a:spcPct val="110000"/>
              </a:lnSpc>
              <a:spcBef>
                <a:spcPct val="40000"/>
              </a:spcBef>
              <a:buFontTx/>
              <a:buNone/>
            </a:pPr>
            <a:r>
              <a:rPr lang="en-US" altLang="zh-CN" sz="2400" b="1" smtClean="0">
                <a:latin typeface="楷体_GB2312" pitchFamily="49" charset="-122"/>
                <a:ea typeface="楷体_GB2312" pitchFamily="49" charset="-122"/>
              </a:rPr>
              <a:t>4</a:t>
            </a:r>
            <a:r>
              <a:rPr lang="zh-CN" altLang="en-US" sz="2400" b="1" smtClean="0">
                <a:latin typeface="楷体_GB2312" pitchFamily="49" charset="-122"/>
                <a:ea typeface="楷体_GB2312" pitchFamily="49" charset="-122"/>
              </a:rPr>
              <a:t>、传输系统：完成信号传输的媒介和设备的总称。它将终端节点、交换节点和业务节点链接起来形成网络。</a:t>
            </a:r>
            <a:endParaRPr lang="en-US" altLang="zh-CN" sz="2400" b="1" smtClean="0">
              <a:latin typeface="楷体_GB2312" pitchFamily="49" charset="-122"/>
              <a:ea typeface="楷体_GB2312" pitchFamily="49" charset="-122"/>
            </a:endParaRPr>
          </a:p>
          <a:p>
            <a:pPr algn="just" eaLnBrk="1" hangingPunct="1">
              <a:lnSpc>
                <a:spcPct val="110000"/>
              </a:lnSpc>
              <a:spcBef>
                <a:spcPct val="40000"/>
              </a:spcBef>
              <a:buFontTx/>
              <a:buNone/>
            </a:pPr>
            <a:endParaRPr lang="zh-CN" altLang="en-US" sz="2400" b="1"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17411" name="Rectangle 3"/>
          <p:cNvSpPr>
            <a:spLocks noGrp="1" noChangeArrowheads="1"/>
          </p:cNvSpPr>
          <p:nvPr>
            <p:ph type="body" sz="half" idx="1"/>
          </p:nvPr>
        </p:nvSpPr>
        <p:spPr>
          <a:xfrm>
            <a:off x="635000" y="1371600"/>
            <a:ext cx="7466013" cy="4724400"/>
          </a:xfrm>
        </p:spPr>
        <p:txBody>
          <a:bodyPr/>
          <a:lstStyle/>
          <a:p>
            <a:pPr eaLnBrk="1" hangingPunct="1">
              <a:lnSpc>
                <a:spcPct val="90000"/>
              </a:lnSpc>
              <a:spcBef>
                <a:spcPct val="30000"/>
              </a:spcBef>
              <a:buFontTx/>
              <a:buNone/>
            </a:pPr>
            <a:r>
              <a:rPr lang="zh-CN" altLang="en-US" sz="3200" b="1" smtClean="0">
                <a:latin typeface="楷体_GB2312" pitchFamily="49" charset="-122"/>
                <a:ea typeface="楷体_GB2312" pitchFamily="49" charset="-122"/>
              </a:rPr>
              <a:t>三、通信网的基本结构</a:t>
            </a:r>
          </a:p>
          <a:p>
            <a:pPr algn="just" eaLnBrk="1" hangingPunct="1">
              <a:lnSpc>
                <a:spcPct val="115000"/>
              </a:lnSpc>
              <a:spcBef>
                <a:spcPct val="30000"/>
              </a:spcBef>
              <a:buFontTx/>
              <a:buNone/>
            </a:pPr>
            <a:r>
              <a:rPr lang="zh-CN" altLang="en-US" sz="2800" b="1" smtClean="0">
                <a:latin typeface="楷体_GB2312" pitchFamily="49" charset="-122"/>
                <a:ea typeface="楷体_GB2312" pitchFamily="49" charset="-122"/>
              </a:rPr>
              <a:t>      从功能角度看，一个完整的现代通信网分为三部分：业务网、传送网、支撑网。</a:t>
            </a:r>
          </a:p>
          <a:p>
            <a:pPr algn="just" eaLnBrk="1" hangingPunct="1">
              <a:lnSpc>
                <a:spcPct val="115000"/>
              </a:lnSpc>
              <a:spcBef>
                <a:spcPct val="30000"/>
              </a:spcBef>
              <a:buFontTx/>
              <a:buNone/>
            </a:pPr>
            <a:endParaRPr lang="zh-CN" altLang="en-US" sz="2800" b="1" smtClean="0">
              <a:latin typeface="楷体_GB2312" pitchFamily="49" charset="-122"/>
              <a:ea typeface="楷体_GB2312" pitchFamily="49" charset="-122"/>
            </a:endParaRPr>
          </a:p>
        </p:txBody>
      </p:sp>
      <p:graphicFrame>
        <p:nvGraphicFramePr>
          <p:cNvPr id="17412" name="Object 4"/>
          <p:cNvGraphicFramePr>
            <a:graphicFrameLocks noGrp="1" noChangeAspect="1"/>
          </p:cNvGraphicFramePr>
          <p:nvPr>
            <p:ph sz="half" idx="2"/>
          </p:nvPr>
        </p:nvGraphicFramePr>
        <p:xfrm>
          <a:off x="1476375" y="3067050"/>
          <a:ext cx="6480175" cy="3460750"/>
        </p:xfrm>
        <a:graphic>
          <a:graphicData uri="http://schemas.openxmlformats.org/presentationml/2006/ole">
            <mc:AlternateContent xmlns:mc="http://schemas.openxmlformats.org/markup-compatibility/2006">
              <mc:Choice xmlns:v="urn:schemas-microsoft-com:vml" Requires="v">
                <p:oleObj spid="_x0000_s17428" name="Visio" r:id="rId3" imgW="3489781" imgH="1863224" progId="Visio.Drawing.11">
                  <p:embed/>
                </p:oleObj>
              </mc:Choice>
              <mc:Fallback>
                <p:oleObj name="Visio" r:id="rId3" imgW="3489781" imgH="1863224"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067050"/>
                        <a:ext cx="6480175" cy="346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zh-CN" altLang="en-US" b="1" smtClean="0"/>
              <a:t>课程简介</a:t>
            </a:r>
          </a:p>
        </p:txBody>
      </p:sp>
      <p:sp>
        <p:nvSpPr>
          <p:cNvPr id="173059" name="Rectangle 3"/>
          <p:cNvSpPr>
            <a:spLocks noGrp="1" noChangeArrowheads="1"/>
          </p:cNvSpPr>
          <p:nvPr>
            <p:ph idx="1"/>
          </p:nvPr>
        </p:nvSpPr>
        <p:spPr>
          <a:xfrm>
            <a:off x="684213" y="1700213"/>
            <a:ext cx="7772400" cy="4114800"/>
          </a:xfrm>
        </p:spPr>
        <p:txBody>
          <a:bodyPr/>
          <a:lstStyle/>
          <a:p>
            <a:pPr eaLnBrk="1" hangingPunct="1">
              <a:defRPr/>
            </a:pPr>
            <a:r>
              <a:rPr lang="zh-CN" altLang="en-US" sz="3000" b="1" dirty="0" smtClean="0">
                <a:latin typeface="楷体_GB2312" pitchFamily="49" charset="-122"/>
                <a:ea typeface="楷体_GB2312" pitchFamily="49" charset="-122"/>
              </a:rPr>
              <a:t>系统介绍现代通信网的工作原理、体系结构、关键技术、现状与发展趋势等。</a:t>
            </a:r>
          </a:p>
          <a:p>
            <a:pPr eaLnBrk="1" hangingPunct="1">
              <a:defRPr/>
            </a:pPr>
            <a:r>
              <a:rPr lang="zh-CN" altLang="en-US" sz="3000" b="1" dirty="0" smtClean="0">
                <a:latin typeface="楷体_GB2312" pitchFamily="49" charset="-122"/>
                <a:ea typeface="楷体_GB2312" pitchFamily="49" charset="-122"/>
              </a:rPr>
              <a:t>介绍了每一种通信网络技术的体系结构和各部分功能，主要包括</a:t>
            </a:r>
            <a:r>
              <a:rPr lang="zh-CN" altLang="en-US" sz="3000" b="1" dirty="0" smtClean="0">
                <a:solidFill>
                  <a:srgbClr val="FF0000"/>
                </a:solidFill>
                <a:latin typeface="楷体_GB2312" pitchFamily="49" charset="-122"/>
                <a:ea typeface="楷体_GB2312" pitchFamily="49" charset="-122"/>
              </a:rPr>
              <a:t>电话通信网</a:t>
            </a:r>
            <a:r>
              <a:rPr lang="zh-CN" altLang="en-US" sz="3000" b="1" dirty="0" smtClean="0">
                <a:latin typeface="楷体_GB2312" pitchFamily="49" charset="-122"/>
                <a:ea typeface="楷体_GB2312" pitchFamily="49" charset="-122"/>
              </a:rPr>
              <a:t>、宽带传送网、分组通信网、</a:t>
            </a:r>
            <a:r>
              <a:rPr lang="en-US" altLang="zh-CN" sz="3000" b="1" dirty="0" smtClean="0">
                <a:latin typeface="楷体_GB2312" pitchFamily="49" charset="-122"/>
                <a:ea typeface="楷体_GB2312" pitchFamily="49" charset="-122"/>
              </a:rPr>
              <a:t>IP</a:t>
            </a:r>
            <a:r>
              <a:rPr lang="zh-CN" altLang="en-US" sz="3000" b="1" dirty="0" smtClean="0">
                <a:latin typeface="楷体_GB2312" pitchFamily="49" charset="-122"/>
                <a:ea typeface="楷体_GB2312" pitchFamily="49" charset="-122"/>
              </a:rPr>
              <a:t>电话网、</a:t>
            </a:r>
            <a:r>
              <a:rPr lang="en-US" altLang="zh-CN" sz="3000" b="1" dirty="0" smtClean="0">
                <a:latin typeface="楷体_GB2312" pitchFamily="49" charset="-122"/>
                <a:ea typeface="楷体_GB2312" pitchFamily="49" charset="-122"/>
              </a:rPr>
              <a:t>ATM</a:t>
            </a:r>
            <a:r>
              <a:rPr lang="zh-CN" altLang="en-US" sz="3000" b="1" dirty="0" smtClean="0">
                <a:latin typeface="楷体_GB2312" pitchFamily="49" charset="-122"/>
                <a:ea typeface="楷体_GB2312" pitchFamily="49" charset="-122"/>
              </a:rPr>
              <a:t>网、数字传送网、移动通信网和电信支撑网等。</a:t>
            </a:r>
            <a:endParaRPr lang="en-US" altLang="zh-CN" sz="3000" b="1" dirty="0" smtClean="0">
              <a:latin typeface="楷体_GB2312" pitchFamily="49" charset="-122"/>
              <a:ea typeface="楷体_GB2312" pitchFamily="49" charset="-122"/>
            </a:endParaRPr>
          </a:p>
          <a:p>
            <a:pPr marL="0" indent="0" eaLnBrk="1" hangingPunct="1">
              <a:buFontTx/>
              <a:buNone/>
              <a:defRPr/>
            </a:pPr>
            <a:endParaRPr lang="zh-CN" altLang="en-US" sz="3000" b="1" dirty="0"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18435" name="Rectangle 3"/>
          <p:cNvSpPr>
            <a:spLocks noGrp="1" noChangeArrowheads="1"/>
          </p:cNvSpPr>
          <p:nvPr>
            <p:ph type="body" sz="half" idx="1"/>
          </p:nvPr>
        </p:nvSpPr>
        <p:spPr>
          <a:xfrm>
            <a:off x="635000" y="1371600"/>
            <a:ext cx="7466013" cy="4724400"/>
          </a:xfrm>
        </p:spPr>
        <p:txBody>
          <a:bodyPr/>
          <a:lstStyle/>
          <a:p>
            <a:pPr algn="just" eaLnBrk="1" latinLnBrk="0" hangingPunct="1">
              <a:lnSpc>
                <a:spcPct val="110000"/>
              </a:lnSpc>
              <a:spcBef>
                <a:spcPct val="40000"/>
              </a:spcBef>
              <a:buFontTx/>
              <a:buNone/>
            </a:pPr>
            <a:r>
              <a:rPr lang="en-US" altLang="zh-CN" sz="2600" b="1" smtClean="0">
                <a:latin typeface="楷体_GB2312" pitchFamily="49" charset="-122"/>
                <a:ea typeface="楷体_GB2312" pitchFamily="49" charset="-122"/>
              </a:rPr>
              <a:t>1</a:t>
            </a:r>
            <a:r>
              <a:rPr lang="zh-CN" altLang="en-US" sz="26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业务网：负责向用户提供各种通信业务，采用不同交换技术的交换节点设备通过传送网互连在一起将形成不同类型的业务网。</a:t>
            </a:r>
          </a:p>
          <a:p>
            <a:pPr algn="just" eaLnBrk="1" latinLnBrk="0" hangingPunct="1">
              <a:lnSpc>
                <a:spcPct val="110000"/>
              </a:lnSpc>
              <a:spcBef>
                <a:spcPct val="40000"/>
              </a:spcBef>
              <a:buFontTx/>
              <a:buNone/>
            </a:pPr>
            <a:r>
              <a:rPr lang="en-US" altLang="zh-CN" sz="2800" b="1" smtClean="0">
                <a:latin typeface="楷体_GB2312" pitchFamily="49" charset="-122"/>
                <a:ea typeface="楷体_GB2312" pitchFamily="49" charset="-122"/>
              </a:rPr>
              <a:t>2</a:t>
            </a:r>
            <a:r>
              <a:rPr lang="zh-CN" altLang="en-US" sz="2800" b="1" smtClean="0">
                <a:latin typeface="楷体_GB2312" pitchFamily="49" charset="-122"/>
                <a:ea typeface="楷体_GB2312" pitchFamily="49" charset="-122"/>
              </a:rPr>
              <a:t>、传送网：又称为基础网。传送网独立于具体业务网，负责在交换节点</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业务节点之间提供信息的透明传输通道，还包含相应的管理功能。</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19459" name="Rectangle 3"/>
          <p:cNvSpPr>
            <a:spLocks noGrp="1" noChangeArrowheads="1"/>
          </p:cNvSpPr>
          <p:nvPr>
            <p:ph type="body" sz="half" idx="1"/>
          </p:nvPr>
        </p:nvSpPr>
        <p:spPr>
          <a:xfrm>
            <a:off x="635000" y="1371600"/>
            <a:ext cx="7466013" cy="4724400"/>
          </a:xfrm>
        </p:spPr>
        <p:txBody>
          <a:bodyPr/>
          <a:lstStyle/>
          <a:p>
            <a:pPr algn="just" eaLnBrk="1" latinLnBrk="0" hangingPunct="1">
              <a:lnSpc>
                <a:spcPct val="110000"/>
              </a:lnSpc>
              <a:spcBef>
                <a:spcPct val="40000"/>
              </a:spcBef>
              <a:buFontTx/>
              <a:buNone/>
            </a:pPr>
            <a:r>
              <a:rPr lang="en-US" altLang="zh-CN" sz="2600" b="1" smtClean="0">
                <a:latin typeface="楷体_GB2312" pitchFamily="49" charset="-122"/>
                <a:ea typeface="楷体_GB2312" pitchFamily="49" charset="-122"/>
              </a:rPr>
              <a:t>3</a:t>
            </a:r>
            <a:r>
              <a:rPr lang="zh-CN" altLang="en-US" sz="2600" b="1" smtClean="0">
                <a:latin typeface="楷体_GB2312" pitchFamily="49" charset="-122"/>
                <a:ea typeface="楷体_GB2312" pitchFamily="49" charset="-122"/>
              </a:rPr>
              <a:t>、支撑网：是为传送网和业务网服务的电信运营商内部网络。按功能的不同，支撑网分为同步网、信令网和管理网。</a:t>
            </a:r>
          </a:p>
          <a:p>
            <a:pPr algn="just" eaLnBrk="1" hangingPunct="1">
              <a:lnSpc>
                <a:spcPct val="110000"/>
              </a:lnSpc>
              <a:spcBef>
                <a:spcPct val="30000"/>
              </a:spcBef>
            </a:pPr>
            <a:r>
              <a:rPr lang="zh-CN" altLang="en-US" sz="2400" b="1" smtClean="0">
                <a:latin typeface="楷体_GB2312" pitchFamily="49" charset="-122"/>
                <a:ea typeface="楷体_GB2312" pitchFamily="49" charset="-122"/>
              </a:rPr>
              <a:t>同步网：根据通信网设备工作的需要，提供准确统一的时钟参考信号，保证通信网同步工作。</a:t>
            </a:r>
          </a:p>
          <a:p>
            <a:pPr algn="just" eaLnBrk="1" hangingPunct="1">
              <a:lnSpc>
                <a:spcPct val="110000"/>
              </a:lnSpc>
              <a:spcBef>
                <a:spcPct val="30000"/>
              </a:spcBef>
            </a:pPr>
            <a:r>
              <a:rPr lang="zh-CN" altLang="en-US" sz="2400" b="1" smtClean="0">
                <a:latin typeface="楷体_GB2312" pitchFamily="49" charset="-122"/>
                <a:ea typeface="楷体_GB2312" pitchFamily="49" charset="-122"/>
              </a:rPr>
              <a:t>信令网：为满足通信技术发展、通信网的功能提升和通信业务扩展等需要，把相关控制功能进行综合而成的网。</a:t>
            </a:r>
          </a:p>
          <a:p>
            <a:pPr algn="just" eaLnBrk="1" hangingPunct="1">
              <a:lnSpc>
                <a:spcPct val="110000"/>
              </a:lnSpc>
              <a:spcBef>
                <a:spcPct val="30000"/>
              </a:spcBef>
            </a:pPr>
            <a:r>
              <a:rPr lang="zh-CN" altLang="en-US" sz="2400" b="1" smtClean="0">
                <a:latin typeface="楷体_GB2312" pitchFamily="49" charset="-122"/>
                <a:ea typeface="楷体_GB2312" pitchFamily="49" charset="-122"/>
              </a:rPr>
              <a:t>管理网：电信管理网是建立在传送网和业务网之上的管理网络，是实现电信网与通信业务管理的载体。</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20483" name="Rectangle 3"/>
          <p:cNvSpPr>
            <a:spLocks noGrp="1" noChangeArrowheads="1"/>
          </p:cNvSpPr>
          <p:nvPr>
            <p:ph type="body" sz="half" idx="1"/>
          </p:nvPr>
        </p:nvSpPr>
        <p:spPr>
          <a:xfrm>
            <a:off x="635000" y="1371600"/>
            <a:ext cx="7466013" cy="4724400"/>
          </a:xfrm>
        </p:spPr>
        <p:txBody>
          <a:bodyPr/>
          <a:lstStyle/>
          <a:p>
            <a:pPr algn="just" eaLnBrk="1" latinLnBrk="0" hangingPunct="1">
              <a:lnSpc>
                <a:spcPct val="110000"/>
              </a:lnSpc>
              <a:spcBef>
                <a:spcPct val="40000"/>
              </a:spcBef>
              <a:buFontTx/>
              <a:buNone/>
            </a:pPr>
            <a:r>
              <a:rPr lang="zh-CN" altLang="en-US" sz="2800" b="1" smtClean="0">
                <a:latin typeface="楷体_GB2312" pitchFamily="49" charset="-122"/>
                <a:ea typeface="楷体_GB2312" pitchFamily="49" charset="-122"/>
              </a:rPr>
              <a:t>思考题：通信网与互联网的关系？</a:t>
            </a:r>
            <a:endParaRPr lang="en-US" altLang="zh-CN" sz="2800" b="1" smtClean="0">
              <a:latin typeface="楷体_GB2312" pitchFamily="49" charset="-122"/>
              <a:ea typeface="楷体_GB2312" pitchFamily="49" charset="-122"/>
            </a:endParaRPr>
          </a:p>
          <a:p>
            <a:pPr algn="just" eaLnBrk="1" latinLnBrk="0" hangingPunct="1">
              <a:lnSpc>
                <a:spcPct val="110000"/>
              </a:lnSpc>
              <a:spcBef>
                <a:spcPct val="40000"/>
              </a:spcBef>
              <a:buFontTx/>
              <a:buNone/>
            </a:pPr>
            <a:endParaRPr lang="en-US" altLang="zh-CN" sz="2800" b="1" smtClean="0">
              <a:latin typeface="楷体_GB2312" pitchFamily="49" charset="-122"/>
              <a:ea typeface="楷体_GB2312" pitchFamily="49" charset="-122"/>
            </a:endParaRPr>
          </a:p>
          <a:p>
            <a:pPr algn="just" eaLnBrk="1" latinLnBrk="0" hangingPunct="1">
              <a:lnSpc>
                <a:spcPct val="110000"/>
              </a:lnSpc>
              <a:spcBef>
                <a:spcPct val="40000"/>
              </a:spcBef>
              <a:buFontTx/>
              <a:buNone/>
            </a:pPr>
            <a:endParaRPr lang="en-US" altLang="zh-CN" sz="2800" b="1" smtClean="0">
              <a:latin typeface="楷体_GB2312" pitchFamily="49" charset="-122"/>
              <a:ea typeface="楷体_GB2312" pitchFamily="49" charset="-122"/>
            </a:endParaRPr>
          </a:p>
          <a:p>
            <a:pPr algn="just" eaLnBrk="1" latinLnBrk="0" hangingPunct="1">
              <a:lnSpc>
                <a:spcPct val="110000"/>
              </a:lnSpc>
              <a:spcBef>
                <a:spcPct val="40000"/>
              </a:spcBef>
              <a:buFontTx/>
              <a:buNone/>
            </a:pPr>
            <a:endParaRPr lang="en-US" altLang="zh-CN" sz="2800" b="1" smtClean="0">
              <a:latin typeface="楷体_GB2312" pitchFamily="49" charset="-122"/>
              <a:ea typeface="楷体_GB2312" pitchFamily="49" charset="-122"/>
            </a:endParaRPr>
          </a:p>
          <a:p>
            <a:pPr algn="just" eaLnBrk="1" latinLnBrk="0" hangingPunct="1">
              <a:lnSpc>
                <a:spcPct val="110000"/>
              </a:lnSpc>
              <a:spcBef>
                <a:spcPct val="40000"/>
              </a:spcBef>
              <a:buFontTx/>
              <a:buNone/>
            </a:pPr>
            <a:r>
              <a:rPr lang="zh-CN" altLang="en-US" sz="2800" b="1" smtClean="0">
                <a:latin typeface="楷体_GB2312" pitchFamily="49" charset="-122"/>
                <a:ea typeface="楷体_GB2312" pitchFamily="49" charset="-122"/>
              </a:rPr>
              <a:t>课后作业</a:t>
            </a:r>
            <a:r>
              <a:rPr lang="en-US" altLang="zh-CN" sz="2800" b="1" smtClean="0">
                <a:latin typeface="楷体_GB2312" pitchFamily="49" charset="-122"/>
                <a:ea typeface="楷体_GB2312" pitchFamily="49" charset="-122"/>
              </a:rPr>
              <a:t>1</a:t>
            </a:r>
            <a:r>
              <a:rPr lang="zh-CN" altLang="en-US" sz="2800" b="1" smtClean="0">
                <a:latin typeface="楷体_GB2312" pitchFamily="49" charset="-122"/>
                <a:ea typeface="楷体_GB2312" pitchFamily="49" charset="-122"/>
              </a:rPr>
              <a:t>：传送网节点与业务网交换节点的区别？</a:t>
            </a:r>
          </a:p>
        </p:txBody>
      </p:sp>
      <p:pic>
        <p:nvPicPr>
          <p:cNvPr id="20484" name="Picture 5" descr="https://p.ssl.qhimg.com/dmsmfl/120_75_/t01bb6cc29a659a3ba0.gif?size=100x100&amp;phash=-347762188406814616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1989138"/>
            <a:ext cx="24193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21507" name="Rectangle 3"/>
          <p:cNvSpPr>
            <a:spLocks noGrp="1" noChangeArrowheads="1"/>
          </p:cNvSpPr>
          <p:nvPr>
            <p:ph type="body" sz="half" idx="1"/>
          </p:nvPr>
        </p:nvSpPr>
        <p:spPr>
          <a:xfrm>
            <a:off x="635000" y="1371600"/>
            <a:ext cx="7466013" cy="4724400"/>
          </a:xfrm>
        </p:spPr>
        <p:txBody>
          <a:bodyPr>
            <a:normAutofit lnSpcReduction="10000"/>
          </a:bodyPr>
          <a:lstStyle/>
          <a:p>
            <a:pPr eaLnBrk="1" hangingPunct="1">
              <a:lnSpc>
                <a:spcPct val="90000"/>
              </a:lnSpc>
              <a:spcBef>
                <a:spcPct val="30000"/>
              </a:spcBef>
              <a:buFontTx/>
              <a:buNone/>
            </a:pPr>
            <a:r>
              <a:rPr lang="zh-CN" altLang="en-US" sz="3200" b="1" smtClean="0">
                <a:latin typeface="楷体_GB2312" pitchFamily="49" charset="-122"/>
                <a:ea typeface="楷体_GB2312" pitchFamily="49" charset="-122"/>
              </a:rPr>
              <a:t>四、通信网的分类</a:t>
            </a:r>
          </a:p>
          <a:p>
            <a:pPr algn="just" eaLnBrk="1" hangingPunct="1">
              <a:lnSpc>
                <a:spcPct val="110000"/>
              </a:lnSpc>
              <a:buFontTx/>
              <a:buNone/>
            </a:pPr>
            <a:r>
              <a:rPr lang="en-US" altLang="zh-CN" sz="2400" b="1" smtClean="0">
                <a:latin typeface="楷体_GB2312" pitchFamily="49" charset="-122"/>
                <a:ea typeface="楷体_GB2312" pitchFamily="49" charset="-122"/>
              </a:rPr>
              <a:t>(1) </a:t>
            </a:r>
            <a:r>
              <a:rPr lang="zh-CN" altLang="en-US" sz="2400" b="1" smtClean="0">
                <a:latin typeface="楷体_GB2312" pitchFamily="49" charset="-122"/>
                <a:ea typeface="楷体_GB2312" pitchFamily="49" charset="-122"/>
              </a:rPr>
              <a:t>按通信的业务类型：电话通信网、电报通信网、电视网、数据通信网、计算机通信网、多媒体通信网和综合业务数字网等。</a:t>
            </a:r>
          </a:p>
          <a:p>
            <a:pPr algn="just" eaLnBrk="1" hangingPunct="1">
              <a:lnSpc>
                <a:spcPct val="110000"/>
              </a:lnSpc>
              <a:buFontTx/>
              <a:buNone/>
            </a:pPr>
            <a:r>
              <a:rPr lang="en-US" altLang="zh-CN" sz="2400" b="1" smtClean="0">
                <a:latin typeface="楷体_GB2312" pitchFamily="49" charset="-122"/>
                <a:ea typeface="楷体_GB2312" pitchFamily="49" charset="-122"/>
              </a:rPr>
              <a:t>(2) </a:t>
            </a:r>
            <a:r>
              <a:rPr lang="zh-CN" altLang="en-US" sz="2400" b="1" smtClean="0">
                <a:latin typeface="楷体_GB2312" pitchFamily="49" charset="-122"/>
                <a:ea typeface="楷体_GB2312" pitchFamily="49" charset="-122"/>
              </a:rPr>
              <a:t>按通信的传输手段：长波通信网、载波通信网、光纤通信网、无线电通信网、卫星通信网、微波接力网和散射通信网等。</a:t>
            </a:r>
          </a:p>
          <a:p>
            <a:pPr algn="just" eaLnBrk="1" hangingPunct="1">
              <a:lnSpc>
                <a:spcPct val="110000"/>
              </a:lnSpc>
              <a:buFontTx/>
              <a:buNone/>
            </a:pPr>
            <a:r>
              <a:rPr lang="en-US" altLang="zh-CN" sz="2400" b="1" smtClean="0">
                <a:latin typeface="楷体_GB2312" pitchFamily="49" charset="-122"/>
                <a:ea typeface="楷体_GB2312" pitchFamily="49" charset="-122"/>
              </a:rPr>
              <a:t>(3) </a:t>
            </a:r>
            <a:r>
              <a:rPr lang="zh-CN" altLang="en-US" sz="2400" b="1" smtClean="0">
                <a:latin typeface="楷体_GB2312" pitchFamily="49" charset="-122"/>
                <a:ea typeface="楷体_GB2312" pitchFamily="49" charset="-122"/>
              </a:rPr>
              <a:t>按通信服务的对象：公用通信网、专用通信网等。</a:t>
            </a:r>
          </a:p>
          <a:p>
            <a:pPr algn="just" eaLnBrk="1" hangingPunct="1">
              <a:lnSpc>
                <a:spcPct val="110000"/>
              </a:lnSpc>
              <a:buFontTx/>
              <a:buNone/>
            </a:pPr>
            <a:r>
              <a:rPr lang="en-US" altLang="zh-CN" sz="2400" b="1" smtClean="0">
                <a:latin typeface="楷体_GB2312" pitchFamily="49" charset="-122"/>
                <a:ea typeface="楷体_GB2312" pitchFamily="49" charset="-122"/>
              </a:rPr>
              <a:t>(4) </a:t>
            </a:r>
            <a:r>
              <a:rPr lang="zh-CN" altLang="en-US" sz="2400" b="1" smtClean="0">
                <a:latin typeface="楷体_GB2312" pitchFamily="49" charset="-122"/>
                <a:ea typeface="楷体_GB2312" pitchFamily="49" charset="-122"/>
              </a:rPr>
              <a:t>按通信传输处理信号的形式：模拟通信网和数字通信网等。</a:t>
            </a:r>
          </a:p>
          <a:p>
            <a:pPr algn="just" eaLnBrk="1" hangingPunct="1">
              <a:lnSpc>
                <a:spcPct val="110000"/>
              </a:lnSpc>
              <a:buFontTx/>
              <a:buNone/>
            </a:pPr>
            <a:r>
              <a:rPr lang="en-US" altLang="zh-CN" sz="2400" b="1" smtClean="0">
                <a:latin typeface="楷体_GB2312" pitchFamily="49" charset="-122"/>
                <a:ea typeface="楷体_GB2312" pitchFamily="49" charset="-122"/>
              </a:rPr>
              <a:t>(5) </a:t>
            </a:r>
            <a:r>
              <a:rPr lang="zh-CN" altLang="en-US" sz="2400" b="1" smtClean="0">
                <a:latin typeface="楷体_GB2312" pitchFamily="49" charset="-122"/>
                <a:ea typeface="楷体_GB2312" pitchFamily="49" charset="-122"/>
              </a:rPr>
              <a:t>按通信的活动方式：固定通信网和移动通信网等。</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22531" name="Rectangle 3"/>
          <p:cNvSpPr>
            <a:spLocks noGrp="1" noChangeArrowheads="1"/>
          </p:cNvSpPr>
          <p:nvPr>
            <p:ph type="body" sz="half" idx="1"/>
          </p:nvPr>
        </p:nvSpPr>
        <p:spPr>
          <a:xfrm>
            <a:off x="635000" y="1371600"/>
            <a:ext cx="7466013" cy="4724400"/>
          </a:xfrm>
        </p:spPr>
        <p:txBody>
          <a:bodyPr/>
          <a:lstStyle/>
          <a:p>
            <a:pPr eaLnBrk="1" hangingPunct="1">
              <a:lnSpc>
                <a:spcPct val="90000"/>
              </a:lnSpc>
              <a:spcBef>
                <a:spcPct val="30000"/>
              </a:spcBef>
              <a:buFontTx/>
              <a:buNone/>
            </a:pPr>
            <a:r>
              <a:rPr lang="zh-CN" altLang="en-US" sz="3200" b="1" smtClean="0">
                <a:latin typeface="楷体_GB2312" pitchFamily="49" charset="-122"/>
                <a:ea typeface="楷体_GB2312" pitchFamily="49" charset="-122"/>
              </a:rPr>
              <a:t>五、通信网的拓扑结构</a:t>
            </a:r>
          </a:p>
          <a:p>
            <a:pPr algn="just" eaLnBrk="1" hangingPunct="1">
              <a:lnSpc>
                <a:spcPct val="110000"/>
              </a:lnSpc>
              <a:buFontTx/>
              <a:buNone/>
            </a:pPr>
            <a:r>
              <a:rPr lang="zh-CN" altLang="en-US" sz="2400" b="1" smtClean="0">
                <a:latin typeface="楷体_GB2312" pitchFamily="49" charset="-122"/>
                <a:ea typeface="楷体_GB2312" pitchFamily="49" charset="-122"/>
              </a:rPr>
              <a:t>   拓扑结构是指构成通信网的节点之间的互连方式。（优缺点？）</a:t>
            </a:r>
          </a:p>
        </p:txBody>
      </p:sp>
      <p:graphicFrame>
        <p:nvGraphicFramePr>
          <p:cNvPr id="22532" name="Object 4"/>
          <p:cNvGraphicFramePr>
            <a:graphicFrameLocks noGrp="1" noChangeAspect="1"/>
          </p:cNvGraphicFramePr>
          <p:nvPr>
            <p:ph sz="half" idx="2"/>
          </p:nvPr>
        </p:nvGraphicFramePr>
        <p:xfrm>
          <a:off x="1223963" y="2492375"/>
          <a:ext cx="6407150" cy="3744913"/>
        </p:xfrm>
        <a:graphic>
          <a:graphicData uri="http://schemas.openxmlformats.org/presentationml/2006/ole">
            <mc:AlternateContent xmlns:mc="http://schemas.openxmlformats.org/markup-compatibility/2006">
              <mc:Choice xmlns:v="urn:schemas-microsoft-com:vml" Requires="v">
                <p:oleObj spid="_x0000_s22551" name="Visio" r:id="rId3" imgW="3469341" imgH="2026741" progId="Visio.Drawing.11">
                  <p:embed/>
                </p:oleObj>
              </mc:Choice>
              <mc:Fallback>
                <p:oleObj name="Visio" r:id="rId3" imgW="3469341" imgH="2026741"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3" y="2492375"/>
                        <a:ext cx="6407150" cy="374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TextBox 1"/>
          <p:cNvSpPr txBox="1">
            <a:spLocks noChangeArrowheads="1"/>
          </p:cNvSpPr>
          <p:nvPr/>
        </p:nvSpPr>
        <p:spPr bwMode="auto">
          <a:xfrm>
            <a:off x="539750" y="3638550"/>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pPr eaLnBrk="1" latinLnBrk="1" hangingPunct="1"/>
            <a:r>
              <a:rPr lang="zh-CN" altLang="en-US" sz="1800"/>
              <a:t>网状网</a:t>
            </a:r>
          </a:p>
        </p:txBody>
      </p:sp>
      <p:sp>
        <p:nvSpPr>
          <p:cNvPr id="22534" name="TextBox 7"/>
          <p:cNvSpPr txBox="1">
            <a:spLocks noChangeArrowheads="1"/>
          </p:cNvSpPr>
          <p:nvPr/>
        </p:nvSpPr>
        <p:spPr bwMode="auto">
          <a:xfrm>
            <a:off x="2555875" y="3640138"/>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pPr eaLnBrk="1" latinLnBrk="1" hangingPunct="1"/>
            <a:r>
              <a:rPr lang="zh-CN" altLang="en-US" sz="1800"/>
              <a:t>星型网</a:t>
            </a:r>
          </a:p>
        </p:txBody>
      </p:sp>
      <p:sp>
        <p:nvSpPr>
          <p:cNvPr id="22535" name="TextBox 8"/>
          <p:cNvSpPr txBox="1">
            <a:spLocks noChangeArrowheads="1"/>
          </p:cNvSpPr>
          <p:nvPr/>
        </p:nvSpPr>
        <p:spPr bwMode="auto">
          <a:xfrm>
            <a:off x="5364163" y="36401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pPr eaLnBrk="1" latinLnBrk="1" hangingPunct="1"/>
            <a:r>
              <a:rPr lang="zh-CN" altLang="en-US" sz="1800"/>
              <a:t>复合型网</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23555" name="Rectangle 3"/>
          <p:cNvSpPr>
            <a:spLocks noGrp="1" noChangeArrowheads="1"/>
          </p:cNvSpPr>
          <p:nvPr>
            <p:ph type="body" sz="half" idx="1"/>
          </p:nvPr>
        </p:nvSpPr>
        <p:spPr>
          <a:xfrm>
            <a:off x="635000" y="1371600"/>
            <a:ext cx="7466013" cy="4724400"/>
          </a:xfrm>
        </p:spPr>
        <p:txBody>
          <a:bodyPr/>
          <a:lstStyle/>
          <a:p>
            <a:pPr eaLnBrk="1" hangingPunct="1">
              <a:lnSpc>
                <a:spcPct val="90000"/>
              </a:lnSpc>
              <a:spcBef>
                <a:spcPct val="30000"/>
              </a:spcBef>
              <a:buFontTx/>
              <a:buNone/>
            </a:pPr>
            <a:r>
              <a:rPr lang="zh-CN" altLang="en-US" sz="3200" b="1" smtClean="0">
                <a:latin typeface="楷体_GB2312" pitchFamily="49" charset="-122"/>
                <a:ea typeface="楷体_GB2312" pitchFamily="49" charset="-122"/>
              </a:rPr>
              <a:t>六、通信网的业务</a:t>
            </a:r>
          </a:p>
          <a:p>
            <a:pPr algn="just" eaLnBrk="1" hangingPunct="1">
              <a:lnSpc>
                <a:spcPct val="115000"/>
              </a:lnSpc>
              <a:spcBef>
                <a:spcPct val="40000"/>
              </a:spcBef>
              <a:buFontTx/>
              <a:buNone/>
            </a:pPr>
            <a:r>
              <a:rPr lang="zh-CN" altLang="en-US" sz="2400" b="1" smtClean="0">
                <a:latin typeface="楷体_GB2312" pitchFamily="49" charset="-122"/>
                <a:ea typeface="楷体_GB2312" pitchFamily="49" charset="-122"/>
              </a:rPr>
              <a:t>   按照信息类型的不同，将业务分为四类：</a:t>
            </a:r>
          </a:p>
          <a:p>
            <a:pPr algn="just" eaLnBrk="1" hangingPunct="1">
              <a:lnSpc>
                <a:spcPct val="115000"/>
              </a:lnSpc>
              <a:spcBef>
                <a:spcPct val="40000"/>
              </a:spcBef>
              <a:buFontTx/>
              <a:buNone/>
            </a:pP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、电话业务</a:t>
            </a:r>
          </a:p>
          <a:p>
            <a:pPr algn="just" eaLnBrk="1" hangingPunct="1">
              <a:lnSpc>
                <a:spcPct val="115000"/>
              </a:lnSpc>
              <a:spcBef>
                <a:spcPct val="40000"/>
              </a:spcBef>
              <a:buFontTx/>
              <a:buNone/>
            </a:pP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、数据业务</a:t>
            </a:r>
          </a:p>
          <a:p>
            <a:pPr algn="just" eaLnBrk="1" hangingPunct="1">
              <a:lnSpc>
                <a:spcPct val="115000"/>
              </a:lnSpc>
              <a:spcBef>
                <a:spcPct val="40000"/>
              </a:spcBef>
              <a:buFontTx/>
              <a:buNone/>
            </a:pP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、图像业务</a:t>
            </a:r>
          </a:p>
          <a:p>
            <a:pPr algn="just" eaLnBrk="1" hangingPunct="1">
              <a:lnSpc>
                <a:spcPct val="115000"/>
              </a:lnSpc>
              <a:spcBef>
                <a:spcPct val="40000"/>
              </a:spcBef>
              <a:buFontTx/>
              <a:buNone/>
            </a:pPr>
            <a:r>
              <a:rPr lang="en-US" altLang="zh-CN" sz="2400" b="1" smtClean="0">
                <a:latin typeface="楷体_GB2312" pitchFamily="49" charset="-122"/>
                <a:ea typeface="楷体_GB2312" pitchFamily="49" charset="-122"/>
              </a:rPr>
              <a:t>4</a:t>
            </a:r>
            <a:r>
              <a:rPr lang="zh-CN" altLang="en-US" sz="2400" b="1" smtClean="0">
                <a:latin typeface="楷体_GB2312" pitchFamily="49" charset="-122"/>
                <a:ea typeface="楷体_GB2312" pitchFamily="49" charset="-122"/>
              </a:rPr>
              <a:t>、视频和多媒体业务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24579" name="Rectangle 3"/>
          <p:cNvSpPr>
            <a:spLocks noGrp="1" noChangeArrowheads="1"/>
          </p:cNvSpPr>
          <p:nvPr>
            <p:ph type="body" sz="half" idx="1"/>
          </p:nvPr>
        </p:nvSpPr>
        <p:spPr>
          <a:xfrm>
            <a:off x="635000" y="1371600"/>
            <a:ext cx="7466013" cy="4724400"/>
          </a:xfrm>
        </p:spPr>
        <p:txBody>
          <a:bodyPr/>
          <a:lstStyle/>
          <a:p>
            <a:pPr eaLnBrk="1" hangingPunct="1">
              <a:lnSpc>
                <a:spcPct val="90000"/>
              </a:lnSpc>
              <a:spcBef>
                <a:spcPct val="30000"/>
              </a:spcBef>
              <a:buFontTx/>
              <a:buNone/>
            </a:pPr>
            <a:r>
              <a:rPr lang="zh-CN" altLang="en-US" sz="2400" b="1" smtClean="0">
                <a:latin typeface="楷体_GB2312" pitchFamily="49" charset="-122"/>
                <a:ea typeface="楷体_GB2312" pitchFamily="49" charset="-122"/>
              </a:rPr>
              <a:t>   按照网络提供业务的方式，将业务分为三类：</a:t>
            </a:r>
          </a:p>
          <a:p>
            <a:pPr algn="just" eaLnBrk="1" hangingPunct="1">
              <a:lnSpc>
                <a:spcPct val="115000"/>
              </a:lnSpc>
              <a:spcBef>
                <a:spcPct val="40000"/>
              </a:spcBef>
              <a:buFontTx/>
              <a:buNone/>
            </a:pP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、承载业务：网络提供的单纯的信息传送业务，它是在用户网络接口处提供的。</a:t>
            </a:r>
          </a:p>
          <a:p>
            <a:pPr algn="just" eaLnBrk="1" hangingPunct="1">
              <a:lnSpc>
                <a:spcPct val="115000"/>
              </a:lnSpc>
              <a:spcBef>
                <a:spcPct val="40000"/>
              </a:spcBef>
              <a:buFontTx/>
              <a:buNone/>
            </a:pP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、用户终端业务：所有各种面向用户的业务，它在人与终端的接口上提供。用户终端业务一般都是在承载业务的基础上增加了高层功能而形成的。</a:t>
            </a:r>
            <a:endParaRPr lang="en-US" altLang="zh-CN" sz="2400" b="1" smtClean="0">
              <a:latin typeface="楷体_GB2312" pitchFamily="49" charset="-122"/>
              <a:ea typeface="楷体_GB2312" pitchFamily="49" charset="-122"/>
            </a:endParaRPr>
          </a:p>
          <a:p>
            <a:pPr algn="just" eaLnBrk="1" hangingPunct="1">
              <a:lnSpc>
                <a:spcPct val="115000"/>
              </a:lnSpc>
              <a:spcBef>
                <a:spcPct val="40000"/>
              </a:spcBef>
              <a:buFontTx/>
              <a:buNone/>
            </a:pP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、补充业务：又叫附加业务，是由网络提供的，在承载业务和用户终端业务的基础上附加的业务性能。补充业务不能单独存在，它必须与基本业务一起提供。 </a:t>
            </a:r>
          </a:p>
          <a:p>
            <a:pPr algn="just" eaLnBrk="1" hangingPunct="1">
              <a:lnSpc>
                <a:spcPct val="115000"/>
              </a:lnSpc>
              <a:spcBef>
                <a:spcPct val="40000"/>
              </a:spcBef>
              <a:buFontTx/>
              <a:buNone/>
            </a:pPr>
            <a:endParaRPr lang="zh-CN" altLang="en-US" sz="2400" b="1"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1.1 </a:t>
            </a:r>
            <a:r>
              <a:rPr lang="zh-CN" altLang="en-US" b="1" smtClean="0">
                <a:latin typeface="楷体_GB2312" pitchFamily="49" charset="-122"/>
                <a:ea typeface="楷体_GB2312" pitchFamily="49" charset="-122"/>
              </a:rPr>
              <a:t>通信网的基本概念</a:t>
            </a:r>
          </a:p>
        </p:txBody>
      </p:sp>
      <p:sp>
        <p:nvSpPr>
          <p:cNvPr id="25603" name="Rectangle 3"/>
          <p:cNvSpPr>
            <a:spLocks noGrp="1" noChangeArrowheads="1"/>
          </p:cNvSpPr>
          <p:nvPr>
            <p:ph type="body" sz="half" idx="1"/>
          </p:nvPr>
        </p:nvSpPr>
        <p:spPr>
          <a:xfrm>
            <a:off x="635000" y="1371600"/>
            <a:ext cx="7466013" cy="4724400"/>
          </a:xfrm>
        </p:spPr>
        <p:txBody>
          <a:bodyPr/>
          <a:lstStyle/>
          <a:p>
            <a:pPr eaLnBrk="1" hangingPunct="1">
              <a:lnSpc>
                <a:spcPct val="90000"/>
              </a:lnSpc>
              <a:spcBef>
                <a:spcPct val="30000"/>
              </a:spcBef>
              <a:buFontTx/>
              <a:buNone/>
            </a:pPr>
            <a:r>
              <a:rPr lang="zh-CN" altLang="en-US" sz="2400" b="1" smtClean="0">
                <a:latin typeface="楷体_GB2312" pitchFamily="49" charset="-122"/>
                <a:ea typeface="楷体_GB2312" pitchFamily="49" charset="-122"/>
              </a:rPr>
              <a:t>承载业务和用户终端业务的关系：</a:t>
            </a:r>
          </a:p>
          <a:p>
            <a:pPr eaLnBrk="1" hangingPunct="1">
              <a:lnSpc>
                <a:spcPct val="90000"/>
              </a:lnSpc>
              <a:spcBef>
                <a:spcPct val="30000"/>
              </a:spcBef>
              <a:buFontTx/>
              <a:buNone/>
            </a:pPr>
            <a:endParaRPr lang="zh-CN" altLang="en-US" sz="24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24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24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24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24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2400" b="1" smtClean="0">
              <a:latin typeface="楷体_GB2312" pitchFamily="49" charset="-122"/>
              <a:ea typeface="楷体_GB2312" pitchFamily="49" charset="-122"/>
            </a:endParaRPr>
          </a:p>
          <a:p>
            <a:pPr algn="just" eaLnBrk="1" hangingPunct="1">
              <a:lnSpc>
                <a:spcPct val="110000"/>
              </a:lnSpc>
              <a:spcBef>
                <a:spcPct val="30000"/>
              </a:spcBef>
              <a:buFontTx/>
              <a:buNone/>
            </a:pPr>
            <a:r>
              <a:rPr lang="zh-CN" altLang="en-US" sz="2400" b="1" smtClean="0">
                <a:latin typeface="楷体_GB2312" pitchFamily="49" charset="-122"/>
                <a:ea typeface="楷体_GB2312" pitchFamily="49" charset="-122"/>
              </a:rPr>
              <a:t>       承载业务是各种用户终端业务的基础，对用户而言，只能感受到用户终端业务，而感觉不到承载业务的存在。</a:t>
            </a:r>
          </a:p>
        </p:txBody>
      </p:sp>
      <p:graphicFrame>
        <p:nvGraphicFramePr>
          <p:cNvPr id="25604" name="Object 4"/>
          <p:cNvGraphicFramePr>
            <a:graphicFrameLocks noGrp="1" noChangeAspect="1"/>
          </p:cNvGraphicFramePr>
          <p:nvPr>
            <p:ph sz="half" idx="2"/>
          </p:nvPr>
        </p:nvGraphicFramePr>
        <p:xfrm>
          <a:off x="1319213" y="2060575"/>
          <a:ext cx="6362700" cy="2305050"/>
        </p:xfrm>
        <a:graphic>
          <a:graphicData uri="http://schemas.openxmlformats.org/presentationml/2006/ole">
            <mc:AlternateContent xmlns:mc="http://schemas.openxmlformats.org/markup-compatibility/2006">
              <mc:Choice xmlns:v="urn:schemas-microsoft-com:vml" Requires="v">
                <p:oleObj spid="_x0000_s25620" name="Visio" r:id="rId3" imgW="4022284" imgH="1456585" progId="Visio.Drawing.11">
                  <p:embed/>
                </p:oleObj>
              </mc:Choice>
              <mc:Fallback>
                <p:oleObj name="Visio" r:id="rId3" imgW="4022284" imgH="1456585"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213" y="2060575"/>
                        <a:ext cx="6362700" cy="230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1.2 </a:t>
            </a:r>
            <a:r>
              <a:rPr lang="zh-CN" altLang="en-US" b="1" smtClean="0">
                <a:latin typeface="楷体_GB2312" pitchFamily="49" charset="-122"/>
                <a:ea typeface="楷体_GB2312" pitchFamily="49" charset="-122"/>
              </a:rPr>
              <a:t>通信网的交换技术</a:t>
            </a:r>
          </a:p>
        </p:txBody>
      </p:sp>
      <p:sp>
        <p:nvSpPr>
          <p:cNvPr id="26627" name="Rectangle 3"/>
          <p:cNvSpPr>
            <a:spLocks noGrp="1" noChangeArrowheads="1"/>
          </p:cNvSpPr>
          <p:nvPr>
            <p:ph type="body" sz="half" idx="1"/>
          </p:nvPr>
        </p:nvSpPr>
        <p:spPr>
          <a:xfrm>
            <a:off x="179512" y="1219200"/>
            <a:ext cx="5832648" cy="4724400"/>
          </a:xfrm>
        </p:spPr>
        <p:txBody>
          <a:bodyPr>
            <a:noAutofit/>
          </a:bodyPr>
          <a:lstStyle/>
          <a:p>
            <a:pPr eaLnBrk="1" hangingPunct="1">
              <a:lnSpc>
                <a:spcPct val="90000"/>
              </a:lnSpc>
              <a:spcBef>
                <a:spcPct val="30000"/>
              </a:spcBef>
              <a:buFontTx/>
              <a:buNone/>
            </a:pPr>
            <a:r>
              <a:rPr lang="zh-CN" altLang="en-US" sz="3200" b="1" dirty="0" smtClean="0">
                <a:latin typeface="楷体_GB2312" pitchFamily="49" charset="-122"/>
                <a:ea typeface="楷体_GB2312" pitchFamily="49" charset="-122"/>
              </a:rPr>
              <a:t>一、电路交换</a:t>
            </a:r>
          </a:p>
          <a:p>
            <a:pPr algn="just" eaLnBrk="1" hangingPunct="1">
              <a:lnSpc>
                <a:spcPct val="110000"/>
              </a:lnSpc>
              <a:spcBef>
                <a:spcPct val="30000"/>
              </a:spcBef>
              <a:buFontTx/>
              <a:buNone/>
            </a:pPr>
            <a:r>
              <a:rPr lang="zh-CN" altLang="en-US" sz="2400" b="1" dirty="0" smtClean="0">
                <a:latin typeface="楷体_GB2312" pitchFamily="49" charset="-122"/>
                <a:ea typeface="楷体_GB2312" pitchFamily="49" charset="-122"/>
              </a:rPr>
              <a:t>      采用电路交换进行通信必须经历三个阶段：建立电路阶段、传送数据或语音阶段和拆除电路阶段。电路交换属于电路资源预分配系统。</a:t>
            </a:r>
          </a:p>
          <a:p>
            <a:pPr algn="just" eaLnBrk="1" hangingPunct="1">
              <a:lnSpc>
                <a:spcPct val="110000"/>
              </a:lnSpc>
              <a:spcBef>
                <a:spcPct val="30000"/>
              </a:spcBef>
              <a:buFontTx/>
              <a:buNone/>
            </a:pPr>
            <a:r>
              <a:rPr lang="zh-CN" altLang="en-US" sz="2400" b="1" dirty="0" smtClean="0">
                <a:latin typeface="楷体_GB2312" pitchFamily="49" charset="-122"/>
                <a:ea typeface="楷体_GB2312" pitchFamily="49" charset="-122"/>
              </a:rPr>
              <a:t>      优点：</a:t>
            </a: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信息传输时延小。 </a:t>
            </a:r>
            <a:r>
              <a:rPr lang="en-US" altLang="zh-CN" sz="2400" b="1" dirty="0" smtClean="0">
                <a:latin typeface="楷体_GB2312" pitchFamily="49" charset="-122"/>
                <a:ea typeface="楷体_GB2312" pitchFamily="49" charset="-122"/>
              </a:rPr>
              <a:t>(2)</a:t>
            </a:r>
            <a:r>
              <a:rPr lang="zh-CN" altLang="en-US" sz="2400" b="1" dirty="0" smtClean="0">
                <a:latin typeface="楷体_GB2312" pitchFamily="49" charset="-122"/>
                <a:ea typeface="楷体_GB2312" pitchFamily="49" charset="-122"/>
              </a:rPr>
              <a:t>交换机的处理开销少，传输效率较高。</a:t>
            </a:r>
            <a:r>
              <a:rPr lang="en-US" altLang="zh-CN" sz="2400" b="1" dirty="0" smtClean="0">
                <a:latin typeface="楷体_GB2312" pitchFamily="49" charset="-122"/>
                <a:ea typeface="楷体_GB2312" pitchFamily="49" charset="-122"/>
              </a:rPr>
              <a:t>(3)</a:t>
            </a:r>
            <a:r>
              <a:rPr lang="zh-CN" altLang="en-US" sz="2400" b="1" dirty="0" smtClean="0">
                <a:latin typeface="楷体_GB2312" pitchFamily="49" charset="-122"/>
                <a:ea typeface="楷体_GB2312" pitchFamily="49" charset="-122"/>
              </a:rPr>
              <a:t>对数据信息的格式和编码类型没有限制。</a:t>
            </a:r>
          </a:p>
          <a:p>
            <a:pPr algn="just" eaLnBrk="1" hangingPunct="1">
              <a:lnSpc>
                <a:spcPct val="110000"/>
              </a:lnSpc>
              <a:spcBef>
                <a:spcPct val="30000"/>
              </a:spcBef>
              <a:buFontTx/>
              <a:buNone/>
            </a:pPr>
            <a:r>
              <a:rPr lang="zh-CN" altLang="en-US" sz="2400" b="1" dirty="0" smtClean="0">
                <a:latin typeface="楷体_GB2312" pitchFamily="49" charset="-122"/>
                <a:ea typeface="楷体_GB2312" pitchFamily="49" charset="-122"/>
              </a:rPr>
              <a:t>      缺点：</a:t>
            </a: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电路的接续时间较长。</a:t>
            </a:r>
            <a:r>
              <a:rPr lang="en-US" altLang="zh-CN" sz="2400" b="1" dirty="0" smtClean="0">
                <a:latin typeface="楷体_GB2312" pitchFamily="49" charset="-122"/>
                <a:ea typeface="楷体_GB2312" pitchFamily="49" charset="-122"/>
              </a:rPr>
              <a:t>(2)</a:t>
            </a:r>
            <a:r>
              <a:rPr lang="zh-CN" altLang="en-US" sz="2400" b="1" dirty="0" smtClean="0">
                <a:latin typeface="楷体_GB2312" pitchFamily="49" charset="-122"/>
                <a:ea typeface="楷体_GB2312" pitchFamily="49" charset="-122"/>
              </a:rPr>
              <a:t>电路利用率低。</a:t>
            </a:r>
            <a:r>
              <a:rPr lang="en-US" altLang="zh-CN" sz="2400" b="1" dirty="0" smtClean="0">
                <a:latin typeface="楷体_GB2312" pitchFamily="49" charset="-122"/>
                <a:ea typeface="楷体_GB2312" pitchFamily="49" charset="-122"/>
              </a:rPr>
              <a:t>(3)</a:t>
            </a:r>
            <a:r>
              <a:rPr lang="zh-CN" altLang="en-US" sz="2400" b="1" dirty="0" smtClean="0">
                <a:latin typeface="楷体_GB2312" pitchFamily="49" charset="-122"/>
                <a:ea typeface="楷体_GB2312" pitchFamily="49" charset="-122"/>
              </a:rPr>
              <a:t>不同类型的用户终端之间难以实现互通。</a:t>
            </a:r>
            <a:r>
              <a:rPr lang="en-US" altLang="zh-CN" sz="2400" b="1" dirty="0" smtClean="0">
                <a:latin typeface="楷体_GB2312" pitchFamily="49" charset="-122"/>
                <a:ea typeface="楷体_GB2312" pitchFamily="49" charset="-122"/>
              </a:rPr>
              <a:t>(4)</a:t>
            </a:r>
            <a:r>
              <a:rPr lang="zh-CN" altLang="en-US" sz="2400" b="1" dirty="0" smtClean="0">
                <a:latin typeface="楷体_GB2312" pitchFamily="49" charset="-122"/>
                <a:ea typeface="楷体_GB2312" pitchFamily="49" charset="-122"/>
              </a:rPr>
              <a:t>存在呼损现象。</a:t>
            </a:r>
            <a:endParaRPr lang="zh-CN" altLang="en-US" sz="3200" b="1" dirty="0" smtClean="0">
              <a:latin typeface="楷体_GB2312" pitchFamily="49" charset="-122"/>
              <a:ea typeface="楷体_GB2312" pitchFamily="49" charset="-122"/>
            </a:endParaRPr>
          </a:p>
        </p:txBody>
      </p:sp>
      <p:pic>
        <p:nvPicPr>
          <p:cNvPr id="2" name="图片 1"/>
          <p:cNvPicPr>
            <a:picLocks noChangeAspect="1"/>
          </p:cNvPicPr>
          <p:nvPr/>
        </p:nvPicPr>
        <p:blipFill>
          <a:blip r:embed="rId2"/>
          <a:stretch>
            <a:fillRect/>
          </a:stretch>
        </p:blipFill>
        <p:spPr>
          <a:xfrm>
            <a:off x="5940152" y="1412776"/>
            <a:ext cx="3405778" cy="393305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1.2 </a:t>
            </a:r>
            <a:r>
              <a:rPr lang="zh-CN" altLang="en-US" b="1" smtClean="0">
                <a:latin typeface="楷体_GB2312" pitchFamily="49" charset="-122"/>
                <a:ea typeface="楷体_GB2312" pitchFamily="49" charset="-122"/>
              </a:rPr>
              <a:t>通信网的交换技术</a:t>
            </a:r>
          </a:p>
        </p:txBody>
      </p:sp>
      <p:sp>
        <p:nvSpPr>
          <p:cNvPr id="28675" name="Rectangle 3"/>
          <p:cNvSpPr>
            <a:spLocks noGrp="1" noChangeArrowheads="1"/>
          </p:cNvSpPr>
          <p:nvPr>
            <p:ph type="body" sz="half" idx="4294967295"/>
          </p:nvPr>
        </p:nvSpPr>
        <p:spPr>
          <a:xfrm>
            <a:off x="0" y="1412776"/>
            <a:ext cx="8943975" cy="2663825"/>
          </a:xfrm>
        </p:spPr>
        <p:txBody>
          <a:bodyPr>
            <a:noAutofit/>
          </a:bodyPr>
          <a:lstStyle/>
          <a:p>
            <a:pPr eaLnBrk="1" hangingPunct="1">
              <a:lnSpc>
                <a:spcPct val="90000"/>
              </a:lnSpc>
              <a:spcBef>
                <a:spcPts val="0"/>
              </a:spcBef>
              <a:buFontTx/>
              <a:buNone/>
            </a:pPr>
            <a:r>
              <a:rPr lang="zh-CN" altLang="en-US" sz="3200" b="1" dirty="0" smtClean="0">
                <a:latin typeface="楷体_GB2312" pitchFamily="49" charset="-122"/>
                <a:ea typeface="楷体_GB2312" pitchFamily="49" charset="-122"/>
              </a:rPr>
              <a:t>二、报文交换</a:t>
            </a:r>
          </a:p>
          <a:p>
            <a:pPr algn="just" eaLnBrk="1" hangingPunct="1">
              <a:lnSpc>
                <a:spcPct val="110000"/>
              </a:lnSpc>
              <a:spcBef>
                <a:spcPts val="0"/>
              </a:spcBef>
              <a:buFontTx/>
              <a:buNone/>
            </a:pPr>
            <a:r>
              <a:rPr lang="zh-CN" altLang="en-US" sz="2400" b="1" dirty="0" smtClean="0">
                <a:latin typeface="楷体_GB2312" pitchFamily="49" charset="-122"/>
                <a:ea typeface="楷体_GB2312" pitchFamily="49" charset="-122"/>
              </a:rPr>
              <a:t>       所谓报文就是用户拟发送的完整数据。 </a:t>
            </a:r>
          </a:p>
          <a:p>
            <a:pPr algn="just" eaLnBrk="1" hangingPunct="1">
              <a:lnSpc>
                <a:spcPct val="110000"/>
              </a:lnSpc>
              <a:spcBef>
                <a:spcPts val="0"/>
              </a:spcBef>
              <a:buFontTx/>
              <a:buNone/>
            </a:pPr>
            <a:r>
              <a:rPr lang="zh-CN" altLang="en-US" sz="2400" b="1" dirty="0" smtClean="0">
                <a:latin typeface="楷体_GB2312" pitchFamily="49" charset="-122"/>
                <a:ea typeface="楷体_GB2312" pitchFamily="49" charset="-122"/>
              </a:rPr>
              <a:t>       报文交换工作原理基于</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存储</a:t>
            </a:r>
            <a:r>
              <a:rPr lang="en-US" altLang="zh-CN"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转发</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。报文传到一节点先将信息存储，节点根据报文提供的目的地址，在交换网内确定信息通路，并将要发送的报文送到输出电路队列中去排队等候，依次进行信息发送。  </a:t>
            </a:r>
            <a:endParaRPr lang="en-US" altLang="zh-CN" sz="2400" b="1" dirty="0" smtClean="0">
              <a:latin typeface="楷体_GB2312" pitchFamily="49" charset="-122"/>
              <a:ea typeface="楷体_GB2312" pitchFamily="49" charset="-122"/>
            </a:endParaRPr>
          </a:p>
          <a:p>
            <a:pPr algn="just">
              <a:lnSpc>
                <a:spcPct val="110000"/>
              </a:lnSpc>
              <a:spcBef>
                <a:spcPts val="0"/>
              </a:spcBef>
            </a:pPr>
            <a:r>
              <a:rPr lang="zh-CN" altLang="en-US" sz="2400" b="1" dirty="0" smtClean="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优点</a:t>
            </a:r>
            <a:r>
              <a:rPr lang="zh-CN" altLang="en-US"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链路利用率高</a:t>
            </a:r>
            <a:r>
              <a:rPr lang="zh-CN" altLang="en-US"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2)</a:t>
            </a:r>
            <a:r>
              <a:rPr lang="zh-CN" altLang="en-US" sz="2400" b="1" dirty="0" smtClean="0">
                <a:latin typeface="楷体_GB2312" pitchFamily="49" charset="-122"/>
                <a:ea typeface="楷体_GB2312" pitchFamily="49" charset="-122"/>
              </a:rPr>
              <a:t>易于实现各种不同类型终端之间的互通。</a:t>
            </a:r>
            <a:r>
              <a:rPr lang="en-US" altLang="zh-CN" sz="2400" b="1" dirty="0" smtClean="0">
                <a:latin typeface="楷体_GB2312" pitchFamily="49" charset="-122"/>
                <a:ea typeface="楷体_GB2312" pitchFamily="49" charset="-122"/>
              </a:rPr>
              <a:t>(3)</a:t>
            </a:r>
            <a:r>
              <a:rPr lang="zh-CN" altLang="en-US" sz="2400" b="1" dirty="0" smtClean="0">
                <a:latin typeface="楷体_GB2312" pitchFamily="49" charset="-122"/>
                <a:ea typeface="楷体_GB2312" pitchFamily="49" charset="-122"/>
              </a:rPr>
              <a:t>不需要收、发两端同时处于激活状态。   </a:t>
            </a:r>
            <a:endParaRPr lang="en-US" altLang="zh-CN" sz="2400" b="1" dirty="0" smtClean="0">
              <a:latin typeface="楷体_GB2312" pitchFamily="49" charset="-122"/>
              <a:ea typeface="楷体_GB2312" pitchFamily="49" charset="-122"/>
            </a:endParaRPr>
          </a:p>
          <a:p>
            <a:pPr algn="just">
              <a:lnSpc>
                <a:spcPct val="110000"/>
              </a:lnSpc>
              <a:spcBef>
                <a:spcPts val="0"/>
              </a:spcBef>
            </a:pPr>
            <a:r>
              <a:rPr lang="zh-CN" altLang="en-US" sz="2400" b="1" dirty="0" smtClean="0">
                <a:latin typeface="楷体_GB2312" pitchFamily="49" charset="-122"/>
                <a:ea typeface="楷体_GB2312" pitchFamily="49" charset="-122"/>
              </a:rPr>
              <a:t>   </a:t>
            </a:r>
            <a:endParaRPr lang="zh-CN" altLang="en-US" sz="2400" b="1" dirty="0" smtClean="0">
              <a:latin typeface="楷体_GB2312" pitchFamily="49" charset="-122"/>
              <a:ea typeface="楷体_GB2312" pitchFamily="49" charset="-122"/>
            </a:endParaRPr>
          </a:p>
          <a:p>
            <a:pPr algn="just">
              <a:lnSpc>
                <a:spcPct val="120000"/>
              </a:lnSpc>
              <a:spcBef>
                <a:spcPts val="0"/>
              </a:spcBef>
            </a:pPr>
            <a:r>
              <a:rPr lang="zh-CN" altLang="en-US" sz="2400" b="1" dirty="0" smtClean="0">
                <a:latin typeface="楷体_GB2312" pitchFamily="49" charset="-122"/>
                <a:ea typeface="楷体_GB2312" pitchFamily="49" charset="-122"/>
              </a:rPr>
              <a:t>缺点</a:t>
            </a:r>
            <a:r>
              <a:rPr lang="zh-CN" altLang="en-US"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传送信息通过交换网时延较长</a:t>
            </a:r>
            <a:r>
              <a:rPr lang="zh-CN" altLang="en-US" sz="2400" b="1" dirty="0" smtClean="0">
                <a:latin typeface="楷体_GB2312" pitchFamily="49" charset="-122"/>
                <a:ea typeface="楷体_GB2312" pitchFamily="49" charset="-122"/>
              </a:rPr>
              <a:t>，时延</a:t>
            </a:r>
            <a:r>
              <a:rPr lang="zh-CN" altLang="en-US" sz="2400" b="1" dirty="0" smtClean="0">
                <a:latin typeface="楷体_GB2312" pitchFamily="49" charset="-122"/>
                <a:ea typeface="楷体_GB2312" pitchFamily="49" charset="-122"/>
              </a:rPr>
              <a:t>变化大</a:t>
            </a:r>
            <a:r>
              <a:rPr lang="zh-CN" altLang="en-US" sz="2400" b="1" dirty="0" smtClean="0">
                <a:latin typeface="楷体_GB2312" pitchFamily="49" charset="-122"/>
                <a:ea typeface="楷体_GB2312" pitchFamily="49" charset="-122"/>
              </a:rPr>
              <a:t>，不利于</a:t>
            </a:r>
            <a:r>
              <a:rPr lang="zh-CN" altLang="en-US" sz="2400" b="1" dirty="0" smtClean="0">
                <a:latin typeface="楷体_GB2312" pitchFamily="49" charset="-122"/>
                <a:ea typeface="楷体_GB2312" pitchFamily="49" charset="-122"/>
              </a:rPr>
              <a:t>交互型实时业务</a:t>
            </a:r>
            <a:r>
              <a:rPr lang="zh-CN" altLang="en-US"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(2</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设备要求较高</a:t>
            </a:r>
            <a:r>
              <a:rPr lang="zh-CN" altLang="en-US" sz="2400" b="1" dirty="0" smtClean="0">
                <a:latin typeface="楷体_GB2312" pitchFamily="49" charset="-122"/>
                <a:ea typeface="楷体_GB2312" pitchFamily="49" charset="-122"/>
              </a:rPr>
              <a:t>。交换机</a:t>
            </a:r>
            <a:r>
              <a:rPr lang="zh-CN" altLang="en-US" sz="2400" b="1" dirty="0" smtClean="0">
                <a:latin typeface="楷体_GB2312" pitchFamily="49" charset="-122"/>
                <a:ea typeface="楷体_GB2312" pitchFamily="49" charset="-122"/>
              </a:rPr>
              <a:t>必须具有大容量存储</a:t>
            </a:r>
            <a:r>
              <a:rPr lang="zh-CN" altLang="en-US" sz="2400" b="1" dirty="0" smtClean="0">
                <a:latin typeface="楷体_GB2312" pitchFamily="49" charset="-122"/>
                <a:ea typeface="楷体_GB2312" pitchFamily="49" charset="-122"/>
              </a:rPr>
              <a:t>、高速</a:t>
            </a:r>
            <a:r>
              <a:rPr lang="zh-CN" altLang="en-US" sz="2400" b="1" dirty="0" smtClean="0">
                <a:latin typeface="楷体_GB2312" pitchFamily="49" charset="-122"/>
                <a:ea typeface="楷体_GB2312" pitchFamily="49" charset="-122"/>
              </a:rPr>
              <a:t>处理和分析报文的能力。</a:t>
            </a:r>
          </a:p>
          <a:p>
            <a:pPr algn="just" eaLnBrk="1" hangingPunct="1">
              <a:lnSpc>
                <a:spcPct val="110000"/>
              </a:lnSpc>
              <a:spcBef>
                <a:spcPts val="0"/>
              </a:spcBef>
              <a:buFontTx/>
              <a:buNone/>
            </a:pPr>
            <a:endParaRPr lang="zh-CN" altLang="en-US" sz="2400" b="1" dirty="0" smtClean="0">
              <a:latin typeface="楷体_GB2312" pitchFamily="49" charset="-122"/>
              <a:ea typeface="楷体_GB2312" pitchFamily="49" charset="-122"/>
            </a:endParaRPr>
          </a:p>
          <a:p>
            <a:pPr algn="just" eaLnBrk="1" hangingPunct="1">
              <a:lnSpc>
                <a:spcPct val="110000"/>
              </a:lnSpc>
              <a:spcBef>
                <a:spcPts val="0"/>
              </a:spcBef>
              <a:buFontTx/>
              <a:buNone/>
            </a:pPr>
            <a:r>
              <a:rPr lang="zh-CN" altLang="en-US" sz="2400" b="1" dirty="0" smtClean="0">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CN" altLang="en-US" b="1" dirty="0" smtClean="0"/>
              <a:t>学习目的与基本要求</a:t>
            </a:r>
            <a:endParaRPr lang="zh-CN" altLang="en-US" dirty="0" smtClean="0"/>
          </a:p>
        </p:txBody>
      </p:sp>
      <p:sp>
        <p:nvSpPr>
          <p:cNvPr id="5123" name="Rectangle 3"/>
          <p:cNvSpPr>
            <a:spLocks noGrp="1" noChangeArrowheads="1"/>
          </p:cNvSpPr>
          <p:nvPr>
            <p:ph idx="1"/>
          </p:nvPr>
        </p:nvSpPr>
        <p:spPr>
          <a:noFill/>
        </p:spPr>
        <p:txBody>
          <a:bodyPr/>
          <a:lstStyle/>
          <a:p>
            <a:pPr eaLnBrk="1" hangingPunct="1"/>
            <a:r>
              <a:rPr lang="zh-CN" altLang="en-US" sz="3000" b="1" smtClean="0">
                <a:latin typeface="楷体_GB2312" pitchFamily="49" charset="-122"/>
                <a:ea typeface="楷体_GB2312" pitchFamily="49" charset="-122"/>
              </a:rPr>
              <a:t>通过本课程的学习，应该学会从整体上对通信网有一个全局的概念，掌握现代通信网的技术概念。</a:t>
            </a:r>
          </a:p>
          <a:p>
            <a:pPr eaLnBrk="1" hangingPunct="1"/>
            <a:r>
              <a:rPr lang="zh-CN" altLang="en-US" sz="3000" b="1" smtClean="0">
                <a:latin typeface="楷体_GB2312" pitchFamily="49" charset="-122"/>
                <a:ea typeface="楷体_GB2312" pitchFamily="49" charset="-122"/>
              </a:rPr>
              <a:t>内容多</a:t>
            </a:r>
            <a:r>
              <a:rPr lang="en-US" altLang="zh-CN" sz="3000" b="1" smtClean="0">
                <a:latin typeface="楷体_GB2312" pitchFamily="49" charset="-122"/>
                <a:ea typeface="楷体_GB2312" pitchFamily="49" charset="-122"/>
              </a:rPr>
              <a:t>,</a:t>
            </a:r>
            <a:r>
              <a:rPr lang="zh-CN" altLang="en-US" sz="3000" b="1" smtClean="0">
                <a:latin typeface="楷体_GB2312" pitchFamily="49" charset="-122"/>
                <a:ea typeface="楷体_GB2312" pitchFamily="49" charset="-122"/>
              </a:rPr>
              <a:t>共</a:t>
            </a:r>
            <a:r>
              <a:rPr lang="en-US" altLang="zh-CN" sz="3000" b="1" smtClean="0">
                <a:latin typeface="楷体_GB2312" pitchFamily="49" charset="-122"/>
                <a:ea typeface="楷体_GB2312" pitchFamily="49" charset="-122"/>
              </a:rPr>
              <a:t>13</a:t>
            </a:r>
            <a:r>
              <a:rPr lang="zh-CN" altLang="en-US" sz="3000" b="1" smtClean="0">
                <a:latin typeface="楷体_GB2312" pitchFamily="49" charset="-122"/>
                <a:ea typeface="楷体_GB2312" pitchFamily="49" charset="-122"/>
              </a:rPr>
              <a:t>章</a:t>
            </a:r>
          </a:p>
          <a:p>
            <a:pPr eaLnBrk="1" hangingPunct="1"/>
            <a:r>
              <a:rPr lang="zh-CN" altLang="en-US" sz="3000" b="1" smtClean="0">
                <a:latin typeface="楷体_GB2312" pitchFamily="49" charset="-122"/>
                <a:ea typeface="楷体_GB2312" pitchFamily="49" charset="-122"/>
              </a:rPr>
              <a:t>时间少：</a:t>
            </a:r>
            <a:r>
              <a:rPr lang="en-US" altLang="zh-CN" sz="2800" b="1" smtClean="0">
                <a:latin typeface="楷体_GB2312" pitchFamily="49" charset="-122"/>
                <a:ea typeface="楷体_GB2312" pitchFamily="49" charset="-122"/>
              </a:rPr>
              <a:t>18</a:t>
            </a:r>
            <a:r>
              <a:rPr lang="zh-CN" altLang="en-US" sz="2800" b="1" smtClean="0">
                <a:latin typeface="楷体_GB2312" pitchFamily="49" charset="-122"/>
                <a:ea typeface="楷体_GB2312" pitchFamily="49" charset="-122"/>
              </a:rPr>
              <a:t>周期</a:t>
            </a:r>
            <a:r>
              <a:rPr lang="en-US" altLang="zh-CN" sz="2800" b="1" smtClean="0">
                <a:latin typeface="楷体_GB2312" pitchFamily="49" charset="-122"/>
                <a:ea typeface="楷体_GB2312" pitchFamily="49" charset="-122"/>
              </a:rPr>
              <a:t>36</a:t>
            </a:r>
            <a:r>
              <a:rPr lang="zh-CN" altLang="en-US" sz="2800" b="1" smtClean="0">
                <a:latin typeface="楷体_GB2312" pitchFamily="49" charset="-122"/>
                <a:ea typeface="楷体_GB2312" pitchFamily="49" charset="-122"/>
              </a:rPr>
              <a:t>学时</a:t>
            </a:r>
          </a:p>
          <a:p>
            <a:pPr eaLnBrk="1" hangingPunct="1"/>
            <a:r>
              <a:rPr lang="zh-CN" altLang="en-US" sz="2800" b="1" smtClean="0">
                <a:latin typeface="楷体_GB2312" pitchFamily="49" charset="-122"/>
                <a:ea typeface="楷体_GB2312" pitchFamily="49" charset="-122"/>
              </a:rPr>
              <a:t>择章学习</a:t>
            </a:r>
            <a:endParaRPr lang="zh-CN" altLang="en-US" sz="3000" b="1" smtClean="0">
              <a:latin typeface="楷体_GB2312" pitchFamily="49" charset="-122"/>
              <a:ea typeface="楷体_GB2312" pitchFamily="49" charset="-122"/>
            </a:endParaRPr>
          </a:p>
          <a:p>
            <a:pPr eaLnBrk="1" hangingPunct="1">
              <a:buFontTx/>
              <a:buNone/>
            </a:pPr>
            <a:endParaRPr lang="zh-CN" altLang="en-US" sz="3000" b="1"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b="1" dirty="0">
                <a:latin typeface="楷体_GB2312" pitchFamily="49" charset="-122"/>
                <a:ea typeface="楷体_GB2312" pitchFamily="49" charset="-122"/>
              </a:rPr>
              <a:t>1.2 </a:t>
            </a:r>
            <a:r>
              <a:rPr lang="zh-CN" altLang="en-US" b="1" dirty="0">
                <a:latin typeface="楷体_GB2312" pitchFamily="49" charset="-122"/>
                <a:ea typeface="楷体_GB2312" pitchFamily="49" charset="-122"/>
              </a:rPr>
              <a:t>通信网的交换技术</a:t>
            </a:r>
            <a:endParaRPr lang="zh-CN" altLang="en-US" dirty="0"/>
          </a:p>
        </p:txBody>
      </p:sp>
      <p:pic>
        <p:nvPicPr>
          <p:cNvPr id="6" name="图片 5"/>
          <p:cNvPicPr>
            <a:picLocks noChangeAspect="1"/>
          </p:cNvPicPr>
          <p:nvPr/>
        </p:nvPicPr>
        <p:blipFill>
          <a:blip r:embed="rId2"/>
          <a:stretch>
            <a:fillRect/>
          </a:stretch>
        </p:blipFill>
        <p:spPr>
          <a:xfrm>
            <a:off x="2891" y="1291018"/>
            <a:ext cx="5265585" cy="2880320"/>
          </a:xfrm>
          <a:prstGeom prst="rect">
            <a:avLst/>
          </a:prstGeom>
        </p:spPr>
      </p:pic>
      <p:pic>
        <p:nvPicPr>
          <p:cNvPr id="8" name="图片 7"/>
          <p:cNvPicPr>
            <a:picLocks noChangeAspect="1"/>
          </p:cNvPicPr>
          <p:nvPr/>
        </p:nvPicPr>
        <p:blipFill>
          <a:blip r:embed="rId3"/>
          <a:stretch>
            <a:fillRect/>
          </a:stretch>
        </p:blipFill>
        <p:spPr>
          <a:xfrm>
            <a:off x="4107555" y="3335470"/>
            <a:ext cx="5036445" cy="3535553"/>
          </a:xfrm>
          <a:prstGeom prst="rect">
            <a:avLst/>
          </a:prstGeom>
        </p:spPr>
      </p:pic>
    </p:spTree>
    <p:extLst>
      <p:ext uri="{BB962C8B-B14F-4D97-AF65-F5344CB8AC3E}">
        <p14:creationId xmlns:p14="http://schemas.microsoft.com/office/powerpoint/2010/main" val="1072802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1.2 </a:t>
            </a:r>
            <a:r>
              <a:rPr lang="zh-CN" altLang="en-US" b="1" smtClean="0">
                <a:latin typeface="楷体_GB2312" pitchFamily="49" charset="-122"/>
                <a:ea typeface="楷体_GB2312" pitchFamily="49" charset="-122"/>
              </a:rPr>
              <a:t>通信网的交换技术</a:t>
            </a:r>
          </a:p>
        </p:txBody>
      </p:sp>
      <p:sp>
        <p:nvSpPr>
          <p:cNvPr id="30723" name="Rectangle 3"/>
          <p:cNvSpPr>
            <a:spLocks noGrp="1" noChangeArrowheads="1"/>
          </p:cNvSpPr>
          <p:nvPr>
            <p:ph type="body" sz="half" idx="1"/>
          </p:nvPr>
        </p:nvSpPr>
        <p:spPr>
          <a:xfrm>
            <a:off x="127000" y="1124744"/>
            <a:ext cx="8785225" cy="4724400"/>
          </a:xfrm>
        </p:spPr>
        <p:txBody>
          <a:bodyPr>
            <a:noAutofit/>
          </a:bodyPr>
          <a:lstStyle/>
          <a:p>
            <a:pPr eaLnBrk="1" hangingPunct="1">
              <a:lnSpc>
                <a:spcPct val="90000"/>
              </a:lnSpc>
              <a:spcBef>
                <a:spcPts val="0"/>
              </a:spcBef>
              <a:buFontTx/>
              <a:buNone/>
            </a:pPr>
            <a:r>
              <a:rPr lang="zh-CN" altLang="en-US" sz="3200" b="1" dirty="0" smtClean="0">
                <a:latin typeface="楷体_GB2312" pitchFamily="49" charset="-122"/>
                <a:ea typeface="楷体_GB2312" pitchFamily="49" charset="-122"/>
              </a:rPr>
              <a:t>三、分组交换</a:t>
            </a:r>
          </a:p>
          <a:p>
            <a:pPr algn="just" eaLnBrk="1" hangingPunct="1">
              <a:lnSpc>
                <a:spcPct val="110000"/>
              </a:lnSpc>
              <a:spcBef>
                <a:spcPts val="0"/>
              </a:spcBef>
              <a:buFontTx/>
              <a:buNone/>
            </a:pPr>
            <a:r>
              <a:rPr lang="zh-CN" altLang="en-US" sz="2400" b="1" dirty="0" smtClean="0">
                <a:latin typeface="楷体_GB2312" pitchFamily="49" charset="-122"/>
                <a:ea typeface="楷体_GB2312" pitchFamily="49" charset="-122"/>
              </a:rPr>
              <a:t>      分组交换在形式上仍采用报文交换的</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存储一转发</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技术。</a:t>
            </a:r>
            <a:r>
              <a:rPr lang="zh-CN" altLang="en-US" sz="2400" b="1" dirty="0" smtClean="0">
                <a:latin typeface="楷体_GB2312" pitchFamily="49" charset="-122"/>
                <a:ea typeface="楷体_GB2312" pitchFamily="49" charset="-122"/>
              </a:rPr>
              <a:t>但设法</a:t>
            </a:r>
            <a:r>
              <a:rPr lang="zh-CN" altLang="en-US" sz="2400" b="1" dirty="0" smtClean="0">
                <a:latin typeface="楷体_GB2312" pitchFamily="49" charset="-122"/>
                <a:ea typeface="楷体_GB2312" pitchFamily="49" charset="-122"/>
              </a:rPr>
              <a:t>将一份较长的报文分解成若干固定长度的</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段</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，每一段</a:t>
            </a:r>
            <a:r>
              <a:rPr lang="zh-CN" altLang="en-US" sz="2400" b="1" dirty="0" smtClean="0">
                <a:latin typeface="楷体_GB2312" pitchFamily="49" charset="-122"/>
                <a:ea typeface="楷体_GB2312" pitchFamily="49" charset="-122"/>
              </a:rPr>
              <a:t>报文加上</a:t>
            </a:r>
            <a:r>
              <a:rPr lang="zh-CN" altLang="en-US" sz="2400" b="1" dirty="0" smtClean="0">
                <a:latin typeface="楷体_GB2312" pitchFamily="49" charset="-122"/>
                <a:ea typeface="楷体_GB2312" pitchFamily="49" charset="-122"/>
              </a:rPr>
              <a:t>交换时所</a:t>
            </a:r>
            <a:r>
              <a:rPr lang="zh-CN" altLang="en-US" sz="2400" b="1" dirty="0" smtClean="0">
                <a:latin typeface="楷体_GB2312" pitchFamily="49" charset="-122"/>
                <a:ea typeface="楷体_GB2312" pitchFamily="49" charset="-122"/>
              </a:rPr>
              <a:t>需要的传递控制</a:t>
            </a:r>
            <a:r>
              <a:rPr lang="zh-CN" altLang="en-US" sz="2400" b="1" dirty="0" smtClean="0">
                <a:latin typeface="楷体_GB2312" pitchFamily="49" charset="-122"/>
                <a:ea typeface="楷体_GB2312" pitchFamily="49" charset="-122"/>
              </a:rPr>
              <a:t>信息以及差错控制信息，形成一个规定格式</a:t>
            </a:r>
            <a:r>
              <a:rPr lang="zh-CN" altLang="en-US" sz="2400" b="1" dirty="0" smtClean="0">
                <a:latin typeface="楷体_GB2312" pitchFamily="49" charset="-122"/>
                <a:ea typeface="楷体_GB2312" pitchFamily="49" charset="-122"/>
              </a:rPr>
              <a:t>的</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报文分组</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，简称</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分组</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或数据包。  </a:t>
            </a:r>
            <a:endParaRPr lang="en-US" altLang="zh-CN" sz="2400" b="1" dirty="0" smtClean="0">
              <a:latin typeface="楷体_GB2312" pitchFamily="49" charset="-122"/>
              <a:ea typeface="楷体_GB2312" pitchFamily="49" charset="-122"/>
            </a:endParaRPr>
          </a:p>
          <a:p>
            <a:pPr algn="just" eaLnBrk="1" hangingPunct="1">
              <a:lnSpc>
                <a:spcPct val="120000"/>
              </a:lnSpc>
              <a:spcBef>
                <a:spcPts val="0"/>
              </a:spcBef>
              <a:buFontTx/>
              <a:buNone/>
            </a:pPr>
            <a:r>
              <a:rPr lang="zh-CN" altLang="en-US" sz="2400" b="1" dirty="0" smtClean="0">
                <a:latin typeface="楷体_GB2312" pitchFamily="49" charset="-122"/>
                <a:ea typeface="楷体_GB2312" pitchFamily="49" charset="-122"/>
              </a:rPr>
              <a:t>  优点：</a:t>
            </a: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信息的传输时延较小，变化不大，能较好地满足交互型通信的实时性要求。</a:t>
            </a:r>
            <a:r>
              <a:rPr lang="en-US" altLang="zh-CN" sz="2400" b="1" dirty="0" smtClean="0">
                <a:latin typeface="楷体_GB2312" pitchFamily="49" charset="-122"/>
                <a:ea typeface="楷体_GB2312" pitchFamily="49" charset="-122"/>
              </a:rPr>
              <a:t>(2)</a:t>
            </a:r>
            <a:r>
              <a:rPr lang="zh-CN" altLang="en-US" sz="2400" b="1" dirty="0" smtClean="0">
                <a:latin typeface="楷体_GB2312" pitchFamily="49" charset="-122"/>
                <a:ea typeface="楷体_GB2312" pitchFamily="49" charset="-122"/>
              </a:rPr>
              <a:t>易于实现链路的统计时分多路复用，提高了链路的利用率。</a:t>
            </a:r>
            <a:r>
              <a:rPr lang="en-US" altLang="zh-CN" sz="2400" b="1" dirty="0" smtClean="0">
                <a:latin typeface="楷体_GB2312" pitchFamily="49" charset="-122"/>
                <a:ea typeface="楷体_GB2312" pitchFamily="49" charset="-122"/>
              </a:rPr>
              <a:t>(3)</a:t>
            </a:r>
            <a:r>
              <a:rPr lang="zh-CN" altLang="en-US" sz="2400" b="1" dirty="0" smtClean="0">
                <a:latin typeface="楷体_GB2312" pitchFamily="49" charset="-122"/>
                <a:ea typeface="楷体_GB2312" pitchFamily="49" charset="-122"/>
              </a:rPr>
              <a:t>容易在不同的数据终端之间实现互通。</a:t>
            </a:r>
            <a:r>
              <a:rPr lang="en-US" altLang="zh-CN" sz="2400" b="1" dirty="0" smtClean="0">
                <a:latin typeface="楷体_GB2312" pitchFamily="49" charset="-122"/>
                <a:ea typeface="楷体_GB2312" pitchFamily="49" charset="-122"/>
              </a:rPr>
              <a:t>(4)</a:t>
            </a:r>
            <a:r>
              <a:rPr lang="zh-CN" altLang="en-US" sz="2400" b="1" dirty="0" smtClean="0">
                <a:latin typeface="楷体_GB2312" pitchFamily="49" charset="-122"/>
                <a:ea typeface="楷体_GB2312" pitchFamily="49" charset="-122"/>
              </a:rPr>
              <a:t>可靠性高。</a:t>
            </a:r>
            <a:r>
              <a:rPr lang="en-US" altLang="zh-CN" sz="2400" b="1" dirty="0" smtClean="0">
                <a:latin typeface="楷体_GB2312" pitchFamily="49" charset="-122"/>
                <a:ea typeface="楷体_GB2312" pitchFamily="49" charset="-122"/>
              </a:rPr>
              <a:t>(5)</a:t>
            </a:r>
            <a:r>
              <a:rPr lang="zh-CN" altLang="en-US" sz="2400" b="1" dirty="0" smtClean="0">
                <a:latin typeface="楷体_GB2312" pitchFamily="49" charset="-122"/>
                <a:ea typeface="楷体_GB2312" pitchFamily="49" charset="-122"/>
              </a:rPr>
              <a:t>经济性好。</a:t>
            </a:r>
          </a:p>
          <a:p>
            <a:pPr algn="just" eaLnBrk="1" hangingPunct="1">
              <a:lnSpc>
                <a:spcPct val="120000"/>
              </a:lnSpc>
              <a:spcBef>
                <a:spcPts val="0"/>
              </a:spcBef>
              <a:buFontTx/>
              <a:buNone/>
            </a:pPr>
            <a:r>
              <a:rPr lang="zh-CN" altLang="en-US" sz="2400" b="1" dirty="0" smtClean="0">
                <a:latin typeface="楷体_GB2312" pitchFamily="49" charset="-122"/>
                <a:ea typeface="楷体_GB2312" pitchFamily="49" charset="-122"/>
              </a:rPr>
              <a:t>  缺点：</a:t>
            </a: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由于网络附加的信息较多，影响了分组交换的传输效率。</a:t>
            </a:r>
            <a:r>
              <a:rPr lang="en-US" altLang="zh-CN" sz="2400" b="1" dirty="0" smtClean="0">
                <a:latin typeface="楷体_GB2312" pitchFamily="49" charset="-122"/>
                <a:ea typeface="楷体_GB2312" pitchFamily="49" charset="-122"/>
              </a:rPr>
              <a:t>(2)</a:t>
            </a:r>
            <a:r>
              <a:rPr lang="zh-CN" altLang="en-US" sz="2400" b="1" dirty="0" smtClean="0">
                <a:latin typeface="楷体_GB2312" pitchFamily="49" charset="-122"/>
                <a:ea typeface="楷体_GB2312" pitchFamily="49" charset="-122"/>
              </a:rPr>
              <a:t>实现技术复杂。</a:t>
            </a:r>
          </a:p>
          <a:p>
            <a:pPr algn="just" eaLnBrk="1" hangingPunct="1">
              <a:lnSpc>
                <a:spcPct val="110000"/>
              </a:lnSpc>
              <a:spcBef>
                <a:spcPts val="0"/>
              </a:spcBef>
              <a:buFontTx/>
              <a:buNone/>
            </a:pPr>
            <a:r>
              <a:rPr lang="zh-CN" altLang="en-US" sz="2400" b="1" dirty="0" smtClean="0">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1.2 </a:t>
            </a:r>
            <a:r>
              <a:rPr lang="zh-CN" altLang="en-US" b="1" smtClean="0">
                <a:latin typeface="楷体_GB2312" pitchFamily="49" charset="-122"/>
                <a:ea typeface="楷体_GB2312" pitchFamily="49" charset="-122"/>
              </a:rPr>
              <a:t>通信网的交换技术</a:t>
            </a:r>
          </a:p>
        </p:txBody>
      </p:sp>
      <p:sp>
        <p:nvSpPr>
          <p:cNvPr id="32771" name="Rectangle 3"/>
          <p:cNvSpPr>
            <a:spLocks noGrp="1" noChangeArrowheads="1"/>
          </p:cNvSpPr>
          <p:nvPr>
            <p:ph type="body" sz="half" idx="1"/>
          </p:nvPr>
        </p:nvSpPr>
        <p:spPr>
          <a:xfrm>
            <a:off x="635000" y="1371600"/>
            <a:ext cx="7466013" cy="4724400"/>
          </a:xfrm>
        </p:spPr>
        <p:txBody>
          <a:bodyPr>
            <a:normAutofit/>
          </a:bodyPr>
          <a:lstStyle/>
          <a:p>
            <a:pPr eaLnBrk="1" hangingPunct="1">
              <a:lnSpc>
                <a:spcPct val="90000"/>
              </a:lnSpc>
              <a:spcBef>
                <a:spcPct val="30000"/>
              </a:spcBef>
              <a:buFontTx/>
              <a:buNone/>
            </a:pPr>
            <a:r>
              <a:rPr lang="zh-CN" altLang="en-US" sz="3600" b="1" dirty="0" smtClean="0">
                <a:latin typeface="楷体_GB2312" pitchFamily="49" charset="-122"/>
                <a:ea typeface="楷体_GB2312" pitchFamily="49" charset="-122"/>
              </a:rPr>
              <a:t>四、帧中继</a:t>
            </a:r>
          </a:p>
          <a:p>
            <a:pPr algn="just" eaLnBrk="1" hangingPunct="1">
              <a:lnSpc>
                <a:spcPct val="110000"/>
              </a:lnSpc>
              <a:spcBef>
                <a:spcPct val="30000"/>
              </a:spcBef>
              <a:buFontTx/>
              <a:buNone/>
            </a:pPr>
            <a:r>
              <a:rPr lang="zh-CN" altLang="en-US" sz="2800" b="1" dirty="0" smtClean="0">
                <a:latin typeface="楷体_GB2312" pitchFamily="49" charset="-122"/>
                <a:ea typeface="楷体_GB2312" pitchFamily="49" charset="-122"/>
              </a:rPr>
              <a:t>      帧中继是以分组交换技术为基础，在简化分组交换传输协议相关信息的前提下，以</a:t>
            </a:r>
            <a:r>
              <a:rPr lang="zh-CN" altLang="en-US" sz="2800" b="1" dirty="0" smtClean="0">
                <a:solidFill>
                  <a:srgbClr val="FF0000"/>
                </a:solidFill>
                <a:latin typeface="楷体_GB2312" pitchFamily="49" charset="-122"/>
                <a:ea typeface="楷体_GB2312" pitchFamily="49" charset="-122"/>
              </a:rPr>
              <a:t>帧</a:t>
            </a:r>
            <a:r>
              <a:rPr lang="zh-CN" altLang="en-US" sz="2800" b="1" dirty="0" smtClean="0">
                <a:latin typeface="楷体_GB2312" pitchFamily="49" charset="-122"/>
                <a:ea typeface="楷体_GB2312" pitchFamily="49" charset="-122"/>
              </a:rPr>
              <a:t>为单位进行数据传输与交换的技术。 </a:t>
            </a:r>
          </a:p>
          <a:p>
            <a:pPr algn="just" eaLnBrk="1" hangingPunct="1">
              <a:lnSpc>
                <a:spcPct val="110000"/>
              </a:lnSpc>
              <a:spcBef>
                <a:spcPct val="30000"/>
              </a:spcBef>
              <a:buFontTx/>
              <a:buNone/>
            </a:pPr>
            <a:r>
              <a:rPr lang="zh-CN" altLang="en-US" sz="2800" b="1" dirty="0" smtClean="0">
                <a:latin typeface="楷体_GB2312" pitchFamily="49" charset="-122"/>
                <a:ea typeface="楷体_GB2312" pitchFamily="49" charset="-122"/>
              </a:rPr>
              <a:t>      帧中继在</a:t>
            </a:r>
            <a:r>
              <a:rPr lang="en-US" altLang="zh-CN" sz="2800" b="1" dirty="0" smtClean="0">
                <a:latin typeface="楷体_GB2312" pitchFamily="49" charset="-122"/>
                <a:ea typeface="楷体_GB2312" pitchFamily="49" charset="-122"/>
              </a:rPr>
              <a:t>X.25</a:t>
            </a:r>
            <a:r>
              <a:rPr lang="zh-CN" altLang="en-US" sz="2800" b="1" dirty="0" smtClean="0">
                <a:latin typeface="楷体_GB2312" pitchFamily="49" charset="-122"/>
                <a:ea typeface="楷体_GB2312" pitchFamily="49" charset="-122"/>
              </a:rPr>
              <a:t>分组交换的基础上，将原来由网络节点承担的逐段差错控制和流量控制功能删除，纠错工作和流量控制由终端完成，使网络节点专注于高速的数据交换和传输，以提高网络的传输速度。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1.2 </a:t>
            </a:r>
            <a:r>
              <a:rPr lang="zh-CN" altLang="en-US" b="1" smtClean="0">
                <a:latin typeface="楷体_GB2312" pitchFamily="49" charset="-122"/>
                <a:ea typeface="楷体_GB2312" pitchFamily="49" charset="-122"/>
              </a:rPr>
              <a:t>通信网的交换技术</a:t>
            </a:r>
          </a:p>
        </p:txBody>
      </p:sp>
      <p:sp>
        <p:nvSpPr>
          <p:cNvPr id="33795" name="Rectangle 3"/>
          <p:cNvSpPr>
            <a:spLocks noGrp="1" noChangeArrowheads="1"/>
          </p:cNvSpPr>
          <p:nvPr>
            <p:ph type="body" sz="half" idx="1"/>
          </p:nvPr>
        </p:nvSpPr>
        <p:spPr>
          <a:xfrm>
            <a:off x="635000" y="1371600"/>
            <a:ext cx="7466013" cy="4724400"/>
          </a:xfrm>
        </p:spPr>
        <p:txBody>
          <a:bodyPr>
            <a:normAutofit/>
          </a:bodyPr>
          <a:lstStyle/>
          <a:p>
            <a:pPr eaLnBrk="1" hangingPunct="1">
              <a:lnSpc>
                <a:spcPct val="90000"/>
              </a:lnSpc>
              <a:spcBef>
                <a:spcPct val="30000"/>
              </a:spcBef>
              <a:buFontTx/>
              <a:buNone/>
            </a:pPr>
            <a:r>
              <a:rPr lang="zh-CN" altLang="en-US" sz="3600" b="1" dirty="0" smtClean="0">
                <a:latin typeface="楷体_GB2312" pitchFamily="49" charset="-122"/>
                <a:ea typeface="楷体_GB2312" pitchFamily="49" charset="-122"/>
              </a:rPr>
              <a:t>五、</a:t>
            </a:r>
            <a:r>
              <a:rPr lang="en-US" altLang="zh-CN" sz="3600" b="1" dirty="0" smtClean="0">
                <a:latin typeface="楷体_GB2312" pitchFamily="49" charset="-122"/>
                <a:ea typeface="楷体_GB2312" pitchFamily="49" charset="-122"/>
              </a:rPr>
              <a:t>ATM</a:t>
            </a:r>
          </a:p>
          <a:p>
            <a:pPr algn="just" eaLnBrk="1" hangingPunct="1">
              <a:lnSpc>
                <a:spcPct val="120000"/>
              </a:lnSpc>
              <a:spcBef>
                <a:spcPct val="30000"/>
              </a:spcBef>
              <a:buFontTx/>
              <a:buNone/>
            </a:pPr>
            <a:r>
              <a:rPr lang="zh-CN" altLang="en-US" sz="2800" b="1" dirty="0" smtClean="0">
                <a:latin typeface="楷体_GB2312" pitchFamily="49" charset="-122"/>
                <a:ea typeface="楷体_GB2312" pitchFamily="49" charset="-122"/>
              </a:rPr>
              <a:t>      </a:t>
            </a:r>
            <a:r>
              <a:rPr lang="en-US" altLang="zh-CN" sz="2800" b="1" dirty="0" smtClean="0">
                <a:latin typeface="楷体_GB2312" pitchFamily="49" charset="-122"/>
                <a:ea typeface="楷体_GB2312" pitchFamily="49" charset="-122"/>
              </a:rPr>
              <a:t>ATM</a:t>
            </a:r>
            <a:r>
              <a:rPr lang="zh-CN" altLang="en-US" sz="2800" b="1" dirty="0" smtClean="0">
                <a:latin typeface="楷体_GB2312" pitchFamily="49" charset="-122"/>
                <a:ea typeface="楷体_GB2312" pitchFamily="49" charset="-122"/>
              </a:rPr>
              <a:t>即异步传送模式，是介于电路交换与分组交换之间的一种交换技术。 </a:t>
            </a:r>
          </a:p>
          <a:p>
            <a:pPr algn="just" eaLnBrk="1" hangingPunct="1">
              <a:lnSpc>
                <a:spcPct val="120000"/>
              </a:lnSpc>
              <a:spcBef>
                <a:spcPct val="30000"/>
              </a:spcBef>
              <a:buFontTx/>
              <a:buNone/>
            </a:pPr>
            <a:r>
              <a:rPr lang="zh-CN" altLang="en-US" sz="2800" b="1" dirty="0" smtClean="0">
                <a:latin typeface="楷体_GB2312" pitchFamily="49" charset="-122"/>
                <a:ea typeface="楷体_GB2312" pitchFamily="49" charset="-122"/>
              </a:rPr>
              <a:t>      </a:t>
            </a:r>
            <a:r>
              <a:rPr lang="en-US" altLang="zh-CN" sz="2800" b="1" dirty="0" smtClean="0">
                <a:latin typeface="楷体_GB2312" pitchFamily="49" charset="-122"/>
                <a:ea typeface="楷体_GB2312" pitchFamily="49" charset="-122"/>
              </a:rPr>
              <a:t>ATM</a:t>
            </a:r>
            <a:r>
              <a:rPr lang="zh-CN" altLang="en-US" sz="2800" b="1" dirty="0" smtClean="0">
                <a:latin typeface="楷体_GB2312" pitchFamily="49" charset="-122"/>
                <a:ea typeface="楷体_GB2312" pitchFamily="49" charset="-122"/>
              </a:rPr>
              <a:t>的特点：</a:t>
            </a:r>
            <a:r>
              <a:rPr lang="en-US" altLang="zh-CN" sz="2800" b="1" dirty="0" smtClean="0">
                <a:latin typeface="楷体_GB2312" pitchFamily="49" charset="-122"/>
                <a:ea typeface="楷体_GB2312" pitchFamily="49" charset="-122"/>
              </a:rPr>
              <a:t>(1)</a:t>
            </a:r>
            <a:r>
              <a:rPr lang="zh-CN" altLang="en-US" sz="2800" b="1" dirty="0" smtClean="0">
                <a:latin typeface="楷体_GB2312" pitchFamily="49" charset="-122"/>
                <a:ea typeface="楷体_GB2312" pitchFamily="49" charset="-122"/>
              </a:rPr>
              <a:t>采用时隙按需分配、统计复用的高速分组交换技术。</a:t>
            </a:r>
            <a:r>
              <a:rPr lang="en-US" altLang="zh-CN" sz="2800" b="1" dirty="0" smtClean="0">
                <a:latin typeface="楷体_GB2312" pitchFamily="49" charset="-122"/>
                <a:ea typeface="楷体_GB2312" pitchFamily="49" charset="-122"/>
              </a:rPr>
              <a:t>(2)</a:t>
            </a:r>
            <a:r>
              <a:rPr lang="zh-CN" altLang="en-US" sz="2800" b="1" dirty="0" smtClean="0">
                <a:latin typeface="楷体_GB2312" pitchFamily="49" charset="-122"/>
                <a:ea typeface="楷体_GB2312" pitchFamily="49" charset="-122"/>
              </a:rPr>
              <a:t>采用</a:t>
            </a:r>
            <a:r>
              <a:rPr lang="en-US" altLang="zh-CN" sz="2800" b="1" dirty="0" smtClean="0">
                <a:latin typeface="楷体_GB2312" pitchFamily="49" charset="-122"/>
                <a:ea typeface="楷体_GB2312" pitchFamily="49" charset="-122"/>
              </a:rPr>
              <a:t>53</a:t>
            </a:r>
            <a:r>
              <a:rPr lang="zh-CN" altLang="en-US" sz="2800" b="1" dirty="0" smtClean="0">
                <a:latin typeface="楷体_GB2312" pitchFamily="49" charset="-122"/>
                <a:ea typeface="楷体_GB2312" pitchFamily="49" charset="-122"/>
              </a:rPr>
              <a:t>字节的固定分组长度，称为</a:t>
            </a:r>
            <a:r>
              <a:rPr lang="en-US" altLang="zh-CN" sz="2800" b="1" dirty="0" smtClean="0">
                <a:latin typeface="楷体_GB2312" pitchFamily="49" charset="-122"/>
                <a:ea typeface="楷体_GB2312" pitchFamily="49" charset="-122"/>
              </a:rPr>
              <a:t>ATM</a:t>
            </a:r>
            <a:r>
              <a:rPr lang="zh-CN" altLang="en-US" sz="2800" b="1" dirty="0" smtClean="0">
                <a:latin typeface="楷体_GB2312" pitchFamily="49" charset="-122"/>
                <a:ea typeface="楷体_GB2312" pitchFamily="49" charset="-122"/>
              </a:rPr>
              <a:t>信元。</a:t>
            </a:r>
            <a:r>
              <a:rPr lang="en-US" altLang="zh-CN" sz="2800" b="1" dirty="0" smtClean="0">
                <a:latin typeface="楷体_GB2312" pitchFamily="49" charset="-122"/>
                <a:ea typeface="楷体_GB2312" pitchFamily="49" charset="-122"/>
              </a:rPr>
              <a:t>(3)ATM</a:t>
            </a:r>
            <a:r>
              <a:rPr lang="zh-CN" altLang="en-US" sz="2800" b="1" dirty="0" smtClean="0">
                <a:latin typeface="楷体_GB2312" pitchFamily="49" charset="-122"/>
                <a:ea typeface="楷体_GB2312" pitchFamily="49" charset="-122"/>
              </a:rPr>
              <a:t>交换即信元交换，在</a:t>
            </a:r>
            <a:r>
              <a:rPr lang="en-US" altLang="zh-CN" sz="2800" b="1" dirty="0" smtClean="0">
                <a:latin typeface="楷体_GB2312" pitchFamily="49" charset="-122"/>
                <a:ea typeface="楷体_GB2312" pitchFamily="49" charset="-122"/>
              </a:rPr>
              <a:t>ATM</a:t>
            </a:r>
            <a:r>
              <a:rPr lang="zh-CN" altLang="en-US" sz="2800" b="1" dirty="0" smtClean="0">
                <a:latin typeface="楷体_GB2312" pitchFamily="49" charset="-122"/>
                <a:ea typeface="楷体_GB2312" pitchFamily="49" charset="-122"/>
              </a:rPr>
              <a:t>交换机中按信头标记选择路由。</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1.2 </a:t>
            </a:r>
            <a:r>
              <a:rPr lang="zh-CN" altLang="en-US" b="1" smtClean="0">
                <a:latin typeface="楷体_GB2312" pitchFamily="49" charset="-122"/>
                <a:ea typeface="楷体_GB2312" pitchFamily="49" charset="-122"/>
              </a:rPr>
              <a:t>通信网的交换技术</a:t>
            </a:r>
          </a:p>
        </p:txBody>
      </p:sp>
      <p:sp>
        <p:nvSpPr>
          <p:cNvPr id="34819" name="Rectangle 3"/>
          <p:cNvSpPr>
            <a:spLocks noGrp="1" noChangeArrowheads="1"/>
          </p:cNvSpPr>
          <p:nvPr>
            <p:ph type="body" sz="half" idx="1"/>
          </p:nvPr>
        </p:nvSpPr>
        <p:spPr>
          <a:xfrm>
            <a:off x="635000" y="1371600"/>
            <a:ext cx="7466013" cy="4724400"/>
          </a:xfrm>
        </p:spPr>
        <p:txBody>
          <a:bodyPr>
            <a:normAutofit/>
          </a:bodyPr>
          <a:lstStyle/>
          <a:p>
            <a:pPr eaLnBrk="1" hangingPunct="1">
              <a:lnSpc>
                <a:spcPct val="90000"/>
              </a:lnSpc>
              <a:spcBef>
                <a:spcPct val="30000"/>
              </a:spcBef>
              <a:buFontTx/>
              <a:buNone/>
            </a:pPr>
            <a:r>
              <a:rPr lang="zh-CN" altLang="en-US" sz="3600" b="1" dirty="0" smtClean="0">
                <a:latin typeface="楷体_GB2312" pitchFamily="49" charset="-122"/>
                <a:ea typeface="楷体_GB2312" pitchFamily="49" charset="-122"/>
              </a:rPr>
              <a:t>六、光交换</a:t>
            </a:r>
          </a:p>
          <a:p>
            <a:pPr algn="just" eaLnBrk="1" hangingPunct="1">
              <a:lnSpc>
                <a:spcPct val="120000"/>
              </a:lnSpc>
              <a:spcBef>
                <a:spcPct val="30000"/>
              </a:spcBef>
              <a:buFontTx/>
              <a:buNone/>
            </a:pPr>
            <a:r>
              <a:rPr lang="zh-CN" altLang="en-US" sz="2800" b="1" dirty="0" smtClean="0">
                <a:latin typeface="楷体_GB2312" pitchFamily="49" charset="-122"/>
                <a:ea typeface="楷体_GB2312" pitchFamily="49" charset="-122"/>
              </a:rPr>
              <a:t>      光交换是以光的形式直接实现各用户之间的信息交换。 </a:t>
            </a:r>
          </a:p>
          <a:p>
            <a:pPr algn="just" eaLnBrk="1" hangingPunct="1">
              <a:lnSpc>
                <a:spcPct val="120000"/>
              </a:lnSpc>
              <a:spcBef>
                <a:spcPct val="30000"/>
              </a:spcBef>
              <a:buFontTx/>
              <a:buNone/>
            </a:pPr>
            <a:r>
              <a:rPr lang="zh-CN" altLang="en-US" sz="2800" b="1" dirty="0" smtClean="0">
                <a:latin typeface="楷体_GB2312" pitchFamily="49" charset="-122"/>
                <a:ea typeface="楷体_GB2312" pitchFamily="49" charset="-122"/>
              </a:rPr>
              <a:t>      光交换具有宽带特性，不受电磁干扰，而且光的横向扩散极小，即使并行传输也不会产生严重的相互干扰。</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altLang="zh-CN" sz="3200" b="1" smtClean="0">
                <a:latin typeface="楷体_GB2312" pitchFamily="49" charset="-122"/>
                <a:ea typeface="楷体_GB2312" pitchFamily="49" charset="-122"/>
              </a:rPr>
              <a:t>1.2 </a:t>
            </a:r>
            <a:r>
              <a:rPr lang="zh-CN" altLang="en-US" sz="3200" b="1" smtClean="0">
                <a:latin typeface="楷体_GB2312" pitchFamily="49" charset="-122"/>
                <a:ea typeface="楷体_GB2312" pitchFamily="49" charset="-122"/>
              </a:rPr>
              <a:t>通信网的交换技术</a:t>
            </a:r>
          </a:p>
        </p:txBody>
      </p:sp>
      <p:sp>
        <p:nvSpPr>
          <p:cNvPr id="35843" name="Rectangle 3"/>
          <p:cNvSpPr>
            <a:spLocks noGrp="1" noChangeArrowheads="1"/>
          </p:cNvSpPr>
          <p:nvPr>
            <p:ph type="body" sz="half" idx="1"/>
          </p:nvPr>
        </p:nvSpPr>
        <p:spPr>
          <a:xfrm>
            <a:off x="635000" y="1371600"/>
            <a:ext cx="7466013" cy="4724400"/>
          </a:xfrm>
        </p:spPr>
        <p:txBody>
          <a:bodyPr>
            <a:noAutofit/>
          </a:bodyPr>
          <a:lstStyle/>
          <a:p>
            <a:pPr eaLnBrk="1" hangingPunct="1">
              <a:lnSpc>
                <a:spcPct val="90000"/>
              </a:lnSpc>
              <a:spcBef>
                <a:spcPct val="30000"/>
              </a:spcBef>
              <a:buFontTx/>
              <a:buNone/>
            </a:pPr>
            <a:r>
              <a:rPr lang="zh-CN" altLang="en-US" sz="3600" b="1" dirty="0" smtClean="0">
                <a:latin typeface="楷体_GB2312" pitchFamily="49" charset="-122"/>
                <a:ea typeface="楷体_GB2312" pitchFamily="49" charset="-122"/>
              </a:rPr>
              <a:t>七、交换技术中的面向连接和无连接</a:t>
            </a:r>
          </a:p>
          <a:p>
            <a:pPr algn="just" eaLnBrk="1" hangingPunct="1">
              <a:lnSpc>
                <a:spcPct val="120000"/>
              </a:lnSpc>
              <a:spcBef>
                <a:spcPct val="30000"/>
              </a:spcBef>
              <a:buFontTx/>
              <a:buNone/>
            </a:pPr>
            <a:r>
              <a:rPr lang="zh-CN" altLang="en-US" sz="2800" b="1" dirty="0" smtClean="0">
                <a:latin typeface="楷体_GB2312" pitchFamily="49" charset="-122"/>
                <a:ea typeface="楷体_GB2312" pitchFamily="49" charset="-122"/>
              </a:rPr>
              <a:t>       根据网络传递用户信息时是否预先建立源端到目的端的连接，可以将其分为两类：面向连接型和无连接型。</a:t>
            </a:r>
          </a:p>
          <a:p>
            <a:pPr algn="just" eaLnBrk="1" hangingPunct="1">
              <a:lnSpc>
                <a:spcPct val="120000"/>
              </a:lnSpc>
              <a:spcBef>
                <a:spcPct val="30000"/>
              </a:spcBef>
              <a:buFontTx/>
              <a:buNone/>
            </a:pPr>
            <a:r>
              <a:rPr lang="zh-CN" altLang="en-US" sz="2800" b="1" dirty="0" smtClean="0">
                <a:latin typeface="楷体_GB2312" pitchFamily="49" charset="-122"/>
                <a:ea typeface="楷体_GB2312" pitchFamily="49" charset="-122"/>
              </a:rPr>
              <a:t>       在面向连接型的网络中，两个通信节点间典型的一次数据交换过程包含三个阶段：连接建立、数据传输和连接释放。其中连接建立和连接释放阶段传递的是控制信息，用户信息在数据传输阶段传输。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1.2 </a:t>
            </a:r>
            <a:r>
              <a:rPr lang="zh-CN" altLang="en-US" b="1" smtClean="0">
                <a:latin typeface="楷体_GB2312" pitchFamily="49" charset="-122"/>
                <a:ea typeface="楷体_GB2312" pitchFamily="49" charset="-122"/>
              </a:rPr>
              <a:t>通信网的交换技术</a:t>
            </a:r>
          </a:p>
        </p:txBody>
      </p:sp>
      <p:graphicFrame>
        <p:nvGraphicFramePr>
          <p:cNvPr id="36867" name="Object 6"/>
          <p:cNvGraphicFramePr>
            <a:graphicFrameLocks noGrp="1" noChangeAspect="1"/>
          </p:cNvGraphicFramePr>
          <p:nvPr>
            <p:ph idx="1"/>
          </p:nvPr>
        </p:nvGraphicFramePr>
        <p:xfrm>
          <a:off x="468313" y="2147888"/>
          <a:ext cx="8135937" cy="2705100"/>
        </p:xfrm>
        <a:graphic>
          <a:graphicData uri="http://schemas.openxmlformats.org/presentationml/2006/ole">
            <mc:AlternateContent xmlns:mc="http://schemas.openxmlformats.org/markup-compatibility/2006">
              <mc:Choice xmlns:v="urn:schemas-microsoft-com:vml" Requires="v">
                <p:oleObj spid="_x0000_s36883" name="Visio" r:id="rId3" imgW="5657986" imgH="1880927" progId="Visio.Drawing.11">
                  <p:embed/>
                </p:oleObj>
              </mc:Choice>
              <mc:Fallback>
                <p:oleObj name="Visio" r:id="rId3" imgW="5657986" imgH="1880927"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147888"/>
                        <a:ext cx="8135937" cy="270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1.2 </a:t>
            </a:r>
            <a:r>
              <a:rPr lang="zh-CN" altLang="en-US" b="1" smtClean="0">
                <a:latin typeface="楷体_GB2312" pitchFamily="49" charset="-122"/>
                <a:ea typeface="楷体_GB2312" pitchFamily="49" charset="-122"/>
              </a:rPr>
              <a:t>通信网的交换技术</a:t>
            </a:r>
          </a:p>
        </p:txBody>
      </p:sp>
      <p:sp>
        <p:nvSpPr>
          <p:cNvPr id="37891" name="Rectangle 3"/>
          <p:cNvSpPr>
            <a:spLocks noGrp="1" noChangeArrowheads="1"/>
          </p:cNvSpPr>
          <p:nvPr>
            <p:ph type="body" sz="half" idx="1"/>
          </p:nvPr>
        </p:nvSpPr>
        <p:spPr>
          <a:xfrm>
            <a:off x="635000" y="1371600"/>
            <a:ext cx="7466013" cy="4724400"/>
          </a:xfrm>
        </p:spPr>
        <p:txBody>
          <a:bodyPr>
            <a:noAutofit/>
          </a:bodyPr>
          <a:lstStyle/>
          <a:p>
            <a:pPr algn="just" eaLnBrk="1" latinLnBrk="0" hangingPunct="1">
              <a:lnSpc>
                <a:spcPct val="130000"/>
              </a:lnSpc>
              <a:spcBef>
                <a:spcPct val="0"/>
              </a:spcBef>
              <a:buFontTx/>
              <a:buNone/>
            </a:pPr>
            <a:r>
              <a:rPr lang="zh-CN" altLang="en-US" sz="1800" b="1" dirty="0" smtClean="0">
                <a:latin typeface="楷体_GB2312" pitchFamily="49" charset="-122"/>
                <a:ea typeface="楷体_GB2312" pitchFamily="49" charset="-122"/>
              </a:rPr>
              <a:t>        </a:t>
            </a:r>
            <a:r>
              <a:rPr lang="zh-CN" altLang="en-US" sz="2800" b="1" dirty="0" smtClean="0">
                <a:latin typeface="楷体_GB2312" pitchFamily="49" charset="-122"/>
                <a:ea typeface="楷体_GB2312" pitchFamily="49" charset="-122"/>
              </a:rPr>
              <a:t>面向连接网络建立的连接有两种</a:t>
            </a:r>
            <a:r>
              <a:rPr lang="en-US" altLang="zh-CN" sz="2800" b="1" dirty="0" smtClean="0">
                <a:latin typeface="楷体_GB2312" pitchFamily="49" charset="-122"/>
                <a:ea typeface="楷体_GB2312" pitchFamily="49" charset="-122"/>
              </a:rPr>
              <a:t>: </a:t>
            </a:r>
            <a:r>
              <a:rPr lang="zh-CN" altLang="en-US" sz="2800" b="1" dirty="0" smtClean="0">
                <a:latin typeface="楷体_GB2312" pitchFamily="49" charset="-122"/>
                <a:ea typeface="楷体_GB2312" pitchFamily="49" charset="-122"/>
              </a:rPr>
              <a:t>实连接和虚连接。</a:t>
            </a:r>
            <a:endParaRPr lang="en-US" altLang="zh-CN" sz="2800" b="1" dirty="0" smtClean="0">
              <a:latin typeface="楷体_GB2312" pitchFamily="49" charset="-122"/>
              <a:ea typeface="楷体_GB2312" pitchFamily="49" charset="-122"/>
            </a:endParaRPr>
          </a:p>
          <a:p>
            <a:pPr algn="just">
              <a:lnSpc>
                <a:spcPct val="130000"/>
              </a:lnSpc>
              <a:spcBef>
                <a:spcPct val="0"/>
              </a:spcBef>
            </a:pPr>
            <a:r>
              <a:rPr lang="zh-CN" altLang="en-US" sz="2800" b="1" dirty="0" smtClean="0">
                <a:latin typeface="楷体_GB2312" pitchFamily="49" charset="-122"/>
                <a:ea typeface="楷体_GB2312" pitchFamily="49" charset="-122"/>
              </a:rPr>
              <a:t>  实连接：用户通信时，如果建立的连接由一条接一条的</a:t>
            </a:r>
            <a:r>
              <a:rPr lang="zh-CN" altLang="en-US" sz="2800" b="1" dirty="0" smtClean="0">
                <a:solidFill>
                  <a:srgbClr val="FF0000"/>
                </a:solidFill>
                <a:latin typeface="楷体_GB2312" pitchFamily="49" charset="-122"/>
                <a:ea typeface="楷体_GB2312" pitchFamily="49" charset="-122"/>
              </a:rPr>
              <a:t>专用电路资源</a:t>
            </a:r>
            <a:r>
              <a:rPr lang="zh-CN" altLang="en-US" sz="2800" b="1" dirty="0" smtClean="0">
                <a:latin typeface="楷体_GB2312" pitchFamily="49" charset="-122"/>
                <a:ea typeface="楷体_GB2312" pitchFamily="49" charset="-122"/>
              </a:rPr>
              <a:t>连接而成，无论是否有用户信息传递，这条专用连接始终存在，且每一段占用恒定的电路资源；</a:t>
            </a:r>
            <a:endParaRPr lang="en-US" altLang="zh-CN" sz="2800" b="1" dirty="0" smtClean="0">
              <a:latin typeface="楷体_GB2312" pitchFamily="49" charset="-122"/>
              <a:ea typeface="楷体_GB2312" pitchFamily="49" charset="-122"/>
            </a:endParaRPr>
          </a:p>
          <a:p>
            <a:pPr algn="just">
              <a:lnSpc>
                <a:spcPct val="130000"/>
              </a:lnSpc>
              <a:spcBef>
                <a:spcPct val="0"/>
              </a:spcBef>
            </a:pPr>
            <a:r>
              <a:rPr lang="zh-CN" altLang="en-US" sz="2800" b="1" dirty="0" smtClean="0">
                <a:latin typeface="楷体_GB2312" pitchFamily="49" charset="-122"/>
                <a:ea typeface="楷体_GB2312" pitchFamily="49" charset="-122"/>
              </a:rPr>
              <a:t>  虚连接：如果电路的分配是</a:t>
            </a:r>
            <a:r>
              <a:rPr lang="zh-CN" altLang="en-US" sz="2800" b="1" dirty="0" smtClean="0">
                <a:solidFill>
                  <a:srgbClr val="FF0000"/>
                </a:solidFill>
                <a:latin typeface="楷体_GB2312" pitchFamily="49" charset="-122"/>
                <a:ea typeface="楷体_GB2312" pitchFamily="49" charset="-122"/>
              </a:rPr>
              <a:t>随机的</a:t>
            </a:r>
            <a:r>
              <a:rPr lang="zh-CN" altLang="en-US" sz="2800" b="1" dirty="0" smtClean="0">
                <a:latin typeface="楷体_GB2312" pitchFamily="49" charset="-122"/>
                <a:ea typeface="楷体_GB2312" pitchFamily="49" charset="-122"/>
              </a:rPr>
              <a:t>，用户有信息传送时才占用电路资源，对用户的识别改用标志，这样一段又一段串接起来。</a:t>
            </a:r>
          </a:p>
          <a:p>
            <a:pPr algn="just" eaLnBrk="1" hangingPunct="1">
              <a:lnSpc>
                <a:spcPct val="120000"/>
              </a:lnSpc>
              <a:spcBef>
                <a:spcPct val="30000"/>
              </a:spcBef>
              <a:buFontTx/>
              <a:buNone/>
            </a:pPr>
            <a:r>
              <a:rPr lang="zh-CN" altLang="en-US" sz="1800" b="1" dirty="0" smtClean="0">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1.2 </a:t>
            </a:r>
            <a:r>
              <a:rPr lang="zh-CN" altLang="en-US" b="1" smtClean="0">
                <a:latin typeface="楷体_GB2312" pitchFamily="49" charset="-122"/>
                <a:ea typeface="楷体_GB2312" pitchFamily="49" charset="-122"/>
              </a:rPr>
              <a:t>通信网的交换技术</a:t>
            </a:r>
          </a:p>
        </p:txBody>
      </p:sp>
      <p:sp>
        <p:nvSpPr>
          <p:cNvPr id="38915" name="Rectangle 3"/>
          <p:cNvSpPr>
            <a:spLocks noGrp="1" noChangeArrowheads="1"/>
          </p:cNvSpPr>
          <p:nvPr>
            <p:ph type="body" sz="half" idx="1"/>
          </p:nvPr>
        </p:nvSpPr>
        <p:spPr>
          <a:xfrm>
            <a:off x="635000" y="1371600"/>
            <a:ext cx="7466013" cy="4724400"/>
          </a:xfrm>
        </p:spPr>
        <p:txBody>
          <a:bodyPr>
            <a:normAutofit/>
          </a:bodyPr>
          <a:lstStyle/>
          <a:p>
            <a:pPr algn="just" eaLnBrk="1" hangingPunct="1">
              <a:lnSpc>
                <a:spcPct val="115000"/>
              </a:lnSpc>
              <a:spcBef>
                <a:spcPct val="30000"/>
              </a:spcBef>
              <a:buFontTx/>
              <a:buNone/>
            </a:pPr>
            <a:r>
              <a:rPr lang="zh-CN" altLang="en-US" sz="2800" b="1" dirty="0" smtClean="0">
                <a:latin typeface="楷体_GB2312" pitchFamily="49" charset="-122"/>
                <a:ea typeface="楷体_GB2312" pitchFamily="49" charset="-122"/>
              </a:rPr>
              <a:t>      在无连接型的网络中，数据传输前，不需要在源端和目的端之间先建立通信连接，就可以直接通信。</a:t>
            </a:r>
            <a:r>
              <a:rPr lang="zh-CN" altLang="en-US" sz="1050" dirty="0" smtClean="0"/>
              <a:t> </a:t>
            </a:r>
            <a:endParaRPr lang="zh-CN" altLang="en-US" sz="2800" b="1" dirty="0" smtClean="0">
              <a:latin typeface="楷体_GB2312" pitchFamily="49" charset="-122"/>
              <a:ea typeface="楷体_GB2312" pitchFamily="49" charset="-122"/>
            </a:endParaRPr>
          </a:p>
          <a:p>
            <a:pPr algn="just" eaLnBrk="1" hangingPunct="1">
              <a:lnSpc>
                <a:spcPct val="115000"/>
              </a:lnSpc>
              <a:spcBef>
                <a:spcPct val="30000"/>
              </a:spcBef>
              <a:buFontTx/>
              <a:buNone/>
            </a:pPr>
            <a:r>
              <a:rPr lang="zh-CN" altLang="en-US" sz="2800" b="1" dirty="0" smtClean="0">
                <a:latin typeface="楷体_GB2312" pitchFamily="49" charset="-122"/>
                <a:ea typeface="楷体_GB2312" pitchFamily="49" charset="-122"/>
              </a:rPr>
              <a:t>      交换节点将分组看成互不依赖的基本单元，独立地处理每一个分组，并为其寻找最佳转发路由。</a:t>
            </a:r>
          </a:p>
          <a:p>
            <a:pPr algn="just" eaLnBrk="1" hangingPunct="1">
              <a:lnSpc>
                <a:spcPct val="115000"/>
              </a:lnSpc>
              <a:spcBef>
                <a:spcPct val="30000"/>
              </a:spcBef>
              <a:buFontTx/>
              <a:buNone/>
            </a:pPr>
            <a:r>
              <a:rPr lang="zh-CN" altLang="en-US" sz="2800" b="1" dirty="0" smtClean="0">
                <a:latin typeface="楷体_GB2312" pitchFamily="49" charset="-122"/>
                <a:ea typeface="楷体_GB2312" pitchFamily="49" charset="-122"/>
              </a:rPr>
              <a:t>      </a:t>
            </a:r>
          </a:p>
        </p:txBody>
      </p:sp>
      <p:graphicFrame>
        <p:nvGraphicFramePr>
          <p:cNvPr id="4" name="Object 5"/>
          <p:cNvGraphicFramePr>
            <a:graphicFrameLocks noGrp="1" noChangeAspect="1"/>
          </p:cNvGraphicFramePr>
          <p:nvPr>
            <p:ph idx="1"/>
            <p:extLst>
              <p:ext uri="{D42A27DB-BD31-4B8C-83A1-F6EECF244321}">
                <p14:modId xmlns:p14="http://schemas.microsoft.com/office/powerpoint/2010/main" val="2522732803"/>
              </p:ext>
            </p:extLst>
          </p:nvPr>
        </p:nvGraphicFramePr>
        <p:xfrm>
          <a:off x="323528" y="3861048"/>
          <a:ext cx="8569325" cy="2808287"/>
        </p:xfrm>
        <a:graphic>
          <a:graphicData uri="http://schemas.openxmlformats.org/presentationml/2006/ole">
            <mc:AlternateContent xmlns:mc="http://schemas.openxmlformats.org/markup-compatibility/2006">
              <mc:Choice xmlns:v="urn:schemas-microsoft-com:vml" Requires="v">
                <p:oleObj spid="_x0000_s62473" name="Visio" r:id="rId3" imgW="5492916" imgH="1799478" progId="Visio.Drawing.11">
                  <p:embed/>
                </p:oleObj>
              </mc:Choice>
              <mc:Fallback>
                <p:oleObj name="Visio" r:id="rId3" imgW="5492916" imgH="179947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861048"/>
                        <a:ext cx="8569325" cy="280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1.2 </a:t>
            </a:r>
            <a:r>
              <a:rPr lang="zh-CN" altLang="en-US" b="1" smtClean="0">
                <a:latin typeface="楷体_GB2312" pitchFamily="49" charset="-122"/>
                <a:ea typeface="楷体_GB2312" pitchFamily="49" charset="-122"/>
              </a:rPr>
              <a:t>通信网的交换技术</a:t>
            </a:r>
          </a:p>
        </p:txBody>
      </p:sp>
      <p:sp>
        <p:nvSpPr>
          <p:cNvPr id="40963" name="Rectangle 3"/>
          <p:cNvSpPr>
            <a:spLocks noGrp="1" noChangeArrowheads="1"/>
          </p:cNvSpPr>
          <p:nvPr>
            <p:ph type="body" sz="half" idx="1"/>
          </p:nvPr>
        </p:nvSpPr>
        <p:spPr>
          <a:xfrm>
            <a:off x="179388" y="1700213"/>
            <a:ext cx="8785225" cy="4324350"/>
          </a:xfrm>
        </p:spPr>
        <p:txBody>
          <a:bodyPr/>
          <a:lstStyle/>
          <a:p>
            <a:pPr algn="just" eaLnBrk="1" hangingPunct="1">
              <a:lnSpc>
                <a:spcPct val="115000"/>
              </a:lnSpc>
              <a:spcBef>
                <a:spcPct val="35000"/>
              </a:spcBef>
              <a:buFontTx/>
              <a:buNone/>
            </a:pPr>
            <a:r>
              <a:rPr lang="zh-CN" altLang="en-US" sz="2800" b="1" smtClean="0">
                <a:latin typeface="楷体_GB2312" pitchFamily="49" charset="-122"/>
                <a:ea typeface="楷体_GB2312" pitchFamily="49" charset="-122"/>
              </a:rPr>
              <a:t>课后作业题</a:t>
            </a:r>
            <a:r>
              <a:rPr lang="en-US" altLang="zh-CN" sz="2800" b="1" smtClean="0">
                <a:latin typeface="楷体_GB2312" pitchFamily="49" charset="-122"/>
                <a:ea typeface="楷体_GB2312" pitchFamily="49" charset="-122"/>
              </a:rPr>
              <a:t>2</a:t>
            </a:r>
            <a:r>
              <a:rPr lang="zh-CN" altLang="en-US" sz="2800" b="1" smtClean="0">
                <a:latin typeface="楷体_GB2312" pitchFamily="49" charset="-122"/>
                <a:ea typeface="楷体_GB2312" pitchFamily="49" charset="-122"/>
              </a:rPr>
              <a:t>：面向连接网络和无连接网络的主要区别</a:t>
            </a:r>
          </a:p>
          <a:p>
            <a:pPr algn="just" eaLnBrk="1" hangingPunct="1">
              <a:lnSpc>
                <a:spcPct val="115000"/>
              </a:lnSpc>
              <a:spcBef>
                <a:spcPct val="35000"/>
              </a:spcBef>
              <a:buFontTx/>
              <a:buNone/>
            </a:pPr>
            <a:endParaRPr lang="zh-CN" altLang="en-US" sz="2400" b="1" smtClean="0">
              <a:latin typeface="楷体_GB2312" pitchFamily="49" charset="-122"/>
              <a:ea typeface="楷体_GB2312" pitchFamily="49" charset="-122"/>
            </a:endParaRPr>
          </a:p>
          <a:p>
            <a:pPr algn="just" eaLnBrk="1" hangingPunct="1">
              <a:lnSpc>
                <a:spcPct val="115000"/>
              </a:lnSpc>
              <a:spcBef>
                <a:spcPct val="30000"/>
              </a:spcBef>
              <a:buFontTx/>
              <a:buNone/>
            </a:pPr>
            <a:endParaRPr lang="zh-CN" altLang="en-US" sz="2400" b="1" smtClean="0">
              <a:latin typeface="楷体_GB2312" pitchFamily="49" charset="-122"/>
              <a:ea typeface="楷体_GB2312" pitchFamily="49" charset="-122"/>
            </a:endParaRPr>
          </a:p>
          <a:p>
            <a:pPr algn="just" eaLnBrk="1" hangingPunct="1">
              <a:lnSpc>
                <a:spcPct val="115000"/>
              </a:lnSpc>
              <a:spcBef>
                <a:spcPct val="30000"/>
              </a:spcBef>
              <a:buFontTx/>
              <a:buNone/>
            </a:pPr>
            <a:r>
              <a:rPr lang="zh-CN" altLang="en-US" sz="1800" b="1" smtClean="0">
                <a:latin typeface="楷体_GB2312" pitchFamily="49" charset="-122"/>
                <a:ea typeface="楷体_GB2312" pitchFamily="49" charset="-122"/>
              </a:rPr>
              <a:t>      </a:t>
            </a:r>
          </a:p>
        </p:txBody>
      </p:sp>
      <p:pic>
        <p:nvPicPr>
          <p:cNvPr id="40964" name="Picture 5" descr="https://p.ssl.qhimg.com/dmsmfl/120_75_/t01bb6cc29a659a3ba0.gif?size=100x100&amp;phash=-347762188406814616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738438"/>
            <a:ext cx="24193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zh-CN" altLang="en-US" smtClean="0"/>
              <a:t>前期知识与教学内容</a:t>
            </a:r>
          </a:p>
        </p:txBody>
      </p:sp>
      <p:sp>
        <p:nvSpPr>
          <p:cNvPr id="6147" name="内容占位符 2"/>
          <p:cNvSpPr>
            <a:spLocks noGrp="1"/>
          </p:cNvSpPr>
          <p:nvPr>
            <p:ph idx="1"/>
          </p:nvPr>
        </p:nvSpPr>
        <p:spPr>
          <a:xfrm>
            <a:off x="635000" y="1371600"/>
            <a:ext cx="7772400" cy="1409700"/>
          </a:xfrm>
        </p:spPr>
        <p:txBody>
          <a:bodyPr>
            <a:normAutofit fontScale="92500" lnSpcReduction="10000"/>
          </a:bodyPr>
          <a:lstStyle/>
          <a:p>
            <a:r>
              <a:rPr lang="zh-CN" altLang="en-US" smtClean="0"/>
              <a:t>通信网原理</a:t>
            </a:r>
            <a:endParaRPr lang="en-US" altLang="zh-CN" smtClean="0"/>
          </a:p>
          <a:p>
            <a:r>
              <a:rPr lang="zh-CN" altLang="en-US" smtClean="0"/>
              <a:t>网络与互联网原理与技术</a:t>
            </a:r>
            <a:endParaRPr lang="en-US" altLang="zh-CN" smtClean="0"/>
          </a:p>
          <a:p>
            <a:r>
              <a:rPr lang="zh-CN" altLang="en-US" smtClean="0"/>
              <a:t>教学内容</a:t>
            </a:r>
            <a:r>
              <a:rPr lang="en-US" altLang="zh-CN" smtClean="0"/>
              <a:t>——</a:t>
            </a:r>
            <a:r>
              <a:rPr lang="zh-CN" altLang="en-US" smtClean="0"/>
              <a:t>主题式教学内容</a:t>
            </a:r>
            <a:endParaRPr lang="en-US" altLang="zh-CN" smtClean="0"/>
          </a:p>
          <a:p>
            <a:endParaRPr lang="zh-CN" altLang="en-US" smtClean="0"/>
          </a:p>
        </p:txBody>
      </p:sp>
      <p:sp>
        <p:nvSpPr>
          <p:cNvPr id="4" name="TextBox 3"/>
          <p:cNvSpPr txBox="1"/>
          <p:nvPr/>
        </p:nvSpPr>
        <p:spPr>
          <a:xfrm>
            <a:off x="1187624" y="3064892"/>
            <a:ext cx="2088231" cy="2308324"/>
          </a:xfrm>
          <a:prstGeom prst="rect">
            <a:avLst/>
          </a:prstGeom>
          <a:noFill/>
          <a:ln w="19050">
            <a:solidFill>
              <a:schemeClr val="accent1"/>
            </a:solidFill>
          </a:ln>
          <a:effectLst>
            <a:glow rad="101600">
              <a:schemeClr val="accent5">
                <a:satMod val="175000"/>
                <a:alpha val="40000"/>
              </a:schemeClr>
            </a:glow>
          </a:effectLst>
        </p:spPr>
        <p:txBody>
          <a:bodyPr>
            <a:spAutoFit/>
          </a:bodyPr>
          <a:lstStyle/>
          <a:p>
            <a:pPr marL="365125" indent="-365125" eaLnBrk="1" latinLnBrk="1" hangingPunct="1">
              <a:buFont typeface="Arial" panose="020B0604020202020204" pitchFamily="34" charset="0"/>
              <a:buChar char="•"/>
              <a:defRPr/>
            </a:pPr>
            <a:r>
              <a:rPr lang="zh-CN" altLang="en-US" sz="2400" dirty="0">
                <a:solidFill>
                  <a:srgbClr val="FF0000"/>
                </a:solidFill>
                <a:latin typeface="宋体" panose="02010600030101010101" pitchFamily="2" charset="-122"/>
                <a:ea typeface="宋体" panose="02010600030101010101" pitchFamily="2" charset="-122"/>
              </a:rPr>
              <a:t>支撑网（</a:t>
            </a:r>
            <a:r>
              <a:rPr lang="en-US" altLang="zh-CN" sz="2400" dirty="0">
                <a:solidFill>
                  <a:srgbClr val="FF0000"/>
                </a:solidFill>
                <a:latin typeface="宋体" panose="02010600030101010101" pitchFamily="2" charset="-122"/>
                <a:ea typeface="宋体" panose="02010600030101010101" pitchFamily="2" charset="-122"/>
              </a:rPr>
              <a:t>6</a:t>
            </a:r>
            <a:r>
              <a:rPr lang="zh-CN" altLang="en-US" sz="2400" dirty="0">
                <a:solidFill>
                  <a:srgbClr val="FF0000"/>
                </a:solidFill>
                <a:latin typeface="宋体" panose="02010600030101010101" pitchFamily="2" charset="-122"/>
                <a:ea typeface="宋体" panose="02010600030101010101" pitchFamily="2" charset="-122"/>
              </a:rPr>
              <a:t>）</a:t>
            </a:r>
            <a:endParaRPr lang="en-US" altLang="zh-CN" sz="2400" dirty="0">
              <a:solidFill>
                <a:srgbClr val="FF0000"/>
              </a:solidFill>
              <a:latin typeface="宋体" panose="02010600030101010101" pitchFamily="2" charset="-122"/>
              <a:ea typeface="宋体" panose="02010600030101010101" pitchFamily="2" charset="-122"/>
            </a:endParaRPr>
          </a:p>
          <a:p>
            <a:pPr marL="801688" lvl="1" indent="-344488" eaLnBrk="1" latinLnBrk="1" hangingPunct="1">
              <a:buFont typeface="Arial" panose="020B0604020202020204" pitchFamily="34" charset="0"/>
              <a:buChar char="•"/>
              <a:defRPr/>
            </a:pPr>
            <a:r>
              <a:rPr lang="zh-CN" altLang="en-US" sz="2400" dirty="0">
                <a:latin typeface="宋体" panose="02010600030101010101" pitchFamily="2" charset="-122"/>
                <a:ea typeface="宋体" panose="02010600030101010101" pitchFamily="2" charset="-122"/>
              </a:rPr>
              <a:t>传送网</a:t>
            </a:r>
            <a:endParaRPr lang="en-US" altLang="zh-CN" sz="2400" dirty="0">
              <a:latin typeface="宋体" panose="02010600030101010101" pitchFamily="2" charset="-122"/>
              <a:ea typeface="宋体" panose="02010600030101010101" pitchFamily="2" charset="-122"/>
            </a:endParaRPr>
          </a:p>
          <a:p>
            <a:pPr marL="801688" lvl="1" indent="-344488" eaLnBrk="1" latinLnBrk="1" hangingPunct="1">
              <a:buFont typeface="Arial" panose="020B0604020202020204" pitchFamily="34" charset="0"/>
              <a:buChar char="•"/>
              <a:defRPr/>
            </a:pPr>
            <a:r>
              <a:rPr lang="zh-CN" altLang="en-US" sz="2400" dirty="0">
                <a:latin typeface="宋体" panose="02010600030101010101" pitchFamily="2" charset="-122"/>
                <a:ea typeface="宋体" panose="02010600030101010101" pitchFamily="2" charset="-122"/>
              </a:rPr>
              <a:t>信令网</a:t>
            </a:r>
            <a:endParaRPr lang="en-US" altLang="zh-CN" sz="2400" dirty="0">
              <a:latin typeface="宋体" panose="02010600030101010101" pitchFamily="2" charset="-122"/>
              <a:ea typeface="宋体" panose="02010600030101010101" pitchFamily="2" charset="-122"/>
            </a:endParaRPr>
          </a:p>
          <a:p>
            <a:pPr marL="801688" lvl="1" indent="-344488" eaLnBrk="1" latinLnBrk="1" hangingPunct="1">
              <a:buFont typeface="Arial" panose="020B0604020202020204" pitchFamily="34" charset="0"/>
              <a:buChar char="•"/>
              <a:defRPr/>
            </a:pPr>
            <a:r>
              <a:rPr lang="zh-CN" altLang="en-US" sz="2400" dirty="0">
                <a:latin typeface="宋体" panose="02010600030101010101" pitchFamily="2" charset="-122"/>
                <a:ea typeface="宋体" panose="02010600030101010101" pitchFamily="2" charset="-122"/>
              </a:rPr>
              <a:t>同步网</a:t>
            </a:r>
            <a:endParaRPr lang="en-US" altLang="zh-CN" sz="2400" dirty="0">
              <a:latin typeface="宋体" panose="02010600030101010101" pitchFamily="2" charset="-122"/>
              <a:ea typeface="宋体" panose="02010600030101010101" pitchFamily="2" charset="-122"/>
            </a:endParaRPr>
          </a:p>
          <a:p>
            <a:pPr marL="801688" lvl="1" indent="-344488" eaLnBrk="1" latinLnBrk="1" hangingPunct="1">
              <a:buFont typeface="Arial" panose="020B0604020202020204" pitchFamily="34" charset="0"/>
              <a:buChar char="•"/>
              <a:defRPr/>
            </a:pPr>
            <a:r>
              <a:rPr lang="zh-CN" altLang="en-US" sz="2400" dirty="0">
                <a:solidFill>
                  <a:srgbClr val="00B0F0"/>
                </a:solidFill>
                <a:latin typeface="宋体" panose="02010600030101010101" pitchFamily="2" charset="-122"/>
                <a:ea typeface="宋体" panose="02010600030101010101" pitchFamily="2" charset="-122"/>
              </a:rPr>
              <a:t>管理网</a:t>
            </a:r>
            <a:endParaRPr lang="en-US" altLang="zh-CN" sz="2400" dirty="0">
              <a:solidFill>
                <a:srgbClr val="00B0F0"/>
              </a:solidFill>
              <a:latin typeface="宋体" panose="02010600030101010101" pitchFamily="2" charset="-122"/>
              <a:ea typeface="宋体" panose="02010600030101010101" pitchFamily="2" charset="-122"/>
            </a:endParaRPr>
          </a:p>
          <a:p>
            <a:pPr marL="801688" indent="-344488" eaLnBrk="1" latinLnBrk="1" hangingPunct="1">
              <a:buFont typeface="Arial" panose="020B0604020202020204" pitchFamily="34" charset="0"/>
              <a:buChar char="•"/>
              <a:defRPr/>
            </a:pPr>
            <a:endParaRPr lang="zh-CN" altLang="en-US" sz="2400" dirty="0">
              <a:latin typeface="宋体" panose="02010600030101010101" pitchFamily="2" charset="-122"/>
              <a:ea typeface="宋体" panose="02010600030101010101" pitchFamily="2" charset="-122"/>
            </a:endParaRPr>
          </a:p>
        </p:txBody>
      </p:sp>
      <p:sp>
        <p:nvSpPr>
          <p:cNvPr id="5" name="矩形 4"/>
          <p:cNvSpPr/>
          <p:nvPr/>
        </p:nvSpPr>
        <p:spPr>
          <a:xfrm>
            <a:off x="251520" y="3717032"/>
            <a:ext cx="504056" cy="1015663"/>
          </a:xfrm>
          <a:prstGeom prst="rect">
            <a:avLst/>
          </a:prstGeom>
          <a:ln w="19050">
            <a:solidFill>
              <a:schemeClr val="accent1"/>
            </a:solidFill>
          </a:ln>
          <a:effectLst>
            <a:glow rad="101600">
              <a:schemeClr val="accent5">
                <a:satMod val="175000"/>
                <a:alpha val="40000"/>
              </a:schemeClr>
            </a:glow>
          </a:effectLst>
        </p:spPr>
        <p:txBody>
          <a:bodyPr>
            <a:spAutoFit/>
          </a:bodyPr>
          <a:lstStyle/>
          <a:p>
            <a:pPr eaLnBrk="1" latinLnBrk="1" hangingPunct="1">
              <a:defRPr/>
            </a:pPr>
            <a:r>
              <a:rPr lang="zh-CN" altLang="en-US" sz="2400" dirty="0">
                <a:solidFill>
                  <a:srgbClr val="FF0000"/>
                </a:solidFill>
                <a:latin typeface="宋体" panose="02010600030101010101" pitchFamily="2" charset="-122"/>
                <a:ea typeface="宋体" panose="02010600030101010101" pitchFamily="2" charset="-122"/>
              </a:rPr>
              <a:t>绪论</a:t>
            </a:r>
            <a:r>
              <a:rPr lang="zh-CN" altLang="en-US" sz="1200" dirty="0">
                <a:solidFill>
                  <a:srgbClr val="FF0000"/>
                </a:solidFill>
                <a:latin typeface="宋体" panose="02010600030101010101" pitchFamily="2" charset="-122"/>
                <a:ea typeface="宋体" panose="02010600030101010101" pitchFamily="2" charset="-122"/>
              </a:rPr>
              <a:t>（</a:t>
            </a:r>
            <a:r>
              <a:rPr lang="en-US" altLang="zh-CN" sz="1200" dirty="0">
                <a:solidFill>
                  <a:srgbClr val="FF0000"/>
                </a:solidFill>
                <a:latin typeface="宋体" panose="02010600030101010101" pitchFamily="2" charset="-122"/>
                <a:ea typeface="宋体" panose="02010600030101010101" pitchFamily="2" charset="-122"/>
              </a:rPr>
              <a:t>2</a:t>
            </a:r>
            <a:r>
              <a:rPr lang="zh-CN" altLang="en-US" sz="1200" dirty="0">
                <a:solidFill>
                  <a:srgbClr val="FF0000"/>
                </a:solidFill>
                <a:latin typeface="宋体" panose="02010600030101010101" pitchFamily="2" charset="-122"/>
                <a:ea typeface="宋体" panose="02010600030101010101" pitchFamily="2" charset="-122"/>
              </a:rPr>
              <a:t>）</a:t>
            </a:r>
            <a:endParaRPr lang="en-US" altLang="zh-CN" sz="1200" dirty="0">
              <a:solidFill>
                <a:srgbClr val="FF0000"/>
              </a:solidFill>
              <a:latin typeface="宋体" panose="02010600030101010101" pitchFamily="2" charset="-122"/>
              <a:ea typeface="宋体" panose="02010600030101010101" pitchFamily="2" charset="-122"/>
            </a:endParaRPr>
          </a:p>
        </p:txBody>
      </p:sp>
      <p:sp>
        <p:nvSpPr>
          <p:cNvPr id="6" name="TextBox 5"/>
          <p:cNvSpPr txBox="1"/>
          <p:nvPr/>
        </p:nvSpPr>
        <p:spPr>
          <a:xfrm>
            <a:off x="3707904" y="3060824"/>
            <a:ext cx="2880320" cy="2308324"/>
          </a:xfrm>
          <a:prstGeom prst="rect">
            <a:avLst/>
          </a:prstGeom>
          <a:noFill/>
          <a:ln w="19050">
            <a:solidFill>
              <a:schemeClr val="accent1"/>
            </a:solidFill>
          </a:ln>
          <a:effectLst>
            <a:glow rad="101600">
              <a:schemeClr val="accent5">
                <a:satMod val="175000"/>
                <a:alpha val="40000"/>
              </a:schemeClr>
            </a:glow>
          </a:effectLst>
        </p:spPr>
        <p:txBody>
          <a:bodyPr>
            <a:spAutoFit/>
          </a:bodyPr>
          <a:lstStyle/>
          <a:p>
            <a:pPr marL="365125" indent="-365125" eaLnBrk="1" latinLnBrk="1" hangingPunct="1">
              <a:buFont typeface="Arial" panose="020B0604020202020204" pitchFamily="34" charset="0"/>
              <a:buChar char="•"/>
              <a:defRPr/>
            </a:pPr>
            <a:r>
              <a:rPr lang="zh-CN" altLang="en-US" sz="2400" dirty="0">
                <a:solidFill>
                  <a:srgbClr val="FF0000"/>
                </a:solidFill>
                <a:latin typeface="宋体" panose="02010600030101010101" pitchFamily="2" charset="-122"/>
                <a:ea typeface="宋体" panose="02010600030101010101" pitchFamily="2" charset="-122"/>
              </a:rPr>
              <a:t>业务网（</a:t>
            </a:r>
            <a:r>
              <a:rPr lang="en-US" altLang="zh-CN" sz="2400" dirty="0">
                <a:solidFill>
                  <a:srgbClr val="FF0000"/>
                </a:solidFill>
                <a:latin typeface="宋体" panose="02010600030101010101" pitchFamily="2" charset="-122"/>
                <a:ea typeface="宋体" panose="02010600030101010101" pitchFamily="2" charset="-122"/>
              </a:rPr>
              <a:t>8</a:t>
            </a:r>
            <a:r>
              <a:rPr lang="zh-CN" altLang="en-US" sz="2400" dirty="0">
                <a:solidFill>
                  <a:srgbClr val="FF0000"/>
                </a:solidFill>
                <a:latin typeface="宋体" panose="02010600030101010101" pitchFamily="2" charset="-122"/>
                <a:ea typeface="宋体" panose="02010600030101010101" pitchFamily="2" charset="-122"/>
              </a:rPr>
              <a:t>）</a:t>
            </a:r>
            <a:endParaRPr lang="en-US" altLang="zh-CN" sz="2400" dirty="0">
              <a:solidFill>
                <a:srgbClr val="FF0000"/>
              </a:solidFill>
              <a:latin typeface="宋体" panose="02010600030101010101" pitchFamily="2" charset="-122"/>
              <a:ea typeface="宋体" panose="02010600030101010101" pitchFamily="2" charset="-122"/>
            </a:endParaRPr>
          </a:p>
          <a:p>
            <a:pPr marL="801688" lvl="1" indent="-344488" eaLnBrk="1" latinLnBrk="1" hangingPunct="1">
              <a:buFont typeface="Arial" panose="020B0604020202020204" pitchFamily="34" charset="0"/>
              <a:buChar char="•"/>
              <a:defRPr/>
            </a:pPr>
            <a:r>
              <a:rPr lang="zh-CN" altLang="en-US" sz="2400" dirty="0">
                <a:latin typeface="宋体" panose="02010600030101010101" pitchFamily="2" charset="-122"/>
                <a:ea typeface="宋体" panose="02010600030101010101" pitchFamily="2" charset="-122"/>
              </a:rPr>
              <a:t>移动通信网</a:t>
            </a:r>
            <a:endParaRPr lang="en-US" altLang="zh-CN" sz="2400" dirty="0">
              <a:latin typeface="宋体" panose="02010600030101010101" pitchFamily="2" charset="-122"/>
              <a:ea typeface="宋体" panose="02010600030101010101" pitchFamily="2" charset="-122"/>
            </a:endParaRPr>
          </a:p>
          <a:p>
            <a:pPr marL="801688" lvl="1" indent="-344488" eaLnBrk="1" latinLnBrk="1" hangingPunct="1">
              <a:buFont typeface="Arial" panose="020B0604020202020204" pitchFamily="34" charset="0"/>
              <a:buChar char="•"/>
              <a:defRPr/>
            </a:pPr>
            <a:r>
              <a:rPr lang="zh-CN" altLang="en-US" sz="2400" dirty="0">
                <a:latin typeface="宋体" panose="02010600030101010101" pitchFamily="2" charset="-122"/>
                <a:ea typeface="宋体" panose="02010600030101010101" pitchFamily="2" charset="-122"/>
              </a:rPr>
              <a:t>分组交换网</a:t>
            </a:r>
            <a:endParaRPr lang="en-US" altLang="zh-CN" sz="2400" dirty="0">
              <a:latin typeface="宋体" panose="02010600030101010101" pitchFamily="2" charset="-122"/>
              <a:ea typeface="宋体" panose="02010600030101010101" pitchFamily="2" charset="-122"/>
            </a:endParaRPr>
          </a:p>
          <a:p>
            <a:pPr marL="801688" lvl="1" indent="-344488" eaLnBrk="1" latinLnBrk="1" hangingPunct="1">
              <a:buFont typeface="Arial" panose="020B0604020202020204" pitchFamily="34" charset="0"/>
              <a:buChar char="•"/>
              <a:defRPr/>
            </a:pPr>
            <a:r>
              <a:rPr lang="zh-CN" altLang="en-US" sz="2400" dirty="0">
                <a:latin typeface="宋体" panose="02010600030101010101" pitchFamily="2" charset="-122"/>
                <a:ea typeface="宋体" panose="02010600030101010101" pitchFamily="2" charset="-122"/>
              </a:rPr>
              <a:t>帧中继网</a:t>
            </a:r>
            <a:endParaRPr lang="en-US" altLang="zh-CN" sz="2400" dirty="0">
              <a:latin typeface="宋体" panose="02010600030101010101" pitchFamily="2" charset="-122"/>
              <a:ea typeface="宋体" panose="02010600030101010101" pitchFamily="2" charset="-122"/>
            </a:endParaRPr>
          </a:p>
          <a:p>
            <a:pPr marL="801688" lvl="1" indent="-344488" eaLnBrk="1" latinLnBrk="1" hangingPunct="1">
              <a:buFont typeface="Arial" panose="020B0604020202020204" pitchFamily="34" charset="0"/>
              <a:buChar char="•"/>
              <a:defRPr/>
            </a:pPr>
            <a:r>
              <a:rPr lang="en-US" altLang="zh-CN" sz="2400" dirty="0">
                <a:latin typeface="宋体" panose="02010600030101010101" pitchFamily="2" charset="-122"/>
                <a:ea typeface="宋体" panose="02010600030101010101" pitchFamily="2" charset="-122"/>
              </a:rPr>
              <a:t>ATM</a:t>
            </a:r>
            <a:r>
              <a:rPr lang="zh-CN" altLang="en-US" sz="2400" dirty="0">
                <a:latin typeface="宋体" panose="02010600030101010101" pitchFamily="2" charset="-122"/>
                <a:ea typeface="宋体" panose="02010600030101010101" pitchFamily="2" charset="-122"/>
              </a:rPr>
              <a:t>网</a:t>
            </a:r>
            <a:endParaRPr lang="en-US" altLang="zh-CN" sz="2400" dirty="0">
              <a:latin typeface="宋体" panose="02010600030101010101" pitchFamily="2" charset="-122"/>
              <a:ea typeface="宋体" panose="02010600030101010101" pitchFamily="2" charset="-122"/>
            </a:endParaRPr>
          </a:p>
          <a:p>
            <a:pPr marL="801688" lvl="1" indent="-344488" eaLnBrk="1" latinLnBrk="1" hangingPunct="1">
              <a:buFont typeface="Arial" panose="020B0604020202020204" pitchFamily="34" charset="0"/>
              <a:buChar char="•"/>
              <a:defRPr/>
            </a:pPr>
            <a:r>
              <a:rPr lang="zh-CN" altLang="en-US" sz="2400" dirty="0">
                <a:latin typeface="宋体" panose="02010600030101010101" pitchFamily="2" charset="-122"/>
                <a:ea typeface="宋体" panose="02010600030101010101" pitchFamily="2" charset="-122"/>
              </a:rPr>
              <a:t>宽带综合</a:t>
            </a:r>
            <a:r>
              <a:rPr lang="en-US" altLang="zh-CN" sz="2400" dirty="0">
                <a:latin typeface="宋体" panose="02010600030101010101" pitchFamily="2" charset="-122"/>
                <a:ea typeface="宋体" panose="02010600030101010101" pitchFamily="2" charset="-122"/>
              </a:rPr>
              <a:t>IP</a:t>
            </a:r>
            <a:r>
              <a:rPr lang="zh-CN" altLang="en-US" sz="2400" dirty="0">
                <a:latin typeface="宋体" panose="02010600030101010101" pitchFamily="2" charset="-122"/>
                <a:ea typeface="宋体" panose="02010600030101010101" pitchFamily="2" charset="-122"/>
              </a:rPr>
              <a:t>网</a:t>
            </a:r>
          </a:p>
        </p:txBody>
      </p:sp>
      <p:sp>
        <p:nvSpPr>
          <p:cNvPr id="7" name="TextBox 6"/>
          <p:cNvSpPr txBox="1"/>
          <p:nvPr/>
        </p:nvSpPr>
        <p:spPr>
          <a:xfrm>
            <a:off x="7020272" y="3425116"/>
            <a:ext cx="2088232" cy="1569660"/>
          </a:xfrm>
          <a:prstGeom prst="rect">
            <a:avLst/>
          </a:prstGeom>
          <a:noFill/>
          <a:ln w="19050">
            <a:solidFill>
              <a:schemeClr val="accent1"/>
            </a:solidFill>
          </a:ln>
          <a:effectLst>
            <a:glow rad="101600">
              <a:schemeClr val="accent5">
                <a:satMod val="175000"/>
                <a:alpha val="40000"/>
              </a:schemeClr>
            </a:glow>
          </a:effectLst>
        </p:spPr>
        <p:txBody>
          <a:bodyPr>
            <a:spAutoFit/>
          </a:bodyPr>
          <a:lstStyle/>
          <a:p>
            <a:pPr marL="342900" indent="-342900" eaLnBrk="1" latinLnBrk="1" hangingPunct="1">
              <a:buFont typeface="Arial" panose="020B0604020202020204" pitchFamily="34" charset="0"/>
              <a:buChar char="•"/>
              <a:defRPr/>
            </a:pPr>
            <a:r>
              <a:rPr lang="zh-CN" altLang="en-US" sz="2400" dirty="0">
                <a:solidFill>
                  <a:srgbClr val="FF0000"/>
                </a:solidFill>
                <a:latin typeface="宋体" panose="02010600030101010101" pitchFamily="2" charset="-122"/>
                <a:ea typeface="宋体" panose="02010600030101010101" pitchFamily="2" charset="-122"/>
              </a:rPr>
              <a:t>未来网络</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en-US" sz="1600" dirty="0">
                <a:solidFill>
                  <a:srgbClr val="FF0000"/>
                </a:solidFill>
                <a:latin typeface="宋体" panose="02010600030101010101" pitchFamily="2" charset="-122"/>
                <a:ea typeface="宋体" panose="02010600030101010101" pitchFamily="2" charset="-122"/>
              </a:rPr>
              <a:t>）</a:t>
            </a:r>
            <a:endParaRPr lang="en-US" altLang="zh-CN" sz="1600" dirty="0">
              <a:solidFill>
                <a:srgbClr val="FF0000"/>
              </a:solidFill>
              <a:latin typeface="宋体" panose="02010600030101010101" pitchFamily="2" charset="-122"/>
              <a:ea typeface="宋体" panose="02010600030101010101" pitchFamily="2" charset="-122"/>
            </a:endParaRPr>
          </a:p>
          <a:p>
            <a:pPr marL="800100" lvl="1" indent="-342900" eaLnBrk="1" latinLnBrk="1" hangingPunct="1">
              <a:buFont typeface="Arial" panose="020B0604020202020204" pitchFamily="34" charset="0"/>
              <a:buChar char="•"/>
              <a:defRPr/>
            </a:pPr>
            <a:r>
              <a:rPr lang="zh-CN" altLang="en-US" sz="2400" dirty="0">
                <a:latin typeface="宋体" panose="02010600030101010101" pitchFamily="2" charset="-122"/>
                <a:ea typeface="宋体" panose="02010600030101010101" pitchFamily="2" charset="-122"/>
              </a:rPr>
              <a:t>通信</a:t>
            </a:r>
            <a:r>
              <a:rPr lang="en-US" altLang="zh-CN" sz="2400" dirty="0">
                <a:latin typeface="宋体" panose="02010600030101010101" pitchFamily="2" charset="-122"/>
                <a:ea typeface="宋体" panose="02010600030101010101" pitchFamily="2" charset="-122"/>
              </a:rPr>
              <a:t>4.0</a:t>
            </a:r>
          </a:p>
          <a:p>
            <a:pPr marL="723900" lvl="1" indent="-266700" eaLnBrk="1" latinLnBrk="1" hangingPunct="1">
              <a:buFont typeface="Arial" panose="020B0604020202020204" pitchFamily="34" charset="0"/>
              <a:buChar char="•"/>
              <a:defRPr/>
            </a:pPr>
            <a:r>
              <a:rPr lang="en-US" altLang="zh-CN" sz="2400" dirty="0">
                <a:latin typeface="宋体" panose="02010600030101010101" pitchFamily="2" charset="-122"/>
                <a:ea typeface="宋体" panose="02010600030101010101" pitchFamily="2" charset="-122"/>
              </a:rPr>
              <a:t>NFV/SDN</a:t>
            </a:r>
            <a:r>
              <a:rPr lang="zh-CN" altLang="en-US" sz="2400" dirty="0">
                <a:latin typeface="宋体" panose="02010600030101010101" pitchFamily="2" charset="-122"/>
                <a:ea typeface="宋体" panose="02010600030101010101" pitchFamily="2" charset="-122"/>
              </a:rPr>
              <a:t>简述</a:t>
            </a:r>
          </a:p>
        </p:txBody>
      </p:sp>
      <p:cxnSp>
        <p:nvCxnSpPr>
          <p:cNvPr id="9" name="直接箭头连接符 8"/>
          <p:cNvCxnSpPr>
            <a:stCxn id="5" idx="3"/>
            <a:endCxn id="4" idx="1"/>
          </p:cNvCxnSpPr>
          <p:nvPr/>
        </p:nvCxnSpPr>
        <p:spPr bwMode="auto">
          <a:xfrm flipV="1">
            <a:off x="755576" y="4219054"/>
            <a:ext cx="432048" cy="5810"/>
          </a:xfrm>
          <a:prstGeom prst="straightConnector1">
            <a:avLst/>
          </a:prstGeom>
          <a:solidFill>
            <a:schemeClr val="accent1"/>
          </a:solidFill>
          <a:ln w="19050" cap="flat" cmpd="sng" algn="ctr">
            <a:solidFill>
              <a:schemeClr val="tx1"/>
            </a:solidFill>
            <a:prstDash val="solid"/>
            <a:round/>
            <a:headEnd type="none" w="med" len="med"/>
            <a:tailEnd type="arrow"/>
          </a:ln>
          <a:effectLst>
            <a:glow rad="101600">
              <a:schemeClr val="accent5">
                <a:satMod val="175000"/>
                <a:alpha val="40000"/>
              </a:schemeClr>
            </a:glow>
            <a:outerShdw dist="35921" dir="2700000" algn="ctr" rotWithShape="0">
              <a:schemeClr val="bg2"/>
            </a:outerShdw>
          </a:effectLst>
          <a:extLst/>
        </p:spPr>
      </p:cxnSp>
      <p:cxnSp>
        <p:nvCxnSpPr>
          <p:cNvPr id="12" name="直接箭头连接符 11"/>
          <p:cNvCxnSpPr>
            <a:stCxn id="4" idx="3"/>
            <a:endCxn id="6" idx="1"/>
          </p:cNvCxnSpPr>
          <p:nvPr/>
        </p:nvCxnSpPr>
        <p:spPr bwMode="auto">
          <a:xfrm flipV="1">
            <a:off x="3275855" y="4214986"/>
            <a:ext cx="432049" cy="4068"/>
          </a:xfrm>
          <a:prstGeom prst="straightConnector1">
            <a:avLst/>
          </a:prstGeom>
          <a:solidFill>
            <a:schemeClr val="accent1"/>
          </a:solidFill>
          <a:ln w="19050" cap="flat" cmpd="sng" algn="ctr">
            <a:solidFill>
              <a:schemeClr val="tx1"/>
            </a:solidFill>
            <a:prstDash val="solid"/>
            <a:round/>
            <a:headEnd type="none" w="med" len="med"/>
            <a:tailEnd type="arrow"/>
          </a:ln>
          <a:effectLst>
            <a:glow rad="101600">
              <a:schemeClr val="accent5">
                <a:satMod val="175000"/>
                <a:alpha val="40000"/>
              </a:schemeClr>
            </a:glow>
            <a:outerShdw dist="35921" dir="2700000" algn="ctr" rotWithShape="0">
              <a:schemeClr val="bg2"/>
            </a:outerShdw>
          </a:effectLst>
          <a:extLst/>
        </p:spPr>
      </p:cxnSp>
      <p:cxnSp>
        <p:nvCxnSpPr>
          <p:cNvPr id="14" name="直接箭头连接符 13"/>
          <p:cNvCxnSpPr>
            <a:stCxn id="6" idx="3"/>
            <a:endCxn id="7" idx="1"/>
          </p:cNvCxnSpPr>
          <p:nvPr/>
        </p:nvCxnSpPr>
        <p:spPr bwMode="auto">
          <a:xfrm flipV="1">
            <a:off x="6588224" y="4209946"/>
            <a:ext cx="432048" cy="5040"/>
          </a:xfrm>
          <a:prstGeom prst="straightConnector1">
            <a:avLst/>
          </a:prstGeom>
          <a:solidFill>
            <a:schemeClr val="accent1"/>
          </a:solidFill>
          <a:ln w="19050" cap="flat" cmpd="sng" algn="ctr">
            <a:solidFill>
              <a:schemeClr val="tx1"/>
            </a:solidFill>
            <a:prstDash val="solid"/>
            <a:round/>
            <a:headEnd type="none" w="med" len="med"/>
            <a:tailEnd type="arrow"/>
          </a:ln>
          <a:effectLst>
            <a:glow rad="101600">
              <a:schemeClr val="accent5">
                <a:satMod val="175000"/>
                <a:alpha val="40000"/>
              </a:schemeClr>
            </a:glow>
            <a:outerShdw dist="35921" dir="2700000" algn="ctr" rotWithShape="0">
              <a:schemeClr val="bg2"/>
            </a:outerShdw>
          </a:effectLs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41987" name="Rectangle 3"/>
          <p:cNvSpPr>
            <a:spLocks noGrp="1" noChangeArrowheads="1"/>
          </p:cNvSpPr>
          <p:nvPr>
            <p:ph type="body" sz="half" idx="1"/>
          </p:nvPr>
        </p:nvSpPr>
        <p:spPr>
          <a:xfrm>
            <a:off x="251520" y="1371600"/>
            <a:ext cx="8892480" cy="4724400"/>
          </a:xfrm>
        </p:spPr>
        <p:txBody>
          <a:bodyPr/>
          <a:lstStyle/>
          <a:p>
            <a:pPr eaLnBrk="1" hangingPunct="1">
              <a:lnSpc>
                <a:spcPct val="90000"/>
              </a:lnSpc>
              <a:spcBef>
                <a:spcPct val="30000"/>
              </a:spcBef>
              <a:buFontTx/>
              <a:buNone/>
            </a:pPr>
            <a:r>
              <a:rPr lang="zh-CN" altLang="en-US" sz="3200" b="1" dirty="0" smtClean="0">
                <a:latin typeface="楷体_GB2312" pitchFamily="49" charset="-122"/>
                <a:ea typeface="楷体_GB2312" pitchFamily="49" charset="-122"/>
              </a:rPr>
              <a:t>一、什么是网络体系结构</a:t>
            </a:r>
          </a:p>
          <a:p>
            <a:pPr>
              <a:lnSpc>
                <a:spcPct val="120000"/>
              </a:lnSpc>
              <a:spcBef>
                <a:spcPct val="75000"/>
              </a:spcBef>
              <a:buNone/>
            </a:pPr>
            <a:r>
              <a:rPr lang="zh-CN" altLang="en-US" sz="2400" b="1" dirty="0" smtClean="0">
                <a:latin typeface="楷体_GB2312" pitchFamily="49" charset="-122"/>
                <a:ea typeface="楷体_GB2312" pitchFamily="49" charset="-122"/>
              </a:rPr>
              <a:t>      网络体系结构不是指网络的物理结构，而是指为实现互连，网络设备必须实现的通信功能的逻辑分布结构，以及必须遵守的相关通信协议所组成的一个集合</a:t>
            </a:r>
            <a:r>
              <a:rPr lang="zh-CN" altLang="en-US" sz="2400" b="1" dirty="0">
                <a:latin typeface="楷体_GB2312" pitchFamily="49" charset="-122"/>
                <a:ea typeface="楷体_GB2312" pitchFamily="49" charset="-122"/>
              </a:rPr>
              <a:t>。邮政系统的结构与运行过程 </a:t>
            </a:r>
          </a:p>
          <a:p>
            <a:pPr eaLnBrk="1" hangingPunct="1">
              <a:lnSpc>
                <a:spcPct val="120000"/>
              </a:lnSpc>
              <a:spcBef>
                <a:spcPct val="75000"/>
              </a:spcBef>
              <a:buFontTx/>
              <a:buNone/>
            </a:pPr>
            <a:r>
              <a:rPr lang="zh-CN" altLang="en-US" sz="2400" b="1" dirty="0" smtClean="0">
                <a:latin typeface="楷体_GB2312" pitchFamily="49" charset="-122"/>
                <a:ea typeface="楷体_GB2312" pitchFamily="49" charset="-122"/>
              </a:rPr>
              <a:t> </a:t>
            </a:r>
            <a:endParaRPr lang="zh-CN" altLang="en-US" sz="2400" b="1" dirty="0" smtClean="0">
              <a:latin typeface="楷体_GB2312" pitchFamily="49" charset="-122"/>
              <a:ea typeface="楷体_GB2312" pitchFamily="49" charset="-122"/>
            </a:endParaRPr>
          </a:p>
          <a:p>
            <a:pPr algn="just" eaLnBrk="1" hangingPunct="1">
              <a:lnSpc>
                <a:spcPct val="120000"/>
              </a:lnSpc>
              <a:spcBef>
                <a:spcPct val="30000"/>
              </a:spcBef>
              <a:buFontTx/>
              <a:buNone/>
            </a:pPr>
            <a:endParaRPr lang="zh-CN" altLang="en-US" sz="2400" b="1" dirty="0" smtClean="0">
              <a:latin typeface="楷体_GB2312" pitchFamily="49" charset="-122"/>
              <a:ea typeface="楷体_GB2312" pitchFamily="49" charset="-122"/>
            </a:endParaRPr>
          </a:p>
        </p:txBody>
      </p:sp>
      <p:pic>
        <p:nvPicPr>
          <p:cNvPr id="4" name="Picture 7"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771" y="3538395"/>
            <a:ext cx="6840562" cy="329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44035" name="Rectangle 3"/>
          <p:cNvSpPr>
            <a:spLocks noGrp="1" noChangeArrowheads="1"/>
          </p:cNvSpPr>
          <p:nvPr>
            <p:ph type="body" sz="half" idx="1"/>
          </p:nvPr>
        </p:nvSpPr>
        <p:spPr>
          <a:xfrm>
            <a:off x="635000" y="1371600"/>
            <a:ext cx="7466013" cy="4724400"/>
          </a:xfrm>
        </p:spPr>
        <p:txBody>
          <a:bodyPr/>
          <a:lstStyle/>
          <a:p>
            <a:pPr algn="just" eaLnBrk="1" hangingPunct="1">
              <a:lnSpc>
                <a:spcPct val="105000"/>
              </a:lnSpc>
              <a:spcBef>
                <a:spcPct val="30000"/>
              </a:spcBef>
              <a:buFontTx/>
              <a:buNone/>
            </a:pPr>
            <a:r>
              <a:rPr lang="zh-CN" altLang="en-US" sz="2800" b="1" smtClean="0">
                <a:latin typeface="楷体_GB2312" pitchFamily="49" charset="-122"/>
                <a:ea typeface="楷体_GB2312" pitchFamily="49" charset="-122"/>
              </a:rPr>
              <a:t>信封的书写方法</a:t>
            </a:r>
            <a:endParaRPr lang="zh-CN" altLang="en-US" sz="2000" smtClean="0"/>
          </a:p>
        </p:txBody>
      </p:sp>
      <p:pic>
        <p:nvPicPr>
          <p:cNvPr id="44036"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7056437"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45059" name="Rectangle 3"/>
          <p:cNvSpPr>
            <a:spLocks noGrp="1" noChangeArrowheads="1"/>
          </p:cNvSpPr>
          <p:nvPr>
            <p:ph type="body" sz="half" idx="1"/>
          </p:nvPr>
        </p:nvSpPr>
        <p:spPr>
          <a:xfrm>
            <a:off x="76522" y="1138238"/>
            <a:ext cx="2497138" cy="4724400"/>
          </a:xfrm>
        </p:spPr>
        <p:txBody>
          <a:bodyPr/>
          <a:lstStyle/>
          <a:p>
            <a:pPr eaLnBrk="1" hangingPunct="1">
              <a:lnSpc>
                <a:spcPct val="90000"/>
              </a:lnSpc>
              <a:spcBef>
                <a:spcPct val="30000"/>
              </a:spcBef>
              <a:buFontTx/>
              <a:buNone/>
            </a:pPr>
            <a:r>
              <a:rPr lang="zh-CN" altLang="en-US" sz="3200" b="1" dirty="0" smtClean="0">
                <a:latin typeface="楷体_GB2312" pitchFamily="49" charset="-122"/>
                <a:ea typeface="楷体_GB2312" pitchFamily="49" charset="-122"/>
              </a:rPr>
              <a:t>二、网络分层模型</a:t>
            </a:r>
          </a:p>
          <a:p>
            <a:pPr algn="just" eaLnBrk="1" hangingPunct="1">
              <a:lnSpc>
                <a:spcPct val="120000"/>
              </a:lnSpc>
              <a:spcBef>
                <a:spcPct val="30000"/>
              </a:spcBef>
              <a:buFontTx/>
              <a:buNone/>
            </a:pPr>
            <a:r>
              <a:rPr lang="zh-CN" altLang="en-US" sz="2400" b="1" dirty="0" smtClean="0">
                <a:latin typeface="楷体_GB2312" pitchFamily="49" charset="-122"/>
                <a:ea typeface="楷体_GB2312" pitchFamily="49" charset="-122"/>
              </a:rPr>
              <a:t>      </a:t>
            </a:r>
          </a:p>
        </p:txBody>
      </p:sp>
      <p:graphicFrame>
        <p:nvGraphicFramePr>
          <p:cNvPr id="45060" name="对象 1"/>
          <p:cNvGraphicFramePr>
            <a:graphicFrameLocks noChangeAspect="1"/>
          </p:cNvGraphicFramePr>
          <p:nvPr>
            <p:extLst>
              <p:ext uri="{D42A27DB-BD31-4B8C-83A1-F6EECF244321}">
                <p14:modId xmlns:p14="http://schemas.microsoft.com/office/powerpoint/2010/main" val="2618111912"/>
              </p:ext>
            </p:extLst>
          </p:nvPr>
        </p:nvGraphicFramePr>
        <p:xfrm>
          <a:off x="1255878" y="1196975"/>
          <a:ext cx="6408738" cy="5661025"/>
        </p:xfrm>
        <a:graphic>
          <a:graphicData uri="http://schemas.openxmlformats.org/presentationml/2006/ole">
            <mc:AlternateContent xmlns:mc="http://schemas.openxmlformats.org/markup-compatibility/2006">
              <mc:Choice xmlns:v="urn:schemas-microsoft-com:vml" Requires="v">
                <p:oleObj spid="_x0000_s45081" name="Visio" r:id="rId3" imgW="4796023" imgH="3962400" progId="Visio.Drawing.11">
                  <p:embed/>
                </p:oleObj>
              </mc:Choice>
              <mc:Fallback>
                <p:oleObj name="Visio" r:id="rId3" imgW="4796023" imgH="3962400" progId="Visio.Drawing.11">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878" y="1196975"/>
                        <a:ext cx="6408738" cy="566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1" name="矩形 2"/>
          <p:cNvSpPr>
            <a:spLocks noChangeArrowheads="1"/>
          </p:cNvSpPr>
          <p:nvPr/>
        </p:nvSpPr>
        <p:spPr bwMode="auto">
          <a:xfrm>
            <a:off x="7664616" y="4292600"/>
            <a:ext cx="10191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pPr eaLnBrk="1" latinLnBrk="1" hangingPunct="1"/>
            <a:r>
              <a:rPr lang="zh-CN" altLang="en-US" sz="2400" b="1" dirty="0">
                <a:latin typeface="楷体_GB2312" pitchFamily="49" charset="-122"/>
                <a:ea typeface="楷体_GB2312" pitchFamily="49" charset="-122"/>
              </a:rPr>
              <a:t>请求、指示、响应、证实</a:t>
            </a:r>
            <a:endParaRPr lang="zh-CN" altLang="en-US" sz="2400" dirty="0"/>
          </a:p>
        </p:txBody>
      </p:sp>
      <p:sp>
        <p:nvSpPr>
          <p:cNvPr id="45062" name="TextBox 5"/>
          <p:cNvSpPr txBox="1">
            <a:spLocks noChangeArrowheads="1"/>
          </p:cNvSpPr>
          <p:nvPr/>
        </p:nvSpPr>
        <p:spPr bwMode="auto">
          <a:xfrm>
            <a:off x="1958975" y="34290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pPr eaLnBrk="1" latinLnBrk="1" hangingPunct="1"/>
            <a:r>
              <a:rPr lang="zh-CN" altLang="en-US" sz="1800"/>
              <a:t>接口</a:t>
            </a:r>
          </a:p>
        </p:txBody>
      </p:sp>
      <p:cxnSp>
        <p:nvCxnSpPr>
          <p:cNvPr id="45063" name="直接箭头连接符 7"/>
          <p:cNvCxnSpPr>
            <a:cxnSpLocks noChangeShapeType="1"/>
          </p:cNvCxnSpPr>
          <p:nvPr/>
        </p:nvCxnSpPr>
        <p:spPr bwMode="auto">
          <a:xfrm flipH="1">
            <a:off x="2605088" y="3613150"/>
            <a:ext cx="742950" cy="0"/>
          </a:xfrm>
          <a:prstGeom prst="straightConnector1">
            <a:avLst/>
          </a:prstGeom>
          <a:noFill/>
          <a:ln w="7938"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64" name="TextBox 10"/>
          <p:cNvSpPr txBox="1">
            <a:spLocks noChangeArrowheads="1"/>
          </p:cNvSpPr>
          <p:nvPr/>
        </p:nvSpPr>
        <p:spPr bwMode="auto">
          <a:xfrm>
            <a:off x="7006745" y="3923268"/>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6000">
                <a:solidFill>
                  <a:schemeClr val="tx1"/>
                </a:solidFill>
                <a:latin typeface="굴림" panose="020B0600000101010101" pitchFamily="34" charset="-127"/>
                <a:ea typeface="굴림" panose="020B0600000101010101" pitchFamily="34" charset="-127"/>
              </a:defRPr>
            </a:lvl1pPr>
            <a:lvl2pPr marL="742950" indent="-285750">
              <a:defRPr kumimoji="1" sz="6000">
                <a:solidFill>
                  <a:schemeClr val="tx1"/>
                </a:solidFill>
                <a:latin typeface="굴림" panose="020B0600000101010101" pitchFamily="34" charset="-127"/>
                <a:ea typeface="굴림" panose="020B0600000101010101" pitchFamily="34" charset="-127"/>
              </a:defRPr>
            </a:lvl2pPr>
            <a:lvl3pPr marL="1143000" indent="-228600">
              <a:defRPr kumimoji="1" sz="6000">
                <a:solidFill>
                  <a:schemeClr val="tx1"/>
                </a:solidFill>
                <a:latin typeface="굴림" panose="020B0600000101010101" pitchFamily="34" charset="-127"/>
                <a:ea typeface="굴림" panose="020B0600000101010101" pitchFamily="34" charset="-127"/>
              </a:defRPr>
            </a:lvl3pPr>
            <a:lvl4pPr marL="1600200" indent="-228600">
              <a:defRPr kumimoji="1" sz="6000">
                <a:solidFill>
                  <a:schemeClr val="tx1"/>
                </a:solidFill>
                <a:latin typeface="굴림" panose="020B0600000101010101" pitchFamily="34" charset="-127"/>
                <a:ea typeface="굴림" panose="020B0600000101010101" pitchFamily="34" charset="-127"/>
              </a:defRPr>
            </a:lvl4pPr>
            <a:lvl5pPr marL="2057400" indent="-228600">
              <a:defRPr kumimoji="1" sz="60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6000">
                <a:solidFill>
                  <a:schemeClr val="tx1"/>
                </a:solidFill>
                <a:latin typeface="굴림" panose="020B0600000101010101" pitchFamily="34" charset="-127"/>
                <a:ea typeface="굴림" panose="020B0600000101010101" pitchFamily="34" charset="-127"/>
              </a:defRPr>
            </a:lvl9pPr>
          </a:lstStyle>
          <a:p>
            <a:pPr eaLnBrk="1" latinLnBrk="1" hangingPunct="1"/>
            <a:r>
              <a:rPr lang="zh-CN" altLang="en-US" sz="1800" b="1" dirty="0">
                <a:solidFill>
                  <a:srgbClr val="FF0000"/>
                </a:solidFill>
                <a:latin typeface="楷体_GB2312" pitchFamily="49" charset="-122"/>
                <a:ea typeface="楷体_GB2312" pitchFamily="49" charset="-122"/>
              </a:rPr>
              <a:t>服务接入点</a:t>
            </a:r>
            <a:r>
              <a:rPr lang="en-US" altLang="zh-CN" sz="1800" b="1" dirty="0" smtClean="0">
                <a:solidFill>
                  <a:srgbClr val="FF0000"/>
                </a:solidFill>
                <a:latin typeface="楷体_GB2312" pitchFamily="49" charset="-122"/>
                <a:ea typeface="楷体_GB2312" pitchFamily="49" charset="-122"/>
              </a:rPr>
              <a:t>SAP</a:t>
            </a:r>
            <a:endParaRPr lang="zh-CN" altLang="en-US" sz="1800" dirty="0"/>
          </a:p>
        </p:txBody>
      </p:sp>
      <p:cxnSp>
        <p:nvCxnSpPr>
          <p:cNvPr id="45065" name="直接箭头连接符 9"/>
          <p:cNvCxnSpPr>
            <a:cxnSpLocks noChangeShapeType="1"/>
          </p:cNvCxnSpPr>
          <p:nvPr/>
        </p:nvCxnSpPr>
        <p:spPr bwMode="auto">
          <a:xfrm flipV="1">
            <a:off x="7308850" y="4292600"/>
            <a:ext cx="358775" cy="215900"/>
          </a:xfrm>
          <a:prstGeom prst="straightConnector1">
            <a:avLst/>
          </a:prstGeom>
          <a:noFill/>
          <a:ln w="7938"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46083" name="Rectangle 3"/>
          <p:cNvSpPr>
            <a:spLocks noGrp="1" noChangeArrowheads="1"/>
          </p:cNvSpPr>
          <p:nvPr>
            <p:ph type="body" sz="half" idx="1"/>
          </p:nvPr>
        </p:nvSpPr>
        <p:spPr>
          <a:xfrm>
            <a:off x="635000" y="1371600"/>
            <a:ext cx="7466013" cy="4724400"/>
          </a:xfrm>
        </p:spPr>
        <p:txBody>
          <a:bodyPr>
            <a:noAutofit/>
          </a:bodyPr>
          <a:lstStyle/>
          <a:p>
            <a:pPr algn="just" eaLnBrk="1" hangingPunct="1">
              <a:lnSpc>
                <a:spcPct val="105000"/>
              </a:lnSpc>
              <a:spcBef>
                <a:spcPct val="30000"/>
              </a:spcBef>
              <a:buFontTx/>
              <a:buNone/>
            </a:pPr>
            <a:r>
              <a:rPr lang="zh-CN" altLang="en-US" sz="2800" b="1" dirty="0" smtClean="0">
                <a:latin typeface="楷体_GB2312" pitchFamily="49" charset="-122"/>
                <a:ea typeface="楷体_GB2312" pitchFamily="49" charset="-122"/>
              </a:rPr>
              <a:t>      在分层通信体系中，将通信的功能划分为若干层次，每一个层次完成一部分功能。</a:t>
            </a:r>
            <a:endParaRPr lang="en-US" altLang="zh-CN" sz="2800" b="1" dirty="0" smtClean="0">
              <a:latin typeface="楷体_GB2312" pitchFamily="49" charset="-122"/>
              <a:ea typeface="楷体_GB2312" pitchFamily="49" charset="-122"/>
            </a:endParaRPr>
          </a:p>
          <a:p>
            <a:pPr algn="just" eaLnBrk="1" hangingPunct="1">
              <a:lnSpc>
                <a:spcPct val="105000"/>
              </a:lnSpc>
              <a:spcBef>
                <a:spcPct val="30000"/>
              </a:spcBef>
              <a:buFontTx/>
              <a:buNone/>
            </a:pPr>
            <a:r>
              <a:rPr lang="en-US" altLang="zh-CN" sz="2800" b="1" dirty="0" smtClean="0">
                <a:latin typeface="楷体_GB2312" pitchFamily="49" charset="-122"/>
                <a:ea typeface="楷体_GB2312" pitchFamily="49" charset="-122"/>
              </a:rPr>
              <a:t>      </a:t>
            </a:r>
            <a:r>
              <a:rPr lang="zh-CN" altLang="en-US" sz="2800" b="1" dirty="0" smtClean="0">
                <a:latin typeface="楷体_GB2312" pitchFamily="49" charset="-122"/>
                <a:ea typeface="楷体_GB2312" pitchFamily="49" charset="-122"/>
              </a:rPr>
              <a:t>最高层负责装配和处理应用业务消息，直接和上面的应用系统接口，常称作应用层。</a:t>
            </a:r>
            <a:endParaRPr lang="en-US" altLang="zh-CN" sz="2800" b="1" dirty="0" smtClean="0">
              <a:latin typeface="楷体_GB2312" pitchFamily="49" charset="-122"/>
              <a:ea typeface="楷体_GB2312" pitchFamily="49" charset="-122"/>
            </a:endParaRPr>
          </a:p>
          <a:p>
            <a:pPr algn="just" eaLnBrk="1" hangingPunct="1">
              <a:lnSpc>
                <a:spcPct val="105000"/>
              </a:lnSpc>
              <a:spcBef>
                <a:spcPct val="30000"/>
              </a:spcBef>
              <a:buFontTx/>
              <a:buNone/>
            </a:pPr>
            <a:r>
              <a:rPr lang="en-US" altLang="zh-CN" sz="2800" b="1" dirty="0" smtClean="0">
                <a:latin typeface="楷体_GB2312" pitchFamily="49" charset="-122"/>
                <a:ea typeface="楷体_GB2312" pitchFamily="49" charset="-122"/>
              </a:rPr>
              <a:t>      </a:t>
            </a:r>
            <a:r>
              <a:rPr lang="zh-CN" altLang="en-US" sz="2800" b="1" dirty="0" smtClean="0">
                <a:latin typeface="楷体_GB2312" pitchFamily="49" charset="-122"/>
                <a:ea typeface="楷体_GB2312" pitchFamily="49" charset="-122"/>
              </a:rPr>
              <a:t>最低层定义物理传输媒体，常称作物理层。 </a:t>
            </a:r>
          </a:p>
          <a:p>
            <a:pPr algn="just" eaLnBrk="1" hangingPunct="1">
              <a:lnSpc>
                <a:spcPct val="105000"/>
              </a:lnSpc>
              <a:spcBef>
                <a:spcPct val="30000"/>
              </a:spcBef>
              <a:buFontTx/>
              <a:buNone/>
            </a:pPr>
            <a:r>
              <a:rPr lang="zh-CN" altLang="en-US" sz="2800" b="1" dirty="0" smtClean="0">
                <a:latin typeface="楷体_GB2312" pitchFamily="49" charset="-122"/>
                <a:ea typeface="楷体_GB2312" pitchFamily="49" charset="-122"/>
              </a:rPr>
              <a:t>      每一层经处理和过滤后，将有效信息传递给上一层，称为</a:t>
            </a:r>
            <a:r>
              <a:rPr lang="zh-CN" altLang="en-US" sz="2800" b="1" dirty="0" smtClean="0">
                <a:latin typeface="宋体" panose="02010600030101010101" pitchFamily="2" charset="-122"/>
                <a:ea typeface="楷体_GB2312" pitchFamily="49" charset="-122"/>
              </a:rPr>
              <a:t>“</a:t>
            </a:r>
            <a:r>
              <a:rPr lang="zh-CN" altLang="en-US" sz="2800" b="1" dirty="0" smtClean="0">
                <a:latin typeface="楷体_GB2312" pitchFamily="49" charset="-122"/>
                <a:ea typeface="楷体_GB2312" pitchFamily="49" charset="-122"/>
              </a:rPr>
              <a:t>提供服务</a:t>
            </a:r>
            <a:r>
              <a:rPr lang="zh-CN" altLang="en-US" sz="2800" b="1" dirty="0" smtClean="0">
                <a:latin typeface="宋体" panose="02010600030101010101" pitchFamily="2" charset="-122"/>
                <a:ea typeface="楷体_GB2312" pitchFamily="49" charset="-122"/>
              </a:rPr>
              <a:t>”</a:t>
            </a:r>
            <a:r>
              <a:rPr lang="zh-CN" altLang="en-US" sz="2800" b="1" dirty="0" smtClean="0">
                <a:latin typeface="楷体_GB2312" pitchFamily="49" charset="-122"/>
                <a:ea typeface="楷体_GB2312" pitchFamily="49" charset="-122"/>
              </a:rPr>
              <a:t>，同时向下一层</a:t>
            </a:r>
            <a:r>
              <a:rPr lang="zh-CN" altLang="en-US" sz="2800" b="1" dirty="0" smtClean="0">
                <a:latin typeface="宋体" panose="02010600030101010101" pitchFamily="2" charset="-122"/>
                <a:ea typeface="楷体_GB2312" pitchFamily="49" charset="-122"/>
              </a:rPr>
              <a:t>“</a:t>
            </a:r>
            <a:r>
              <a:rPr lang="zh-CN" altLang="en-US" sz="2800" b="1" dirty="0" smtClean="0">
                <a:latin typeface="楷体_GB2312" pitchFamily="49" charset="-122"/>
                <a:ea typeface="楷体_GB2312" pitchFamily="49" charset="-122"/>
              </a:rPr>
              <a:t>请求服务</a:t>
            </a:r>
            <a:r>
              <a:rPr lang="zh-CN" altLang="en-US" sz="2800" b="1" dirty="0" smtClean="0">
                <a:latin typeface="宋体" panose="02010600030101010101" pitchFamily="2" charset="-122"/>
                <a:ea typeface="楷体_GB2312" pitchFamily="49" charset="-122"/>
              </a:rPr>
              <a:t>”</a:t>
            </a:r>
            <a:r>
              <a:rPr lang="zh-CN" altLang="en-US" sz="2800" b="1" dirty="0" smtClean="0">
                <a:latin typeface="楷体_GB2312" pitchFamily="49" charset="-122"/>
                <a:ea typeface="楷体_GB2312" pitchFamily="49" charset="-122"/>
              </a:rPr>
              <a:t>，每一层都只和与其直接相邻的两层打交道，其中上一层称为它的服务用户，下一层称为它的服务提供者。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47107" name="Rectangle 3"/>
          <p:cNvSpPr>
            <a:spLocks noGrp="1" noChangeArrowheads="1"/>
          </p:cNvSpPr>
          <p:nvPr>
            <p:ph type="body" sz="half" idx="1"/>
          </p:nvPr>
        </p:nvSpPr>
        <p:spPr>
          <a:xfrm>
            <a:off x="467544" y="1254589"/>
            <a:ext cx="8280920" cy="4724400"/>
          </a:xfrm>
        </p:spPr>
        <p:txBody>
          <a:bodyPr>
            <a:noAutofit/>
          </a:bodyPr>
          <a:lstStyle/>
          <a:p>
            <a:pPr algn="just" eaLnBrk="1" hangingPunct="1">
              <a:lnSpc>
                <a:spcPct val="125000"/>
              </a:lnSpc>
              <a:spcBef>
                <a:spcPct val="30000"/>
              </a:spcBef>
              <a:buFontTx/>
              <a:buNone/>
            </a:pPr>
            <a:r>
              <a:rPr lang="zh-CN" altLang="en-US" sz="2800" b="1" dirty="0" smtClean="0">
                <a:latin typeface="楷体_GB2312" pitchFamily="49" charset="-122"/>
                <a:ea typeface="楷体_GB2312" pitchFamily="49" charset="-122"/>
              </a:rPr>
              <a:t>      接口是同一结点内相邻层之间交换信息的连接点。同一个结点的相邻层之间存在着明确规定的接口，低层向高层通过接口提供服务。只要接口条件、低层功能不变，低层功能的具体实现方法与技术的变化就不会影响整个系统的工作。</a:t>
            </a:r>
            <a:r>
              <a:rPr lang="zh-CN" altLang="en-US" sz="2400" dirty="0" smtClean="0"/>
              <a:t> </a:t>
            </a:r>
          </a:p>
          <a:p>
            <a:pPr algn="just" eaLnBrk="1" latinLnBrk="0" hangingPunct="1">
              <a:lnSpc>
                <a:spcPct val="125000"/>
              </a:lnSpc>
              <a:spcBef>
                <a:spcPct val="30000"/>
              </a:spcBef>
              <a:buFontTx/>
              <a:buNone/>
            </a:pPr>
            <a:r>
              <a:rPr lang="zh-CN" altLang="en-US" sz="2800" b="1" dirty="0" smtClean="0">
                <a:latin typeface="楷体_GB2312" pitchFamily="49" charset="-122"/>
                <a:ea typeface="楷体_GB2312" pitchFamily="49" charset="-122"/>
              </a:rPr>
              <a:t>      相邻层间的接口也称为</a:t>
            </a:r>
            <a:r>
              <a:rPr lang="zh-CN" altLang="en-US" sz="2800" b="1" dirty="0" smtClean="0">
                <a:solidFill>
                  <a:srgbClr val="FF0000"/>
                </a:solidFill>
                <a:latin typeface="楷体_GB2312" pitchFamily="49" charset="-122"/>
                <a:ea typeface="楷体_GB2312" pitchFamily="49" charset="-122"/>
              </a:rPr>
              <a:t>服务接入点</a:t>
            </a:r>
            <a:r>
              <a:rPr lang="en-US" altLang="zh-CN" sz="2800" b="1" dirty="0" smtClean="0">
                <a:solidFill>
                  <a:srgbClr val="FF0000"/>
                </a:solidFill>
                <a:latin typeface="楷体_GB2312" pitchFamily="49" charset="-122"/>
                <a:ea typeface="楷体_GB2312" pitchFamily="49" charset="-122"/>
              </a:rPr>
              <a:t>SAP</a:t>
            </a:r>
            <a:r>
              <a:rPr lang="zh-CN" altLang="en-US" sz="2800" b="1" dirty="0" smtClean="0">
                <a:latin typeface="楷体_GB2312" pitchFamily="49" charset="-122"/>
                <a:ea typeface="楷体_GB2312" pitchFamily="49" charset="-122"/>
              </a:rPr>
              <a:t>（</a:t>
            </a:r>
            <a:r>
              <a:rPr lang="en-US" altLang="zh-CN" sz="2800" b="1" dirty="0" smtClean="0">
                <a:latin typeface="楷体_GB2312" pitchFamily="49" charset="-122"/>
                <a:ea typeface="楷体_GB2312" pitchFamily="49" charset="-122"/>
              </a:rPr>
              <a:t>Service Access Point</a:t>
            </a:r>
            <a:r>
              <a:rPr lang="zh-CN" altLang="en-US" sz="2800" b="1" dirty="0" smtClean="0">
                <a:latin typeface="楷体_GB2312" pitchFamily="49" charset="-122"/>
                <a:ea typeface="楷体_GB2312" pitchFamily="49" charset="-122"/>
              </a:rPr>
              <a:t>）。</a:t>
            </a:r>
            <a:r>
              <a:rPr lang="en-US" altLang="zh-CN" sz="2800" b="1" dirty="0" smtClean="0">
                <a:latin typeface="楷体_GB2312" pitchFamily="49" charset="-122"/>
                <a:ea typeface="楷体_GB2312" pitchFamily="49" charset="-122"/>
              </a:rPr>
              <a:t>SAP</a:t>
            </a:r>
            <a:r>
              <a:rPr lang="zh-CN" altLang="en-US" sz="2800" b="1" dirty="0" smtClean="0">
                <a:latin typeface="楷体_GB2312" pitchFamily="49" charset="-122"/>
                <a:ea typeface="楷体_GB2312" pitchFamily="49" charset="-122"/>
              </a:rPr>
              <a:t>用一组确定的服务原语实现。</a:t>
            </a:r>
            <a:r>
              <a:rPr lang="en-US" altLang="zh-CN" sz="2800" b="1" dirty="0" smtClean="0">
                <a:latin typeface="楷体_GB2312" pitchFamily="49" charset="-122"/>
                <a:ea typeface="楷体_GB2312" pitchFamily="49" charset="-122"/>
              </a:rPr>
              <a:t>OSI</a:t>
            </a:r>
            <a:r>
              <a:rPr lang="zh-CN" altLang="en-US" sz="2800" b="1" dirty="0" smtClean="0">
                <a:latin typeface="楷体_GB2312" pitchFamily="49" charset="-122"/>
                <a:ea typeface="楷体_GB2312" pitchFamily="49" charset="-122"/>
              </a:rPr>
              <a:t>定义了请求、指示、响应、证实四种类型的原语</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操作</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48131" name="Rectangle 3"/>
          <p:cNvSpPr>
            <a:spLocks noGrp="1" noChangeArrowheads="1"/>
          </p:cNvSpPr>
          <p:nvPr>
            <p:ph type="body" sz="half" idx="1"/>
          </p:nvPr>
        </p:nvSpPr>
        <p:spPr>
          <a:xfrm>
            <a:off x="633414" y="1371600"/>
            <a:ext cx="8259066" cy="4724400"/>
          </a:xfrm>
        </p:spPr>
        <p:txBody>
          <a:bodyPr>
            <a:noAutofit/>
          </a:bodyPr>
          <a:lstStyle/>
          <a:p>
            <a:pPr algn="just" eaLnBrk="1" hangingPunct="1">
              <a:lnSpc>
                <a:spcPct val="125000"/>
              </a:lnSpc>
              <a:spcBef>
                <a:spcPct val="30000"/>
              </a:spcBef>
              <a:buFontTx/>
              <a:buNone/>
            </a:pPr>
            <a:r>
              <a:rPr lang="zh-CN" altLang="en-US" sz="2800" b="1" dirty="0" smtClean="0">
                <a:latin typeface="楷体_GB2312" pitchFamily="49" charset="-122"/>
                <a:ea typeface="楷体_GB2312" pitchFamily="49" charset="-122"/>
              </a:rPr>
              <a:t>      对等层通信时，必须遵循一定的规则，描述第</a:t>
            </a:r>
            <a:r>
              <a:rPr lang="en-US" altLang="zh-CN" sz="2800" b="1" dirty="0" smtClean="0">
                <a:latin typeface="楷体_GB2312" pitchFamily="49" charset="-122"/>
                <a:ea typeface="楷体_GB2312" pitchFamily="49" charset="-122"/>
              </a:rPr>
              <a:t>n</a:t>
            </a:r>
            <a:r>
              <a:rPr lang="zh-CN" altLang="en-US" sz="2800" b="1" dirty="0" smtClean="0">
                <a:latin typeface="楷体_GB2312" pitchFamily="49" charset="-122"/>
                <a:ea typeface="楷体_GB2312" pitchFamily="49" charset="-122"/>
              </a:rPr>
              <a:t>层之间水平通信的规则称之为</a:t>
            </a:r>
            <a:r>
              <a:rPr lang="en-US" altLang="zh-CN" sz="2800" b="1" dirty="0" smtClean="0">
                <a:latin typeface="楷体_GB2312" pitchFamily="49" charset="-122"/>
                <a:ea typeface="楷体_GB2312" pitchFamily="49" charset="-122"/>
              </a:rPr>
              <a:t>n</a:t>
            </a:r>
            <a:r>
              <a:rPr lang="zh-CN" altLang="en-US" sz="2800" b="1" dirty="0" smtClean="0">
                <a:latin typeface="楷体_GB2312" pitchFamily="49" charset="-122"/>
                <a:ea typeface="楷体_GB2312" pitchFamily="49" charset="-122"/>
              </a:rPr>
              <a:t>层协议。</a:t>
            </a:r>
          </a:p>
          <a:p>
            <a:pPr algn="just" eaLnBrk="1" hangingPunct="1">
              <a:lnSpc>
                <a:spcPct val="125000"/>
              </a:lnSpc>
              <a:spcBef>
                <a:spcPct val="40000"/>
              </a:spcBef>
              <a:buFontTx/>
              <a:buNone/>
            </a:pPr>
            <a:r>
              <a:rPr lang="zh-CN" altLang="en-US" sz="2800" b="1" dirty="0" smtClean="0">
                <a:solidFill>
                  <a:srgbClr val="FF0000"/>
                </a:solidFill>
                <a:latin typeface="楷体_GB2312" pitchFamily="49" charset="-122"/>
                <a:ea typeface="楷体_GB2312" pitchFamily="49" charset="-122"/>
              </a:rPr>
              <a:t>      协议是为网络数据交换而制定的规则、约定与标准。</a:t>
            </a:r>
            <a:r>
              <a:rPr lang="zh-CN" altLang="en-US" sz="2800" b="1" dirty="0" smtClean="0">
                <a:latin typeface="楷体_GB2312" pitchFamily="49" charset="-122"/>
                <a:ea typeface="楷体_GB2312" pitchFamily="49" charset="-122"/>
              </a:rPr>
              <a:t>协议主要由三个要素组成：</a:t>
            </a:r>
          </a:p>
          <a:p>
            <a:pPr algn="just" eaLnBrk="1" hangingPunct="1">
              <a:lnSpc>
                <a:spcPct val="125000"/>
              </a:lnSpc>
              <a:spcBef>
                <a:spcPct val="40000"/>
              </a:spcBef>
              <a:buFontTx/>
              <a:buNone/>
            </a:pPr>
            <a:r>
              <a:rPr lang="en-US" altLang="zh-CN" sz="2800" b="1" dirty="0" smtClean="0">
                <a:latin typeface="楷体_GB2312" pitchFamily="49" charset="-122"/>
                <a:ea typeface="楷体_GB2312" pitchFamily="49" charset="-122"/>
              </a:rPr>
              <a:t>1</a:t>
            </a:r>
            <a:r>
              <a:rPr lang="zh-CN" altLang="en-US" sz="2800" b="1" dirty="0" smtClean="0">
                <a:latin typeface="楷体_GB2312" pitchFamily="49" charset="-122"/>
                <a:ea typeface="楷体_GB2312" pitchFamily="49" charset="-122"/>
              </a:rPr>
              <a:t>、语法：定义用户数据与控制信息的结构与格式</a:t>
            </a:r>
            <a:r>
              <a:rPr lang="zh-CN" altLang="en-US" sz="2800" b="1" dirty="0" smtClean="0">
                <a:latin typeface="楷体_GB2312" pitchFamily="49" charset="-122"/>
                <a:ea typeface="楷体_GB2312" pitchFamily="49" charset="-122"/>
              </a:rPr>
              <a:t>。</a:t>
            </a:r>
            <a:endParaRPr lang="en-US" altLang="zh-CN" sz="2800" b="1" dirty="0" smtClean="0">
              <a:latin typeface="楷体_GB2312" pitchFamily="49" charset="-122"/>
              <a:ea typeface="楷体_GB2312" pitchFamily="49" charset="-122"/>
            </a:endParaRPr>
          </a:p>
          <a:p>
            <a:pPr algn="just" eaLnBrk="1" hangingPunct="1">
              <a:lnSpc>
                <a:spcPct val="125000"/>
              </a:lnSpc>
              <a:spcBef>
                <a:spcPct val="40000"/>
              </a:spcBef>
              <a:buFontTx/>
              <a:buNone/>
            </a:pPr>
            <a:r>
              <a:rPr lang="en-US" altLang="zh-CN" sz="2800" b="1" dirty="0" smtClean="0">
                <a:latin typeface="楷体_GB2312" pitchFamily="49" charset="-122"/>
                <a:ea typeface="楷体_GB2312" pitchFamily="49" charset="-122"/>
              </a:rPr>
              <a:t>2</a:t>
            </a:r>
            <a:r>
              <a:rPr lang="zh-CN" altLang="en-US" sz="2800" b="1" dirty="0" smtClean="0">
                <a:latin typeface="楷体_GB2312" pitchFamily="49" charset="-122"/>
                <a:ea typeface="楷体_GB2312" pitchFamily="49" charset="-122"/>
              </a:rPr>
              <a:t>、语义：需要发出何种控制信息，以及完成的动作与做出的响应。</a:t>
            </a:r>
          </a:p>
          <a:p>
            <a:pPr algn="just" eaLnBrk="1" hangingPunct="1">
              <a:lnSpc>
                <a:spcPct val="125000"/>
              </a:lnSpc>
              <a:buFontTx/>
              <a:buNone/>
            </a:pPr>
            <a:r>
              <a:rPr lang="en-US" altLang="zh-CN" sz="2800" b="1" dirty="0" smtClean="0">
                <a:latin typeface="楷体_GB2312" pitchFamily="49" charset="-122"/>
                <a:ea typeface="楷体_GB2312" pitchFamily="49" charset="-122"/>
              </a:rPr>
              <a:t>3</a:t>
            </a:r>
            <a:r>
              <a:rPr lang="zh-CN" altLang="en-US" sz="2800" b="1" dirty="0" smtClean="0">
                <a:latin typeface="楷体_GB2312" pitchFamily="49" charset="-122"/>
                <a:ea typeface="楷体_GB2312" pitchFamily="49" charset="-122"/>
              </a:rPr>
              <a:t>、时序：对事件实现顺序的详细说明。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155651" name="Rectangle 3"/>
          <p:cNvSpPr>
            <a:spLocks noGrp="1" noChangeArrowheads="1"/>
          </p:cNvSpPr>
          <p:nvPr>
            <p:ph type="body" sz="half" idx="1"/>
          </p:nvPr>
        </p:nvSpPr>
        <p:spPr>
          <a:xfrm>
            <a:off x="179388" y="1196975"/>
            <a:ext cx="8785225" cy="4724400"/>
          </a:xfrm>
        </p:spPr>
        <p:txBody>
          <a:bodyPr>
            <a:noAutofit/>
          </a:bodyPr>
          <a:lstStyle/>
          <a:p>
            <a:pPr algn="just" eaLnBrk="1" hangingPunct="1">
              <a:lnSpc>
                <a:spcPct val="125000"/>
              </a:lnSpc>
              <a:spcBef>
                <a:spcPct val="30000"/>
              </a:spcBef>
              <a:buFontTx/>
              <a:buNone/>
              <a:defRPr/>
            </a:pPr>
            <a:r>
              <a:rPr lang="zh-CN" altLang="en-US" sz="2400" b="1" dirty="0" smtClean="0">
                <a:latin typeface="楷体_GB2312" pitchFamily="49" charset="-122"/>
                <a:ea typeface="楷体_GB2312" pitchFamily="49" charset="-122"/>
              </a:rPr>
              <a:t>网络采用层次结构的优点：</a:t>
            </a:r>
          </a:p>
          <a:p>
            <a:pPr algn="just" eaLnBrk="1" hangingPunct="1">
              <a:lnSpc>
                <a:spcPct val="125000"/>
              </a:lnSpc>
              <a:spcBef>
                <a:spcPct val="30000"/>
              </a:spcBef>
              <a:buFontTx/>
              <a:buAutoNum type="arabicParenBoth"/>
              <a:defRPr/>
            </a:pPr>
            <a:r>
              <a:rPr lang="zh-CN" altLang="en-US" sz="2400" b="1" dirty="0" smtClean="0">
                <a:effectLst>
                  <a:outerShdw blurRad="38100" dist="38100" dir="2700000" algn="tl">
                    <a:srgbClr val="000000">
                      <a:alpha val="43137"/>
                    </a:srgbClr>
                  </a:outerShdw>
                </a:effectLst>
                <a:latin typeface="楷体_GB2312" pitchFamily="49" charset="-122"/>
                <a:ea typeface="楷体_GB2312" pitchFamily="49" charset="-122"/>
              </a:rPr>
              <a:t>各层之间相互独立。</a:t>
            </a:r>
            <a:r>
              <a:rPr lang="zh-CN" altLang="en-US" sz="2400" b="1" dirty="0" smtClean="0">
                <a:latin typeface="楷体_GB2312" pitchFamily="49" charset="-122"/>
                <a:ea typeface="楷体_GB2312" pitchFamily="49" charset="-122"/>
              </a:rPr>
              <a:t>高层不需要知道低层是如何实现的，而仅知道该层通过层间接口所提供的服务。</a:t>
            </a:r>
          </a:p>
          <a:p>
            <a:pPr algn="just" eaLnBrk="1" hangingPunct="1">
              <a:lnSpc>
                <a:spcPct val="125000"/>
              </a:lnSpc>
              <a:spcBef>
                <a:spcPct val="30000"/>
              </a:spcBef>
              <a:buFontTx/>
              <a:buAutoNum type="arabicParenBoth"/>
              <a:defRPr/>
            </a:pPr>
            <a:r>
              <a:rPr lang="zh-CN" altLang="en-US" sz="2400" b="1" dirty="0" smtClean="0">
                <a:latin typeface="楷体_GB2312" pitchFamily="49" charset="-122"/>
                <a:ea typeface="楷体_GB2312" pitchFamily="49" charset="-122"/>
              </a:rPr>
              <a:t>当任何一层发生变化时，只要接口保持不变，则在这层以上或以下</a:t>
            </a:r>
            <a:r>
              <a:rPr lang="zh-CN" altLang="en-US" sz="2400" b="1" dirty="0" smtClean="0">
                <a:effectLst>
                  <a:outerShdw blurRad="38100" dist="38100" dir="2700000" algn="tl">
                    <a:srgbClr val="000000">
                      <a:alpha val="43137"/>
                    </a:srgbClr>
                  </a:outerShdw>
                </a:effectLst>
                <a:latin typeface="楷体_GB2312" pitchFamily="49" charset="-122"/>
                <a:ea typeface="楷体_GB2312" pitchFamily="49" charset="-122"/>
              </a:rPr>
              <a:t>各层均不受影响</a:t>
            </a:r>
            <a:r>
              <a:rPr lang="zh-CN" altLang="en-US" sz="2400" b="1" dirty="0" smtClean="0">
                <a:latin typeface="楷体_GB2312" pitchFamily="49" charset="-122"/>
                <a:ea typeface="楷体_GB2312" pitchFamily="49" charset="-122"/>
              </a:rPr>
              <a:t>。</a:t>
            </a:r>
          </a:p>
          <a:p>
            <a:pPr algn="just" eaLnBrk="1" hangingPunct="1">
              <a:lnSpc>
                <a:spcPct val="125000"/>
              </a:lnSpc>
              <a:spcBef>
                <a:spcPct val="30000"/>
              </a:spcBef>
              <a:buFontTx/>
              <a:buAutoNum type="arabicParenBoth"/>
              <a:defRPr/>
            </a:pPr>
            <a:r>
              <a:rPr lang="zh-CN" altLang="en-US" sz="2400" b="1" dirty="0" smtClean="0">
                <a:latin typeface="楷体_GB2312" pitchFamily="49" charset="-122"/>
                <a:ea typeface="楷体_GB2312" pitchFamily="49" charset="-122"/>
              </a:rPr>
              <a:t>各层都可以</a:t>
            </a:r>
            <a:r>
              <a:rPr lang="zh-CN" altLang="en-US" sz="2400" b="1" dirty="0" smtClean="0">
                <a:effectLst>
                  <a:outerShdw blurRad="38100" dist="38100" dir="2700000" algn="tl">
                    <a:srgbClr val="000000">
                      <a:alpha val="43137"/>
                    </a:srgbClr>
                  </a:outerShdw>
                </a:effectLst>
                <a:latin typeface="楷体_GB2312" pitchFamily="49" charset="-122"/>
                <a:ea typeface="楷体_GB2312" pitchFamily="49" charset="-122"/>
              </a:rPr>
              <a:t>采用最合适的技术来实现</a:t>
            </a:r>
            <a:r>
              <a:rPr lang="zh-CN" altLang="en-US" sz="2400" b="1" dirty="0" smtClean="0">
                <a:latin typeface="楷体_GB2312" pitchFamily="49" charset="-122"/>
                <a:ea typeface="楷体_GB2312" pitchFamily="49" charset="-122"/>
              </a:rPr>
              <a:t>各层实现技术的改变不影响其他层。</a:t>
            </a:r>
            <a:endParaRPr lang="en-US" altLang="zh-CN" sz="2400" b="1" dirty="0" smtClean="0">
              <a:latin typeface="楷体_GB2312" pitchFamily="49" charset="-122"/>
              <a:ea typeface="楷体_GB2312" pitchFamily="49" charset="-122"/>
            </a:endParaRPr>
          </a:p>
          <a:p>
            <a:pPr marL="381000" indent="-381000" algn="just" eaLnBrk="1" hangingPunct="1">
              <a:lnSpc>
                <a:spcPct val="125000"/>
              </a:lnSpc>
              <a:spcBef>
                <a:spcPct val="30000"/>
              </a:spcBef>
              <a:buFontTx/>
              <a:buAutoNum type="arabicParenBoth" startAt="4"/>
              <a:defRPr/>
            </a:pPr>
            <a:r>
              <a:rPr lang="zh-CN" altLang="en-US" sz="2400" b="1" dirty="0" smtClean="0">
                <a:latin typeface="楷体_GB2312" pitchFamily="49" charset="-122"/>
                <a:ea typeface="楷体_GB2312" pitchFamily="49" charset="-122"/>
              </a:rPr>
              <a:t>整个</a:t>
            </a:r>
            <a:r>
              <a:rPr lang="zh-CN" altLang="en-US" sz="2400" b="1" dirty="0" smtClean="0">
                <a:effectLst>
                  <a:outerShdw blurRad="38100" dist="38100" dir="2700000" algn="tl">
                    <a:srgbClr val="000000">
                      <a:alpha val="43137"/>
                    </a:srgbClr>
                  </a:outerShdw>
                </a:effectLst>
                <a:latin typeface="楷体_GB2312" pitchFamily="49" charset="-122"/>
                <a:ea typeface="楷体_GB2312" pitchFamily="49" charset="-122"/>
              </a:rPr>
              <a:t>系统被分解</a:t>
            </a:r>
            <a:r>
              <a:rPr lang="zh-CN" altLang="en-US" sz="2400" b="1" dirty="0" smtClean="0">
                <a:latin typeface="楷体_GB2312" pitchFamily="49" charset="-122"/>
                <a:ea typeface="楷体_GB2312" pitchFamily="49" charset="-122"/>
              </a:rPr>
              <a:t>为若干个易于处理的</a:t>
            </a:r>
            <a:r>
              <a:rPr lang="zh-CN" altLang="en-US" sz="2400" b="1" dirty="0" smtClean="0">
                <a:latin typeface="楷体_GB2312" pitchFamily="49" charset="-122"/>
                <a:ea typeface="楷体_GB2312" pitchFamily="49" charset="-122"/>
              </a:rPr>
              <a:t>部分，使得</a:t>
            </a:r>
            <a:r>
              <a:rPr lang="zh-CN" altLang="en-US" sz="2400" b="1" dirty="0" smtClean="0">
                <a:latin typeface="楷体_GB2312" pitchFamily="49" charset="-122"/>
                <a:ea typeface="楷体_GB2312" pitchFamily="49" charset="-122"/>
              </a:rPr>
              <a:t>一个庞大而复杂系统的实现和维护变得容易控制。</a:t>
            </a:r>
            <a:endParaRPr lang="en-US" altLang="zh-CN" sz="2400" b="1" dirty="0" smtClean="0">
              <a:latin typeface="楷体_GB2312" pitchFamily="49" charset="-122"/>
              <a:ea typeface="楷体_GB2312" pitchFamily="49" charset="-122"/>
            </a:endParaRPr>
          </a:p>
          <a:p>
            <a:pPr marL="381000" indent="-381000" algn="just" eaLnBrk="1" hangingPunct="1">
              <a:lnSpc>
                <a:spcPct val="125000"/>
              </a:lnSpc>
              <a:spcBef>
                <a:spcPct val="30000"/>
              </a:spcBef>
              <a:buFontTx/>
              <a:buAutoNum type="arabicParenBoth" startAt="4"/>
              <a:defRPr/>
            </a:pPr>
            <a:r>
              <a:rPr lang="en-US" altLang="zh-CN" sz="2400" b="1" dirty="0" smtClean="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每层的功能与所提供的服务都已有精确的说明</a:t>
            </a:r>
            <a:r>
              <a:rPr lang="zh-CN" altLang="en-US" sz="2400" b="1" dirty="0" smtClean="0">
                <a:latin typeface="楷体_GB2312" pitchFamily="49" charset="-122"/>
                <a:ea typeface="楷体_GB2312" pitchFamily="49" charset="-122"/>
              </a:rPr>
              <a:t>，有利于</a:t>
            </a:r>
            <a:r>
              <a:rPr lang="zh-CN" altLang="en-US" sz="2400" b="1" dirty="0" smtClean="0">
                <a:latin typeface="楷体_GB2312" pitchFamily="49" charset="-122"/>
                <a:ea typeface="楷体_GB2312" pitchFamily="49" charset="-122"/>
              </a:rPr>
              <a:t>促进</a:t>
            </a:r>
            <a:r>
              <a:rPr lang="zh-CN" altLang="en-US" sz="2400" b="1" dirty="0" smtClean="0">
                <a:effectLst>
                  <a:outerShdw blurRad="38100" dist="38100" dir="2700000" algn="tl">
                    <a:srgbClr val="000000">
                      <a:alpha val="43137"/>
                    </a:srgbClr>
                  </a:outerShdw>
                </a:effectLst>
                <a:latin typeface="楷体_GB2312" pitchFamily="49" charset="-122"/>
                <a:ea typeface="楷体_GB2312" pitchFamily="49" charset="-122"/>
              </a:rPr>
              <a:t>标准化</a:t>
            </a:r>
            <a:r>
              <a:rPr lang="zh-CN" altLang="en-US" sz="2400" b="1" dirty="0" smtClean="0">
                <a:latin typeface="楷体_GB2312" pitchFamily="49" charset="-122"/>
                <a:ea typeface="楷体_GB2312" pitchFamily="49" charset="-122"/>
              </a:rPr>
              <a:t>过程。</a:t>
            </a:r>
            <a:r>
              <a:rPr lang="zh-CN" altLang="en-US" sz="2000" dirty="0" smtClean="0"/>
              <a:t> </a:t>
            </a:r>
            <a:endParaRPr lang="zh-CN" altLang="en-US" sz="2400" b="1" dirty="0" smtClean="0">
              <a:latin typeface="楷体_GB2312" pitchFamily="49" charset="-122"/>
              <a:ea typeface="楷体_GB2312" pitchFamily="49" charset="-122"/>
            </a:endParaRPr>
          </a:p>
          <a:p>
            <a:pPr algn="just" eaLnBrk="1" hangingPunct="1">
              <a:lnSpc>
                <a:spcPct val="125000"/>
              </a:lnSpc>
              <a:spcBef>
                <a:spcPct val="30000"/>
              </a:spcBef>
              <a:buFontTx/>
              <a:buAutoNum type="arabicParenBoth"/>
              <a:defRPr/>
            </a:pPr>
            <a:endParaRPr lang="en-US" altLang="zh-CN" sz="2400" b="1" dirty="0" smtClean="0">
              <a:latin typeface="楷体_GB2312" pitchFamily="49" charset="-122"/>
              <a:ea typeface="楷体_GB2312" pitchFamily="49" charset="-122"/>
            </a:endParaRPr>
          </a:p>
          <a:p>
            <a:pPr algn="just" eaLnBrk="1" hangingPunct="1">
              <a:lnSpc>
                <a:spcPct val="125000"/>
              </a:lnSpc>
              <a:spcBef>
                <a:spcPct val="30000"/>
              </a:spcBef>
              <a:buFontTx/>
              <a:buAutoNum type="arabicParenBoth"/>
              <a:defRPr/>
            </a:pPr>
            <a:endParaRPr lang="zh-CN" altLang="en-US" sz="2400" b="1" dirty="0" smtClean="0">
              <a:latin typeface="楷体_GB2312" pitchFamily="49" charset="-122"/>
              <a:ea typeface="楷体_GB2312" pitchFamily="49" charset="-122"/>
            </a:endParaRPr>
          </a:p>
          <a:p>
            <a:pPr algn="just" eaLnBrk="1" hangingPunct="1">
              <a:lnSpc>
                <a:spcPct val="125000"/>
              </a:lnSpc>
              <a:spcBef>
                <a:spcPct val="30000"/>
              </a:spcBef>
              <a:buFontTx/>
              <a:buNone/>
              <a:defRPr/>
            </a:pPr>
            <a:r>
              <a:rPr lang="en-US" altLang="zh-CN" sz="2400" b="1" dirty="0" smtClean="0">
                <a:latin typeface="楷体_GB2312" pitchFamily="49" charset="-122"/>
                <a:ea typeface="楷体_GB2312" pitchFamily="49" charset="-122"/>
              </a:rPr>
              <a:t>  </a:t>
            </a:r>
            <a:endParaRPr lang="zh-CN" altLang="en-US" sz="2400" b="1"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50179" name="Rectangle 3"/>
          <p:cNvSpPr>
            <a:spLocks noGrp="1" noChangeArrowheads="1"/>
          </p:cNvSpPr>
          <p:nvPr>
            <p:ph type="body" sz="half" idx="1"/>
          </p:nvPr>
        </p:nvSpPr>
        <p:spPr>
          <a:xfrm>
            <a:off x="635000" y="1371600"/>
            <a:ext cx="7466013" cy="4724400"/>
          </a:xfrm>
        </p:spPr>
        <p:txBody>
          <a:bodyPr>
            <a:normAutofit/>
          </a:bodyPr>
          <a:lstStyle/>
          <a:p>
            <a:pPr algn="just" eaLnBrk="1" hangingPunct="1">
              <a:lnSpc>
                <a:spcPct val="125000"/>
              </a:lnSpc>
              <a:spcBef>
                <a:spcPct val="30000"/>
              </a:spcBef>
              <a:buFontTx/>
              <a:buNone/>
            </a:pPr>
            <a:r>
              <a:rPr lang="zh-CN" altLang="en-US" sz="2800" b="1" dirty="0" smtClean="0">
                <a:solidFill>
                  <a:srgbClr val="FF0000"/>
                </a:solidFill>
                <a:latin typeface="楷体_GB2312" pitchFamily="49" charset="-122"/>
                <a:ea typeface="楷体_GB2312" pitchFamily="49" charset="-122"/>
              </a:rPr>
              <a:t>    网络层次结构模型与各层协议的集合定义为网络体系结构（</a:t>
            </a:r>
            <a:r>
              <a:rPr lang="en-US" altLang="zh-CN" sz="2800" b="1" dirty="0" smtClean="0">
                <a:solidFill>
                  <a:srgbClr val="FF0000"/>
                </a:solidFill>
                <a:latin typeface="楷体_GB2312" pitchFamily="49" charset="-122"/>
                <a:ea typeface="楷体_GB2312" pitchFamily="49" charset="-122"/>
              </a:rPr>
              <a:t>network architecture</a:t>
            </a:r>
            <a:r>
              <a:rPr lang="zh-CN" altLang="en-US" sz="2800" b="1" dirty="0" smtClean="0">
                <a:solidFill>
                  <a:srgbClr val="FF0000"/>
                </a:solidFill>
                <a:latin typeface="楷体_GB2312" pitchFamily="49" charset="-122"/>
                <a:ea typeface="楷体_GB2312" pitchFamily="49" charset="-122"/>
              </a:rPr>
              <a:t>）。</a:t>
            </a:r>
          </a:p>
          <a:p>
            <a:pPr algn="just" eaLnBrk="1" hangingPunct="1">
              <a:lnSpc>
                <a:spcPct val="125000"/>
              </a:lnSpc>
              <a:spcBef>
                <a:spcPct val="30000"/>
              </a:spcBef>
              <a:buFontTx/>
              <a:buNone/>
            </a:pPr>
            <a:r>
              <a:rPr lang="zh-CN" altLang="en-US" sz="2800" b="1" dirty="0" smtClean="0">
                <a:latin typeface="楷体_GB2312" pitchFamily="49" charset="-122"/>
                <a:ea typeface="楷体_GB2312" pitchFamily="49" charset="-122"/>
              </a:rPr>
              <a:t>      体系结构是抽象的，而实现是具体的，它是指能够运行的一些硬件和软件。</a:t>
            </a:r>
          </a:p>
          <a:p>
            <a:pPr algn="just" eaLnBrk="1" hangingPunct="1">
              <a:lnSpc>
                <a:spcPct val="125000"/>
              </a:lnSpc>
              <a:spcBef>
                <a:spcPct val="30000"/>
              </a:spcBef>
              <a:buFontTx/>
              <a:buNone/>
            </a:pPr>
            <a:r>
              <a:rPr lang="en-US" altLang="zh-CN" sz="2800" b="1" dirty="0" smtClean="0">
                <a:latin typeface="楷体_GB2312" pitchFamily="49" charset="-122"/>
                <a:ea typeface="楷体_GB2312" pitchFamily="49" charset="-122"/>
              </a:rPr>
              <a:t>  </a:t>
            </a:r>
            <a:endParaRPr lang="zh-CN" altLang="en-US" sz="2800" b="1"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51203" name="Rectangle 3"/>
          <p:cNvSpPr>
            <a:spLocks noGrp="1" noChangeArrowheads="1"/>
          </p:cNvSpPr>
          <p:nvPr>
            <p:ph type="body" sz="half" idx="1"/>
          </p:nvPr>
        </p:nvSpPr>
        <p:spPr>
          <a:xfrm>
            <a:off x="635000" y="1371600"/>
            <a:ext cx="7466013" cy="4724400"/>
          </a:xfrm>
        </p:spPr>
        <p:txBody>
          <a:bodyPr/>
          <a:lstStyle/>
          <a:p>
            <a:pPr eaLnBrk="1" hangingPunct="1">
              <a:lnSpc>
                <a:spcPct val="90000"/>
              </a:lnSpc>
              <a:spcBef>
                <a:spcPct val="30000"/>
              </a:spcBef>
              <a:buFontTx/>
              <a:buNone/>
            </a:pPr>
            <a:r>
              <a:rPr lang="zh-CN" altLang="en-US" sz="3200" b="1" smtClean="0">
                <a:latin typeface="楷体_GB2312" pitchFamily="49" charset="-122"/>
                <a:ea typeface="楷体_GB2312" pitchFamily="49" charset="-122"/>
              </a:rPr>
              <a:t>三、</a:t>
            </a:r>
            <a:r>
              <a:rPr lang="en-US" altLang="zh-CN" sz="3200" b="1" smtClean="0">
                <a:latin typeface="楷体_GB2312" pitchFamily="49" charset="-122"/>
                <a:ea typeface="楷体_GB2312" pitchFamily="49" charset="-122"/>
              </a:rPr>
              <a:t>OSI</a:t>
            </a:r>
            <a:r>
              <a:rPr lang="zh-CN" altLang="en-US" sz="3200" b="1" smtClean="0">
                <a:latin typeface="楷体_GB2312" pitchFamily="49" charset="-122"/>
                <a:ea typeface="楷体_GB2312" pitchFamily="49" charset="-122"/>
              </a:rPr>
              <a:t>参考模型</a:t>
            </a:r>
          </a:p>
          <a:p>
            <a:pPr algn="just" eaLnBrk="1" hangingPunct="1">
              <a:lnSpc>
                <a:spcPct val="120000"/>
              </a:lnSpc>
              <a:spcBef>
                <a:spcPct val="50000"/>
              </a:spcBef>
              <a:buFontTx/>
              <a:buNone/>
            </a:pPr>
            <a:r>
              <a:rPr lang="en-US" altLang="zh-CN" sz="2400" b="1" smtClean="0">
                <a:latin typeface="楷体_GB2312" pitchFamily="49" charset="-122"/>
                <a:ea typeface="楷体_GB2312" pitchFamily="49" charset="-122"/>
              </a:rPr>
              <a:t>      1974</a:t>
            </a:r>
            <a:r>
              <a:rPr lang="zh-CN" altLang="en-US" sz="2400" b="1" smtClean="0">
                <a:latin typeface="楷体_GB2312" pitchFamily="49" charset="-122"/>
                <a:ea typeface="楷体_GB2312" pitchFamily="49" charset="-122"/>
              </a:rPr>
              <a:t>年，</a:t>
            </a:r>
            <a:r>
              <a:rPr lang="en-US" altLang="zh-CN" sz="2400" b="1" smtClean="0">
                <a:latin typeface="楷体_GB2312" pitchFamily="49" charset="-122"/>
                <a:ea typeface="楷体_GB2312" pitchFamily="49" charset="-122"/>
              </a:rPr>
              <a:t>ISO</a:t>
            </a:r>
            <a:r>
              <a:rPr lang="zh-CN" altLang="en-US" sz="2400" b="1" smtClean="0">
                <a:latin typeface="楷体_GB2312" pitchFamily="49" charset="-122"/>
                <a:ea typeface="楷体_GB2312" pitchFamily="49" charset="-122"/>
              </a:rPr>
              <a:t>发布了著名的</a:t>
            </a:r>
            <a:r>
              <a:rPr lang="en-US" altLang="zh-CN" sz="2400" b="1" smtClean="0">
                <a:latin typeface="楷体_GB2312" pitchFamily="49" charset="-122"/>
                <a:ea typeface="楷体_GB2312" pitchFamily="49" charset="-122"/>
              </a:rPr>
              <a:t>ISO/IEC 7498</a:t>
            </a:r>
            <a:r>
              <a:rPr lang="zh-CN" altLang="en-US" sz="2400" b="1" smtClean="0">
                <a:latin typeface="楷体_GB2312" pitchFamily="49" charset="-122"/>
                <a:ea typeface="楷体_GB2312" pitchFamily="49" charset="-122"/>
              </a:rPr>
              <a:t>标准，它定义了网络互连的</a:t>
            </a:r>
            <a:r>
              <a:rPr lang="en-US" altLang="zh-CN" sz="2400" b="1" smtClean="0">
                <a:latin typeface="楷体_GB2312" pitchFamily="49" charset="-122"/>
                <a:ea typeface="楷体_GB2312" pitchFamily="49" charset="-122"/>
              </a:rPr>
              <a:t>7</a:t>
            </a:r>
            <a:r>
              <a:rPr lang="zh-CN" altLang="en-US" sz="2400" b="1" smtClean="0">
                <a:latin typeface="楷体_GB2312" pitchFamily="49" charset="-122"/>
                <a:ea typeface="楷体_GB2312" pitchFamily="49" charset="-122"/>
              </a:rPr>
              <a:t>层框架，也就是开放系统互连（</a:t>
            </a:r>
            <a:r>
              <a:rPr lang="en-US" altLang="zh-CN" sz="2400" b="1" smtClean="0">
                <a:latin typeface="楷体_GB2312" pitchFamily="49" charset="-122"/>
                <a:ea typeface="楷体_GB2312" pitchFamily="49" charset="-122"/>
              </a:rPr>
              <a:t>OSI</a:t>
            </a:r>
            <a:r>
              <a:rPr lang="zh-CN" altLang="en-US" sz="2400" b="1" smtClean="0">
                <a:latin typeface="楷体_GB2312" pitchFamily="49" charset="-122"/>
                <a:ea typeface="楷体_GB2312" pitchFamily="49" charset="-122"/>
              </a:rPr>
              <a:t>，</a:t>
            </a:r>
            <a:r>
              <a:rPr lang="en-US" altLang="zh-CN" sz="2400" b="1" smtClean="0">
                <a:latin typeface="楷体_GB2312" pitchFamily="49" charset="-122"/>
                <a:ea typeface="楷体_GB2312" pitchFamily="49" charset="-122"/>
              </a:rPr>
              <a:t>Open System Internetwork</a:t>
            </a:r>
            <a:r>
              <a:rPr lang="zh-CN" altLang="en-US" sz="2400" b="1" smtClean="0">
                <a:latin typeface="楷体_GB2312" pitchFamily="49" charset="-122"/>
                <a:ea typeface="楷体_GB2312" pitchFamily="49" charset="-122"/>
              </a:rPr>
              <a:t>）参考模型。</a:t>
            </a:r>
            <a:r>
              <a:rPr lang="zh-CN" altLang="en-US" sz="2000" smtClean="0"/>
              <a:t> </a:t>
            </a:r>
          </a:p>
          <a:p>
            <a:pPr algn="just" eaLnBrk="1" hangingPunct="1">
              <a:lnSpc>
                <a:spcPct val="120000"/>
              </a:lnSpc>
              <a:spcBef>
                <a:spcPct val="50000"/>
              </a:spcBef>
              <a:buFontTx/>
              <a:buNone/>
            </a:pPr>
            <a:r>
              <a:rPr lang="en-US" altLang="zh-CN" sz="2400" b="1" smtClean="0">
                <a:latin typeface="楷体_GB2312" pitchFamily="49" charset="-122"/>
                <a:ea typeface="楷体_GB2312" pitchFamily="49" charset="-122"/>
              </a:rPr>
              <a:t>      OSI</a:t>
            </a:r>
            <a:r>
              <a:rPr lang="zh-CN" altLang="en-US" sz="2400" b="1" smtClean="0">
                <a:latin typeface="楷体_GB2312" pitchFamily="49" charset="-122"/>
                <a:ea typeface="楷体_GB2312" pitchFamily="49" charset="-122"/>
              </a:rPr>
              <a:t>中的</a:t>
            </a:r>
            <a:r>
              <a:rPr lang="zh-CN" altLang="en-US" sz="2400" b="1" smtClean="0">
                <a:latin typeface="宋体" panose="02010600030101010101" pitchFamily="2" charset="-122"/>
                <a:ea typeface="楷体_GB2312" pitchFamily="49" charset="-122"/>
              </a:rPr>
              <a:t>“</a:t>
            </a:r>
            <a:r>
              <a:rPr lang="zh-CN" altLang="en-US" sz="2400" b="1" smtClean="0">
                <a:latin typeface="楷体_GB2312" pitchFamily="49" charset="-122"/>
                <a:ea typeface="楷体_GB2312" pitchFamily="49" charset="-122"/>
              </a:rPr>
              <a:t>开放</a:t>
            </a:r>
            <a:r>
              <a:rPr lang="zh-CN" altLang="en-US" sz="2400" b="1" smtClean="0">
                <a:latin typeface="宋体" panose="02010600030101010101" pitchFamily="2" charset="-122"/>
                <a:ea typeface="楷体_GB2312" pitchFamily="49" charset="-122"/>
              </a:rPr>
              <a:t>”</a:t>
            </a:r>
            <a:r>
              <a:rPr lang="zh-CN" altLang="en-US" sz="2400" b="1" smtClean="0">
                <a:latin typeface="楷体_GB2312" pitchFamily="49" charset="-122"/>
                <a:ea typeface="楷体_GB2312" pitchFamily="49" charset="-122"/>
              </a:rPr>
              <a:t>是指只要遵循</a:t>
            </a:r>
            <a:r>
              <a:rPr lang="en-US" altLang="zh-CN" sz="2400" b="1" smtClean="0">
                <a:latin typeface="楷体_GB2312" pitchFamily="49" charset="-122"/>
                <a:ea typeface="楷体_GB2312" pitchFamily="49" charset="-122"/>
              </a:rPr>
              <a:t>OSI</a:t>
            </a:r>
            <a:r>
              <a:rPr lang="zh-CN" altLang="en-US" sz="2400" b="1" smtClean="0">
                <a:latin typeface="楷体_GB2312" pitchFamily="49" charset="-122"/>
                <a:ea typeface="楷体_GB2312" pitchFamily="49" charset="-122"/>
              </a:rPr>
              <a:t>标准，一个系统就可以与位于世界上任何地方、同样遵循同一标准的其他任何系统进行通信。 </a:t>
            </a:r>
          </a:p>
          <a:p>
            <a:pPr algn="just" eaLnBrk="1" hangingPunct="1">
              <a:lnSpc>
                <a:spcPct val="120000"/>
              </a:lnSpc>
              <a:spcBef>
                <a:spcPct val="50000"/>
              </a:spcBef>
              <a:buFontTx/>
              <a:buNone/>
            </a:pPr>
            <a:r>
              <a:rPr lang="zh-CN" altLang="en-US" sz="2400" b="1" smtClean="0">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52227" name="Rectangle 3"/>
          <p:cNvSpPr>
            <a:spLocks noGrp="1" noChangeArrowheads="1"/>
          </p:cNvSpPr>
          <p:nvPr>
            <p:ph type="body" sz="half" idx="1"/>
          </p:nvPr>
        </p:nvSpPr>
        <p:spPr>
          <a:xfrm>
            <a:off x="635000" y="1371600"/>
            <a:ext cx="7466013" cy="4724400"/>
          </a:xfrm>
        </p:spPr>
        <p:txBody>
          <a:bodyPr/>
          <a:lstStyle/>
          <a:p>
            <a:pPr algn="just" eaLnBrk="1" hangingPunct="1">
              <a:lnSpc>
                <a:spcPct val="120000"/>
              </a:lnSpc>
              <a:spcBef>
                <a:spcPct val="50000"/>
              </a:spcBef>
              <a:buFontTx/>
              <a:buNone/>
            </a:pPr>
            <a:endParaRPr lang="zh-CN" altLang="en-US" sz="2400" b="1" smtClean="0">
              <a:latin typeface="楷体_GB2312" pitchFamily="49" charset="-122"/>
              <a:ea typeface="楷体_GB2312" pitchFamily="49" charset="-122"/>
            </a:endParaRPr>
          </a:p>
          <a:p>
            <a:pPr algn="just" eaLnBrk="1" hangingPunct="1">
              <a:lnSpc>
                <a:spcPct val="120000"/>
              </a:lnSpc>
              <a:spcBef>
                <a:spcPct val="50000"/>
              </a:spcBef>
              <a:buFontTx/>
              <a:buNone/>
            </a:pPr>
            <a:r>
              <a:rPr lang="zh-CN" altLang="en-US" sz="2400" b="1" smtClean="0">
                <a:latin typeface="楷体_GB2312" pitchFamily="49" charset="-122"/>
                <a:ea typeface="楷体_GB2312" pitchFamily="49" charset="-122"/>
              </a:rPr>
              <a:t>      </a:t>
            </a:r>
          </a:p>
        </p:txBody>
      </p:sp>
      <p:pic>
        <p:nvPicPr>
          <p:cNvPr id="52228"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8135937"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CN" altLang="en-US" smtClean="0"/>
              <a:t>课程学习</a:t>
            </a:r>
          </a:p>
        </p:txBody>
      </p:sp>
      <p:sp>
        <p:nvSpPr>
          <p:cNvPr id="6147" name="Rectangle 3"/>
          <p:cNvSpPr>
            <a:spLocks noGrp="1" noChangeArrowheads="1"/>
          </p:cNvSpPr>
          <p:nvPr>
            <p:ph idx="1"/>
          </p:nvPr>
        </p:nvSpPr>
        <p:spPr/>
        <p:txBody>
          <a:bodyPr>
            <a:normAutofit/>
          </a:bodyPr>
          <a:lstStyle/>
          <a:p>
            <a:pPr eaLnBrk="1" hangingPunct="1">
              <a:defRPr/>
            </a:pPr>
            <a:r>
              <a:rPr lang="zh-CN" altLang="en-US" sz="2800" b="1" dirty="0" smtClean="0">
                <a:latin typeface="楷体_GB2312" pitchFamily="49" charset="-122"/>
                <a:ea typeface="楷体_GB2312" pitchFamily="49" charset="-122"/>
              </a:rPr>
              <a:t>课堂讲授（课堂讨论或问题）</a:t>
            </a:r>
          </a:p>
          <a:p>
            <a:pPr marL="457200" lvl="1" indent="0">
              <a:buNone/>
              <a:defRPr/>
            </a:pPr>
            <a:r>
              <a:rPr lang="en-US" altLang="zh-CN" sz="2000" b="1" dirty="0">
                <a:latin typeface="楷体_GB2312" pitchFamily="49" charset="-122"/>
                <a:ea typeface="楷体_GB2312" pitchFamily="49" charset="-122"/>
                <a:hlinkClick r:id="rId3"/>
              </a:rPr>
              <a:t>http://</a:t>
            </a:r>
            <a:r>
              <a:rPr lang="en-US" altLang="zh-CN" sz="2000" b="1" dirty="0" smtClean="0">
                <a:latin typeface="楷体_GB2312" pitchFamily="49" charset="-122"/>
                <a:ea typeface="楷体_GB2312" pitchFamily="49" charset="-122"/>
                <a:hlinkClick r:id="rId3"/>
              </a:rPr>
              <a:t>moodle.scnu.edu.cn/course/view.php?id=4762</a:t>
            </a:r>
            <a:endParaRPr lang="en-US" altLang="zh-CN" sz="2000" b="1" dirty="0" smtClean="0">
              <a:latin typeface="楷体_GB2312" pitchFamily="49" charset="-122"/>
              <a:ea typeface="楷体_GB2312" pitchFamily="49" charset="-122"/>
            </a:endParaRPr>
          </a:p>
          <a:p>
            <a:pPr marL="457200" lvl="1" indent="0">
              <a:buNone/>
              <a:defRPr/>
            </a:pPr>
            <a:endParaRPr lang="en-US" altLang="zh-CN" sz="2400" b="1" dirty="0">
              <a:latin typeface="楷体_GB2312" pitchFamily="49" charset="-122"/>
              <a:ea typeface="楷体_GB2312" pitchFamily="49" charset="-122"/>
            </a:endParaRPr>
          </a:p>
          <a:p>
            <a:pPr marL="457200" lvl="1" indent="0">
              <a:buNone/>
              <a:defRPr/>
            </a:pPr>
            <a:endParaRPr lang="en-US" altLang="zh-CN" sz="2400" b="1" dirty="0" smtClean="0">
              <a:latin typeface="楷体_GB2312" pitchFamily="49" charset="-122"/>
              <a:ea typeface="楷体_GB2312" pitchFamily="49" charset="-122"/>
            </a:endParaRPr>
          </a:p>
          <a:p>
            <a:pPr marL="457200" lvl="1" indent="0">
              <a:buNone/>
              <a:defRPr/>
            </a:pPr>
            <a:r>
              <a:rPr lang="zh-CN" altLang="en-US" sz="2400" b="1" dirty="0" smtClean="0">
                <a:latin typeface="楷体_GB2312" pitchFamily="49" charset="-122"/>
                <a:ea typeface="楷体_GB2312" pitchFamily="49" charset="-122"/>
              </a:rPr>
              <a:t>选课方式：学生学号自助选课，密码：</a:t>
            </a:r>
            <a:r>
              <a:rPr lang="en-US" altLang="zh-CN" sz="2400" b="1" dirty="0" smtClean="0">
                <a:latin typeface="楷体_GB2312" pitchFamily="49" charset="-122"/>
                <a:ea typeface="楷体_GB2312" pitchFamily="49" charset="-122"/>
              </a:rPr>
              <a:t>666</a:t>
            </a:r>
          </a:p>
          <a:p>
            <a:pPr marL="457200" lvl="1" indent="0" eaLnBrk="1" hangingPunct="1">
              <a:buFontTx/>
              <a:buNone/>
              <a:defRPr/>
            </a:pPr>
            <a:r>
              <a:rPr lang="zh-CN" altLang="en-US" sz="2400" b="1" dirty="0" smtClean="0">
                <a:latin typeface="楷体_GB2312" pitchFamily="49" charset="-122"/>
                <a:ea typeface="楷体_GB2312" pitchFamily="49" charset="-122"/>
              </a:rPr>
              <a:t>选课截止时间：下周五（</a:t>
            </a:r>
            <a:r>
              <a:rPr lang="en-US" altLang="zh-CN" sz="2400" b="1" dirty="0" smtClean="0">
                <a:latin typeface="楷体_GB2312" pitchFamily="49" charset="-122"/>
                <a:ea typeface="楷体_GB2312" pitchFamily="49" charset="-122"/>
              </a:rPr>
              <a:t>3</a:t>
            </a:r>
            <a:r>
              <a:rPr lang="zh-CN" altLang="en-US" sz="2400" b="1" dirty="0" smtClean="0">
                <a:latin typeface="楷体_GB2312" pitchFamily="49" charset="-122"/>
                <a:ea typeface="楷体_GB2312" pitchFamily="49" charset="-122"/>
              </a:rPr>
              <a:t>月</a:t>
            </a:r>
            <a:r>
              <a:rPr lang="en-US" altLang="zh-CN" sz="2400" b="1" dirty="0">
                <a:latin typeface="楷体_GB2312" pitchFamily="49" charset="-122"/>
                <a:ea typeface="楷体_GB2312" pitchFamily="49" charset="-122"/>
              </a:rPr>
              <a:t>8</a:t>
            </a:r>
            <a:r>
              <a:rPr lang="zh-CN" altLang="en-US" sz="2400" b="1" dirty="0" smtClean="0">
                <a:latin typeface="楷体_GB2312" pitchFamily="49" charset="-122"/>
                <a:ea typeface="楷体_GB2312" pitchFamily="49" charset="-122"/>
              </a:rPr>
              <a:t>日）</a:t>
            </a:r>
            <a:endParaRPr lang="en-US" altLang="zh-CN" sz="2400" b="1" dirty="0" smtClean="0">
              <a:latin typeface="楷体_GB2312" pitchFamily="49" charset="-122"/>
              <a:ea typeface="楷体_GB2312" pitchFamily="49" charset="-122"/>
            </a:endParaRPr>
          </a:p>
          <a:p>
            <a:pPr eaLnBrk="1" hangingPunct="1">
              <a:defRPr/>
            </a:pPr>
            <a:r>
              <a:rPr lang="zh-CN" altLang="en-US" sz="2800" b="1" dirty="0" smtClean="0">
                <a:latin typeface="楷体_GB2312" pitchFamily="49" charset="-122"/>
                <a:ea typeface="楷体_GB2312" pitchFamily="49" charset="-122"/>
              </a:rPr>
              <a:t>课后作业：平台上在线完成</a:t>
            </a:r>
            <a:endParaRPr lang="en-US" altLang="zh-CN" sz="2800" b="1" dirty="0" smtClean="0">
              <a:latin typeface="楷体_GB2312" pitchFamily="49" charset="-122"/>
              <a:ea typeface="楷体_GB2312" pitchFamily="49" charset="-122"/>
            </a:endParaRPr>
          </a:p>
          <a:p>
            <a:pPr eaLnBrk="1" hangingPunct="1">
              <a:defRPr/>
            </a:pPr>
            <a:r>
              <a:rPr lang="zh-CN" altLang="en-US" sz="2800" b="1" dirty="0" smtClean="0">
                <a:latin typeface="楷体_GB2312" pitchFamily="49" charset="-122"/>
                <a:ea typeface="楷体_GB2312" pitchFamily="49" charset="-122"/>
              </a:rPr>
              <a:t>考试</a:t>
            </a:r>
            <a:endParaRPr lang="en-US" altLang="zh-CN" sz="2800" b="1" dirty="0" smtClean="0">
              <a:latin typeface="楷体_GB2312" pitchFamily="49" charset="-122"/>
              <a:ea typeface="楷体_GB2312" pitchFamily="49" charset="-122"/>
            </a:endParaRPr>
          </a:p>
          <a:p>
            <a:pPr lvl="1" eaLnBrk="1" hangingPunct="1">
              <a:defRPr/>
            </a:pPr>
            <a:r>
              <a:rPr lang="zh-CN" altLang="en-US" sz="2800" b="1" dirty="0" smtClean="0">
                <a:latin typeface="楷体_GB2312" pitchFamily="49" charset="-122"/>
                <a:ea typeface="楷体_GB2312" pitchFamily="49" charset="-122"/>
              </a:rPr>
              <a:t>开卷？闭卷</a:t>
            </a:r>
          </a:p>
          <a:p>
            <a:pPr eaLnBrk="1" hangingPunct="1">
              <a:defRPr/>
            </a:pPr>
            <a:r>
              <a:rPr lang="zh-CN" altLang="en-US" sz="2400" b="1" dirty="0" smtClean="0">
                <a:latin typeface="楷体_GB2312" pitchFamily="49" charset="-122"/>
                <a:ea typeface="楷体_GB2312" pitchFamily="49" charset="-122"/>
              </a:rPr>
              <a:t>成绩：</a:t>
            </a:r>
            <a:r>
              <a:rPr lang="en-US" altLang="zh-CN" sz="2400" b="1" dirty="0">
                <a:latin typeface="楷体_GB2312" pitchFamily="49" charset="-122"/>
                <a:ea typeface="楷体_GB2312" pitchFamily="49" charset="-122"/>
              </a:rPr>
              <a:t>6</a:t>
            </a:r>
            <a:r>
              <a:rPr lang="en-US" altLang="zh-CN" sz="2400" b="1" dirty="0" smtClean="0">
                <a:latin typeface="楷体_GB2312" pitchFamily="49" charset="-122"/>
                <a:ea typeface="楷体_GB2312" pitchFamily="49" charset="-122"/>
              </a:rPr>
              <a:t>0%</a:t>
            </a:r>
            <a:r>
              <a:rPr lang="zh-CN" altLang="en-US" sz="2400" b="1" dirty="0" smtClean="0">
                <a:latin typeface="楷体_GB2312" pitchFamily="49" charset="-122"/>
                <a:ea typeface="楷体_GB2312" pitchFamily="49" charset="-122"/>
              </a:rPr>
              <a:t>考试成绩</a:t>
            </a:r>
            <a:r>
              <a:rPr lang="en-US" altLang="zh-CN" sz="2400" b="1" dirty="0" smtClean="0">
                <a:latin typeface="楷体_GB2312" pitchFamily="49" charset="-122"/>
                <a:ea typeface="楷体_GB2312" pitchFamily="49" charset="-122"/>
              </a:rPr>
              <a:t>+10%</a:t>
            </a:r>
            <a:r>
              <a:rPr lang="zh-CN" altLang="en-US" sz="2400" b="1" dirty="0" smtClean="0">
                <a:latin typeface="楷体_GB2312" pitchFamily="49" charset="-122"/>
                <a:ea typeface="楷体_GB2312" pitchFamily="49" charset="-122"/>
              </a:rPr>
              <a:t>课堂</a:t>
            </a:r>
            <a:r>
              <a:rPr lang="en-US" altLang="zh-CN" sz="2400" b="1" dirty="0" smtClean="0">
                <a:latin typeface="楷体_GB2312" pitchFamily="49" charset="-122"/>
                <a:ea typeface="楷体_GB2312" pitchFamily="49" charset="-122"/>
              </a:rPr>
              <a:t>+30%</a:t>
            </a:r>
            <a:r>
              <a:rPr lang="zh-CN" altLang="en-US" sz="2400" b="1" dirty="0" smtClean="0">
                <a:latin typeface="楷体_GB2312" pitchFamily="49" charset="-122"/>
                <a:ea typeface="楷体_GB2312" pitchFamily="49" charset="-122"/>
              </a:rPr>
              <a:t>作业题</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1196752"/>
            <a:ext cx="1409700" cy="1409700"/>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0"/>
            <a:ext cx="6164378" cy="6858000"/>
          </a:xfrm>
          <a:prstGeom prst="rect">
            <a:avLst/>
          </a:prstGeom>
        </p:spPr>
      </p:pic>
    </p:spTree>
    <p:extLst>
      <p:ext uri="{BB962C8B-B14F-4D97-AF65-F5344CB8AC3E}">
        <p14:creationId xmlns:p14="http://schemas.microsoft.com/office/powerpoint/2010/main" val="259556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53251" name="Rectangle 3"/>
          <p:cNvSpPr>
            <a:spLocks noGrp="1" noChangeArrowheads="1"/>
          </p:cNvSpPr>
          <p:nvPr>
            <p:ph type="body" sz="half" idx="1"/>
          </p:nvPr>
        </p:nvSpPr>
        <p:spPr>
          <a:xfrm>
            <a:off x="635000" y="1371600"/>
            <a:ext cx="7466013" cy="4724400"/>
          </a:xfrm>
        </p:spPr>
        <p:txBody>
          <a:bodyPr/>
          <a:lstStyle/>
          <a:p>
            <a:pPr eaLnBrk="1" hangingPunct="1">
              <a:lnSpc>
                <a:spcPct val="90000"/>
              </a:lnSpc>
              <a:spcBef>
                <a:spcPct val="30000"/>
              </a:spcBef>
              <a:buFontTx/>
              <a:buNone/>
            </a:pPr>
            <a:r>
              <a:rPr lang="zh-CN" altLang="en-US" sz="3200" b="1" smtClean="0">
                <a:latin typeface="楷体_GB2312" pitchFamily="49" charset="-122"/>
                <a:ea typeface="楷体_GB2312" pitchFamily="49" charset="-122"/>
              </a:rPr>
              <a:t>三、</a:t>
            </a:r>
            <a:r>
              <a:rPr lang="en-US" altLang="zh-CN" sz="3200" b="1" smtClean="0">
                <a:latin typeface="楷体_GB2312" pitchFamily="49" charset="-122"/>
                <a:ea typeface="楷体_GB2312" pitchFamily="49" charset="-122"/>
              </a:rPr>
              <a:t>OSI</a:t>
            </a:r>
            <a:r>
              <a:rPr lang="zh-CN" altLang="en-US" sz="3200" b="1" smtClean="0">
                <a:latin typeface="楷体_GB2312" pitchFamily="49" charset="-122"/>
                <a:ea typeface="楷体_GB2312" pitchFamily="49" charset="-122"/>
              </a:rPr>
              <a:t>参考模型</a:t>
            </a:r>
          </a:p>
          <a:p>
            <a:pPr algn="just" eaLnBrk="1" hangingPunct="1">
              <a:lnSpc>
                <a:spcPct val="110000"/>
              </a:lnSpc>
              <a:spcBef>
                <a:spcPct val="40000"/>
              </a:spcBef>
            </a:pPr>
            <a:r>
              <a:rPr lang="zh-CN" altLang="en-US" sz="2400" b="1" smtClean="0">
                <a:latin typeface="楷体_GB2312" pitchFamily="49" charset="-122"/>
                <a:ea typeface="楷体_GB2312" pitchFamily="49" charset="-122"/>
              </a:rPr>
              <a:t>物理层：主要功能是利用传输介质为数据链路层提供物理连接，负责处理数据传输率并监控数据出错率，以便能够实现数据流的透明传输。</a:t>
            </a:r>
          </a:p>
          <a:p>
            <a:pPr algn="just" eaLnBrk="1" hangingPunct="1">
              <a:lnSpc>
                <a:spcPct val="110000"/>
              </a:lnSpc>
              <a:spcBef>
                <a:spcPct val="40000"/>
              </a:spcBef>
            </a:pPr>
            <a:r>
              <a:rPr lang="zh-CN" altLang="en-US" sz="2400" b="1" smtClean="0">
                <a:latin typeface="楷体_GB2312" pitchFamily="49" charset="-122"/>
                <a:ea typeface="楷体_GB2312" pitchFamily="49" charset="-122"/>
              </a:rPr>
              <a:t>数据链路层：简称链路层。在物理层提供的服务基础上，数据链路层在通信的实体间建立数据链路连接，传输以</a:t>
            </a:r>
            <a:r>
              <a:rPr lang="zh-CN" altLang="en-US" sz="2400" b="1" smtClean="0">
                <a:latin typeface="宋体" panose="02010600030101010101" pitchFamily="2" charset="-122"/>
                <a:ea typeface="楷体_GB2312" pitchFamily="49" charset="-122"/>
              </a:rPr>
              <a:t>“</a:t>
            </a:r>
            <a:r>
              <a:rPr lang="zh-CN" altLang="en-US" sz="2400" b="1" smtClean="0">
                <a:latin typeface="楷体_GB2312" pitchFamily="49" charset="-122"/>
                <a:ea typeface="楷体_GB2312" pitchFamily="49" charset="-122"/>
              </a:rPr>
              <a:t>帧</a:t>
            </a:r>
            <a:r>
              <a:rPr lang="zh-CN" altLang="en-US" sz="2400" b="1" smtClean="0">
                <a:latin typeface="宋体" panose="02010600030101010101" pitchFamily="2" charset="-122"/>
                <a:ea typeface="楷体_GB2312" pitchFamily="49" charset="-122"/>
              </a:rPr>
              <a:t>”</a:t>
            </a:r>
            <a:r>
              <a:rPr lang="zh-CN" altLang="en-US" sz="2400" b="1" smtClean="0">
                <a:latin typeface="楷体_GB2312" pitchFamily="49" charset="-122"/>
                <a:ea typeface="楷体_GB2312" pitchFamily="49" charset="-122"/>
              </a:rPr>
              <a:t>为单位的数据包，并采用差错控制与流量控制方法，使有差错的物理线路变成无差错的数据链路。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54275" name="Rectangle 3"/>
          <p:cNvSpPr>
            <a:spLocks noGrp="1" noChangeArrowheads="1"/>
          </p:cNvSpPr>
          <p:nvPr>
            <p:ph type="body" sz="half" idx="1"/>
          </p:nvPr>
        </p:nvSpPr>
        <p:spPr>
          <a:xfrm>
            <a:off x="635000" y="1371600"/>
            <a:ext cx="7466013" cy="4724400"/>
          </a:xfrm>
        </p:spPr>
        <p:txBody>
          <a:bodyPr/>
          <a:lstStyle/>
          <a:p>
            <a:pPr algn="just" eaLnBrk="1" hangingPunct="1">
              <a:lnSpc>
                <a:spcPct val="105000"/>
              </a:lnSpc>
              <a:spcBef>
                <a:spcPct val="35000"/>
              </a:spcBef>
            </a:pPr>
            <a:r>
              <a:rPr lang="zh-CN" altLang="en-US" sz="2400" b="1" smtClean="0">
                <a:latin typeface="楷体_GB2312" pitchFamily="49" charset="-122"/>
                <a:ea typeface="楷体_GB2312" pitchFamily="49" charset="-122"/>
              </a:rPr>
              <a:t>网络层：又叫通信子网层，规定一个分组怎样通过通信子网传输，提供路由选择和网络拥塞及流量控制。</a:t>
            </a:r>
          </a:p>
          <a:p>
            <a:pPr algn="just" eaLnBrk="1" hangingPunct="1">
              <a:lnSpc>
                <a:spcPct val="110000"/>
              </a:lnSpc>
              <a:spcBef>
                <a:spcPct val="40000"/>
              </a:spcBef>
            </a:pPr>
            <a:r>
              <a:rPr lang="zh-CN" altLang="en-US" sz="2400" b="1" smtClean="0">
                <a:latin typeface="楷体_GB2312" pitchFamily="49" charset="-122"/>
                <a:ea typeface="楷体_GB2312" pitchFamily="49" charset="-122"/>
              </a:rPr>
              <a:t>运输层：向用户提供可靠的端到端（</a:t>
            </a:r>
            <a:r>
              <a:rPr lang="en-US" altLang="zh-CN" sz="2400" b="1" smtClean="0">
                <a:latin typeface="楷体_GB2312" pitchFamily="49" charset="-122"/>
                <a:ea typeface="楷体_GB2312" pitchFamily="49" charset="-122"/>
              </a:rPr>
              <a:t>end-to-end</a:t>
            </a:r>
            <a:r>
              <a:rPr lang="zh-CN" altLang="en-US" sz="2400" b="1" smtClean="0">
                <a:latin typeface="楷体_GB2312" pitchFamily="49" charset="-122"/>
                <a:ea typeface="楷体_GB2312" pitchFamily="49" charset="-122"/>
              </a:rPr>
              <a:t>）服务，处理数据包错误、数据包次序，以及其他一些关键传输问题。传输层利用了网络层所提供的传输服务向会话层提供可靠的源主机到目标主机的数据传输，并使之与当前使用的网络无关，真正实现了端到端的通信。</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55299" name="Rectangle 3"/>
          <p:cNvSpPr>
            <a:spLocks noGrp="1" noChangeArrowheads="1"/>
          </p:cNvSpPr>
          <p:nvPr>
            <p:ph type="body" sz="half" idx="1"/>
          </p:nvPr>
        </p:nvSpPr>
        <p:spPr>
          <a:xfrm>
            <a:off x="635000" y="1371600"/>
            <a:ext cx="7466013" cy="4724400"/>
          </a:xfrm>
        </p:spPr>
        <p:txBody>
          <a:bodyPr/>
          <a:lstStyle/>
          <a:p>
            <a:pPr algn="just" eaLnBrk="1" hangingPunct="1">
              <a:lnSpc>
                <a:spcPct val="105000"/>
              </a:lnSpc>
              <a:spcBef>
                <a:spcPct val="35000"/>
              </a:spcBef>
            </a:pPr>
            <a:r>
              <a:rPr lang="zh-CN" altLang="en-US" sz="2400" b="1" smtClean="0">
                <a:latin typeface="楷体_GB2312" pitchFamily="49" charset="-122"/>
                <a:ea typeface="楷体_GB2312" pitchFamily="49" charset="-122"/>
              </a:rPr>
              <a:t>会话层：也称会晤层，其作用是协调两端用户</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通信进程</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之间的对话过程。  </a:t>
            </a:r>
          </a:p>
          <a:p>
            <a:pPr algn="just" eaLnBrk="1" hangingPunct="1">
              <a:lnSpc>
                <a:spcPct val="105000"/>
              </a:lnSpc>
              <a:spcBef>
                <a:spcPct val="35000"/>
              </a:spcBef>
            </a:pPr>
            <a:r>
              <a:rPr lang="zh-CN" altLang="en-US" sz="2400" b="1" smtClean="0">
                <a:latin typeface="楷体_GB2312" pitchFamily="49" charset="-122"/>
                <a:ea typeface="楷体_GB2312" pitchFamily="49" charset="-122"/>
              </a:rPr>
              <a:t>表示层：确保一个系统应用层发送的信息能够被另外一个系统的应用层所识别。如果有必要，表示层还可以使用一个通用的数据表示格式在多种数据格式之间进行转换。 </a:t>
            </a:r>
          </a:p>
          <a:p>
            <a:pPr algn="just" eaLnBrk="1" hangingPunct="1">
              <a:lnSpc>
                <a:spcPct val="105000"/>
              </a:lnSpc>
              <a:spcBef>
                <a:spcPct val="35000"/>
              </a:spcBef>
            </a:pPr>
            <a:r>
              <a:rPr lang="zh-CN" altLang="en-US" sz="2400" b="1" smtClean="0">
                <a:latin typeface="楷体_GB2312" pitchFamily="49" charset="-122"/>
                <a:ea typeface="楷体_GB2312" pitchFamily="49" charset="-122"/>
              </a:rPr>
              <a:t>应用层：为用户的应用程序提供网络服务。应用层识别并证实目的通信方的可用性，使协同工作的应用程序之间进行同步，建立传输错误纠正和数据完整性控制方面协定。</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56323" name="Rectangle 3"/>
          <p:cNvSpPr>
            <a:spLocks noGrp="1" noChangeArrowheads="1"/>
          </p:cNvSpPr>
          <p:nvPr>
            <p:ph type="body" sz="half" idx="1"/>
          </p:nvPr>
        </p:nvSpPr>
        <p:spPr>
          <a:xfrm>
            <a:off x="635000" y="1371600"/>
            <a:ext cx="7466013" cy="4724400"/>
          </a:xfrm>
        </p:spPr>
        <p:txBody>
          <a:bodyPr/>
          <a:lstStyle/>
          <a:p>
            <a:pPr algn="just" eaLnBrk="1" hangingPunct="1">
              <a:lnSpc>
                <a:spcPct val="105000"/>
              </a:lnSpc>
              <a:spcBef>
                <a:spcPct val="35000"/>
              </a:spcBef>
              <a:buFontTx/>
              <a:buNone/>
            </a:pPr>
            <a:r>
              <a:rPr lang="en-US" altLang="zh-CN" sz="2800" b="1" smtClean="0">
                <a:latin typeface="楷体_GB2312" pitchFamily="49" charset="-122"/>
                <a:ea typeface="楷体_GB2312" pitchFamily="49" charset="-122"/>
              </a:rPr>
              <a:t>OSI</a:t>
            </a:r>
            <a:r>
              <a:rPr lang="zh-CN" altLang="en-US" sz="2800" b="1" smtClean="0">
                <a:latin typeface="楷体_GB2312" pitchFamily="49" charset="-122"/>
                <a:ea typeface="楷体_GB2312" pitchFamily="49" charset="-122"/>
              </a:rPr>
              <a:t>环境</a:t>
            </a:r>
            <a:r>
              <a:rPr lang="zh-CN" altLang="en-US" sz="2400" b="1" smtClean="0">
                <a:latin typeface="楷体_GB2312" pitchFamily="49" charset="-122"/>
                <a:ea typeface="楷体_GB2312" pitchFamily="49" charset="-122"/>
              </a:rPr>
              <a:t>  </a:t>
            </a:r>
          </a:p>
        </p:txBody>
      </p:sp>
      <p:pic>
        <p:nvPicPr>
          <p:cNvPr id="56324"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16113"/>
            <a:ext cx="74898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57347" name="Rectangle 3"/>
          <p:cNvSpPr>
            <a:spLocks noGrp="1" noChangeArrowheads="1"/>
          </p:cNvSpPr>
          <p:nvPr>
            <p:ph type="body" sz="half" idx="1"/>
          </p:nvPr>
        </p:nvSpPr>
        <p:spPr>
          <a:xfrm>
            <a:off x="635000" y="1371600"/>
            <a:ext cx="7466013" cy="4724400"/>
          </a:xfrm>
        </p:spPr>
        <p:txBody>
          <a:bodyPr/>
          <a:lstStyle/>
          <a:p>
            <a:pPr algn="just" eaLnBrk="1" hangingPunct="1">
              <a:lnSpc>
                <a:spcPct val="105000"/>
              </a:lnSpc>
              <a:spcBef>
                <a:spcPct val="35000"/>
              </a:spcBef>
              <a:buFontTx/>
              <a:buNone/>
            </a:pPr>
            <a:r>
              <a:rPr lang="zh-CN" altLang="en-US" sz="2800" b="1" smtClean="0">
                <a:latin typeface="楷体_GB2312" pitchFamily="49" charset="-122"/>
                <a:ea typeface="楷体_GB2312" pitchFamily="49" charset="-122"/>
              </a:rPr>
              <a:t>数据处理过程</a:t>
            </a:r>
            <a:r>
              <a:rPr lang="zh-CN" altLang="en-US" sz="2400" b="1" smtClean="0">
                <a:latin typeface="楷体_GB2312" pitchFamily="49" charset="-122"/>
                <a:ea typeface="楷体_GB2312" pitchFamily="49" charset="-122"/>
              </a:rPr>
              <a:t>  </a:t>
            </a:r>
          </a:p>
        </p:txBody>
      </p:sp>
      <p:pic>
        <p:nvPicPr>
          <p:cNvPr id="57348"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89138"/>
            <a:ext cx="756126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58371" name="Rectangle 3"/>
          <p:cNvSpPr>
            <a:spLocks noGrp="1" noChangeArrowheads="1"/>
          </p:cNvSpPr>
          <p:nvPr>
            <p:ph type="body" sz="half" idx="1"/>
          </p:nvPr>
        </p:nvSpPr>
        <p:spPr>
          <a:xfrm>
            <a:off x="635000" y="1371600"/>
            <a:ext cx="7466013" cy="4724400"/>
          </a:xfrm>
        </p:spPr>
        <p:txBody>
          <a:bodyPr/>
          <a:lstStyle/>
          <a:p>
            <a:pPr algn="just" eaLnBrk="1" hangingPunct="1">
              <a:lnSpc>
                <a:spcPct val="125000"/>
              </a:lnSpc>
              <a:spcBef>
                <a:spcPct val="35000"/>
              </a:spcBef>
              <a:buFontTx/>
              <a:buNone/>
            </a:pPr>
            <a:r>
              <a:rPr lang="zh-CN" altLang="en-US" sz="2400" b="1" smtClean="0">
                <a:latin typeface="楷体_GB2312" pitchFamily="49" charset="-122"/>
                <a:ea typeface="楷体_GB2312" pitchFamily="49" charset="-122"/>
              </a:rPr>
              <a:t>      在</a:t>
            </a:r>
            <a:r>
              <a:rPr lang="en-US" altLang="zh-CN" sz="2400" b="1" smtClean="0">
                <a:latin typeface="楷体_GB2312" pitchFamily="49" charset="-122"/>
                <a:ea typeface="楷体_GB2312" pitchFamily="49" charset="-122"/>
              </a:rPr>
              <a:t>OSI</a:t>
            </a:r>
            <a:r>
              <a:rPr lang="zh-CN" altLang="en-US" sz="2400" b="1" smtClean="0">
                <a:latin typeface="楷体_GB2312" pitchFamily="49" charset="-122"/>
                <a:ea typeface="楷体_GB2312" pitchFamily="49" charset="-122"/>
              </a:rPr>
              <a:t>参考模型中，一至三层一般称为</a:t>
            </a:r>
            <a:r>
              <a:rPr lang="zh-CN" altLang="en-US" sz="2400" b="1" smtClean="0">
                <a:solidFill>
                  <a:srgbClr val="FF0000"/>
                </a:solidFill>
                <a:latin typeface="楷体_GB2312" pitchFamily="49" charset="-122"/>
                <a:ea typeface="楷体_GB2312" pitchFamily="49" charset="-122"/>
              </a:rPr>
              <a:t>通信子网</a:t>
            </a:r>
            <a:r>
              <a:rPr lang="zh-CN" altLang="en-US" sz="2400" b="1" smtClean="0">
                <a:latin typeface="楷体_GB2312" pitchFamily="49" charset="-122"/>
                <a:ea typeface="楷体_GB2312" pitchFamily="49" charset="-122"/>
              </a:rPr>
              <a:t>，它只负责在网上任意两个节点之间传送信息，而不负责解释信息的具体语义。</a:t>
            </a:r>
            <a:endParaRPr lang="en-US" altLang="zh-CN" sz="2400" b="1" smtClean="0">
              <a:latin typeface="楷体_GB2312" pitchFamily="49" charset="-122"/>
              <a:ea typeface="楷体_GB2312" pitchFamily="49" charset="-122"/>
            </a:endParaRPr>
          </a:p>
          <a:p>
            <a:pPr algn="just" eaLnBrk="1" hangingPunct="1">
              <a:lnSpc>
                <a:spcPct val="125000"/>
              </a:lnSpc>
              <a:spcBef>
                <a:spcPct val="35000"/>
              </a:spcBef>
              <a:buFontTx/>
              <a:buNone/>
            </a:pPr>
            <a:r>
              <a:rPr lang="en-US" altLang="zh-CN" sz="2400" b="1" smtClean="0">
                <a:latin typeface="楷体_GB2312" pitchFamily="49" charset="-122"/>
                <a:ea typeface="楷体_GB2312" pitchFamily="49" charset="-122"/>
              </a:rPr>
              <a:t>      </a:t>
            </a:r>
            <a:r>
              <a:rPr lang="zh-CN" altLang="en-US" sz="2400" b="1" smtClean="0">
                <a:latin typeface="楷体_GB2312" pitchFamily="49" charset="-122"/>
                <a:ea typeface="楷体_GB2312" pitchFamily="49" charset="-122"/>
              </a:rPr>
              <a:t>五至七层称为</a:t>
            </a:r>
            <a:r>
              <a:rPr lang="zh-CN" altLang="en-US" sz="2400" b="1" smtClean="0">
                <a:solidFill>
                  <a:srgbClr val="FF0000"/>
                </a:solidFill>
                <a:latin typeface="楷体_GB2312" pitchFamily="49" charset="-122"/>
                <a:ea typeface="楷体_GB2312" pitchFamily="49" charset="-122"/>
              </a:rPr>
              <a:t>资源子网</a:t>
            </a:r>
            <a:r>
              <a:rPr lang="zh-CN" altLang="en-US" sz="2400" b="1" smtClean="0">
                <a:latin typeface="楷体_GB2312" pitchFamily="49" charset="-122"/>
                <a:ea typeface="楷体_GB2312" pitchFamily="49" charset="-122"/>
              </a:rPr>
              <a:t>，负责进行信息的处理，信息的语义解释等。</a:t>
            </a:r>
            <a:endParaRPr lang="en-US" altLang="zh-CN" sz="2400" b="1" smtClean="0">
              <a:latin typeface="楷体_GB2312" pitchFamily="49" charset="-122"/>
              <a:ea typeface="楷体_GB2312" pitchFamily="49" charset="-122"/>
            </a:endParaRPr>
          </a:p>
          <a:p>
            <a:pPr algn="just" eaLnBrk="1" hangingPunct="1">
              <a:lnSpc>
                <a:spcPct val="125000"/>
              </a:lnSpc>
              <a:spcBef>
                <a:spcPct val="35000"/>
              </a:spcBef>
              <a:buFontTx/>
              <a:buNone/>
            </a:pPr>
            <a:r>
              <a:rPr lang="en-US" altLang="zh-CN" sz="2400" b="1" smtClean="0">
                <a:latin typeface="楷体_GB2312" pitchFamily="49" charset="-122"/>
                <a:ea typeface="楷体_GB2312" pitchFamily="49" charset="-122"/>
              </a:rPr>
              <a:t>      </a:t>
            </a:r>
            <a:r>
              <a:rPr lang="zh-CN" altLang="en-US" sz="2400" b="1" smtClean="0">
                <a:latin typeface="楷体_GB2312" pitchFamily="49" charset="-122"/>
                <a:ea typeface="楷体_GB2312" pitchFamily="49" charset="-122"/>
              </a:rPr>
              <a:t>运输层是下三层与上三层之间的隔离层，负责解决高层应用需求与下三层通信子网提供的服务之间的不匹配问题。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59395" name="Rectangle 3"/>
          <p:cNvSpPr>
            <a:spLocks noGrp="1" noChangeArrowheads="1"/>
          </p:cNvSpPr>
          <p:nvPr>
            <p:ph type="body" sz="half" idx="1"/>
          </p:nvPr>
        </p:nvSpPr>
        <p:spPr>
          <a:xfrm>
            <a:off x="635000" y="1371600"/>
            <a:ext cx="7466013" cy="4724400"/>
          </a:xfrm>
        </p:spPr>
        <p:txBody>
          <a:bodyPr/>
          <a:lstStyle/>
          <a:p>
            <a:pPr eaLnBrk="1" hangingPunct="1">
              <a:lnSpc>
                <a:spcPct val="90000"/>
              </a:lnSpc>
              <a:spcBef>
                <a:spcPct val="30000"/>
              </a:spcBef>
              <a:buFontTx/>
              <a:buNone/>
            </a:pPr>
            <a:r>
              <a:rPr lang="zh-CN" altLang="en-US" sz="3200" b="1" dirty="0" smtClean="0">
                <a:latin typeface="楷体_GB2312" pitchFamily="49" charset="-122"/>
                <a:ea typeface="楷体_GB2312" pitchFamily="49" charset="-122"/>
              </a:rPr>
              <a:t>四、</a:t>
            </a:r>
            <a:r>
              <a:rPr lang="en-US" altLang="zh-CN" sz="3200" b="1" dirty="0" smtClean="0">
                <a:latin typeface="楷体_GB2312" pitchFamily="49" charset="-122"/>
                <a:ea typeface="楷体_GB2312" pitchFamily="49" charset="-122"/>
              </a:rPr>
              <a:t>TCP/IP</a:t>
            </a:r>
            <a:r>
              <a:rPr lang="zh-CN" altLang="en-US" sz="3200" b="1" dirty="0" smtClean="0">
                <a:latin typeface="楷体_GB2312" pitchFamily="49" charset="-122"/>
                <a:ea typeface="楷体_GB2312" pitchFamily="49" charset="-122"/>
              </a:rPr>
              <a:t>参考模型</a:t>
            </a:r>
          </a:p>
          <a:p>
            <a:pPr algn="just" eaLnBrk="1" latinLnBrk="0" hangingPunct="1">
              <a:lnSpc>
                <a:spcPct val="115000"/>
              </a:lnSpc>
              <a:spcBef>
                <a:spcPct val="25000"/>
              </a:spcBef>
              <a:buFontTx/>
              <a:buNone/>
            </a:pPr>
            <a:r>
              <a:rPr lang="en-US" altLang="zh-CN" sz="2400" b="1" dirty="0" smtClean="0">
                <a:latin typeface="楷体_GB2312" pitchFamily="49" charset="-122"/>
                <a:ea typeface="楷体_GB2312" pitchFamily="49" charset="-122"/>
              </a:rPr>
              <a:t>      OSI</a:t>
            </a:r>
            <a:r>
              <a:rPr lang="zh-CN" altLang="en-US" sz="2400" b="1" dirty="0" smtClean="0">
                <a:latin typeface="楷体_GB2312" pitchFamily="49" charset="-122"/>
                <a:ea typeface="楷体_GB2312" pitchFamily="49" charset="-122"/>
              </a:rPr>
              <a:t>参考模型研究的初衷是希望为网络体系结构与协议的发展提供一种国际标准。但是在实际中完全遵从</a:t>
            </a:r>
            <a:r>
              <a:rPr lang="en-US" altLang="zh-CN" sz="2400" b="1" dirty="0" smtClean="0">
                <a:latin typeface="楷体_GB2312" pitchFamily="49" charset="-122"/>
                <a:ea typeface="楷体_GB2312" pitchFamily="49" charset="-122"/>
              </a:rPr>
              <a:t>OSI</a:t>
            </a:r>
            <a:r>
              <a:rPr lang="zh-CN" altLang="en-US" sz="2400" b="1" dirty="0" smtClean="0">
                <a:latin typeface="楷体_GB2312" pitchFamily="49" charset="-122"/>
                <a:ea typeface="楷体_GB2312" pitchFamily="49" charset="-122"/>
              </a:rPr>
              <a:t>参考模型的协议几乎没有。</a:t>
            </a:r>
          </a:p>
          <a:p>
            <a:pPr algn="just" eaLnBrk="1" latinLnBrk="0" hangingPunct="1">
              <a:lnSpc>
                <a:spcPct val="115000"/>
              </a:lnSpc>
              <a:spcBef>
                <a:spcPct val="25000"/>
              </a:spcBef>
              <a:buFontTx/>
              <a:buNone/>
            </a:pPr>
            <a:r>
              <a:rPr lang="zh-CN" altLang="en-US" sz="2400" b="1" dirty="0" smtClean="0">
                <a:latin typeface="楷体_GB2312" pitchFamily="49" charset="-122"/>
                <a:ea typeface="楷体_GB2312" pitchFamily="49" charset="-122"/>
              </a:rPr>
              <a:t>      虽然</a:t>
            </a:r>
            <a:r>
              <a:rPr lang="en-US" altLang="zh-CN" sz="2400" b="1" dirty="0" smtClean="0">
                <a:latin typeface="楷体_GB2312" pitchFamily="49" charset="-122"/>
                <a:ea typeface="楷体_GB2312" pitchFamily="49" charset="-122"/>
              </a:rPr>
              <a:t>TCP/IP</a:t>
            </a:r>
            <a:r>
              <a:rPr lang="zh-CN" altLang="en-US" sz="2400" b="1" dirty="0" smtClean="0">
                <a:latin typeface="楷体_GB2312" pitchFamily="49" charset="-122"/>
                <a:ea typeface="楷体_GB2312" pitchFamily="49" charset="-122"/>
              </a:rPr>
              <a:t>协议不是</a:t>
            </a:r>
            <a:r>
              <a:rPr lang="en-US" altLang="zh-CN" sz="2400" b="1" dirty="0" smtClean="0">
                <a:latin typeface="楷体_GB2312" pitchFamily="49" charset="-122"/>
                <a:ea typeface="楷体_GB2312" pitchFamily="49" charset="-122"/>
              </a:rPr>
              <a:t>OSI</a:t>
            </a:r>
            <a:r>
              <a:rPr lang="zh-CN" altLang="en-US" sz="2400" b="1" dirty="0" smtClean="0">
                <a:latin typeface="楷体_GB2312" pitchFamily="49" charset="-122"/>
                <a:ea typeface="楷体_GB2312" pitchFamily="49" charset="-122"/>
              </a:rPr>
              <a:t>标准，但它是目前最流行的商业化的协议，并被公认为当前的工业标准或</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事实上的标准</a:t>
            </a:r>
            <a:r>
              <a:rPr lang="zh-CN" altLang="en-US" sz="2400" b="1" dirty="0" smtClean="0">
                <a:latin typeface="宋体" panose="02010600030101010101" pitchFamily="2" charset="-122"/>
                <a:ea typeface="楷体_GB2312" pitchFamily="49" charset="-122"/>
              </a:rPr>
              <a:t>”</a:t>
            </a:r>
            <a:r>
              <a:rPr lang="zh-CN" altLang="en-US" sz="2400" b="1" dirty="0" smtClean="0">
                <a:latin typeface="楷体_GB2312" pitchFamily="49" charset="-122"/>
                <a:ea typeface="楷体_GB2312" pitchFamily="49" charset="-122"/>
              </a:rPr>
              <a:t>。</a:t>
            </a:r>
            <a:r>
              <a:rPr lang="zh-CN" altLang="en-US" sz="2000" dirty="0" smtClean="0"/>
              <a:t> </a:t>
            </a:r>
            <a:r>
              <a:rPr lang="en-US" altLang="zh-CN" sz="2400" b="1" dirty="0" smtClean="0">
                <a:latin typeface="楷体_GB2312" pitchFamily="49" charset="-122"/>
                <a:ea typeface="楷体_GB2312" pitchFamily="49" charset="-122"/>
              </a:rPr>
              <a:t>      </a:t>
            </a:r>
          </a:p>
          <a:p>
            <a:pPr algn="just" eaLnBrk="1" latinLnBrk="0" hangingPunct="1">
              <a:lnSpc>
                <a:spcPct val="115000"/>
              </a:lnSpc>
              <a:spcBef>
                <a:spcPct val="25000"/>
              </a:spcBef>
              <a:buFontTx/>
              <a:buNone/>
            </a:pPr>
            <a:r>
              <a:rPr lang="en-US" altLang="zh-CN" sz="2400" b="1" dirty="0" smtClean="0">
                <a:latin typeface="楷体_GB2312" pitchFamily="49" charset="-122"/>
                <a:ea typeface="楷体_GB2312" pitchFamily="49" charset="-122"/>
              </a:rPr>
              <a:t>      1974</a:t>
            </a:r>
            <a:r>
              <a:rPr lang="zh-CN" altLang="en-US" sz="2400" b="1" dirty="0" smtClean="0">
                <a:latin typeface="楷体_GB2312" pitchFamily="49" charset="-122"/>
                <a:ea typeface="楷体_GB2312" pitchFamily="49" charset="-122"/>
              </a:rPr>
              <a:t>年</a:t>
            </a:r>
            <a:r>
              <a:rPr lang="en-US" altLang="zh-CN" sz="2400" b="1" dirty="0" smtClean="0">
                <a:latin typeface="楷体_GB2312" pitchFamily="49" charset="-122"/>
                <a:ea typeface="楷体_GB2312" pitchFamily="49" charset="-122"/>
              </a:rPr>
              <a:t>Kahn</a:t>
            </a:r>
            <a:r>
              <a:rPr lang="zh-CN" altLang="en-US" sz="2400" b="1" dirty="0" smtClean="0">
                <a:latin typeface="楷体_GB2312" pitchFamily="49" charset="-122"/>
                <a:ea typeface="楷体_GB2312" pitchFamily="49" charset="-122"/>
              </a:rPr>
              <a:t>定义了最早的</a:t>
            </a:r>
            <a:r>
              <a:rPr lang="en-US" altLang="zh-CN" sz="2400" b="1" dirty="0" smtClean="0">
                <a:latin typeface="楷体_GB2312" pitchFamily="49" charset="-122"/>
                <a:ea typeface="楷体_GB2312" pitchFamily="49" charset="-122"/>
              </a:rPr>
              <a:t>TCP/IP</a:t>
            </a:r>
            <a:r>
              <a:rPr lang="zh-CN" altLang="en-US" sz="2400" b="1" dirty="0" smtClean="0">
                <a:latin typeface="楷体_GB2312" pitchFamily="49" charset="-122"/>
                <a:ea typeface="楷体_GB2312" pitchFamily="49" charset="-122"/>
              </a:rPr>
              <a:t>参考模型，</a:t>
            </a:r>
            <a:r>
              <a:rPr lang="en-US" altLang="zh-CN" sz="2400" b="1" dirty="0" smtClean="0">
                <a:latin typeface="楷体_GB2312" pitchFamily="49" charset="-122"/>
                <a:ea typeface="楷体_GB2312" pitchFamily="49" charset="-122"/>
              </a:rPr>
              <a:t>1985</a:t>
            </a:r>
            <a:r>
              <a:rPr lang="zh-CN" altLang="en-US" sz="2400" b="1" dirty="0" smtClean="0">
                <a:latin typeface="楷体_GB2312" pitchFamily="49" charset="-122"/>
                <a:ea typeface="楷体_GB2312" pitchFamily="49" charset="-122"/>
              </a:rPr>
              <a:t>年</a:t>
            </a:r>
            <a:r>
              <a:rPr lang="en-US" altLang="zh-CN" sz="2400" b="1" dirty="0" err="1" smtClean="0">
                <a:latin typeface="楷体_GB2312" pitchFamily="49" charset="-122"/>
                <a:ea typeface="楷体_GB2312" pitchFamily="49" charset="-122"/>
              </a:rPr>
              <a:t>Leiner</a:t>
            </a:r>
            <a:r>
              <a:rPr lang="zh-CN" altLang="en-US" sz="2400" b="1" dirty="0" smtClean="0">
                <a:latin typeface="楷体_GB2312" pitchFamily="49" charset="-122"/>
                <a:ea typeface="楷体_GB2312" pitchFamily="49" charset="-122"/>
              </a:rPr>
              <a:t>等人进一步对它开展了研究，</a:t>
            </a:r>
            <a:r>
              <a:rPr lang="en-US" altLang="zh-CN" sz="2400" b="1" dirty="0" smtClean="0">
                <a:latin typeface="楷体_GB2312" pitchFamily="49" charset="-122"/>
                <a:ea typeface="楷体_GB2312" pitchFamily="49" charset="-122"/>
              </a:rPr>
              <a:t>1988</a:t>
            </a:r>
            <a:r>
              <a:rPr lang="zh-CN" altLang="en-US" sz="2400" b="1" dirty="0" smtClean="0">
                <a:latin typeface="楷体_GB2312" pitchFamily="49" charset="-122"/>
                <a:ea typeface="楷体_GB2312" pitchFamily="49" charset="-122"/>
              </a:rPr>
              <a:t>年</a:t>
            </a:r>
            <a:r>
              <a:rPr lang="en-US" altLang="zh-CN" sz="2400" b="1" dirty="0" smtClean="0">
                <a:latin typeface="楷体_GB2312" pitchFamily="49" charset="-122"/>
                <a:ea typeface="楷体_GB2312" pitchFamily="49" charset="-122"/>
              </a:rPr>
              <a:t>Clark</a:t>
            </a:r>
            <a:r>
              <a:rPr lang="zh-CN" altLang="en-US" sz="2400" b="1" dirty="0" smtClean="0">
                <a:latin typeface="楷体_GB2312" pitchFamily="49" charset="-122"/>
                <a:ea typeface="楷体_GB2312" pitchFamily="49" charset="-122"/>
              </a:rPr>
              <a:t>在参考模型出现后对其设计思想进行了改进。</a:t>
            </a:r>
            <a:r>
              <a:rPr lang="en-US" altLang="zh-CN" sz="2400" b="1" dirty="0" smtClean="0">
                <a:latin typeface="楷体_GB2312" pitchFamily="49" charset="-122"/>
                <a:ea typeface="楷体_GB2312" pitchFamily="49" charset="-122"/>
              </a:rPr>
              <a:t>      </a:t>
            </a:r>
            <a:endParaRPr lang="zh-CN" altLang="en-US" sz="2400" b="1"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60419" name="Rectangle 3"/>
          <p:cNvSpPr>
            <a:spLocks noGrp="1" noChangeArrowheads="1"/>
          </p:cNvSpPr>
          <p:nvPr>
            <p:ph type="body" sz="half" idx="1"/>
          </p:nvPr>
        </p:nvSpPr>
        <p:spPr>
          <a:xfrm>
            <a:off x="706438" y="1341438"/>
            <a:ext cx="7466012" cy="4724400"/>
          </a:xfrm>
        </p:spPr>
        <p:txBody>
          <a:bodyPr/>
          <a:lstStyle/>
          <a:p>
            <a:pPr algn="just" eaLnBrk="1" hangingPunct="1">
              <a:lnSpc>
                <a:spcPct val="115000"/>
              </a:lnSpc>
              <a:spcBef>
                <a:spcPct val="50000"/>
              </a:spcBef>
              <a:buFontTx/>
              <a:buNone/>
            </a:pPr>
            <a:r>
              <a:rPr lang="en-US" altLang="zh-CN" sz="2400" b="1" smtClean="0">
                <a:latin typeface="楷体_GB2312" pitchFamily="49" charset="-122"/>
                <a:ea typeface="楷体_GB2312" pitchFamily="49" charset="-122"/>
              </a:rPr>
              <a:t>TCP/IP</a:t>
            </a:r>
            <a:r>
              <a:rPr lang="zh-CN" altLang="en-US" sz="2400" b="1" smtClean="0">
                <a:latin typeface="楷体_GB2312" pitchFamily="49" charset="-122"/>
                <a:ea typeface="楷体_GB2312" pitchFamily="49" charset="-122"/>
              </a:rPr>
              <a:t>协议的特点：</a:t>
            </a:r>
          </a:p>
          <a:p>
            <a:pPr eaLnBrk="1" hangingPunct="1">
              <a:lnSpc>
                <a:spcPct val="120000"/>
              </a:lnSpc>
              <a:spcBef>
                <a:spcPct val="35000"/>
              </a:spcBef>
              <a:buFontTx/>
              <a:buNone/>
            </a:pP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、开放的协议标准，可以免费使用，并且独立于特定的计算机硬件与操作系统。</a:t>
            </a:r>
          </a:p>
          <a:p>
            <a:pPr eaLnBrk="1" hangingPunct="1">
              <a:lnSpc>
                <a:spcPct val="120000"/>
              </a:lnSpc>
              <a:spcBef>
                <a:spcPct val="35000"/>
              </a:spcBef>
              <a:buFontTx/>
              <a:buNone/>
            </a:pP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、独立于特定的网络硬件，可以运行在局域网、广域网，更适用于互联网中。</a:t>
            </a:r>
          </a:p>
          <a:p>
            <a:pPr eaLnBrk="1" hangingPunct="1">
              <a:lnSpc>
                <a:spcPct val="120000"/>
              </a:lnSpc>
              <a:spcBef>
                <a:spcPct val="35000"/>
              </a:spcBef>
              <a:buFontTx/>
              <a:buNone/>
            </a:pP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、统一的网络地址分配方案，使得整个</a:t>
            </a:r>
            <a:r>
              <a:rPr lang="en-US" altLang="zh-CN" sz="2400" b="1" smtClean="0">
                <a:latin typeface="楷体_GB2312" pitchFamily="49" charset="-122"/>
                <a:ea typeface="楷体_GB2312" pitchFamily="49" charset="-122"/>
              </a:rPr>
              <a:t>TCP/IP</a:t>
            </a:r>
            <a:r>
              <a:rPr lang="zh-CN" altLang="en-US" sz="2400" b="1" smtClean="0">
                <a:latin typeface="楷体_GB2312" pitchFamily="49" charset="-122"/>
                <a:ea typeface="楷体_GB2312" pitchFamily="49" charset="-122"/>
              </a:rPr>
              <a:t>设备在网中都具有惟一的地址。</a:t>
            </a:r>
          </a:p>
          <a:p>
            <a:pPr eaLnBrk="1" hangingPunct="1">
              <a:lnSpc>
                <a:spcPct val="120000"/>
              </a:lnSpc>
              <a:spcBef>
                <a:spcPct val="35000"/>
              </a:spcBef>
              <a:buFontTx/>
              <a:buNone/>
            </a:pPr>
            <a:r>
              <a:rPr lang="en-US" altLang="zh-CN" sz="2400" b="1" smtClean="0">
                <a:latin typeface="楷体_GB2312" pitchFamily="49" charset="-122"/>
                <a:ea typeface="楷体_GB2312" pitchFamily="49" charset="-122"/>
              </a:rPr>
              <a:t>4</a:t>
            </a:r>
            <a:r>
              <a:rPr lang="zh-CN" altLang="en-US" sz="2400" b="1" smtClean="0">
                <a:latin typeface="楷体_GB2312" pitchFamily="49" charset="-122"/>
                <a:ea typeface="楷体_GB2312" pitchFamily="49" charset="-122"/>
              </a:rPr>
              <a:t>、标准化的高层协议，可以提供多种可靠的用户服务。</a:t>
            </a:r>
            <a:endParaRPr lang="zh-CN" altLang="en-US" sz="3200" b="1" smtClean="0">
              <a:latin typeface="楷体_GB2312" pitchFamily="49" charset="-122"/>
              <a:ea typeface="楷体_GB2312" pitchFamily="49" charset="-122"/>
            </a:endParaRPr>
          </a:p>
          <a:p>
            <a:pPr algn="just" eaLnBrk="1" hangingPunct="1">
              <a:lnSpc>
                <a:spcPct val="120000"/>
              </a:lnSpc>
              <a:spcBef>
                <a:spcPct val="35000"/>
              </a:spcBef>
              <a:buFontTx/>
              <a:buNone/>
            </a:pPr>
            <a:r>
              <a:rPr lang="zh-CN" altLang="en-US" sz="2400" b="1" smtClean="0">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graphicFrame>
        <p:nvGraphicFramePr>
          <p:cNvPr id="61443" name="Object 6"/>
          <p:cNvGraphicFramePr>
            <a:graphicFrameLocks noGrp="1" noChangeAspect="1"/>
          </p:cNvGraphicFramePr>
          <p:nvPr>
            <p:ph sz="half" idx="2"/>
            <p:extLst>
              <p:ext uri="{D42A27DB-BD31-4B8C-83A1-F6EECF244321}">
                <p14:modId xmlns:p14="http://schemas.microsoft.com/office/powerpoint/2010/main" val="967150782"/>
              </p:ext>
            </p:extLst>
          </p:nvPr>
        </p:nvGraphicFramePr>
        <p:xfrm>
          <a:off x="-468560" y="1247803"/>
          <a:ext cx="3254481" cy="3600971"/>
        </p:xfrm>
        <a:graphic>
          <a:graphicData uri="http://schemas.openxmlformats.org/presentationml/2006/ole">
            <mc:AlternateContent xmlns:mc="http://schemas.openxmlformats.org/markup-compatibility/2006">
              <mc:Choice xmlns:v="urn:schemas-microsoft-com:vml" Requires="v">
                <p:oleObj spid="_x0000_s61462" name="Visio" r:id="rId4" imgW="1787841" imgH="1977648" progId="Visio.Drawing.11">
                  <p:embed/>
                </p:oleObj>
              </mc:Choice>
              <mc:Fallback>
                <p:oleObj name="Visio" r:id="rId4" imgW="1787841" imgH="1977648"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60" y="1247803"/>
                        <a:ext cx="3254481" cy="3600971"/>
                      </a:xfrm>
                      <a:prstGeom prst="rect">
                        <a:avLst/>
                      </a:prstGeom>
                      <a:noFill/>
                      <a:ln>
                        <a:noFill/>
                      </a:ln>
                      <a:effectLst/>
                      <a:extLst/>
                    </p:spPr>
                  </p:pic>
                </p:oleObj>
              </mc:Fallback>
            </mc:AlternateContent>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2285857346"/>
              </p:ext>
            </p:extLst>
          </p:nvPr>
        </p:nvGraphicFramePr>
        <p:xfrm>
          <a:off x="2915816" y="2143329"/>
          <a:ext cx="5887567" cy="4114800"/>
        </p:xfrm>
        <a:graphic>
          <a:graphicData uri="http://schemas.openxmlformats.org/drawingml/2006/table">
            <a:tbl>
              <a:tblPr/>
              <a:tblGrid>
                <a:gridCol w="2454568"/>
                <a:gridCol w="1470477"/>
                <a:gridCol w="1962522"/>
              </a:tblGrid>
              <a:tr h="0">
                <a:tc>
                  <a:txBody>
                    <a:bodyPr/>
                    <a:lstStyle/>
                    <a:p>
                      <a:pPr algn="ctr"/>
                      <a:r>
                        <a:rPr lang="en-US" altLang="zh-CN" sz="1600" dirty="0">
                          <a:solidFill>
                            <a:srgbClr val="000000"/>
                          </a:solidFill>
                          <a:effectLst/>
                        </a:rPr>
                        <a:t>OSI</a:t>
                      </a:r>
                      <a:r>
                        <a:rPr lang="zh-CN" altLang="en-US" sz="1600" dirty="0">
                          <a:solidFill>
                            <a:srgbClr val="000000"/>
                          </a:solidFill>
                          <a:effectLst/>
                        </a:rPr>
                        <a:t>七层网络模型</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a:txBody>
                    <a:bodyPr/>
                    <a:lstStyle/>
                    <a:p>
                      <a:pPr algn="ctr"/>
                      <a:r>
                        <a:rPr lang="en-US" sz="1600">
                          <a:solidFill>
                            <a:srgbClr val="000000"/>
                          </a:solidFill>
                          <a:effectLst/>
                        </a:rPr>
                        <a:t>TCP/IP</a:t>
                      </a:r>
                      <a:r>
                        <a:rPr lang="zh-CN" altLang="en-US" sz="1600">
                          <a:solidFill>
                            <a:srgbClr val="000000"/>
                          </a:solidFill>
                          <a:effectLst/>
                        </a:rPr>
                        <a:t>四层概念模型  </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a:txBody>
                    <a:bodyPr/>
                    <a:lstStyle/>
                    <a:p>
                      <a:pPr algn="ctr"/>
                      <a:r>
                        <a:rPr lang="zh-CN" altLang="en-US" sz="1600">
                          <a:solidFill>
                            <a:srgbClr val="000000"/>
                          </a:solidFill>
                          <a:effectLst/>
                        </a:rPr>
                        <a:t>对应网络协议</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r>
              <a:tr h="0">
                <a:tc>
                  <a:txBody>
                    <a:bodyPr/>
                    <a:lstStyle/>
                    <a:p>
                      <a:r>
                        <a:rPr lang="zh-CN" altLang="en-US" sz="1600">
                          <a:solidFill>
                            <a:srgbClr val="000000"/>
                          </a:solidFill>
                          <a:effectLst/>
                        </a:rPr>
                        <a:t>应用层（</a:t>
                      </a:r>
                      <a:r>
                        <a:rPr lang="en-US" sz="1600">
                          <a:solidFill>
                            <a:srgbClr val="000000"/>
                          </a:solidFill>
                          <a:effectLst/>
                        </a:rPr>
                        <a:t>Application）</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rowSpan="3">
                  <a:txBody>
                    <a:bodyPr/>
                    <a:lstStyle/>
                    <a:p>
                      <a:r>
                        <a:rPr lang="zh-CN" altLang="en-US" sz="1600" dirty="0">
                          <a:solidFill>
                            <a:srgbClr val="000000"/>
                          </a:solidFill>
                          <a:effectLst/>
                        </a:rPr>
                        <a:t>应用层</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a:txBody>
                    <a:bodyPr/>
                    <a:lstStyle/>
                    <a:p>
                      <a:r>
                        <a:rPr lang="en-US" sz="1600">
                          <a:solidFill>
                            <a:srgbClr val="000000"/>
                          </a:solidFill>
                          <a:effectLst/>
                        </a:rPr>
                        <a:t>HTTP、TFTP, FTP, NFS, WAIS、SMTP</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r>
              <a:tr h="0">
                <a:tc>
                  <a:txBody>
                    <a:bodyPr/>
                    <a:lstStyle/>
                    <a:p>
                      <a:r>
                        <a:rPr lang="zh-CN" altLang="en-US" sz="1600">
                          <a:solidFill>
                            <a:srgbClr val="000000"/>
                          </a:solidFill>
                          <a:effectLst/>
                        </a:rPr>
                        <a:t>表示层（</a:t>
                      </a:r>
                      <a:r>
                        <a:rPr lang="en-US" sz="1600">
                          <a:solidFill>
                            <a:srgbClr val="000000"/>
                          </a:solidFill>
                          <a:effectLst/>
                        </a:rPr>
                        <a:t>Presentation）</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vMerge="1">
                  <a:txBody>
                    <a:bodyPr/>
                    <a:lstStyle/>
                    <a:p>
                      <a:endParaRPr lang="zh-CN" altLang="en-US"/>
                    </a:p>
                  </a:txBody>
                  <a:tcPr/>
                </a:tc>
                <a:tc>
                  <a:txBody>
                    <a:bodyPr/>
                    <a:lstStyle/>
                    <a:p>
                      <a:r>
                        <a:rPr lang="en-US" sz="1600" dirty="0">
                          <a:solidFill>
                            <a:srgbClr val="000000"/>
                          </a:solidFill>
                          <a:effectLst/>
                        </a:rPr>
                        <a:t>Telnet, Rlogin, SNMP, Gopher</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r>
              <a:tr h="0">
                <a:tc>
                  <a:txBody>
                    <a:bodyPr/>
                    <a:lstStyle/>
                    <a:p>
                      <a:r>
                        <a:rPr lang="zh-CN" altLang="en-US" sz="1600">
                          <a:solidFill>
                            <a:srgbClr val="000000"/>
                          </a:solidFill>
                          <a:effectLst/>
                        </a:rPr>
                        <a:t>会话层（</a:t>
                      </a:r>
                      <a:r>
                        <a:rPr lang="en-US" sz="1600">
                          <a:solidFill>
                            <a:srgbClr val="000000"/>
                          </a:solidFill>
                          <a:effectLst/>
                        </a:rPr>
                        <a:t>Session）</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vMerge="1">
                  <a:txBody>
                    <a:bodyPr/>
                    <a:lstStyle/>
                    <a:p>
                      <a:endParaRPr lang="zh-CN" altLang="en-US"/>
                    </a:p>
                  </a:txBody>
                  <a:tcPr/>
                </a:tc>
                <a:tc>
                  <a:txBody>
                    <a:bodyPr/>
                    <a:lstStyle/>
                    <a:p>
                      <a:r>
                        <a:rPr lang="en-US" sz="1600">
                          <a:solidFill>
                            <a:srgbClr val="000000"/>
                          </a:solidFill>
                          <a:effectLst/>
                        </a:rPr>
                        <a:t>SMTP, DNS</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r>
              <a:tr h="0">
                <a:tc>
                  <a:txBody>
                    <a:bodyPr/>
                    <a:lstStyle/>
                    <a:p>
                      <a:r>
                        <a:rPr lang="zh-CN" altLang="en-US" sz="1600">
                          <a:solidFill>
                            <a:srgbClr val="000000"/>
                          </a:solidFill>
                          <a:effectLst/>
                        </a:rPr>
                        <a:t>传输层（</a:t>
                      </a:r>
                      <a:r>
                        <a:rPr lang="en-US" sz="1600">
                          <a:solidFill>
                            <a:srgbClr val="000000"/>
                          </a:solidFill>
                          <a:effectLst/>
                        </a:rPr>
                        <a:t>Transport）</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a:txBody>
                    <a:bodyPr/>
                    <a:lstStyle/>
                    <a:p>
                      <a:r>
                        <a:rPr lang="zh-CN" altLang="en-US" sz="1600">
                          <a:solidFill>
                            <a:srgbClr val="000000"/>
                          </a:solidFill>
                          <a:effectLst/>
                        </a:rPr>
                        <a:t>传输层</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a:txBody>
                    <a:bodyPr/>
                    <a:lstStyle/>
                    <a:p>
                      <a:r>
                        <a:rPr lang="en-US" sz="1600">
                          <a:solidFill>
                            <a:srgbClr val="000000"/>
                          </a:solidFill>
                          <a:effectLst/>
                        </a:rPr>
                        <a:t>TCP, UDP</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r>
              <a:tr h="0">
                <a:tc>
                  <a:txBody>
                    <a:bodyPr/>
                    <a:lstStyle/>
                    <a:p>
                      <a:r>
                        <a:rPr lang="zh-CN" altLang="en-US" sz="1600">
                          <a:solidFill>
                            <a:srgbClr val="000000"/>
                          </a:solidFill>
                          <a:effectLst/>
                        </a:rPr>
                        <a:t>网络层（</a:t>
                      </a:r>
                      <a:r>
                        <a:rPr lang="en-US" sz="1600">
                          <a:solidFill>
                            <a:srgbClr val="000000"/>
                          </a:solidFill>
                          <a:effectLst/>
                        </a:rPr>
                        <a:t>Network）</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a:txBody>
                    <a:bodyPr/>
                    <a:lstStyle/>
                    <a:p>
                      <a:r>
                        <a:rPr lang="zh-CN" altLang="en-US" sz="1600">
                          <a:solidFill>
                            <a:srgbClr val="000000"/>
                          </a:solidFill>
                          <a:effectLst/>
                        </a:rPr>
                        <a:t>网络层</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a:txBody>
                    <a:bodyPr/>
                    <a:lstStyle/>
                    <a:p>
                      <a:r>
                        <a:rPr lang="en-US" sz="1600">
                          <a:solidFill>
                            <a:srgbClr val="000000"/>
                          </a:solidFill>
                          <a:effectLst/>
                        </a:rPr>
                        <a:t>IP, ICMP, ARP, RARP, AKP, UUCP</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r>
              <a:tr h="0">
                <a:tc>
                  <a:txBody>
                    <a:bodyPr/>
                    <a:lstStyle/>
                    <a:p>
                      <a:r>
                        <a:rPr lang="zh-CN" altLang="en-US" sz="1600">
                          <a:solidFill>
                            <a:srgbClr val="000000"/>
                          </a:solidFill>
                          <a:effectLst/>
                        </a:rPr>
                        <a:t>数据链路层（</a:t>
                      </a:r>
                      <a:r>
                        <a:rPr lang="en-US" sz="1600">
                          <a:solidFill>
                            <a:srgbClr val="000000"/>
                          </a:solidFill>
                          <a:effectLst/>
                        </a:rPr>
                        <a:t>Data Link）</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rowSpan="2">
                  <a:txBody>
                    <a:bodyPr/>
                    <a:lstStyle/>
                    <a:p>
                      <a:r>
                        <a:rPr lang="zh-CN" altLang="en-US" sz="1600">
                          <a:solidFill>
                            <a:srgbClr val="000000"/>
                          </a:solidFill>
                          <a:effectLst/>
                        </a:rPr>
                        <a:t>数据链路层</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a:txBody>
                    <a:bodyPr/>
                    <a:lstStyle/>
                    <a:p>
                      <a:r>
                        <a:rPr lang="en-US" sz="1600">
                          <a:solidFill>
                            <a:srgbClr val="000000"/>
                          </a:solidFill>
                          <a:effectLst/>
                        </a:rPr>
                        <a:t>FDDI, Ethernet, Arpanet, PDN, SLIP, PPP</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r>
              <a:tr h="0">
                <a:tc>
                  <a:txBody>
                    <a:bodyPr/>
                    <a:lstStyle/>
                    <a:p>
                      <a:r>
                        <a:rPr lang="zh-CN" altLang="en-US" sz="1600">
                          <a:solidFill>
                            <a:srgbClr val="000000"/>
                          </a:solidFill>
                          <a:effectLst/>
                        </a:rPr>
                        <a:t>物理层（</a:t>
                      </a:r>
                      <a:r>
                        <a:rPr lang="en-US" sz="1600">
                          <a:solidFill>
                            <a:srgbClr val="000000"/>
                          </a:solidFill>
                          <a:effectLst/>
                        </a:rPr>
                        <a:t>Physical）</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c vMerge="1">
                  <a:txBody>
                    <a:bodyPr/>
                    <a:lstStyle/>
                    <a:p>
                      <a:endParaRPr lang="zh-CN" altLang="en-US"/>
                    </a:p>
                  </a:txBody>
                  <a:tcPr/>
                </a:tc>
                <a:tc>
                  <a:txBody>
                    <a:bodyPr/>
                    <a:lstStyle/>
                    <a:p>
                      <a:r>
                        <a:rPr lang="en-US" sz="1600" dirty="0">
                          <a:solidFill>
                            <a:srgbClr val="000000"/>
                          </a:solidFill>
                          <a:effectLst/>
                        </a:rPr>
                        <a:t>IEEE 802.1A, IEEE 802.2</a:t>
                      </a:r>
                      <a:r>
                        <a:rPr lang="zh-CN" altLang="en-US" sz="1600" dirty="0">
                          <a:solidFill>
                            <a:srgbClr val="000000"/>
                          </a:solidFill>
                          <a:effectLst/>
                        </a:rPr>
                        <a:t>到</a:t>
                      </a:r>
                      <a:r>
                        <a:rPr lang="en-US" sz="1600" dirty="0">
                          <a:solidFill>
                            <a:srgbClr val="000000"/>
                          </a:solidFill>
                          <a:effectLst/>
                        </a:rPr>
                        <a:t>IEEE 802.11</a:t>
                      </a:r>
                    </a:p>
                  </a:txBody>
                  <a:tcPr marL="28575" marR="28575" marT="28575" marB="28575" anchor="b">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EFEF2"/>
                    </a:solidFill>
                  </a:tcPr>
                </a:tc>
              </a:tr>
            </a:tbl>
          </a:graphicData>
        </a:graphic>
      </p:graphicFrame>
      <p:sp>
        <p:nvSpPr>
          <p:cNvPr id="3" name="Rectangle 14"/>
          <p:cNvSpPr>
            <a:spLocks noChangeArrowheads="1"/>
          </p:cNvSpPr>
          <p:nvPr/>
        </p:nvSpPr>
        <p:spPr bwMode="auto">
          <a:xfrm>
            <a:off x="4653806" y="1810485"/>
            <a:ext cx="5406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smtClean="0">
                <a:ln>
                  <a:noFill/>
                </a:ln>
                <a:solidFill>
                  <a:schemeClr val="tx1"/>
                </a:solidFill>
                <a:effectLst/>
                <a:latin typeface="Arial" panose="020B0604020202020204" pitchFamily="34" charset="0"/>
              </a:rPr>
              <a:t/>
            </a:r>
            <a:br>
              <a:rPr kumimoji="0" lang="zh-CN" altLang="zh-CN" sz="1800" b="0" i="0" u="none" strike="noStrike" cap="none" normalizeH="0" baseline="0" smtClean="0">
                <a:ln>
                  <a:noFill/>
                </a:ln>
                <a:solidFill>
                  <a:schemeClr val="tx1"/>
                </a:solidFill>
                <a:effectLst/>
                <a:latin typeface="Arial" panose="020B0604020202020204" pitchFamily="34" charset="0"/>
              </a:rPr>
            </a:b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zh-CN" altLang="en-US" b="1" smtClean="0">
                <a:latin typeface="楷体_GB2312" pitchFamily="49" charset="-122"/>
                <a:ea typeface="楷体_GB2312" pitchFamily="49" charset="-122"/>
              </a:rPr>
              <a:t>教材与参考书</a:t>
            </a:r>
          </a:p>
        </p:txBody>
      </p:sp>
      <p:sp>
        <p:nvSpPr>
          <p:cNvPr id="8195" name="Rectangle 3"/>
          <p:cNvSpPr>
            <a:spLocks noGrp="1" noChangeArrowheads="1"/>
          </p:cNvSpPr>
          <p:nvPr>
            <p:ph idx="1"/>
          </p:nvPr>
        </p:nvSpPr>
        <p:spPr/>
        <p:txBody>
          <a:bodyPr>
            <a:normAutofit fontScale="92500" lnSpcReduction="10000"/>
          </a:bodyPr>
          <a:lstStyle/>
          <a:p>
            <a:pPr eaLnBrk="1" hangingPunct="1">
              <a:lnSpc>
                <a:spcPct val="90000"/>
              </a:lnSpc>
              <a:spcBef>
                <a:spcPct val="30000"/>
              </a:spcBef>
              <a:buFontTx/>
              <a:buNone/>
            </a:pPr>
            <a:r>
              <a:rPr lang="en-US" altLang="zh-CN" sz="2800" b="1" smtClean="0">
                <a:latin typeface="楷体_GB2312" pitchFamily="49" charset="-122"/>
                <a:ea typeface="楷体_GB2312" pitchFamily="49" charset="-122"/>
              </a:rPr>
              <a:t>1</a:t>
            </a:r>
            <a:r>
              <a:rPr lang="zh-CN" altLang="en-US" sz="2800" b="1" smtClean="0">
                <a:latin typeface="楷体_GB2312" pitchFamily="49" charset="-122"/>
                <a:ea typeface="楷体_GB2312" pitchFamily="49" charset="-122"/>
              </a:rPr>
              <a:t>、教材：</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现代通信网概论</a:t>
            </a:r>
            <a:r>
              <a:rPr lang="en-US" altLang="zh-CN" sz="2800" b="1" smtClean="0">
                <a:latin typeface="楷体_GB2312" pitchFamily="49" charset="-122"/>
                <a:ea typeface="楷体_GB2312" pitchFamily="49" charset="-122"/>
              </a:rPr>
              <a:t>》</a:t>
            </a:r>
          </a:p>
          <a:p>
            <a:pPr lvl="1" eaLnBrk="1" hangingPunct="1">
              <a:lnSpc>
                <a:spcPct val="90000"/>
              </a:lnSpc>
              <a:spcBef>
                <a:spcPct val="30000"/>
              </a:spcBef>
            </a:pPr>
            <a:r>
              <a:rPr lang="zh-CN" altLang="en-US" sz="2200" b="1" smtClean="0">
                <a:latin typeface="楷体_GB2312" pitchFamily="49" charset="-122"/>
                <a:ea typeface="楷体_GB2312" pitchFamily="49" charset="-122"/>
              </a:rPr>
              <a:t>杨武军等编著</a:t>
            </a:r>
          </a:p>
          <a:p>
            <a:pPr lvl="1" eaLnBrk="1" hangingPunct="1">
              <a:lnSpc>
                <a:spcPct val="90000"/>
              </a:lnSpc>
              <a:spcBef>
                <a:spcPct val="30000"/>
              </a:spcBef>
            </a:pPr>
            <a:r>
              <a:rPr lang="zh-CN" altLang="en-US" sz="2200" b="1" smtClean="0">
                <a:latin typeface="楷体_GB2312" pitchFamily="49" charset="-122"/>
                <a:ea typeface="楷体_GB2312" pitchFamily="49" charset="-122"/>
              </a:rPr>
              <a:t>西安电子科技大学出版社</a:t>
            </a:r>
          </a:p>
          <a:p>
            <a:pPr eaLnBrk="1" hangingPunct="1">
              <a:lnSpc>
                <a:spcPct val="90000"/>
              </a:lnSpc>
              <a:spcBef>
                <a:spcPct val="30000"/>
              </a:spcBef>
              <a:buFontTx/>
              <a:buNone/>
            </a:pPr>
            <a:r>
              <a:rPr lang="en-US" altLang="zh-CN" sz="2800" b="1" smtClean="0">
                <a:latin typeface="楷体_GB2312" pitchFamily="49" charset="-122"/>
                <a:ea typeface="楷体_GB2312" pitchFamily="49" charset="-122"/>
              </a:rPr>
              <a:t>2</a:t>
            </a:r>
            <a:r>
              <a:rPr lang="zh-CN" altLang="en-US" sz="2800" b="1" smtClean="0">
                <a:latin typeface="楷体_GB2312" pitchFamily="49" charset="-122"/>
                <a:ea typeface="楷体_GB2312" pitchFamily="49" charset="-122"/>
              </a:rPr>
              <a:t>、主要参考书</a:t>
            </a:r>
          </a:p>
          <a:p>
            <a:pPr lvl="1" eaLnBrk="1" hangingPunct="1">
              <a:lnSpc>
                <a:spcPct val="90000"/>
              </a:lnSpc>
              <a:spcBef>
                <a:spcPct val="30000"/>
              </a:spcBef>
            </a:pPr>
            <a:r>
              <a:rPr lang="en-US" altLang="zh-CN" sz="2200" b="1" smtClean="0">
                <a:latin typeface="楷体_GB2312" pitchFamily="49" charset="-122"/>
                <a:ea typeface="楷体_GB2312" pitchFamily="49" charset="-122"/>
              </a:rPr>
              <a:t>《</a:t>
            </a:r>
            <a:r>
              <a:rPr lang="zh-CN" altLang="en-US" sz="2200" b="1" smtClean="0">
                <a:latin typeface="楷体_GB2312" pitchFamily="49" charset="-122"/>
                <a:ea typeface="楷体_GB2312" pitchFamily="49" charset="-122"/>
              </a:rPr>
              <a:t>计算机网络</a:t>
            </a:r>
            <a:r>
              <a:rPr lang="en-US" altLang="zh-CN" sz="2200" b="1" smtClean="0">
                <a:latin typeface="楷体_GB2312" pitchFamily="49" charset="-122"/>
                <a:ea typeface="楷体_GB2312" pitchFamily="49" charset="-122"/>
              </a:rPr>
              <a:t>》</a:t>
            </a:r>
            <a:r>
              <a:rPr lang="zh-CN" altLang="en-US" sz="2200" b="1" smtClean="0">
                <a:latin typeface="楷体_GB2312" pitchFamily="49" charset="-122"/>
                <a:ea typeface="楷体_GB2312" pitchFamily="49" charset="-122"/>
              </a:rPr>
              <a:t>，谢希仁编著，电子工业出版社</a:t>
            </a:r>
          </a:p>
          <a:p>
            <a:pPr lvl="1" eaLnBrk="1" hangingPunct="1">
              <a:lnSpc>
                <a:spcPct val="90000"/>
              </a:lnSpc>
              <a:spcBef>
                <a:spcPct val="30000"/>
              </a:spcBef>
            </a:pPr>
            <a:r>
              <a:rPr lang="en-US" altLang="zh-CN" sz="2200" b="1" smtClean="0">
                <a:latin typeface="楷体_GB2312" pitchFamily="49" charset="-122"/>
                <a:ea typeface="楷体_GB2312" pitchFamily="49" charset="-122"/>
              </a:rPr>
              <a:t>《</a:t>
            </a:r>
            <a:r>
              <a:rPr lang="zh-CN" altLang="en-US" sz="2200" b="1" smtClean="0">
                <a:latin typeface="楷体_GB2312" pitchFamily="49" charset="-122"/>
                <a:ea typeface="楷体_GB2312" pitchFamily="49" charset="-122"/>
              </a:rPr>
              <a:t>现代通信网概论</a:t>
            </a:r>
            <a:r>
              <a:rPr lang="en-US" altLang="zh-CN" sz="2200" b="1" smtClean="0">
                <a:latin typeface="楷体_GB2312" pitchFamily="49" charset="-122"/>
                <a:ea typeface="楷体_GB2312" pitchFamily="49" charset="-122"/>
              </a:rPr>
              <a:t>》</a:t>
            </a:r>
            <a:r>
              <a:rPr lang="zh-CN" altLang="en-US" sz="2200" b="1" smtClean="0">
                <a:latin typeface="楷体_GB2312" pitchFamily="49" charset="-122"/>
                <a:ea typeface="楷体_GB2312" pitchFamily="49" charset="-122"/>
              </a:rPr>
              <a:t>，秦国主编，人民邮电出版社</a:t>
            </a:r>
          </a:p>
          <a:p>
            <a:pPr lvl="1" eaLnBrk="1" hangingPunct="1">
              <a:lnSpc>
                <a:spcPct val="90000"/>
              </a:lnSpc>
              <a:spcBef>
                <a:spcPct val="30000"/>
              </a:spcBef>
            </a:pPr>
            <a:r>
              <a:rPr lang="en-US" altLang="zh-CN" sz="2200" b="1" smtClean="0">
                <a:latin typeface="楷体_GB2312" pitchFamily="49" charset="-122"/>
                <a:ea typeface="楷体_GB2312" pitchFamily="49" charset="-122"/>
              </a:rPr>
              <a:t>《</a:t>
            </a:r>
            <a:r>
              <a:rPr lang="zh-CN" altLang="en-US" sz="2200" b="1" smtClean="0">
                <a:latin typeface="楷体_GB2312" pitchFamily="49" charset="-122"/>
                <a:ea typeface="楷体_GB2312" pitchFamily="49" charset="-122"/>
              </a:rPr>
              <a:t>现代通信网概论</a:t>
            </a:r>
            <a:r>
              <a:rPr lang="en-US" altLang="zh-CN" sz="2200" b="1" smtClean="0">
                <a:latin typeface="楷体_GB2312" pitchFamily="49" charset="-122"/>
                <a:ea typeface="楷体_GB2312" pitchFamily="49" charset="-122"/>
              </a:rPr>
              <a:t>》</a:t>
            </a:r>
            <a:r>
              <a:rPr lang="zh-CN" altLang="en-US" sz="2200" b="1" smtClean="0">
                <a:latin typeface="楷体_GB2312" pitchFamily="49" charset="-122"/>
                <a:ea typeface="楷体_GB2312" pitchFamily="49" charset="-122"/>
              </a:rPr>
              <a:t>，李伟章编著，人民邮电出版社</a:t>
            </a:r>
            <a:endParaRPr lang="en-US" altLang="zh-CN" sz="2200" b="1" smtClean="0">
              <a:latin typeface="楷体_GB2312" pitchFamily="49" charset="-122"/>
              <a:ea typeface="楷体_GB2312" pitchFamily="49" charset="-122"/>
            </a:endParaRPr>
          </a:p>
          <a:p>
            <a:pPr lvl="1" eaLnBrk="1" hangingPunct="1">
              <a:lnSpc>
                <a:spcPct val="90000"/>
              </a:lnSpc>
              <a:spcBef>
                <a:spcPct val="30000"/>
              </a:spcBef>
            </a:pPr>
            <a:r>
              <a:rPr lang="en-US" altLang="zh-CN" sz="2200" b="1" smtClean="0">
                <a:latin typeface="楷体_GB2312" pitchFamily="49" charset="-122"/>
                <a:ea typeface="楷体_GB2312" pitchFamily="49" charset="-122"/>
              </a:rPr>
              <a:t>《</a:t>
            </a:r>
            <a:r>
              <a:rPr lang="zh-CN" altLang="en-US" sz="2200" b="1" smtClean="0">
                <a:latin typeface="楷体_GB2312" pitchFamily="49" charset="-122"/>
                <a:ea typeface="楷体_GB2312" pitchFamily="49" charset="-122"/>
              </a:rPr>
              <a:t>通信</a:t>
            </a:r>
            <a:r>
              <a:rPr lang="en-US" altLang="zh-CN" sz="2200" b="1" smtClean="0">
                <a:latin typeface="楷体_GB2312" pitchFamily="49" charset="-122"/>
                <a:ea typeface="楷体_GB2312" pitchFamily="49" charset="-122"/>
              </a:rPr>
              <a:t>4.0》</a:t>
            </a:r>
            <a:r>
              <a:rPr lang="zh-CN" altLang="en-US" sz="2200" b="1" smtClean="0">
                <a:latin typeface="楷体_GB2312" pitchFamily="49" charset="-122"/>
                <a:ea typeface="楷体_GB2312" pitchFamily="49" charset="-122"/>
              </a:rPr>
              <a:t>李正茂著　中国移动通信研究院</a:t>
            </a:r>
            <a:endParaRPr lang="en-US" altLang="zh-CN" sz="2200" b="1" smtClean="0">
              <a:latin typeface="楷体_GB2312" pitchFamily="49" charset="-122"/>
              <a:ea typeface="楷体_GB2312" pitchFamily="49" charset="-122"/>
            </a:endParaRPr>
          </a:p>
          <a:p>
            <a:pPr lvl="1" eaLnBrk="1" hangingPunct="1">
              <a:lnSpc>
                <a:spcPct val="90000"/>
              </a:lnSpc>
              <a:spcBef>
                <a:spcPct val="30000"/>
              </a:spcBef>
            </a:pPr>
            <a:r>
              <a:rPr lang="en-US" altLang="zh-CN" sz="2800" b="1" smtClean="0">
                <a:latin typeface="楷体_GB2312" pitchFamily="49" charset="-122"/>
                <a:ea typeface="楷体_GB2312" pitchFamily="49" charset="-122"/>
              </a:rPr>
              <a:t>3</a:t>
            </a:r>
            <a:r>
              <a:rPr lang="zh-CN" altLang="en-US" sz="2800" b="1" smtClean="0">
                <a:latin typeface="楷体_GB2312" pitchFamily="49" charset="-122"/>
                <a:ea typeface="楷体_GB2312" pitchFamily="49" charset="-122"/>
              </a:rPr>
              <a:t>、主要参考资料</a:t>
            </a:r>
          </a:p>
          <a:p>
            <a:pPr lvl="1" eaLnBrk="1" hangingPunct="1">
              <a:lnSpc>
                <a:spcPct val="90000"/>
              </a:lnSpc>
              <a:spcBef>
                <a:spcPct val="30000"/>
              </a:spcBef>
            </a:pPr>
            <a:r>
              <a:rPr lang="en-US" altLang="zh-CN" sz="2200" b="1" smtClean="0">
                <a:latin typeface="楷体_GB2312" pitchFamily="49" charset="-122"/>
                <a:ea typeface="楷体_GB2312" pitchFamily="49" charset="-122"/>
              </a:rPr>
              <a:t>ITU-T</a:t>
            </a:r>
            <a:r>
              <a:rPr lang="zh-CN" altLang="en-US" sz="2200" b="1" smtClean="0">
                <a:latin typeface="楷体_GB2312" pitchFamily="49" charset="-122"/>
                <a:ea typeface="楷体_GB2312" pitchFamily="49" charset="-122"/>
              </a:rPr>
              <a:t>标准</a:t>
            </a:r>
          </a:p>
          <a:p>
            <a:pPr lvl="1" eaLnBrk="1" hangingPunct="1">
              <a:lnSpc>
                <a:spcPct val="90000"/>
              </a:lnSpc>
              <a:spcBef>
                <a:spcPct val="30000"/>
              </a:spcBef>
            </a:pPr>
            <a:r>
              <a:rPr lang="en-US" altLang="zh-CN" sz="2200" b="1" smtClean="0">
                <a:latin typeface="楷体_GB2312" pitchFamily="49" charset="-122"/>
                <a:ea typeface="楷体_GB2312" pitchFamily="49" charset="-122"/>
              </a:rPr>
              <a:t>IETF</a:t>
            </a:r>
            <a:r>
              <a:rPr lang="zh-CN" altLang="en-US" sz="2200" b="1" smtClean="0">
                <a:latin typeface="楷体_GB2312" pitchFamily="49" charset="-122"/>
                <a:ea typeface="楷体_GB2312" pitchFamily="49" charset="-122"/>
              </a:rPr>
              <a:t>相关标准</a:t>
            </a:r>
          </a:p>
          <a:p>
            <a:pPr lvl="1" eaLnBrk="1" hangingPunct="1">
              <a:lnSpc>
                <a:spcPct val="90000"/>
              </a:lnSpc>
              <a:spcBef>
                <a:spcPct val="30000"/>
              </a:spcBef>
            </a:pPr>
            <a:r>
              <a:rPr lang="en-US" altLang="zh-CN" sz="2200" b="1" smtClean="0">
                <a:latin typeface="楷体_GB2312" pitchFamily="49" charset="-122"/>
                <a:ea typeface="楷体_GB2312" pitchFamily="49" charset="-122"/>
              </a:rPr>
              <a:t>IEEE</a:t>
            </a:r>
            <a:r>
              <a:rPr lang="zh-CN" altLang="en-US" sz="2200" b="1" smtClean="0">
                <a:latin typeface="楷体_GB2312" pitchFamily="49" charset="-122"/>
                <a:ea typeface="楷体_GB2312" pitchFamily="49" charset="-122"/>
              </a:rPr>
              <a:t>相关标准</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1.3 </a:t>
            </a:r>
            <a:r>
              <a:rPr lang="zh-CN" altLang="en-US" b="1" smtClean="0">
                <a:latin typeface="楷体_GB2312" pitchFamily="49" charset="-122"/>
                <a:ea typeface="楷体_GB2312" pitchFamily="49" charset="-122"/>
              </a:rPr>
              <a:t>通信网的体系结构</a:t>
            </a:r>
          </a:p>
        </p:txBody>
      </p:sp>
      <p:sp>
        <p:nvSpPr>
          <p:cNvPr id="62467" name="Rectangle 3"/>
          <p:cNvSpPr>
            <a:spLocks noGrp="1" noChangeArrowheads="1"/>
          </p:cNvSpPr>
          <p:nvPr>
            <p:ph type="body" sz="half" idx="1"/>
          </p:nvPr>
        </p:nvSpPr>
        <p:spPr>
          <a:xfrm>
            <a:off x="900113" y="1643063"/>
            <a:ext cx="7466012" cy="1641921"/>
          </a:xfrm>
        </p:spPr>
        <p:txBody>
          <a:bodyPr>
            <a:normAutofit fontScale="92500" lnSpcReduction="10000"/>
          </a:bodyPr>
          <a:lstStyle/>
          <a:p>
            <a:pPr algn="just" eaLnBrk="1" hangingPunct="1">
              <a:lnSpc>
                <a:spcPct val="115000"/>
              </a:lnSpc>
              <a:spcBef>
                <a:spcPct val="50000"/>
              </a:spcBef>
              <a:buFontTx/>
              <a:buNone/>
            </a:pPr>
            <a:r>
              <a:rPr lang="zh-CN" altLang="en-US" sz="2800" b="1" dirty="0" smtClean="0">
                <a:latin typeface="楷体_GB2312" pitchFamily="49" charset="-122"/>
                <a:ea typeface="楷体_GB2312" pitchFamily="49" charset="-122"/>
              </a:rPr>
              <a:t>思考：</a:t>
            </a:r>
            <a:r>
              <a:rPr lang="en-US" altLang="zh-CN" sz="2800" b="1" dirty="0" smtClean="0">
                <a:latin typeface="楷体_GB2312" pitchFamily="49" charset="-122"/>
                <a:ea typeface="楷体_GB2312" pitchFamily="49" charset="-122"/>
              </a:rPr>
              <a:t>OSI</a:t>
            </a:r>
            <a:r>
              <a:rPr lang="zh-CN" altLang="en-US" sz="2800" b="1" dirty="0" smtClean="0">
                <a:latin typeface="楷体_GB2312" pitchFamily="49" charset="-122"/>
                <a:ea typeface="楷体_GB2312" pitchFamily="49" charset="-122"/>
              </a:rPr>
              <a:t>模型和</a:t>
            </a:r>
            <a:r>
              <a:rPr lang="en-US" altLang="zh-CN" sz="2800" b="1" dirty="0" smtClean="0">
                <a:latin typeface="楷体_GB2312" pitchFamily="49" charset="-122"/>
                <a:ea typeface="楷体_GB2312" pitchFamily="49" charset="-122"/>
              </a:rPr>
              <a:t>TCP/IP</a:t>
            </a:r>
            <a:r>
              <a:rPr lang="zh-CN" altLang="en-US" sz="2800" b="1" dirty="0" smtClean="0">
                <a:latin typeface="楷体_GB2312" pitchFamily="49" charset="-122"/>
                <a:ea typeface="楷体_GB2312" pitchFamily="49" charset="-122"/>
              </a:rPr>
              <a:t>模型的区别</a:t>
            </a:r>
            <a:r>
              <a:rPr lang="zh-CN" altLang="en-US" sz="2800" b="1" dirty="0" smtClean="0">
                <a:latin typeface="楷体_GB2312" pitchFamily="49" charset="-122"/>
                <a:ea typeface="楷体_GB2312" pitchFamily="49" charset="-122"/>
              </a:rPr>
              <a:t>？</a:t>
            </a:r>
            <a:endParaRPr lang="en-US" altLang="zh-CN" sz="2800" b="1" dirty="0" smtClean="0">
              <a:latin typeface="楷体_GB2312" pitchFamily="49" charset="-122"/>
              <a:ea typeface="楷体_GB2312" pitchFamily="49" charset="-122"/>
            </a:endParaRPr>
          </a:p>
          <a:p>
            <a:pPr lvl="3" algn="just">
              <a:lnSpc>
                <a:spcPct val="115000"/>
              </a:lnSpc>
              <a:spcBef>
                <a:spcPct val="50000"/>
              </a:spcBef>
            </a:pPr>
            <a:r>
              <a:rPr lang="en-US" altLang="zh-CN" sz="2400" b="1" dirty="0" smtClean="0">
                <a:latin typeface="楷体_GB2312" pitchFamily="49" charset="-122"/>
                <a:ea typeface="楷体_GB2312" pitchFamily="49" charset="-122"/>
              </a:rPr>
              <a:t>OSI</a:t>
            </a:r>
            <a:r>
              <a:rPr lang="zh-CN" altLang="en-US" sz="2400" b="1" dirty="0" smtClean="0">
                <a:latin typeface="楷体_GB2312" pitchFamily="49" charset="-122"/>
                <a:ea typeface="楷体_GB2312" pitchFamily="49" charset="-122"/>
              </a:rPr>
              <a:t>模型有问题吗？</a:t>
            </a:r>
            <a:endParaRPr lang="en-US" altLang="zh-CN" sz="2400" b="1" dirty="0" smtClean="0">
              <a:latin typeface="楷体_GB2312" pitchFamily="49" charset="-122"/>
              <a:ea typeface="楷体_GB2312" pitchFamily="49" charset="-122"/>
            </a:endParaRPr>
          </a:p>
          <a:p>
            <a:pPr lvl="3" algn="just">
              <a:lnSpc>
                <a:spcPct val="115000"/>
              </a:lnSpc>
              <a:spcBef>
                <a:spcPct val="50000"/>
              </a:spcBef>
            </a:pPr>
            <a:r>
              <a:rPr lang="en-US" altLang="zh-CN" sz="2400" b="1" dirty="0" smtClean="0">
                <a:latin typeface="楷体_GB2312" pitchFamily="49" charset="-122"/>
                <a:ea typeface="楷体_GB2312" pitchFamily="49" charset="-122"/>
              </a:rPr>
              <a:t>OSI</a:t>
            </a:r>
            <a:r>
              <a:rPr lang="zh-CN" altLang="en-US" sz="2400" b="1" dirty="0" smtClean="0">
                <a:latin typeface="楷体_GB2312" pitchFamily="49" charset="-122"/>
                <a:ea typeface="楷体_GB2312" pitchFamily="49" charset="-122"/>
              </a:rPr>
              <a:t>模型与</a:t>
            </a:r>
            <a:r>
              <a:rPr lang="en-US" altLang="zh-CN" sz="2400" b="1" dirty="0" smtClean="0">
                <a:latin typeface="楷体_GB2312" pitchFamily="49" charset="-122"/>
                <a:ea typeface="楷体_GB2312" pitchFamily="49" charset="-122"/>
              </a:rPr>
              <a:t>TCP/IP</a:t>
            </a:r>
            <a:r>
              <a:rPr lang="zh-CN" altLang="en-US" sz="2400" b="1" dirty="0" smtClean="0">
                <a:latin typeface="楷体_GB2312" pitchFamily="49" charset="-122"/>
                <a:ea typeface="楷体_GB2312" pitchFamily="49" charset="-122"/>
              </a:rPr>
              <a:t>模型的现状？</a:t>
            </a:r>
            <a:endParaRPr lang="en-US" altLang="zh-CN" sz="2400" b="1" dirty="0" smtClean="0">
              <a:latin typeface="楷体_GB2312" pitchFamily="49" charset="-122"/>
              <a:ea typeface="楷体_GB2312" pitchFamily="49" charset="-122"/>
            </a:endParaRPr>
          </a:p>
          <a:p>
            <a:pPr lvl="3" algn="just">
              <a:lnSpc>
                <a:spcPct val="115000"/>
              </a:lnSpc>
              <a:spcBef>
                <a:spcPct val="50000"/>
              </a:spcBef>
            </a:pPr>
            <a:endParaRPr lang="zh-CN" altLang="en-US" sz="2000" b="1" dirty="0" smtClean="0">
              <a:latin typeface="楷体_GB2312" pitchFamily="49" charset="-122"/>
              <a:ea typeface="楷体_GB2312" pitchFamily="49" charset="-122"/>
            </a:endParaRPr>
          </a:p>
        </p:txBody>
      </p:sp>
      <p:pic>
        <p:nvPicPr>
          <p:cNvPr id="62468" name="Picture 5" descr="https://p.ssl.qhimg.com/dmsmfl/120_75_/t01bb6cc29a659a3ba0.gif?size=100x100&amp;phash=-347762188406814616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883047"/>
            <a:ext cx="24193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32749" y="3284984"/>
            <a:ext cx="8033376" cy="3379387"/>
          </a:xfrm>
          <a:prstGeom prst="rect">
            <a:avLst/>
          </a:prstGeom>
        </p:spPr>
        <p:txBody>
          <a:bodyPr wrap="square">
            <a:spAutoFit/>
          </a:bodyPr>
          <a:lstStyle/>
          <a:p>
            <a:pPr marL="171450" lvl="0" indent="-171450">
              <a:spcBef>
                <a:spcPct val="30000"/>
              </a:spcBef>
              <a:buFont typeface="Arial" panose="020B0604020202020204" pitchFamily="34" charset="0"/>
              <a:buChar char="•"/>
            </a:pPr>
            <a:r>
              <a:rPr kumimoji="0" lang="en-US" altLang="zh-CN" sz="2400" dirty="0" smtClean="0">
                <a:solidFill>
                  <a:srgbClr val="000000"/>
                </a:solidFill>
                <a:latin typeface="+mn-ea"/>
                <a:ea typeface="+mn-ea"/>
              </a:rPr>
              <a:t>OSI</a:t>
            </a:r>
            <a:r>
              <a:rPr kumimoji="0" lang="zh-CN" altLang="en-US" sz="2400" dirty="0">
                <a:solidFill>
                  <a:srgbClr val="000000"/>
                </a:solidFill>
                <a:latin typeface="+mn-ea"/>
                <a:ea typeface="+mn-ea"/>
              </a:rPr>
              <a:t>引入了服务、接口、协议、分层的概念，</a:t>
            </a:r>
            <a:r>
              <a:rPr kumimoji="0" lang="en-US" altLang="zh-CN" sz="2400" dirty="0">
                <a:solidFill>
                  <a:srgbClr val="000000"/>
                </a:solidFill>
                <a:latin typeface="+mn-ea"/>
                <a:ea typeface="+mn-ea"/>
              </a:rPr>
              <a:t>TCP/IP</a:t>
            </a:r>
            <a:r>
              <a:rPr kumimoji="0" lang="zh-CN" altLang="en-US" sz="2400" dirty="0">
                <a:solidFill>
                  <a:srgbClr val="000000"/>
                </a:solidFill>
                <a:latin typeface="+mn-ea"/>
                <a:ea typeface="+mn-ea"/>
              </a:rPr>
              <a:t>借鉴了</a:t>
            </a:r>
            <a:r>
              <a:rPr kumimoji="0" lang="en-US" altLang="zh-CN" sz="2400" dirty="0">
                <a:solidFill>
                  <a:srgbClr val="000000"/>
                </a:solidFill>
                <a:latin typeface="+mn-ea"/>
                <a:ea typeface="+mn-ea"/>
              </a:rPr>
              <a:t>OSI</a:t>
            </a:r>
            <a:r>
              <a:rPr kumimoji="0" lang="zh-CN" altLang="en-US" sz="2400" dirty="0">
                <a:solidFill>
                  <a:srgbClr val="000000"/>
                </a:solidFill>
                <a:latin typeface="+mn-ea"/>
                <a:ea typeface="+mn-ea"/>
              </a:rPr>
              <a:t>的这些概念建立</a:t>
            </a:r>
            <a:r>
              <a:rPr kumimoji="0" lang="en-US" altLang="zh-CN" sz="2400" dirty="0">
                <a:solidFill>
                  <a:srgbClr val="000000"/>
                </a:solidFill>
                <a:latin typeface="+mn-ea"/>
                <a:ea typeface="+mn-ea"/>
              </a:rPr>
              <a:t>TCP/IP</a:t>
            </a:r>
            <a:r>
              <a:rPr kumimoji="0" lang="zh-CN" altLang="en-US" sz="2400" dirty="0">
                <a:solidFill>
                  <a:srgbClr val="000000"/>
                </a:solidFill>
                <a:latin typeface="+mn-ea"/>
                <a:ea typeface="+mn-ea"/>
              </a:rPr>
              <a:t>模型。</a:t>
            </a:r>
          </a:p>
          <a:p>
            <a:pPr marL="171450" lvl="0" indent="-171450">
              <a:spcBef>
                <a:spcPct val="30000"/>
              </a:spcBef>
              <a:buFont typeface="Arial" panose="020B0604020202020204" pitchFamily="34" charset="0"/>
              <a:buChar char="•"/>
            </a:pPr>
            <a:r>
              <a:rPr kumimoji="0" lang="en-US" altLang="zh-CN" sz="2400" dirty="0" smtClean="0">
                <a:solidFill>
                  <a:srgbClr val="000000"/>
                </a:solidFill>
                <a:latin typeface="+mn-ea"/>
                <a:ea typeface="+mn-ea"/>
              </a:rPr>
              <a:t>OSI</a:t>
            </a:r>
            <a:r>
              <a:rPr kumimoji="0" lang="zh-CN" altLang="en-US" sz="2400" dirty="0">
                <a:solidFill>
                  <a:srgbClr val="000000"/>
                </a:solidFill>
                <a:latin typeface="+mn-ea"/>
                <a:ea typeface="+mn-ea"/>
              </a:rPr>
              <a:t>先有模型，后有协议，先有标准，后进行实践；而</a:t>
            </a:r>
            <a:r>
              <a:rPr kumimoji="0" lang="en-US" altLang="zh-CN" sz="2400" dirty="0">
                <a:solidFill>
                  <a:srgbClr val="000000"/>
                </a:solidFill>
                <a:latin typeface="+mn-ea"/>
                <a:ea typeface="+mn-ea"/>
              </a:rPr>
              <a:t>TCP/IP</a:t>
            </a:r>
            <a:r>
              <a:rPr kumimoji="0" lang="zh-CN" altLang="en-US" sz="2400" dirty="0">
                <a:solidFill>
                  <a:srgbClr val="000000"/>
                </a:solidFill>
                <a:latin typeface="+mn-ea"/>
                <a:ea typeface="+mn-ea"/>
              </a:rPr>
              <a:t>则相反，先有协议和应用再提出了模型，且是参照的</a:t>
            </a:r>
            <a:r>
              <a:rPr kumimoji="0" lang="en-US" altLang="zh-CN" sz="2400" dirty="0">
                <a:solidFill>
                  <a:srgbClr val="000000"/>
                </a:solidFill>
                <a:latin typeface="+mn-ea"/>
                <a:ea typeface="+mn-ea"/>
              </a:rPr>
              <a:t>OSI</a:t>
            </a:r>
            <a:r>
              <a:rPr kumimoji="0" lang="zh-CN" altLang="en-US" sz="2400" dirty="0">
                <a:solidFill>
                  <a:srgbClr val="000000"/>
                </a:solidFill>
                <a:latin typeface="+mn-ea"/>
                <a:ea typeface="+mn-ea"/>
              </a:rPr>
              <a:t>模型。</a:t>
            </a:r>
          </a:p>
          <a:p>
            <a:pPr marL="171450" lvl="0" indent="-171450">
              <a:spcBef>
                <a:spcPct val="30000"/>
              </a:spcBef>
              <a:buFont typeface="Arial" panose="020B0604020202020204" pitchFamily="34" charset="0"/>
              <a:buChar char="•"/>
            </a:pPr>
            <a:r>
              <a:rPr kumimoji="0" lang="en-US" altLang="zh-CN" sz="2400" dirty="0" smtClean="0">
                <a:solidFill>
                  <a:srgbClr val="000000"/>
                </a:solidFill>
                <a:latin typeface="+mn-ea"/>
                <a:ea typeface="+mn-ea"/>
              </a:rPr>
              <a:t>OSI</a:t>
            </a:r>
            <a:r>
              <a:rPr kumimoji="0" lang="zh-CN" altLang="en-US" sz="2400" dirty="0">
                <a:solidFill>
                  <a:srgbClr val="000000"/>
                </a:solidFill>
                <a:latin typeface="+mn-ea"/>
                <a:ea typeface="+mn-ea"/>
              </a:rPr>
              <a:t>是一种理论下的模型，而</a:t>
            </a:r>
            <a:r>
              <a:rPr kumimoji="0" lang="en-US" altLang="zh-CN" sz="2400" dirty="0">
                <a:solidFill>
                  <a:srgbClr val="000000"/>
                </a:solidFill>
                <a:latin typeface="+mn-ea"/>
                <a:ea typeface="+mn-ea"/>
              </a:rPr>
              <a:t>TCP/IP</a:t>
            </a:r>
            <a:r>
              <a:rPr kumimoji="0" lang="zh-CN" altLang="en-US" sz="2400" dirty="0">
                <a:solidFill>
                  <a:srgbClr val="000000"/>
                </a:solidFill>
                <a:latin typeface="+mn-ea"/>
                <a:ea typeface="+mn-ea"/>
              </a:rPr>
              <a:t>已被广泛使用，成为网络互联事实上的标准。</a:t>
            </a:r>
          </a:p>
          <a:p>
            <a:pPr marL="171450" lvl="0" indent="-171450">
              <a:spcBef>
                <a:spcPct val="30000"/>
              </a:spcBef>
              <a:buFont typeface="Arial" panose="020B0604020202020204" pitchFamily="34" charset="0"/>
              <a:buChar char="•"/>
            </a:pPr>
            <a:endParaRPr kumimoji="0" lang="zh-CN" altLang="en-US" sz="2400" dirty="0">
              <a:solidFill>
                <a:prstClr val="black"/>
              </a:solidFill>
              <a:latin typeface="+mn-ea"/>
              <a:ea typeface="+mn-ea"/>
            </a:endParaRPr>
          </a:p>
        </p:txBody>
      </p:sp>
      <p:sp>
        <p:nvSpPr>
          <p:cNvPr id="5" name="矩形 4"/>
          <p:cNvSpPr/>
          <p:nvPr/>
        </p:nvSpPr>
        <p:spPr>
          <a:xfrm>
            <a:off x="4067944" y="5685943"/>
            <a:ext cx="5292080" cy="1200329"/>
          </a:xfrm>
          <a:prstGeom prst="rect">
            <a:avLst/>
          </a:prstGeom>
        </p:spPr>
        <p:txBody>
          <a:bodyPr wrap="square">
            <a:spAutoFit/>
          </a:bodyPr>
          <a:lstStyle/>
          <a:p>
            <a:r>
              <a:rPr lang="en-US" altLang="zh-CN" sz="2400" b="1" dirty="0">
                <a:solidFill>
                  <a:srgbClr val="FF0000"/>
                </a:solidFill>
                <a:latin typeface="+mn-ea"/>
                <a:ea typeface="+mn-ea"/>
              </a:rPr>
              <a:t>TCP/IP</a:t>
            </a:r>
            <a:r>
              <a:rPr lang="zh-CN" altLang="en-US" sz="2400" b="1" dirty="0">
                <a:solidFill>
                  <a:srgbClr val="FF0000"/>
                </a:solidFill>
                <a:latin typeface="+mn-ea"/>
                <a:ea typeface="+mn-ea"/>
              </a:rPr>
              <a:t>与</a:t>
            </a:r>
            <a:r>
              <a:rPr lang="en-US" altLang="zh-CN" sz="2400" b="1" dirty="0">
                <a:solidFill>
                  <a:srgbClr val="FF0000"/>
                </a:solidFill>
                <a:latin typeface="+mn-ea"/>
                <a:ea typeface="+mn-ea"/>
              </a:rPr>
              <a:t>OSI</a:t>
            </a:r>
            <a:r>
              <a:rPr lang="zh-CN" altLang="en-US" sz="2400" b="1" dirty="0">
                <a:solidFill>
                  <a:srgbClr val="FF0000"/>
                </a:solidFill>
                <a:latin typeface="+mn-ea"/>
                <a:ea typeface="+mn-ea"/>
              </a:rPr>
              <a:t>最大的不同在于</a:t>
            </a:r>
            <a:r>
              <a:rPr lang="en-US" altLang="zh-CN" sz="2400" b="1" dirty="0">
                <a:solidFill>
                  <a:srgbClr val="FF0000"/>
                </a:solidFill>
                <a:latin typeface="+mn-ea"/>
                <a:ea typeface="+mn-ea"/>
              </a:rPr>
              <a:t>OSI</a:t>
            </a:r>
            <a:r>
              <a:rPr lang="zh-CN" altLang="en-US" sz="2400" b="1" dirty="0">
                <a:solidFill>
                  <a:srgbClr val="FF0000"/>
                </a:solidFill>
                <a:latin typeface="+mn-ea"/>
                <a:ea typeface="+mn-ea"/>
              </a:rPr>
              <a:t>是一个理论上的网络通信模型，而</a:t>
            </a:r>
            <a:r>
              <a:rPr lang="en-US" altLang="zh-CN" sz="2400" b="1" dirty="0">
                <a:solidFill>
                  <a:srgbClr val="FF0000"/>
                </a:solidFill>
                <a:latin typeface="+mn-ea"/>
                <a:ea typeface="+mn-ea"/>
              </a:rPr>
              <a:t>TCP/IP</a:t>
            </a:r>
            <a:r>
              <a:rPr lang="zh-CN" altLang="en-US" sz="2400" b="1" dirty="0">
                <a:solidFill>
                  <a:srgbClr val="FF0000"/>
                </a:solidFill>
                <a:latin typeface="+mn-ea"/>
                <a:ea typeface="+mn-ea"/>
              </a:rPr>
              <a:t>则是实际运行的网络协议。</a:t>
            </a:r>
            <a:endParaRPr lang="zh-CN" altLang="en-US" sz="240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1.4 </a:t>
            </a:r>
            <a:r>
              <a:rPr lang="zh-CN" altLang="en-US" b="1" smtClean="0">
                <a:latin typeface="楷体_GB2312" pitchFamily="49" charset="-122"/>
                <a:ea typeface="楷体_GB2312" pitchFamily="49" charset="-122"/>
              </a:rPr>
              <a:t>通信网的服务质量</a:t>
            </a:r>
          </a:p>
        </p:txBody>
      </p:sp>
      <p:sp>
        <p:nvSpPr>
          <p:cNvPr id="63491" name="Rectangle 3"/>
          <p:cNvSpPr>
            <a:spLocks noGrp="1" noChangeArrowheads="1"/>
          </p:cNvSpPr>
          <p:nvPr>
            <p:ph type="body" sz="half" idx="1"/>
          </p:nvPr>
        </p:nvSpPr>
        <p:spPr>
          <a:xfrm>
            <a:off x="635000" y="1371600"/>
            <a:ext cx="7466013" cy="4724400"/>
          </a:xfrm>
        </p:spPr>
        <p:txBody>
          <a:bodyPr>
            <a:noAutofit/>
          </a:bodyPr>
          <a:lstStyle/>
          <a:p>
            <a:pPr eaLnBrk="1" hangingPunct="1">
              <a:lnSpc>
                <a:spcPct val="90000"/>
              </a:lnSpc>
              <a:spcBef>
                <a:spcPct val="30000"/>
              </a:spcBef>
              <a:buFontTx/>
              <a:buNone/>
            </a:pPr>
            <a:r>
              <a:rPr lang="zh-CN" altLang="en-US" sz="3200" b="1" dirty="0" smtClean="0">
                <a:latin typeface="楷体_GB2312" pitchFamily="49" charset="-122"/>
                <a:ea typeface="楷体_GB2312" pitchFamily="49" charset="-122"/>
              </a:rPr>
              <a:t>一、服务质量的总体要求</a:t>
            </a:r>
          </a:p>
          <a:p>
            <a:pPr algn="just" eaLnBrk="1" hangingPunct="1">
              <a:lnSpc>
                <a:spcPct val="105000"/>
              </a:lnSpc>
              <a:buFontTx/>
              <a:buNone/>
            </a:pP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、可访问性：是网络保证合法用户随时都能够快速、有保证地接入到网络以获得信息服务，并在规定的时延内传递信息的能力。</a:t>
            </a:r>
          </a:p>
          <a:p>
            <a:pPr algn="just" eaLnBrk="1" hangingPunct="1">
              <a:lnSpc>
                <a:spcPct val="105000"/>
              </a:lnSpc>
              <a:buFontTx/>
              <a:buNone/>
            </a:pPr>
            <a:r>
              <a:rPr lang="en-US" altLang="zh-CN" sz="2400" b="1" dirty="0" smtClean="0">
                <a:latin typeface="楷体_GB2312" pitchFamily="49" charset="-122"/>
                <a:ea typeface="楷体_GB2312" pitchFamily="49" charset="-122"/>
              </a:rPr>
              <a:t>2</a:t>
            </a:r>
            <a:r>
              <a:rPr lang="zh-CN" altLang="en-US" sz="2400" b="1" dirty="0" smtClean="0">
                <a:latin typeface="楷体_GB2312" pitchFamily="49" charset="-122"/>
                <a:ea typeface="楷体_GB2312" pitchFamily="49" charset="-122"/>
              </a:rPr>
              <a:t>、透明性：是网络保证用户业务信息准确、无差错传送的能力。实际中常用用户满意度和信号的传输质量来评定。</a:t>
            </a:r>
          </a:p>
          <a:p>
            <a:pPr algn="just" eaLnBrk="1" hangingPunct="1">
              <a:lnSpc>
                <a:spcPct val="105000"/>
              </a:lnSpc>
              <a:buFontTx/>
              <a:buNone/>
            </a:pPr>
            <a:r>
              <a:rPr lang="en-US" altLang="zh-CN" sz="2400" b="1" dirty="0" smtClean="0">
                <a:latin typeface="楷体_GB2312" pitchFamily="49" charset="-122"/>
                <a:ea typeface="楷体_GB2312" pitchFamily="49" charset="-122"/>
              </a:rPr>
              <a:t>3</a:t>
            </a:r>
            <a:r>
              <a:rPr lang="zh-CN" altLang="en-US" sz="2400" b="1" dirty="0" smtClean="0">
                <a:latin typeface="楷体_GB2312" pitchFamily="49" charset="-122"/>
                <a:ea typeface="楷体_GB2312" pitchFamily="49" charset="-122"/>
              </a:rPr>
              <a:t>、可靠性</a:t>
            </a:r>
            <a:r>
              <a:rPr lang="zh-CN" altLang="en-US" sz="2400" b="1" dirty="0" smtClean="0">
                <a:latin typeface="楷体_GB2312" pitchFamily="49" charset="-122"/>
                <a:ea typeface="楷体_GB2312" pitchFamily="49" charset="-122"/>
              </a:rPr>
              <a:t>：指</a:t>
            </a:r>
            <a:r>
              <a:rPr lang="zh-CN" altLang="en-US" sz="2400" b="1" dirty="0" smtClean="0">
                <a:latin typeface="楷体_GB2312" pitchFamily="49" charset="-122"/>
                <a:ea typeface="楷体_GB2312" pitchFamily="49" charset="-122"/>
              </a:rPr>
              <a:t>整个通信网连续、不间断地稳定运行的能力，通常由组成通信网的各系统、设备、部件等的可靠性来确定</a:t>
            </a:r>
            <a:r>
              <a:rPr lang="zh-CN" altLang="en-US" sz="2400" b="1" dirty="0" smtClean="0">
                <a:latin typeface="楷体_GB2312" pitchFamily="49" charset="-122"/>
                <a:ea typeface="楷体_GB2312" pitchFamily="49" charset="-122"/>
              </a:rPr>
              <a:t>。</a:t>
            </a:r>
            <a:endParaRPr lang="en-US" altLang="zh-CN" sz="2400" b="1" dirty="0" smtClean="0">
              <a:latin typeface="楷体_GB2312" pitchFamily="49" charset="-122"/>
              <a:ea typeface="楷体_GB2312" pitchFamily="49" charset="-122"/>
            </a:endParaRPr>
          </a:p>
          <a:p>
            <a:pPr algn="just" eaLnBrk="1" hangingPunct="1">
              <a:lnSpc>
                <a:spcPct val="105000"/>
              </a:lnSpc>
              <a:buFontTx/>
              <a:buNone/>
            </a:pPr>
            <a:r>
              <a:rPr lang="zh-CN" altLang="en-US" sz="2400" b="1" dirty="0" smtClean="0">
                <a:latin typeface="楷体_GB2312" pitchFamily="49" charset="-122"/>
                <a:ea typeface="楷体_GB2312" pitchFamily="49" charset="-122"/>
              </a:rPr>
              <a:t>指标</a:t>
            </a:r>
            <a:r>
              <a:rPr lang="zh-CN" altLang="en-US" sz="2400" b="1" dirty="0" smtClean="0">
                <a:latin typeface="楷体_GB2312" pitchFamily="49" charset="-122"/>
                <a:ea typeface="楷体_GB2312" pitchFamily="49" charset="-122"/>
              </a:rPr>
              <a:t>主要有：</a:t>
            </a: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失效率；</a:t>
            </a:r>
            <a:r>
              <a:rPr lang="en-US" altLang="zh-CN" sz="2400" b="1" dirty="0" smtClean="0">
                <a:latin typeface="楷体_GB2312" pitchFamily="49" charset="-122"/>
                <a:ea typeface="楷体_GB2312" pitchFamily="49" charset="-122"/>
              </a:rPr>
              <a:t>(2)</a:t>
            </a:r>
            <a:r>
              <a:rPr lang="zh-CN" altLang="en-US" sz="2400" b="1" dirty="0" smtClean="0">
                <a:latin typeface="楷体_GB2312" pitchFamily="49" charset="-122"/>
                <a:ea typeface="楷体_GB2312" pitchFamily="49" charset="-122"/>
              </a:rPr>
              <a:t>平均故障间隔时间</a:t>
            </a:r>
            <a:r>
              <a:rPr lang="en-US" altLang="zh-CN" sz="2400" b="1" dirty="0" smtClean="0">
                <a:latin typeface="楷体_GB2312" pitchFamily="49" charset="-122"/>
                <a:ea typeface="楷体_GB2312" pitchFamily="49" charset="-122"/>
              </a:rPr>
              <a:t>(MTBF)</a:t>
            </a:r>
            <a:r>
              <a:rPr lang="zh-CN" altLang="en-US"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(3)</a:t>
            </a:r>
            <a:r>
              <a:rPr lang="zh-CN" altLang="en-US" sz="2400" b="1" dirty="0" smtClean="0">
                <a:latin typeface="楷体_GB2312" pitchFamily="49" charset="-122"/>
                <a:ea typeface="楷体_GB2312" pitchFamily="49" charset="-122"/>
              </a:rPr>
              <a:t>平均修复时间</a:t>
            </a:r>
            <a:r>
              <a:rPr lang="en-US" altLang="zh-CN" sz="2400" b="1" dirty="0" smtClean="0">
                <a:latin typeface="楷体_GB2312" pitchFamily="49" charset="-122"/>
                <a:ea typeface="楷体_GB2312" pitchFamily="49" charset="-122"/>
              </a:rPr>
              <a:t>(MTTR)</a:t>
            </a:r>
            <a:r>
              <a:rPr lang="zh-CN" altLang="en-US"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(4)</a:t>
            </a:r>
            <a:r>
              <a:rPr lang="zh-CN" altLang="en-US" sz="2400" b="1" dirty="0" smtClean="0">
                <a:latin typeface="楷体_GB2312" pitchFamily="49" charset="-122"/>
                <a:ea typeface="楷体_GB2312" pitchFamily="49" charset="-122"/>
              </a:rPr>
              <a:t>系统不可利用度</a:t>
            </a:r>
            <a:r>
              <a:rPr lang="en-US" altLang="zh-CN" sz="2400" b="1" dirty="0" smtClean="0">
                <a:latin typeface="楷体_GB2312" pitchFamily="49" charset="-122"/>
                <a:ea typeface="楷体_GB2312" pitchFamily="49" charset="-122"/>
              </a:rPr>
              <a:t>(U</a:t>
            </a:r>
            <a:r>
              <a:rPr lang="en-US"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a:t>
            </a:r>
            <a:endParaRPr lang="zh-CN" altLang="en-US" sz="2400" b="1" dirty="0" smtClean="0">
              <a:latin typeface="楷体_GB2312" pitchFamily="49" charset="-122"/>
              <a:ea typeface="楷体_GB2312" pitchFamily="49" charset="-122"/>
            </a:endParaRPr>
          </a:p>
          <a:p>
            <a:pPr algn="just" eaLnBrk="1" hangingPunct="1">
              <a:lnSpc>
                <a:spcPct val="120000"/>
              </a:lnSpc>
              <a:spcBef>
                <a:spcPct val="30000"/>
              </a:spcBef>
              <a:buFontTx/>
              <a:buNone/>
            </a:pPr>
            <a:r>
              <a:rPr lang="zh-CN" altLang="en-US" sz="2400" b="1" dirty="0" smtClean="0">
                <a:latin typeface="楷体_GB2312" pitchFamily="49" charset="-122"/>
                <a:ea typeface="楷体_GB2312" pitchFamily="49" charset="-122"/>
              </a:rPr>
              <a:t>      </a:t>
            </a:r>
          </a:p>
        </p:txBody>
      </p:sp>
      <p:pic>
        <p:nvPicPr>
          <p:cNvPr id="4" name="Picture 5" descr="https://p.ssl.qhimg.com/dmsmfl/120_75_/t01bb6cc29a659a3ba0.gif?size=100x100&amp;phash=-347762188406814616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4509120"/>
            <a:ext cx="802967" cy="61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4" end="4"/>
                                            </p:txEl>
                                          </p:spTgt>
                                        </p:tgtEl>
                                        <p:attrNameLst>
                                          <p:attrName>style.visibility</p:attrName>
                                        </p:attrNameLst>
                                      </p:cBhvr>
                                      <p:to>
                                        <p:strVal val="visible"/>
                                      </p:to>
                                    </p:set>
                                    <p:anim calcmode="lin" valueType="num">
                                      <p:cBhvr additive="base">
                                        <p:cTn id="7"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eaLnBrk="1" hangingPunct="1"/>
            <a:r>
              <a:rPr lang="en-US" altLang="zh-CN" b="1" smtClean="0">
                <a:latin typeface="楷体_GB2312" pitchFamily="49" charset="-122"/>
                <a:ea typeface="楷体_GB2312" pitchFamily="49" charset="-122"/>
              </a:rPr>
              <a:t>1.4 </a:t>
            </a:r>
            <a:r>
              <a:rPr lang="zh-CN" altLang="en-US" b="1" smtClean="0">
                <a:latin typeface="楷体_GB2312" pitchFamily="49" charset="-122"/>
                <a:ea typeface="楷体_GB2312" pitchFamily="49" charset="-122"/>
              </a:rPr>
              <a:t>通信网的服务质量</a:t>
            </a:r>
          </a:p>
        </p:txBody>
      </p:sp>
      <p:sp>
        <p:nvSpPr>
          <p:cNvPr id="64515" name="Rectangle 3"/>
          <p:cNvSpPr>
            <a:spLocks noGrp="1" noChangeArrowheads="1"/>
          </p:cNvSpPr>
          <p:nvPr>
            <p:ph type="body" sz="half" idx="1"/>
          </p:nvPr>
        </p:nvSpPr>
        <p:spPr>
          <a:xfrm>
            <a:off x="635000" y="1371600"/>
            <a:ext cx="7466013" cy="4724400"/>
          </a:xfrm>
        </p:spPr>
        <p:txBody>
          <a:bodyPr>
            <a:normAutofit fontScale="92500" lnSpcReduction="20000"/>
          </a:bodyPr>
          <a:lstStyle/>
          <a:p>
            <a:pPr eaLnBrk="1" hangingPunct="1">
              <a:lnSpc>
                <a:spcPct val="90000"/>
              </a:lnSpc>
              <a:spcBef>
                <a:spcPct val="30000"/>
              </a:spcBef>
              <a:buFontTx/>
              <a:buNone/>
            </a:pPr>
            <a:r>
              <a:rPr lang="zh-CN" altLang="en-US" sz="3200" b="1" dirty="0" smtClean="0">
                <a:latin typeface="楷体_GB2312" pitchFamily="49" charset="-122"/>
                <a:ea typeface="楷体_GB2312" pitchFamily="49" charset="-122"/>
              </a:rPr>
              <a:t>二、网络的服务性能保障机制</a:t>
            </a:r>
          </a:p>
          <a:p>
            <a:pPr algn="just" eaLnBrk="1" hangingPunct="1">
              <a:lnSpc>
                <a:spcPct val="110000"/>
              </a:lnSpc>
              <a:spcBef>
                <a:spcPct val="35000"/>
              </a:spcBef>
              <a:buFontTx/>
              <a:buNone/>
            </a:pP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、差错控制：负责将源端和目的地端之间传送的数据所发生的丢失和损坏恢复过来</a:t>
            </a:r>
            <a:r>
              <a:rPr lang="zh-CN" altLang="en-US" sz="2400" b="1" dirty="0" smtClean="0">
                <a:latin typeface="楷体_GB2312" pitchFamily="49" charset="-122"/>
                <a:ea typeface="楷体_GB2312" pitchFamily="49" charset="-122"/>
              </a:rPr>
              <a:t>。包括</a:t>
            </a:r>
            <a:r>
              <a:rPr lang="zh-CN" altLang="en-US" sz="2400" b="1" dirty="0" smtClean="0">
                <a:latin typeface="楷体_GB2312" pitchFamily="49" charset="-122"/>
                <a:ea typeface="楷体_GB2312" pitchFamily="49" charset="-122"/>
              </a:rPr>
              <a:t>差错检测和</a:t>
            </a:r>
            <a:r>
              <a:rPr lang="zh-CN" altLang="en-US" sz="2400" b="1" dirty="0" smtClean="0">
                <a:latin typeface="楷体_GB2312" pitchFamily="49" charset="-122"/>
                <a:ea typeface="楷体_GB2312" pitchFamily="49" charset="-122"/>
              </a:rPr>
              <a:t>差错校正。</a:t>
            </a:r>
            <a:endParaRPr lang="zh-CN" altLang="en-US" sz="2400" b="1" dirty="0" smtClean="0">
              <a:latin typeface="楷体_GB2312" pitchFamily="49" charset="-122"/>
              <a:ea typeface="楷体_GB2312" pitchFamily="49" charset="-122"/>
            </a:endParaRPr>
          </a:p>
          <a:p>
            <a:pPr algn="just" eaLnBrk="1" hangingPunct="1">
              <a:lnSpc>
                <a:spcPct val="110000"/>
              </a:lnSpc>
              <a:spcBef>
                <a:spcPct val="35000"/>
              </a:spcBef>
              <a:buFontTx/>
              <a:buNone/>
            </a:pPr>
            <a:r>
              <a:rPr lang="en-US" altLang="zh-CN" sz="2400" b="1" dirty="0" smtClean="0">
                <a:latin typeface="楷体_GB2312" pitchFamily="49" charset="-122"/>
                <a:ea typeface="楷体_GB2312" pitchFamily="49" charset="-122"/>
              </a:rPr>
              <a:t>2</a:t>
            </a:r>
            <a:r>
              <a:rPr lang="zh-CN" altLang="en-US" sz="2400" b="1" dirty="0" smtClean="0">
                <a:latin typeface="楷体_GB2312" pitchFamily="49" charset="-122"/>
                <a:ea typeface="楷体_GB2312" pitchFamily="49" charset="-122"/>
              </a:rPr>
              <a:t>、拥塞控制：由于信息量太大，导致网络性能</a:t>
            </a:r>
            <a:r>
              <a:rPr lang="zh-CN" altLang="en-US" sz="2400" b="1" dirty="0" smtClean="0">
                <a:latin typeface="楷体_GB2312" pitchFamily="49" charset="-122"/>
                <a:ea typeface="楷体_GB2312" pitchFamily="49" charset="-122"/>
              </a:rPr>
              <a:t>下降（网络过载）的现象。</a:t>
            </a:r>
            <a:r>
              <a:rPr lang="zh-CN" altLang="en-US" sz="2400" b="1" dirty="0" smtClean="0">
                <a:latin typeface="楷体_GB2312" pitchFamily="49" charset="-122"/>
                <a:ea typeface="楷体_GB2312" pitchFamily="49" charset="-122"/>
              </a:rPr>
              <a:t>拥塞控制是通过限制</a:t>
            </a:r>
            <a:r>
              <a:rPr lang="zh-CN" altLang="en-US" sz="2400" b="1" dirty="0" smtClean="0">
                <a:solidFill>
                  <a:srgbClr val="FF0000"/>
                </a:solidFill>
                <a:latin typeface="楷体_GB2312" pitchFamily="49" charset="-122"/>
                <a:ea typeface="楷体_GB2312" pitchFamily="49" charset="-122"/>
              </a:rPr>
              <a:t>全网的总信息量均衡的</a:t>
            </a:r>
            <a:r>
              <a:rPr lang="zh-CN" altLang="en-US" sz="2400" b="1" dirty="0" smtClean="0">
                <a:latin typeface="楷体_GB2312" pitchFamily="49" charset="-122"/>
                <a:ea typeface="楷体_GB2312" pitchFamily="49" charset="-122"/>
              </a:rPr>
              <a:t>传送，使信息的流通不超过网络所能处理的</a:t>
            </a:r>
            <a:r>
              <a:rPr lang="zh-CN" altLang="en-US" sz="2400" b="1" dirty="0" smtClean="0">
                <a:latin typeface="楷体_GB2312" pitchFamily="49" charset="-122"/>
                <a:ea typeface="楷体_GB2312" pitchFamily="49" charset="-122"/>
              </a:rPr>
              <a:t>程度。</a:t>
            </a:r>
            <a:endParaRPr lang="en-US" altLang="zh-CN" sz="2400" b="1" dirty="0" smtClean="0">
              <a:latin typeface="楷体_GB2312" pitchFamily="49" charset="-122"/>
              <a:ea typeface="楷体_GB2312" pitchFamily="49" charset="-122"/>
            </a:endParaRPr>
          </a:p>
          <a:p>
            <a:pPr algn="just" eaLnBrk="1" hangingPunct="1">
              <a:lnSpc>
                <a:spcPct val="110000"/>
              </a:lnSpc>
              <a:spcBef>
                <a:spcPct val="35000"/>
              </a:spcBef>
              <a:buFontTx/>
              <a:buNone/>
            </a:pPr>
            <a:r>
              <a:rPr lang="en-US" altLang="zh-CN" sz="2400" b="1" dirty="0" smtClean="0">
                <a:latin typeface="楷体_GB2312" pitchFamily="49" charset="-122"/>
                <a:ea typeface="楷体_GB2312" pitchFamily="49" charset="-122"/>
              </a:rPr>
              <a:t>3</a:t>
            </a:r>
            <a:r>
              <a:rPr lang="zh-CN" altLang="en-US" sz="2400" b="1" dirty="0" smtClean="0">
                <a:latin typeface="楷体_GB2312" pitchFamily="49" charset="-122"/>
                <a:ea typeface="楷体_GB2312" pitchFamily="49" charset="-122"/>
              </a:rPr>
              <a:t>、流量控制：指通信量，在数据通信网中指网中的数据流或分组流的大小</a:t>
            </a:r>
            <a:r>
              <a:rPr lang="zh-CN" altLang="en-US" sz="2400" b="1" dirty="0" smtClean="0">
                <a:latin typeface="楷体_GB2312" pitchFamily="49" charset="-122"/>
                <a:ea typeface="楷体_GB2312" pitchFamily="49" charset="-122"/>
              </a:rPr>
              <a:t>。实际上</a:t>
            </a:r>
            <a:r>
              <a:rPr lang="zh-CN" altLang="en-US" sz="2400" b="1" dirty="0" smtClean="0">
                <a:latin typeface="楷体_GB2312" pitchFamily="49" charset="-122"/>
                <a:ea typeface="楷体_GB2312" pitchFamily="49" charset="-122"/>
              </a:rPr>
              <a:t>是通过控制网中的通信量，使通信网工作在吞吐量允许的范围内</a:t>
            </a:r>
            <a:r>
              <a:rPr lang="zh-CN" altLang="en-US" sz="2400" b="1" dirty="0" smtClean="0">
                <a:latin typeface="楷体_GB2312" pitchFamily="49" charset="-122"/>
                <a:ea typeface="楷体_GB2312" pitchFamily="49" charset="-122"/>
              </a:rPr>
              <a:t>。</a:t>
            </a:r>
            <a:endParaRPr lang="en-US" altLang="zh-CN" sz="2400" b="1" dirty="0" smtClean="0">
              <a:latin typeface="楷体_GB2312" pitchFamily="49" charset="-122"/>
              <a:ea typeface="楷体_GB2312" pitchFamily="49" charset="-122"/>
            </a:endParaRPr>
          </a:p>
          <a:p>
            <a:pPr algn="just">
              <a:lnSpc>
                <a:spcPct val="110000"/>
              </a:lnSpc>
              <a:spcBef>
                <a:spcPct val="35000"/>
              </a:spcBef>
              <a:buNone/>
            </a:pP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、路由选择：在通信网中，通信信息从源节点穿过网络到目的节点的有向路径称为通信网络的路由。为了提高网络的可用性，任意两个节点间会有多条路由，路由选择就是在其中选择一条最佳的通信路由。   </a:t>
            </a:r>
          </a:p>
          <a:p>
            <a:pPr algn="just" eaLnBrk="1" hangingPunct="1">
              <a:lnSpc>
                <a:spcPct val="110000"/>
              </a:lnSpc>
              <a:spcBef>
                <a:spcPct val="35000"/>
              </a:spcBef>
              <a:buFontTx/>
              <a:buNone/>
            </a:pPr>
            <a:endParaRPr lang="zh-CN" altLang="en-US" sz="2400" b="1" dirty="0" smtClean="0">
              <a:latin typeface="楷体_GB2312" pitchFamily="49" charset="-122"/>
              <a:ea typeface="楷体_GB2312" pitchFamily="49" charset="-122"/>
            </a:endParaRPr>
          </a:p>
          <a:p>
            <a:pPr algn="just" eaLnBrk="1" hangingPunct="1">
              <a:lnSpc>
                <a:spcPct val="110000"/>
              </a:lnSpc>
              <a:spcBef>
                <a:spcPct val="35000"/>
              </a:spcBef>
              <a:buFontTx/>
              <a:buNone/>
            </a:pPr>
            <a:endParaRPr lang="zh-CN" altLang="en-US" sz="2400" b="1"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eaLnBrk="1" hangingPunct="1"/>
            <a:r>
              <a:rPr lang="zh-CN" altLang="en-US" b="1" smtClean="0">
                <a:latin typeface="楷体_GB2312" pitchFamily="49" charset="-122"/>
                <a:ea typeface="楷体_GB2312" pitchFamily="49" charset="-122"/>
              </a:rPr>
              <a:t>思考题</a:t>
            </a:r>
          </a:p>
        </p:txBody>
      </p:sp>
      <p:sp>
        <p:nvSpPr>
          <p:cNvPr id="66563" name="Rectangle 3"/>
          <p:cNvSpPr>
            <a:spLocks noGrp="1" noChangeArrowheads="1"/>
          </p:cNvSpPr>
          <p:nvPr>
            <p:ph type="body" sz="half" idx="1"/>
          </p:nvPr>
        </p:nvSpPr>
        <p:spPr>
          <a:xfrm>
            <a:off x="635000" y="1371600"/>
            <a:ext cx="7466013" cy="4724400"/>
          </a:xfrm>
        </p:spPr>
        <p:txBody>
          <a:bodyPr/>
          <a:lstStyle/>
          <a:p>
            <a:pPr marL="381000" indent="-381000" algn="just" eaLnBrk="1" latinLnBrk="0" hangingPunct="1">
              <a:lnSpc>
                <a:spcPct val="110000"/>
              </a:lnSpc>
              <a:spcBef>
                <a:spcPct val="120000"/>
              </a:spcBef>
              <a:buFontTx/>
              <a:buNone/>
            </a:pP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、构成现代通信网的要素有哪些？它们各自完成什么功能？</a:t>
            </a:r>
            <a:r>
              <a:rPr lang="zh-CN" altLang="en-US" sz="2000" b="1" smtClean="0">
                <a:latin typeface="楷体_GB2312" pitchFamily="49" charset="-122"/>
                <a:ea typeface="楷体_GB2312" pitchFamily="49" charset="-122"/>
              </a:rPr>
              <a:t> </a:t>
            </a:r>
          </a:p>
          <a:p>
            <a:pPr marL="381000" indent="-381000" algn="just" eaLnBrk="1" latinLnBrk="0" hangingPunct="1">
              <a:lnSpc>
                <a:spcPct val="110000"/>
              </a:lnSpc>
              <a:spcBef>
                <a:spcPct val="40000"/>
              </a:spcBef>
              <a:buFontTx/>
              <a:buNone/>
            </a:pP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、现代通信网为什么采用分层结构？画出对等层之间的通信过程。</a:t>
            </a:r>
          </a:p>
          <a:p>
            <a:pPr marL="381000" indent="-381000" algn="just" eaLnBrk="1" latinLnBrk="0" hangingPunct="1">
              <a:lnSpc>
                <a:spcPct val="110000"/>
              </a:lnSpc>
              <a:spcBef>
                <a:spcPct val="40000"/>
              </a:spcBef>
              <a:buFontTx/>
              <a:buNone/>
            </a:pP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、假定某机构希望组建一个网络，要求网络能够支持文件传输业务、</a:t>
            </a:r>
            <a:r>
              <a:rPr lang="en-US" altLang="zh-CN" sz="2400" b="1" smtClean="0">
                <a:latin typeface="楷体_GB2312" pitchFamily="49" charset="-122"/>
                <a:ea typeface="楷体_GB2312" pitchFamily="49" charset="-122"/>
              </a:rPr>
              <a:t>E-mail</a:t>
            </a:r>
            <a:r>
              <a:rPr lang="zh-CN" altLang="en-US" sz="2400" b="1" smtClean="0">
                <a:latin typeface="楷体_GB2312" pitchFamily="49" charset="-122"/>
                <a:ea typeface="楷体_GB2312" pitchFamily="49" charset="-122"/>
              </a:rPr>
              <a:t>业务，但不考虑实时话音业务、多媒体业务。要求业务的实现方式与具体的物理网络无关，请分析该网络逻辑上应分为几层才是合理的，物理上需要几种类型的网络单元，每一种的协议栈结构如何。</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339975" y="620713"/>
            <a:ext cx="4392613" cy="5475287"/>
          </a:xfrm>
        </p:spPr>
        <p:txBody>
          <a:bodyPr/>
          <a:lstStyle/>
          <a:p>
            <a:pPr algn="ctr" eaLnBrk="1" hangingPunct="1">
              <a:lnSpc>
                <a:spcPct val="90000"/>
              </a:lnSpc>
              <a:spcBef>
                <a:spcPct val="30000"/>
              </a:spcBef>
              <a:spcAft>
                <a:spcPct val="65000"/>
              </a:spcAft>
              <a:buFontTx/>
              <a:buNone/>
            </a:pPr>
            <a:r>
              <a:rPr lang="zh-CN" altLang="en-US" sz="4400" b="1" smtClean="0">
                <a:latin typeface="楷体_GB2312" pitchFamily="49" charset="-122"/>
                <a:ea typeface="楷体_GB2312" pitchFamily="49" charset="-122"/>
              </a:rPr>
              <a:t>第一章 绪论</a:t>
            </a:r>
          </a:p>
          <a:p>
            <a:pPr eaLnBrk="1" hangingPunct="1">
              <a:lnSpc>
                <a:spcPct val="90000"/>
              </a:lnSpc>
              <a:spcBef>
                <a:spcPct val="30000"/>
              </a:spcBef>
              <a:buFontTx/>
              <a:buNone/>
            </a:pPr>
            <a:r>
              <a:rPr lang="en-US" altLang="zh-CN" sz="3200" b="1" smtClean="0">
                <a:latin typeface="楷体_GB2312" pitchFamily="49" charset="-122"/>
                <a:ea typeface="楷体_GB2312" pitchFamily="49" charset="-122"/>
              </a:rPr>
              <a:t>1.1 </a:t>
            </a:r>
            <a:r>
              <a:rPr lang="zh-CN" altLang="en-US" sz="3200" b="1" smtClean="0">
                <a:latin typeface="楷体_GB2312" pitchFamily="49" charset="-122"/>
                <a:ea typeface="楷体_GB2312" pitchFamily="49" charset="-122"/>
                <a:hlinkClick r:id="rId2" action="ppaction://hlinksldjump"/>
              </a:rPr>
              <a:t>通信网的基本概念</a:t>
            </a:r>
            <a:endParaRPr lang="zh-CN" altLang="en-US" sz="3200" b="1" smtClean="0">
              <a:latin typeface="楷体_GB2312" pitchFamily="49" charset="-122"/>
              <a:ea typeface="楷体_GB2312" pitchFamily="49" charset="-122"/>
            </a:endParaRPr>
          </a:p>
          <a:p>
            <a:pPr eaLnBrk="1" hangingPunct="1">
              <a:lnSpc>
                <a:spcPct val="90000"/>
              </a:lnSpc>
              <a:spcBef>
                <a:spcPct val="30000"/>
              </a:spcBef>
              <a:buFontTx/>
              <a:buNone/>
            </a:pPr>
            <a:r>
              <a:rPr lang="en-US" altLang="zh-CN" sz="3200" b="1" smtClean="0">
                <a:latin typeface="楷体_GB2312" pitchFamily="49" charset="-122"/>
                <a:ea typeface="楷体_GB2312" pitchFamily="49" charset="-122"/>
              </a:rPr>
              <a:t>1.2 </a:t>
            </a:r>
            <a:r>
              <a:rPr lang="zh-CN" altLang="en-US" sz="3200" b="1" smtClean="0">
                <a:latin typeface="楷体_GB2312" pitchFamily="49" charset="-122"/>
                <a:ea typeface="楷体_GB2312" pitchFamily="49" charset="-122"/>
                <a:hlinkClick r:id="rId3" action="ppaction://hlinksldjump"/>
              </a:rPr>
              <a:t>通信网的交换技术</a:t>
            </a:r>
            <a:endParaRPr lang="zh-CN" altLang="en-US" sz="3200" b="1" smtClean="0">
              <a:latin typeface="楷体_GB2312" pitchFamily="49" charset="-122"/>
              <a:ea typeface="楷体_GB2312" pitchFamily="49" charset="-122"/>
            </a:endParaRPr>
          </a:p>
          <a:p>
            <a:pPr eaLnBrk="1" hangingPunct="1">
              <a:lnSpc>
                <a:spcPct val="90000"/>
              </a:lnSpc>
              <a:spcBef>
                <a:spcPct val="30000"/>
              </a:spcBef>
              <a:buFontTx/>
              <a:buNone/>
            </a:pPr>
            <a:r>
              <a:rPr lang="en-US" altLang="zh-CN" sz="3200" b="1" smtClean="0">
                <a:latin typeface="楷体_GB2312" pitchFamily="49" charset="-122"/>
                <a:ea typeface="楷体_GB2312" pitchFamily="49" charset="-122"/>
              </a:rPr>
              <a:t>1.3 </a:t>
            </a:r>
            <a:r>
              <a:rPr lang="zh-CN" altLang="en-US" sz="3200" b="1" smtClean="0">
                <a:latin typeface="楷体_GB2312" pitchFamily="49" charset="-122"/>
                <a:ea typeface="楷体_GB2312" pitchFamily="49" charset="-122"/>
                <a:hlinkClick r:id="rId4" action="ppaction://hlinksldjump"/>
              </a:rPr>
              <a:t>通信网的体系结构</a:t>
            </a:r>
            <a:endParaRPr lang="zh-CN" altLang="en-US" sz="3200" b="1" smtClean="0">
              <a:latin typeface="楷体_GB2312" pitchFamily="49" charset="-122"/>
              <a:ea typeface="楷体_GB2312" pitchFamily="49" charset="-122"/>
            </a:endParaRPr>
          </a:p>
          <a:p>
            <a:pPr eaLnBrk="1" hangingPunct="1">
              <a:lnSpc>
                <a:spcPct val="90000"/>
              </a:lnSpc>
              <a:spcBef>
                <a:spcPct val="30000"/>
              </a:spcBef>
              <a:buFontTx/>
              <a:buNone/>
            </a:pPr>
            <a:r>
              <a:rPr lang="en-US" altLang="zh-CN" sz="3200" b="1" smtClean="0">
                <a:latin typeface="楷体_GB2312" pitchFamily="49" charset="-122"/>
                <a:ea typeface="楷体_GB2312" pitchFamily="49" charset="-122"/>
              </a:rPr>
              <a:t>1.4 </a:t>
            </a:r>
            <a:r>
              <a:rPr lang="zh-CN" altLang="en-US" sz="3200" b="1" smtClean="0">
                <a:latin typeface="楷体_GB2312" pitchFamily="49" charset="-122"/>
                <a:ea typeface="楷体_GB2312" pitchFamily="49" charset="-122"/>
                <a:hlinkClick r:id="rId5" action="ppaction://hlinksldjump"/>
              </a:rPr>
              <a:t>通信网的服务质量</a:t>
            </a:r>
            <a:endParaRPr lang="zh-CN" altLang="en-US" sz="3200" b="1" smtClean="0">
              <a:latin typeface="楷体_GB2312" pitchFamily="49" charset="-122"/>
              <a:ea typeface="楷体_GB2312" pitchFamily="49" charset="-122"/>
            </a:endParaRPr>
          </a:p>
          <a:p>
            <a:pPr eaLnBrk="1" hangingPunct="1">
              <a:lnSpc>
                <a:spcPct val="90000"/>
              </a:lnSpc>
              <a:spcBef>
                <a:spcPct val="30000"/>
              </a:spcBef>
              <a:buFontTx/>
              <a:buNone/>
            </a:pPr>
            <a:r>
              <a:rPr lang="zh-CN" altLang="en-US" sz="3200" b="1" smtClean="0">
                <a:latin typeface="楷体_GB2312" pitchFamily="49" charset="-122"/>
                <a:ea typeface="楷体_GB2312" pitchFamily="49" charset="-122"/>
              </a:rPr>
              <a:t>思考题</a:t>
            </a:r>
          </a:p>
          <a:p>
            <a:pPr eaLnBrk="1" hangingPunct="1">
              <a:lnSpc>
                <a:spcPct val="90000"/>
              </a:lnSpc>
              <a:spcBef>
                <a:spcPct val="30000"/>
              </a:spcBef>
              <a:buFontTx/>
              <a:buNone/>
            </a:pPr>
            <a:endParaRPr lang="zh-CN" altLang="en-US" sz="3200" b="1" smtClean="0">
              <a:latin typeface="楷体_GB2312" pitchFamily="49" charset="-122"/>
              <a:ea typeface="楷体_GB2312" pitchFamily="49" charset="-122"/>
            </a:endParaRPr>
          </a:p>
          <a:p>
            <a:pPr eaLnBrk="1" hangingPunct="1">
              <a:lnSpc>
                <a:spcPct val="90000"/>
              </a:lnSpc>
              <a:spcBef>
                <a:spcPct val="30000"/>
              </a:spcBef>
              <a:buFontTx/>
              <a:buNone/>
            </a:pPr>
            <a:endParaRPr lang="zh-CN" altLang="en-US" sz="2400" b="1"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通信技术史</a:t>
            </a:r>
            <a:endParaRPr lang="zh-CN" altLang="en-US" dirty="0"/>
          </a:p>
        </p:txBody>
      </p:sp>
      <p:sp>
        <p:nvSpPr>
          <p:cNvPr id="3" name="内容占位符 2"/>
          <p:cNvSpPr>
            <a:spLocks noGrp="1"/>
          </p:cNvSpPr>
          <p:nvPr>
            <p:ph idx="1"/>
          </p:nvPr>
        </p:nvSpPr>
        <p:spPr/>
        <p:txBody>
          <a:bodyPr>
            <a:noAutofit/>
          </a:bodyPr>
          <a:lstStyle/>
          <a:p>
            <a:r>
              <a:rPr lang="zh-CN" altLang="en-US" sz="2400" dirty="0" smtClean="0"/>
              <a:t>“</a:t>
            </a:r>
            <a:r>
              <a:rPr lang="zh-CN" altLang="en-US" sz="2400" dirty="0"/>
              <a:t>烽火传讯（</a:t>
            </a:r>
            <a:r>
              <a:rPr lang="en-US" altLang="zh-CN" sz="2400" dirty="0"/>
              <a:t>2700</a:t>
            </a:r>
            <a:r>
              <a:rPr lang="zh-CN" altLang="en-US" sz="2400" dirty="0"/>
              <a:t>多年前的周朝）”、“信鸽传书”、“击鼓传声”、“风筝传讯（</a:t>
            </a:r>
            <a:r>
              <a:rPr lang="en-US" altLang="zh-CN" sz="2400" dirty="0"/>
              <a:t>2000</a:t>
            </a:r>
            <a:r>
              <a:rPr lang="zh-CN" altLang="en-US" sz="2400" dirty="0"/>
              <a:t>多年前的春秋时期，公输班和墨子为代表）”、“天灯（代表是三国时期的</a:t>
            </a:r>
            <a:r>
              <a:rPr lang="zh-CN" altLang="en-US" sz="2400" dirty="0" smtClean="0"/>
              <a:t>孔明灯）</a:t>
            </a:r>
            <a:r>
              <a:rPr lang="zh-CN" altLang="en-US" sz="2400" dirty="0"/>
              <a:t>”、“旗语”以及随之发展依托于文字的</a:t>
            </a:r>
            <a:r>
              <a:rPr lang="zh-CN" altLang="en-US" sz="2400" dirty="0" smtClean="0"/>
              <a:t>“信件”。</a:t>
            </a:r>
            <a:endParaRPr lang="en-US" altLang="zh-CN" sz="2400" dirty="0" smtClean="0"/>
          </a:p>
          <a:p>
            <a:r>
              <a:rPr lang="zh-CN" altLang="en-US" sz="2400" dirty="0" smtClean="0"/>
              <a:t>特点：广播</a:t>
            </a:r>
            <a:r>
              <a:rPr lang="zh-CN" altLang="en-US" sz="2400" dirty="0"/>
              <a:t>式，</a:t>
            </a:r>
            <a:r>
              <a:rPr lang="zh-CN" altLang="en-US" sz="2400" dirty="0" smtClean="0"/>
              <a:t>或可视化、</a:t>
            </a:r>
            <a:r>
              <a:rPr lang="zh-CN" altLang="en-US" sz="2400" dirty="0"/>
              <a:t>没有连接的，但是都满足现代通信信息传递的</a:t>
            </a:r>
            <a:r>
              <a:rPr lang="zh-CN" altLang="en-US" sz="2400" dirty="0" smtClean="0"/>
              <a:t>要求：一对一、一对多、多</a:t>
            </a:r>
            <a:r>
              <a:rPr lang="zh-CN" altLang="en-US" sz="2400" dirty="0"/>
              <a:t>对一。 </a:t>
            </a:r>
            <a:endParaRPr lang="en-US" altLang="zh-CN" sz="2400" dirty="0" smtClean="0"/>
          </a:p>
          <a:p>
            <a:pPr latinLnBrk="0"/>
            <a:r>
              <a:rPr lang="zh-CN" altLang="en-US" sz="2400" dirty="0" smtClean="0"/>
              <a:t>信件：</a:t>
            </a:r>
            <a:r>
              <a:rPr lang="en-US" altLang="zh-CN" sz="2400" dirty="0" smtClean="0"/>
              <a:t>1840</a:t>
            </a:r>
            <a:r>
              <a:rPr lang="zh-CN" altLang="en-US" sz="2400" dirty="0" smtClean="0"/>
              <a:t>年</a:t>
            </a:r>
            <a:r>
              <a:rPr lang="en-US" altLang="zh-CN" sz="2400" dirty="0" smtClean="0"/>
              <a:t>5</a:t>
            </a:r>
            <a:r>
              <a:rPr lang="zh-CN" altLang="en-US" sz="2400" dirty="0" smtClean="0"/>
              <a:t>月</a:t>
            </a:r>
            <a:r>
              <a:rPr lang="en-US" altLang="zh-CN" sz="2400" dirty="0" smtClean="0"/>
              <a:t>6</a:t>
            </a:r>
            <a:r>
              <a:rPr lang="zh-CN" altLang="en-US" sz="2400" dirty="0" smtClean="0"/>
              <a:t>日</a:t>
            </a:r>
            <a:r>
              <a:rPr lang="zh-CN" altLang="en-US" sz="2400" dirty="0"/>
              <a:t>，英国发行了世界上第一枚邮票</a:t>
            </a:r>
            <a:r>
              <a:rPr lang="en-US" altLang="zh-CN" sz="2400" dirty="0"/>
              <a:t>——“</a:t>
            </a:r>
            <a:r>
              <a:rPr lang="zh-CN" altLang="en-US" sz="2400" dirty="0"/>
              <a:t>一便士黑票”</a:t>
            </a:r>
          </a:p>
          <a:p>
            <a:r>
              <a:rPr lang="zh-CN" altLang="en-US" sz="2400" dirty="0"/>
              <a:t> </a:t>
            </a:r>
          </a:p>
        </p:txBody>
      </p:sp>
      <p:pic>
        <p:nvPicPr>
          <p:cNvPr id="4" name="图片 3"/>
          <p:cNvPicPr>
            <a:picLocks noChangeAspect="1"/>
          </p:cNvPicPr>
          <p:nvPr/>
        </p:nvPicPr>
        <p:blipFill>
          <a:blip r:embed="rId3"/>
          <a:stretch>
            <a:fillRect/>
          </a:stretch>
        </p:blipFill>
        <p:spPr>
          <a:xfrm>
            <a:off x="1547664" y="4650813"/>
            <a:ext cx="5800000" cy="2152381"/>
          </a:xfrm>
          <a:prstGeom prst="rect">
            <a:avLst/>
          </a:prstGeom>
        </p:spPr>
      </p:pic>
    </p:spTree>
    <p:extLst>
      <p:ext uri="{BB962C8B-B14F-4D97-AF65-F5344CB8AC3E}">
        <p14:creationId xmlns:p14="http://schemas.microsoft.com/office/powerpoint/2010/main" val="299601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sz="2000" dirty="0"/>
              <a:t>19</a:t>
            </a:r>
            <a:r>
              <a:rPr lang="zh-CN" altLang="en-US" sz="2000" dirty="0"/>
              <a:t>世纪中叶以后，随着电报、电话的</a:t>
            </a:r>
            <a:r>
              <a:rPr lang="zh-CN" altLang="en-US" sz="2000" dirty="0" smtClean="0"/>
              <a:t>发明，</a:t>
            </a:r>
            <a:r>
              <a:rPr lang="zh-CN" altLang="en-US" sz="2000" dirty="0"/>
              <a:t>电磁波的发现，人类通信领域产生了根本性的巨大</a:t>
            </a:r>
            <a:r>
              <a:rPr lang="zh-CN" altLang="en-US" sz="2000" dirty="0" smtClean="0"/>
              <a:t>变革</a:t>
            </a:r>
            <a:endParaRPr lang="en-US" altLang="zh-CN" sz="2000" dirty="0" smtClean="0"/>
          </a:p>
          <a:p>
            <a:r>
              <a:rPr lang="en-US" altLang="zh-CN" sz="2000" dirty="0" smtClean="0"/>
              <a:t>1835</a:t>
            </a:r>
            <a:r>
              <a:rPr lang="zh-CN" altLang="en-US" sz="2000" dirty="0"/>
              <a:t>年</a:t>
            </a:r>
            <a:r>
              <a:rPr lang="zh-CN" altLang="en-US" sz="2400" dirty="0"/>
              <a:t>，美国雕塑家、画家、科学爱好者塞缪乐</a:t>
            </a:r>
            <a:r>
              <a:rPr lang="en-US" altLang="zh-CN" sz="2400" dirty="0"/>
              <a:t>.</a:t>
            </a:r>
            <a:r>
              <a:rPr lang="zh-CN" altLang="en-US" sz="2400" dirty="0"/>
              <a:t>莫尔斯（</a:t>
            </a:r>
            <a:r>
              <a:rPr lang="en-US" altLang="zh-CN" sz="2400" dirty="0"/>
              <a:t>Samuel Morse</a:t>
            </a:r>
            <a:r>
              <a:rPr lang="zh-CN" altLang="en-US" sz="2400" dirty="0"/>
              <a:t>）成功地研制出世界上第一台电磁式（有线）电报机。他发明的</a:t>
            </a:r>
            <a:r>
              <a:rPr lang="zh-CN" altLang="en-US" sz="2400" dirty="0" smtClean="0"/>
              <a:t>莫尔斯电码</a:t>
            </a:r>
            <a:endParaRPr lang="en-US" altLang="zh-CN" sz="2400" dirty="0" smtClean="0"/>
          </a:p>
          <a:p>
            <a:r>
              <a:rPr lang="en-US" altLang="zh-CN" sz="2400" dirty="0" smtClean="0"/>
              <a:t>1843</a:t>
            </a:r>
            <a:r>
              <a:rPr lang="zh-CN" altLang="en-US" sz="2400" dirty="0"/>
              <a:t>年，美国物理学家亚历山大</a:t>
            </a:r>
            <a:r>
              <a:rPr lang="en-US" altLang="zh-CN" sz="2400" dirty="0"/>
              <a:t>·</a:t>
            </a:r>
            <a:r>
              <a:rPr lang="zh-CN" altLang="en-US" sz="2400" dirty="0"/>
              <a:t>贝思（</a:t>
            </a:r>
            <a:r>
              <a:rPr lang="en-US" altLang="zh-CN" sz="2400" dirty="0"/>
              <a:t>Alexander Bain </a:t>
            </a:r>
            <a:r>
              <a:rPr lang="zh-CN" altLang="en-US" sz="2400" dirty="0"/>
              <a:t>）根据钟摆原理发明了</a:t>
            </a:r>
            <a:r>
              <a:rPr lang="zh-CN" altLang="en-US" sz="2400" dirty="0" smtClean="0"/>
              <a:t>传真</a:t>
            </a:r>
            <a:endParaRPr lang="en-US" altLang="zh-CN" sz="2400" dirty="0" smtClean="0"/>
          </a:p>
          <a:p>
            <a:r>
              <a:rPr lang="en-US" altLang="zh-CN" sz="2400" dirty="0"/>
              <a:t>1875</a:t>
            </a:r>
            <a:r>
              <a:rPr lang="zh-CN" altLang="en-US" sz="2400" dirty="0"/>
              <a:t>年，苏格兰青年亚历山大</a:t>
            </a:r>
            <a:r>
              <a:rPr lang="en-US" altLang="zh-CN" sz="2400" dirty="0"/>
              <a:t>.</a:t>
            </a:r>
            <a:r>
              <a:rPr lang="zh-CN" altLang="en-US" sz="2400" dirty="0"/>
              <a:t>贝尔（</a:t>
            </a:r>
            <a:r>
              <a:rPr lang="en-US" altLang="zh-CN" sz="2400" dirty="0" err="1"/>
              <a:t>A.G.Bell</a:t>
            </a:r>
            <a:r>
              <a:rPr lang="zh-CN" altLang="en-US" sz="2400" dirty="0"/>
              <a:t>）发明了世界上第一台电话机。</a:t>
            </a:r>
          </a:p>
        </p:txBody>
      </p:sp>
      <p:pic>
        <p:nvPicPr>
          <p:cNvPr id="4" name="图片 3"/>
          <p:cNvPicPr>
            <a:picLocks noChangeAspect="1"/>
          </p:cNvPicPr>
          <p:nvPr/>
        </p:nvPicPr>
        <p:blipFill>
          <a:blip r:embed="rId2"/>
          <a:stretch>
            <a:fillRect/>
          </a:stretch>
        </p:blipFill>
        <p:spPr>
          <a:xfrm>
            <a:off x="628650" y="4725144"/>
            <a:ext cx="2939833" cy="1953036"/>
          </a:xfrm>
          <a:prstGeom prst="rect">
            <a:avLst/>
          </a:prstGeom>
        </p:spPr>
      </p:pic>
      <p:pic>
        <p:nvPicPr>
          <p:cNvPr id="5" name="图片 4"/>
          <p:cNvPicPr>
            <a:picLocks noChangeAspect="1"/>
          </p:cNvPicPr>
          <p:nvPr/>
        </p:nvPicPr>
        <p:blipFill>
          <a:blip r:embed="rId3"/>
          <a:stretch>
            <a:fillRect/>
          </a:stretch>
        </p:blipFill>
        <p:spPr>
          <a:xfrm>
            <a:off x="4067944" y="4383693"/>
            <a:ext cx="1991635" cy="2294487"/>
          </a:xfrm>
          <a:prstGeom prst="rect">
            <a:avLst/>
          </a:prstGeom>
        </p:spPr>
      </p:pic>
      <p:pic>
        <p:nvPicPr>
          <p:cNvPr id="6" name="图片 5"/>
          <p:cNvPicPr>
            <a:picLocks noChangeAspect="1"/>
          </p:cNvPicPr>
          <p:nvPr/>
        </p:nvPicPr>
        <p:blipFill>
          <a:blip r:embed="rId4"/>
          <a:stretch>
            <a:fillRect/>
          </a:stretch>
        </p:blipFill>
        <p:spPr>
          <a:xfrm>
            <a:off x="6318790" y="4581128"/>
            <a:ext cx="2821805" cy="1857747"/>
          </a:xfrm>
          <a:prstGeom prst="rect">
            <a:avLst/>
          </a:prstGeom>
        </p:spPr>
      </p:pic>
    </p:spTree>
    <p:extLst>
      <p:ext uri="{BB962C8B-B14F-4D97-AF65-F5344CB8AC3E}">
        <p14:creationId xmlns:p14="http://schemas.microsoft.com/office/powerpoint/2010/main" val="949246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computer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computer blue" id="{0C02F5FC-0E4F-44CD-9A11-F64D4A7F6B02}" vid="{38DEF1BE-C24B-4F1B-8BB1-880D04EAE79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主题1computer blue</Template>
  <TotalTime>6919</TotalTime>
  <Words>5161</Words>
  <Application>Microsoft Office PowerPoint</Application>
  <PresentationFormat>全屏显示(4:3)</PresentationFormat>
  <Paragraphs>373</Paragraphs>
  <Slides>63</Slides>
  <Notes>10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63</vt:i4>
      </vt:variant>
    </vt:vector>
  </HeadingPairs>
  <TitlesOfParts>
    <vt:vector size="76" baseType="lpstr">
      <vt:lpstr>华文行楷</vt:lpstr>
      <vt:lpstr>楷体_GB2312</vt:lpstr>
      <vt:lpstr>Calibri</vt:lpstr>
      <vt:lpstr>Verdana</vt:lpstr>
      <vt:lpstr>Times New Roman</vt:lpstr>
      <vt:lpstr>굴림</vt:lpstr>
      <vt:lpstr>Arial</vt:lpstr>
      <vt:lpstr>Calibri Light</vt:lpstr>
      <vt:lpstr>Tahoma</vt:lpstr>
      <vt:lpstr>宋体</vt:lpstr>
      <vt:lpstr>主题1computer blue</vt:lpstr>
      <vt:lpstr>图片</vt:lpstr>
      <vt:lpstr>Visio</vt:lpstr>
      <vt:lpstr>现代通信网概论</vt:lpstr>
      <vt:lpstr>课程简介</vt:lpstr>
      <vt:lpstr>学习目的与基本要求</vt:lpstr>
      <vt:lpstr>前期知识与教学内容</vt:lpstr>
      <vt:lpstr>课程学习</vt:lpstr>
      <vt:lpstr>教材与参考书</vt:lpstr>
      <vt:lpstr>PowerPoint 演示文稿</vt:lpstr>
      <vt:lpstr>通信技术史</vt:lpstr>
      <vt:lpstr>PowerPoint 演示文稿</vt:lpstr>
      <vt:lpstr>PowerPoint 演示文稿</vt:lpstr>
      <vt:lpstr>PowerPoint 演示文稿</vt:lpstr>
      <vt:lpstr>1.1 通信网的基本概念</vt:lpstr>
      <vt:lpstr>1.1 通信网的基本概念</vt:lpstr>
      <vt:lpstr>1.1 通信网的基本概念</vt:lpstr>
      <vt:lpstr>1.1 通信网的基本概念</vt:lpstr>
      <vt:lpstr>1.1 通信网的基本概念</vt:lpstr>
      <vt:lpstr>1.1 通信网的基本概念</vt:lpstr>
      <vt:lpstr>1.1 通信网的基本概念</vt:lpstr>
      <vt:lpstr>1.1 通信网的基本概念</vt:lpstr>
      <vt:lpstr>1.1 通信网的基本概念</vt:lpstr>
      <vt:lpstr>1.1 通信网的基本概念</vt:lpstr>
      <vt:lpstr>1.1 通信网的基本概念</vt:lpstr>
      <vt:lpstr>1.1 通信网的基本概念</vt:lpstr>
      <vt:lpstr>1.1 通信网的基本概念</vt:lpstr>
      <vt:lpstr>1.1 通信网的基本概念</vt:lpstr>
      <vt:lpstr>1.1 通信网的基本概念</vt:lpstr>
      <vt:lpstr>1.1 通信网的基本概念</vt:lpstr>
      <vt:lpstr>1.2 通信网的交换技术</vt:lpstr>
      <vt:lpstr>1.2 通信网的交换技术</vt:lpstr>
      <vt:lpstr>1.2 通信网的交换技术</vt:lpstr>
      <vt:lpstr>1.2 通信网的交换技术</vt:lpstr>
      <vt:lpstr>1.2 通信网的交换技术</vt:lpstr>
      <vt:lpstr>1.2 通信网的交换技术</vt:lpstr>
      <vt:lpstr>1.2 通信网的交换技术</vt:lpstr>
      <vt:lpstr>1.2 通信网的交换技术</vt:lpstr>
      <vt:lpstr>1.2 通信网的交换技术</vt:lpstr>
      <vt:lpstr>1.2 通信网的交换技术</vt:lpstr>
      <vt:lpstr>1.2 通信网的交换技术</vt:lpstr>
      <vt:lpstr>1.2 通信网的交换技术</vt:lpstr>
      <vt:lpstr>1.3 通信网的体系结构</vt:lpstr>
      <vt:lpstr>1.3 通信网的体系结构</vt:lpstr>
      <vt:lpstr>1.3 通信网的体系结构</vt:lpstr>
      <vt:lpstr>1.3 通信网的体系结构</vt:lpstr>
      <vt:lpstr>1.3 通信网的体系结构</vt:lpstr>
      <vt:lpstr>1.3 通信网的体系结构</vt:lpstr>
      <vt:lpstr>1.3 通信网的体系结构</vt:lpstr>
      <vt:lpstr>1.3 通信网的体系结构</vt:lpstr>
      <vt:lpstr>1.3 通信网的体系结构</vt:lpstr>
      <vt:lpstr>1.3 通信网的体系结构</vt:lpstr>
      <vt:lpstr>PowerPoint 演示文稿</vt:lpstr>
      <vt:lpstr>1.3 通信网的体系结构</vt:lpstr>
      <vt:lpstr>1.3 通信网的体系结构</vt:lpstr>
      <vt:lpstr>1.3 通信网的体系结构</vt:lpstr>
      <vt:lpstr>1.3 通信网的体系结构</vt:lpstr>
      <vt:lpstr>1.3 通信网的体系结构</vt:lpstr>
      <vt:lpstr>1.3 通信网的体系结构</vt:lpstr>
      <vt:lpstr>1.3 通信网的体系结构</vt:lpstr>
      <vt:lpstr>1.3 通信网的体系结构</vt:lpstr>
      <vt:lpstr>1.3 通信网的体系结构</vt:lpstr>
      <vt:lpstr>1.3 通信网的体系结构</vt:lpstr>
      <vt:lpstr>1.4 通信网的服务质量</vt:lpstr>
      <vt:lpstr>1.4 通信网的服务质量</vt:lpstr>
      <vt:lpstr>思考题</vt:lpstr>
    </vt:vector>
  </TitlesOfParts>
  <Company>(주)윤디자인연구소</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art5</dc:creator>
  <cp:lastModifiedBy>shen</cp:lastModifiedBy>
  <cp:revision>171</cp:revision>
  <dcterms:created xsi:type="dcterms:W3CDTF">2001-07-24T02:41:22Z</dcterms:created>
  <dcterms:modified xsi:type="dcterms:W3CDTF">2018-03-07T01:29:04Z</dcterms:modified>
</cp:coreProperties>
</file>