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8"/>
  </p:notesMasterIdLst>
  <p:sldIdLst>
    <p:sldId id="256" r:id="rId2"/>
    <p:sldId id="329" r:id="rId3"/>
    <p:sldId id="267" r:id="rId4"/>
    <p:sldId id="289" r:id="rId5"/>
    <p:sldId id="290" r:id="rId6"/>
    <p:sldId id="293" r:id="rId7"/>
    <p:sldId id="294" r:id="rId8"/>
    <p:sldId id="296" r:id="rId9"/>
    <p:sldId id="298" r:id="rId10"/>
    <p:sldId id="300" r:id="rId11"/>
    <p:sldId id="330" r:id="rId12"/>
    <p:sldId id="331" r:id="rId13"/>
    <p:sldId id="332" r:id="rId14"/>
    <p:sldId id="333" r:id="rId15"/>
    <p:sldId id="304" r:id="rId16"/>
    <p:sldId id="305" r:id="rId17"/>
    <p:sldId id="307" r:id="rId18"/>
    <p:sldId id="334" r:id="rId19"/>
    <p:sldId id="328" r:id="rId20"/>
    <p:sldId id="309" r:id="rId21"/>
    <p:sldId id="310" r:id="rId22"/>
    <p:sldId id="313" r:id="rId23"/>
    <p:sldId id="315" r:id="rId24"/>
    <p:sldId id="318" r:id="rId25"/>
    <p:sldId id="335" r:id="rId26"/>
    <p:sldId id="336" r:id="rId27"/>
    <p:sldId id="337" r:id="rId28"/>
    <p:sldId id="338" r:id="rId29"/>
    <p:sldId id="339" r:id="rId30"/>
    <p:sldId id="321" r:id="rId31"/>
    <p:sldId id="323" r:id="rId32"/>
    <p:sldId id="326" r:id="rId33"/>
    <p:sldId id="327" r:id="rId34"/>
    <p:sldId id="340" r:id="rId35"/>
    <p:sldId id="341" r:id="rId36"/>
    <p:sldId id="268" r:id="rId37"/>
    <p:sldId id="278" r:id="rId38"/>
    <p:sldId id="279" r:id="rId39"/>
    <p:sldId id="280" r:id="rId40"/>
    <p:sldId id="281" r:id="rId41"/>
    <p:sldId id="282" r:id="rId42"/>
    <p:sldId id="283" r:id="rId43"/>
    <p:sldId id="284" r:id="rId44"/>
    <p:sldId id="287" r:id="rId45"/>
    <p:sldId id="285" r:id="rId46"/>
    <p:sldId id="342" r:id="rId4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12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charset="0"/>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atin typeface="Arial" charset="0"/>
              </a:defRPr>
            </a:lvl1pPr>
          </a:lstStyle>
          <a:p>
            <a:pPr>
              <a:defRPr/>
            </a:pPr>
            <a:fld id="{DCD1CE77-DB87-4BF3-A141-04C838D9373F}" type="datetimeFigureOut">
              <a:rPr lang="zh-CN" altLang="en-US"/>
              <a:pPr>
                <a:defRPr/>
              </a:pPr>
              <a:t>2018/3/19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atin typeface="Arial" charset="0"/>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F0322BF-BDC0-40C8-A5BE-13166F5F06AB}" type="slidenum">
              <a:rPr lang="zh-CN" altLang="en-US"/>
              <a:pPr/>
              <a:t>‹#›</a:t>
            </a:fld>
            <a:endParaRPr lang="zh-CN" altLang="en-US"/>
          </a:p>
        </p:txBody>
      </p:sp>
    </p:spTree>
    <p:extLst>
      <p:ext uri="{BB962C8B-B14F-4D97-AF65-F5344CB8AC3E}">
        <p14:creationId xmlns:p14="http://schemas.microsoft.com/office/powerpoint/2010/main" val="131286394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1" dirty="0" smtClean="0">
                <a:latin typeface="楷体_GB2312" pitchFamily="49" charset="-122"/>
                <a:ea typeface="楷体_GB2312" pitchFamily="49" charset="-122"/>
              </a:rPr>
              <a:t>ASSURE</a:t>
            </a:r>
            <a:r>
              <a:rPr lang="zh-CN" altLang="en-US" sz="1200" b="1" dirty="0" smtClean="0">
                <a:latin typeface="楷体_GB2312" pitchFamily="49" charset="-122"/>
                <a:ea typeface="楷体_GB2312" pitchFamily="49" charset="-122"/>
              </a:rPr>
              <a:t>模型的使用对象：教师（或培训者）个体在班级教学环境中如何有效使用媒体</a:t>
            </a:r>
            <a:endParaRPr lang="en-US" altLang="zh-CN" sz="1200" b="1" dirty="0" smtClean="0">
              <a:latin typeface="楷体_GB2312" pitchFamily="49" charset="-122"/>
              <a:ea typeface="楷体_GB2312" pitchFamily="49" charset="-122"/>
            </a:endParaRPr>
          </a:p>
          <a:p>
            <a:pPr eaLnBrk="1" hangingPunct="1">
              <a:lnSpc>
                <a:spcPct val="100000"/>
              </a:lnSpc>
            </a:pPr>
            <a:r>
              <a:rPr lang="zh-CN" altLang="en-US" sz="1200" b="1" dirty="0" smtClean="0">
                <a:latin typeface="楷体_GB2312" pitchFamily="49" charset="-122"/>
                <a:ea typeface="楷体_GB2312" pitchFamily="49" charset="-122"/>
              </a:rPr>
              <a:t>要想在教学过程中有效地使用媒体和技术，离不开系统周密的</a:t>
            </a:r>
            <a:r>
              <a:rPr lang="zh-CN" altLang="en-US" sz="1200" b="1" dirty="0" smtClean="0">
                <a:solidFill>
                  <a:srgbClr val="CC3300"/>
                </a:solidFill>
                <a:latin typeface="楷体_GB2312" pitchFamily="49" charset="-122"/>
                <a:ea typeface="楷体_GB2312" pitchFamily="49" charset="-122"/>
              </a:rPr>
              <a:t>计划</a:t>
            </a:r>
            <a:r>
              <a:rPr lang="zh-CN" altLang="en-US" sz="1200" b="1" dirty="0" smtClean="0">
                <a:latin typeface="楷体_GB2312" pitchFamily="49" charset="-122"/>
                <a:ea typeface="楷体_GB2312" pitchFamily="49" charset="-122"/>
              </a:rPr>
              <a:t>。</a:t>
            </a:r>
          </a:p>
          <a:p>
            <a:pPr>
              <a:lnSpc>
                <a:spcPct val="100000"/>
              </a:lnSpc>
            </a:pPr>
            <a:r>
              <a:rPr lang="en-US" altLang="zh-CN" sz="1200" b="1" dirty="0" smtClean="0">
                <a:latin typeface="楷体_GB2312" pitchFamily="49" charset="-122"/>
                <a:ea typeface="楷体_GB2312" pitchFamily="49" charset="-122"/>
              </a:rPr>
              <a:t>assure</a:t>
            </a:r>
            <a:r>
              <a:rPr lang="zh-CN" altLang="en-US" sz="1200" b="1" dirty="0" smtClean="0">
                <a:latin typeface="楷体_GB2312" pitchFamily="49" charset="-122"/>
                <a:ea typeface="楷体_GB2312" pitchFamily="49" charset="-122"/>
              </a:rPr>
              <a:t>英文的意思是</a:t>
            </a:r>
            <a:r>
              <a:rPr lang="zh-CN" altLang="en-US" sz="1200" b="1" dirty="0" smtClean="0">
                <a:ea typeface="楷体_GB2312" pitchFamily="49" charset="-122"/>
              </a:rPr>
              <a:t>“</a:t>
            </a:r>
            <a:r>
              <a:rPr lang="zh-CN" altLang="en-US" sz="1200" b="1" dirty="0" smtClean="0">
                <a:latin typeface="楷体_GB2312" pitchFamily="49" charset="-122"/>
                <a:ea typeface="楷体_GB2312" pitchFamily="49" charset="-122"/>
              </a:rPr>
              <a:t>保证</a:t>
            </a:r>
            <a:r>
              <a:rPr lang="zh-CN" altLang="en-US" sz="1200" b="1" dirty="0" smtClean="0">
                <a:ea typeface="楷体_GB2312" pitchFamily="49" charset="-122"/>
              </a:rPr>
              <a:t>”</a:t>
            </a:r>
            <a:r>
              <a:rPr lang="zh-CN" altLang="en-US" sz="1200" b="1" dirty="0" smtClean="0">
                <a:latin typeface="楷体_GB2312" pitchFamily="49" charset="-122"/>
                <a:ea typeface="楷体_GB2312" pitchFamily="49" charset="-122"/>
              </a:rPr>
              <a:t>，这也说明按照这个模式设计，教学效果会在一定的程度上有保证，保证能够达成特定的教学目标。 </a:t>
            </a:r>
          </a:p>
          <a:p>
            <a:endParaRPr lang="zh-CN" altLang="en-US" dirty="0"/>
          </a:p>
        </p:txBody>
      </p:sp>
      <p:sp>
        <p:nvSpPr>
          <p:cNvPr id="4" name="灯片编号占位符 3"/>
          <p:cNvSpPr>
            <a:spLocks noGrp="1"/>
          </p:cNvSpPr>
          <p:nvPr>
            <p:ph type="sldNum" sz="quarter" idx="10"/>
          </p:nvPr>
        </p:nvSpPr>
        <p:spPr/>
        <p:txBody>
          <a:bodyPr/>
          <a:lstStyle/>
          <a:p>
            <a:fld id="{9F0322BF-BDC0-40C8-A5BE-13166F5F06AB}" type="slidenum">
              <a:rPr lang="zh-CN" altLang="en-US" smtClean="0"/>
              <a:pPr/>
              <a:t>4</a:t>
            </a:fld>
            <a:endParaRPr lang="zh-CN" altLang="en-US"/>
          </a:p>
        </p:txBody>
      </p:sp>
    </p:spTree>
    <p:extLst>
      <p:ext uri="{BB962C8B-B14F-4D97-AF65-F5344CB8AC3E}">
        <p14:creationId xmlns:p14="http://schemas.microsoft.com/office/powerpoint/2010/main" val="783425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F0322BF-BDC0-40C8-A5BE-13166F5F06AB}" type="slidenum">
              <a:rPr lang="zh-CN" altLang="en-US" smtClean="0"/>
              <a:pPr/>
              <a:t>5</a:t>
            </a:fld>
            <a:endParaRPr lang="zh-CN" altLang="en-US"/>
          </a:p>
        </p:txBody>
      </p:sp>
    </p:spTree>
    <p:extLst>
      <p:ext uri="{BB962C8B-B14F-4D97-AF65-F5344CB8AC3E}">
        <p14:creationId xmlns:p14="http://schemas.microsoft.com/office/powerpoint/2010/main" val="3970103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spcBef>
                <a:spcPct val="0"/>
              </a:spcBef>
            </a:pPr>
            <a:r>
              <a:rPr lang="zh-CN" altLang="en-US" b="1" smtClean="0">
                <a:latin typeface="楷体_GB2312" pitchFamily="49" charset="-122"/>
                <a:ea typeface="楷体_GB2312" pitchFamily="49" charset="-122"/>
              </a:rPr>
              <a:t>显然，如果有现成的符合要求的教学资料，学生们可以方便地使用这种资料，那是最好的，可以省时间省金钱。</a:t>
            </a:r>
          </a:p>
          <a:p>
            <a:pPr>
              <a:lnSpc>
                <a:spcPct val="90000"/>
              </a:lnSpc>
              <a:spcBef>
                <a:spcPct val="0"/>
              </a:spcBef>
            </a:pPr>
            <a:r>
              <a:rPr lang="zh-CN" altLang="en-US" b="1" smtClean="0">
                <a:latin typeface="楷体_GB2312" pitchFamily="49" charset="-122"/>
                <a:ea typeface="楷体_GB2312" pitchFamily="49" charset="-122"/>
              </a:rPr>
              <a:t>如果没有完全满足你的教学目标或者适合你的学生的教学资料的时候，一种折中的方法是修改现有的教学资料。</a:t>
            </a:r>
          </a:p>
          <a:p>
            <a:pPr>
              <a:lnSpc>
                <a:spcPct val="90000"/>
              </a:lnSpc>
              <a:spcBef>
                <a:spcPct val="0"/>
              </a:spcBef>
            </a:pPr>
            <a:r>
              <a:rPr lang="zh-CN" altLang="en-US" b="1" smtClean="0">
                <a:latin typeface="楷体_GB2312" pitchFamily="49" charset="-122"/>
                <a:ea typeface="楷体_GB2312" pitchFamily="49" charset="-122"/>
              </a:rPr>
              <a:t>如果也没有可供修改的资料，那就只有自己设计新的教学资料了。虽然这种方法费时间费金钱，但是可能是最适合你的学生和学习内容的资料。</a:t>
            </a:r>
            <a:br>
              <a:rPr lang="zh-CN" altLang="en-US" b="1" smtClean="0">
                <a:latin typeface="楷体_GB2312" pitchFamily="49" charset="-122"/>
                <a:ea typeface="楷体_GB2312" pitchFamily="49" charset="-122"/>
              </a:rPr>
            </a:br>
            <a:endParaRPr lang="zh-CN" altLang="en-US" b="1" smtClean="0">
              <a:latin typeface="楷体_GB2312" pitchFamily="49" charset="-122"/>
              <a:ea typeface="楷体_GB2312" pitchFamily="49" charset="-122"/>
            </a:endParaRPr>
          </a:p>
        </p:txBody>
      </p:sp>
      <p:sp>
        <p:nvSpPr>
          <p:cNvPr id="54276"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fld id="{962578AE-4A53-409D-BE97-529BC08D0883}" type="slidenum">
              <a:rPr lang="zh-CN" altLang="en-US"/>
              <a:pPr eaLnBrk="1" hangingPunct="1"/>
              <a:t>22</a:t>
            </a:fld>
            <a:endParaRPr lang="zh-CN" altLang="en-US"/>
          </a:p>
        </p:txBody>
      </p:sp>
    </p:spTree>
    <p:extLst>
      <p:ext uri="{BB962C8B-B14F-4D97-AF65-F5344CB8AC3E}">
        <p14:creationId xmlns:p14="http://schemas.microsoft.com/office/powerpoint/2010/main" val="3737202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eaLnBrk="1" hangingPunct="1">
              <a:lnSpc>
                <a:spcPct val="90000"/>
              </a:lnSpc>
            </a:pPr>
            <a:r>
              <a:rPr lang="zh-CN" altLang="en-US" sz="1200" b="1" dirty="0" smtClean="0">
                <a:latin typeface="楷体_GB2312" pitchFamily="49" charset="-122"/>
                <a:ea typeface="楷体_GB2312" pitchFamily="49" charset="-122"/>
              </a:rPr>
              <a:t>大量的研究表明，同样的资料可以有很多不同的使用过程，这些过程中有很多共同的元素，不同之处主要是看由谁来使用这些媒体和资料。</a:t>
            </a:r>
            <a:endParaRPr lang="en-US" altLang="zh-CN" sz="1200" b="1" dirty="0" smtClean="0">
              <a:latin typeface="楷体_GB2312" pitchFamily="49" charset="-122"/>
              <a:ea typeface="楷体_GB2312" pitchFamily="49" charset="-122"/>
            </a:endParaRPr>
          </a:p>
          <a:p>
            <a:pPr eaLnBrk="1" hangingPunct="1">
              <a:lnSpc>
                <a:spcPct val="90000"/>
              </a:lnSpc>
            </a:pPr>
            <a:r>
              <a:rPr lang="zh-CN" altLang="en-US" sz="1200" b="1" dirty="0" smtClean="0">
                <a:latin typeface="楷体_GB2312" pitchFamily="49" charset="-122"/>
                <a:ea typeface="楷体_GB2312" pitchFamily="49" charset="-122"/>
              </a:rPr>
              <a:t>越来越多的研究支持以学生为中心的学习，所以学生们更多的是自己使用媒体和资料（个人或者学习小组），由老师把媒体放映给学生观看的情况越来越少了。</a:t>
            </a:r>
          </a:p>
          <a:p>
            <a:endParaRPr lang="zh-CN" altLang="en-US" dirty="0"/>
          </a:p>
        </p:txBody>
      </p:sp>
      <p:sp>
        <p:nvSpPr>
          <p:cNvPr id="4" name="灯片编号占位符 3"/>
          <p:cNvSpPr>
            <a:spLocks noGrp="1"/>
          </p:cNvSpPr>
          <p:nvPr>
            <p:ph type="sldNum" sz="quarter" idx="10"/>
          </p:nvPr>
        </p:nvSpPr>
        <p:spPr/>
        <p:txBody>
          <a:bodyPr/>
          <a:lstStyle/>
          <a:p>
            <a:fld id="{9F0322BF-BDC0-40C8-A5BE-13166F5F06AB}" type="slidenum">
              <a:rPr lang="zh-CN" altLang="en-US" smtClean="0"/>
              <a:pPr/>
              <a:t>23</a:t>
            </a:fld>
            <a:endParaRPr lang="zh-CN" altLang="en-US"/>
          </a:p>
        </p:txBody>
      </p:sp>
    </p:spTree>
    <p:extLst>
      <p:ext uri="{BB962C8B-B14F-4D97-AF65-F5344CB8AC3E}">
        <p14:creationId xmlns:p14="http://schemas.microsoft.com/office/powerpoint/2010/main" val="3024501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eaLnBrk="1" hangingPunct="1">
              <a:lnSpc>
                <a:spcPct val="90000"/>
              </a:lnSpc>
              <a:buFontTx/>
              <a:buNone/>
            </a:pPr>
            <a:r>
              <a:rPr lang="zh-CN" altLang="en-US" sz="1200" b="1" dirty="0" smtClean="0">
                <a:solidFill>
                  <a:srgbClr val="CC3300"/>
                </a:solidFill>
                <a:latin typeface="楷体_GB2312" pitchFamily="49" charset="-122"/>
                <a:ea typeface="楷体_GB2312" pitchFamily="49" charset="-122"/>
              </a:rPr>
              <a:t>特点</a:t>
            </a:r>
            <a:r>
              <a:rPr lang="zh-CN" altLang="en-US" sz="1200" b="1" dirty="0" smtClean="0">
                <a:latin typeface="楷体_GB2312" pitchFamily="49" charset="-122"/>
                <a:ea typeface="楷体_GB2312" pitchFamily="49" charset="-122"/>
              </a:rPr>
              <a:t>：</a:t>
            </a:r>
          </a:p>
          <a:p>
            <a:pPr eaLnBrk="1" hangingPunct="1">
              <a:lnSpc>
                <a:spcPct val="90000"/>
              </a:lnSpc>
            </a:pPr>
            <a:r>
              <a:rPr lang="zh-CN" altLang="en-US" sz="1200" b="1" dirty="0" smtClean="0">
                <a:latin typeface="楷体_GB2312" pitchFamily="49" charset="-122"/>
                <a:ea typeface="楷体_GB2312" pitchFamily="49" charset="-122"/>
              </a:rPr>
              <a:t>正确做法不止一种　</a:t>
            </a:r>
          </a:p>
          <a:p>
            <a:pPr eaLnBrk="1" hangingPunct="1">
              <a:lnSpc>
                <a:spcPct val="90000"/>
              </a:lnSpc>
            </a:pPr>
            <a:r>
              <a:rPr lang="zh-CN" altLang="en-US" sz="1200" b="1" dirty="0" smtClean="0">
                <a:latin typeface="楷体_GB2312" pitchFamily="49" charset="-122"/>
                <a:ea typeface="楷体_GB2312" pitchFamily="49" charset="-122"/>
              </a:rPr>
              <a:t>激发思考，而不是单纯地回忆记住的事实　 </a:t>
            </a:r>
          </a:p>
          <a:p>
            <a:pPr eaLnBrk="1" hangingPunct="1">
              <a:lnSpc>
                <a:spcPct val="90000"/>
              </a:lnSpc>
            </a:pPr>
            <a:r>
              <a:rPr lang="zh-CN" altLang="en-US" sz="1200" b="1" dirty="0" smtClean="0">
                <a:latin typeface="楷体_GB2312" pitchFamily="49" charset="-122"/>
                <a:ea typeface="楷体_GB2312" pitchFamily="49" charset="-122"/>
              </a:rPr>
              <a:t>要求按照实际情况做决策，而不是死记硬背　</a:t>
            </a:r>
          </a:p>
          <a:p>
            <a:pPr eaLnBrk="1" hangingPunct="1">
              <a:lnSpc>
                <a:spcPct val="90000"/>
              </a:lnSpc>
            </a:pPr>
            <a:r>
              <a:rPr lang="zh-CN" altLang="en-US" sz="1200" b="1" dirty="0" smtClean="0">
                <a:latin typeface="楷体_GB2312" pitchFamily="49" charset="-122"/>
                <a:ea typeface="楷体_GB2312" pitchFamily="49" charset="-122"/>
              </a:rPr>
              <a:t>用多种方 法培养思考能力　</a:t>
            </a:r>
          </a:p>
          <a:p>
            <a:pPr eaLnBrk="1" hangingPunct="1">
              <a:lnSpc>
                <a:spcPct val="90000"/>
              </a:lnSpc>
            </a:pPr>
            <a:r>
              <a:rPr lang="zh-CN" altLang="en-US" sz="1200" b="1" dirty="0" smtClean="0">
                <a:latin typeface="楷体_GB2312" pitchFamily="49" charset="-122"/>
                <a:ea typeface="楷体_GB2312" pitchFamily="49" charset="-122"/>
              </a:rPr>
              <a:t>可能发现其他需要解决的问题　 </a:t>
            </a:r>
          </a:p>
          <a:p>
            <a:pPr eaLnBrk="1" hangingPunct="1">
              <a:lnSpc>
                <a:spcPct val="90000"/>
              </a:lnSpc>
            </a:pPr>
            <a:r>
              <a:rPr lang="zh-CN" altLang="en-US" sz="1200" b="1" dirty="0" smtClean="0">
                <a:latin typeface="楷体_GB2312" pitchFamily="49" charset="-122"/>
                <a:ea typeface="楷体_GB2312" pitchFamily="49" charset="-122"/>
              </a:rPr>
              <a:t>提出新的问题</a:t>
            </a:r>
          </a:p>
          <a:p>
            <a:endParaRPr lang="zh-CN" altLang="en-US" dirty="0"/>
          </a:p>
        </p:txBody>
      </p:sp>
      <p:sp>
        <p:nvSpPr>
          <p:cNvPr id="4" name="灯片编号占位符 3"/>
          <p:cNvSpPr>
            <a:spLocks noGrp="1"/>
          </p:cNvSpPr>
          <p:nvPr>
            <p:ph type="sldNum" sz="quarter" idx="10"/>
          </p:nvPr>
        </p:nvSpPr>
        <p:spPr/>
        <p:txBody>
          <a:bodyPr/>
          <a:lstStyle/>
          <a:p>
            <a:fld id="{9F0322BF-BDC0-40C8-A5BE-13166F5F06AB}" type="slidenum">
              <a:rPr lang="zh-CN" altLang="en-US" smtClean="0"/>
              <a:pPr/>
              <a:t>31</a:t>
            </a:fld>
            <a:endParaRPr lang="zh-CN" altLang="en-US"/>
          </a:p>
        </p:txBody>
      </p:sp>
    </p:spTree>
    <p:extLst>
      <p:ext uri="{BB962C8B-B14F-4D97-AF65-F5344CB8AC3E}">
        <p14:creationId xmlns:p14="http://schemas.microsoft.com/office/powerpoint/2010/main" val="3842941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599F2209-DC7B-4F18-8C44-72B716C7B28A}" type="slidenum">
              <a:rPr lang="en-US" altLang="zh-CN" smtClean="0"/>
              <a:pPr/>
              <a:t>‹#›</a:t>
            </a:fld>
            <a:endParaRPr lang="en-US" altLang="zh-CN"/>
          </a:p>
        </p:txBody>
      </p:sp>
    </p:spTree>
    <p:extLst>
      <p:ext uri="{BB962C8B-B14F-4D97-AF65-F5344CB8AC3E}">
        <p14:creationId xmlns:p14="http://schemas.microsoft.com/office/powerpoint/2010/main" val="3393768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5"/>
            <a:ext cx="7886700" cy="903635"/>
          </a:xfr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1412776"/>
            <a:ext cx="7886700" cy="4351338"/>
          </a:xfrm>
        </p:spPr>
        <p:txBody>
          <a:bodyPr vert="eaVert">
            <a:normAutofit/>
          </a:bodyPr>
          <a:lstStyle>
            <a:lvl1pPr>
              <a:defRPr sz="2800"/>
            </a:lvl1pPr>
            <a:lvl2pPr>
              <a:defRPr sz="24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84F65E1A-D878-4B6A-89FD-8A1A7619F595}" type="slidenum">
              <a:rPr lang="en-US" altLang="zh-CN" smtClean="0"/>
              <a:pPr/>
              <a:t>‹#›</a:t>
            </a:fld>
            <a:endParaRPr lang="en-US" altLang="zh-CN"/>
          </a:p>
        </p:txBody>
      </p:sp>
    </p:spTree>
    <p:extLst>
      <p:ext uri="{BB962C8B-B14F-4D97-AF65-F5344CB8AC3E}">
        <p14:creationId xmlns:p14="http://schemas.microsoft.com/office/powerpoint/2010/main" val="1427245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E245DFB0-FB0A-486E-93FE-EA7F136E5217}" type="slidenum">
              <a:rPr lang="en-US" altLang="zh-CN" smtClean="0"/>
              <a:pPr/>
              <a:t>‹#›</a:t>
            </a:fld>
            <a:endParaRPr lang="en-US" altLang="zh-CN"/>
          </a:p>
        </p:txBody>
      </p:sp>
    </p:spTree>
    <p:extLst>
      <p:ext uri="{BB962C8B-B14F-4D97-AF65-F5344CB8AC3E}">
        <p14:creationId xmlns:p14="http://schemas.microsoft.com/office/powerpoint/2010/main" val="3622155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150938" y="260350"/>
            <a:ext cx="7793037" cy="963613"/>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611188" y="1484313"/>
            <a:ext cx="8343900" cy="4648200"/>
          </a:xfrm>
        </p:spPr>
        <p:txBody>
          <a:bodyPr/>
          <a:lstStyle/>
          <a:p>
            <a:pPr lvl="0"/>
            <a:r>
              <a:rPr lang="zh-CN" altLang="en-US" noProof="0" smtClean="0"/>
              <a:t>单击图标添加表格</a:t>
            </a:r>
          </a:p>
        </p:txBody>
      </p:sp>
      <p:sp>
        <p:nvSpPr>
          <p:cNvPr id="4" name="Rectangle 11"/>
          <p:cNvSpPr>
            <a:spLocks noGrp="1" noChangeArrowheads="1"/>
          </p:cNvSpPr>
          <p:nvPr>
            <p:ph type="dt" sz="half" idx="10"/>
          </p:nvPr>
        </p:nvSpPr>
        <p:spPr/>
        <p:txBody>
          <a:bodyPr/>
          <a:lstStyle>
            <a:lvl1pPr>
              <a:defRPr/>
            </a:lvl1pPr>
          </a:lstStyle>
          <a:p>
            <a:pPr>
              <a:defRPr/>
            </a:pPr>
            <a:endParaRPr lang="en-US" altLang="zh-CN"/>
          </a:p>
        </p:txBody>
      </p:sp>
      <p:sp>
        <p:nvSpPr>
          <p:cNvPr id="5" name="Rectangle 12"/>
          <p:cNvSpPr>
            <a:spLocks noGrp="1" noChangeArrowheads="1"/>
          </p:cNvSpPr>
          <p:nvPr>
            <p:ph type="ftr" sz="quarter" idx="11"/>
          </p:nvPr>
        </p:nvSpPr>
        <p:spPr/>
        <p:txBody>
          <a:bodyPr/>
          <a:lstStyle>
            <a:lvl1pPr>
              <a:defRPr/>
            </a:lvl1pPr>
          </a:lstStyle>
          <a:p>
            <a:pPr>
              <a:defRPr/>
            </a:pPr>
            <a:endParaRPr lang="en-US" altLang="zh-CN"/>
          </a:p>
        </p:txBody>
      </p:sp>
      <p:sp>
        <p:nvSpPr>
          <p:cNvPr id="6" name="Rectangle 13"/>
          <p:cNvSpPr>
            <a:spLocks noGrp="1" noChangeArrowheads="1"/>
          </p:cNvSpPr>
          <p:nvPr>
            <p:ph type="sldNum" sz="quarter" idx="12"/>
          </p:nvPr>
        </p:nvSpPr>
        <p:spPr/>
        <p:txBody>
          <a:bodyPr/>
          <a:lstStyle>
            <a:lvl1pPr>
              <a:defRPr/>
            </a:lvl1pPr>
          </a:lstStyle>
          <a:p>
            <a:fld id="{E245DFB0-FB0A-486E-93FE-EA7F136E5217}" type="slidenum">
              <a:rPr lang="en-US" altLang="zh-CN" smtClean="0"/>
              <a:pPr/>
              <a:t>‹#›</a:t>
            </a:fld>
            <a:endParaRPr lang="en-US" altLang="zh-CN"/>
          </a:p>
        </p:txBody>
      </p:sp>
    </p:spTree>
    <p:extLst>
      <p:ext uri="{BB962C8B-B14F-4D97-AF65-F5344CB8AC3E}">
        <p14:creationId xmlns:p14="http://schemas.microsoft.com/office/powerpoint/2010/main" val="170903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5"/>
            <a:ext cx="7886700" cy="975643"/>
          </a:xfrm>
        </p:spPr>
        <p:txBody>
          <a:bodyPr/>
          <a:lstStyle/>
          <a:p>
            <a:r>
              <a:rPr lang="zh-CN" altLang="en-US" smtClean="0"/>
              <a:t>单击此处编辑母版标题样式</a:t>
            </a:r>
            <a:endParaRPr lang="zh-CN" altLang="en-US" dirty="0"/>
          </a:p>
        </p:txBody>
      </p:sp>
      <p:sp>
        <p:nvSpPr>
          <p:cNvPr id="3" name="内容占位符 2"/>
          <p:cNvSpPr>
            <a:spLocks noGrp="1"/>
          </p:cNvSpPr>
          <p:nvPr>
            <p:ph idx="1"/>
          </p:nvPr>
        </p:nvSpPr>
        <p:spPr>
          <a:xfrm>
            <a:off x="628650" y="1340768"/>
            <a:ext cx="7886700" cy="4495354"/>
          </a:xfrm>
        </p:spPr>
        <p:txBody>
          <a:bodyPr>
            <a:normAutofit/>
          </a:bodyPr>
          <a:lstStyle>
            <a:lvl1pPr>
              <a:defRPr sz="3200"/>
            </a:lvl1pPr>
            <a:lvl2pPr>
              <a:defRPr sz="2800"/>
            </a:lvl2pPr>
            <a:lvl3pPr>
              <a:defRPr sz="2000"/>
            </a:lvl3pPr>
            <a:lvl4pPr>
              <a:defRPr sz="1800"/>
            </a:lvl4pPr>
            <a:lvl5pPr>
              <a:defRPr sz="18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dirty="0"/>
          </a:p>
        </p:txBody>
      </p:sp>
    </p:spTree>
    <p:extLst>
      <p:ext uri="{BB962C8B-B14F-4D97-AF65-F5344CB8AC3E}">
        <p14:creationId xmlns:p14="http://schemas.microsoft.com/office/powerpoint/2010/main" val="3660709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48321" y="620688"/>
            <a:ext cx="7886700" cy="2852737"/>
          </a:xfrm>
        </p:spPr>
        <p:txBody>
          <a:bodyPr anchor="b"/>
          <a:lstStyle>
            <a:lvl1pPr>
              <a:defRPr sz="4500"/>
            </a:lvl1pPr>
          </a:lstStyle>
          <a:p>
            <a:r>
              <a:rPr lang="zh-CN" altLang="en-US" smtClean="0"/>
              <a:t>单击此处编辑母版标题样式</a:t>
            </a:r>
            <a:endParaRPr lang="zh-CN" altLang="en-US" dirty="0"/>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endParaRPr lang="en-US" altLang="zh-CN"/>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fld id="{F268D3EF-09B8-47D4-B41A-93DF81D6685A}" type="slidenum">
              <a:rPr lang="en-US" altLang="zh-CN" smtClean="0"/>
              <a:pPr/>
              <a:t>‹#›</a:t>
            </a:fld>
            <a:endParaRPr lang="en-US" altLang="zh-CN"/>
          </a:p>
        </p:txBody>
      </p:sp>
    </p:spTree>
    <p:extLst>
      <p:ext uri="{BB962C8B-B14F-4D97-AF65-F5344CB8AC3E}">
        <p14:creationId xmlns:p14="http://schemas.microsoft.com/office/powerpoint/2010/main" val="2431076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5"/>
            <a:ext cx="7886700" cy="975643"/>
          </a:xfr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340768"/>
            <a:ext cx="3886200" cy="4567362"/>
          </a:xfrm>
        </p:spPr>
        <p:txBody>
          <a:bodyPr/>
          <a:lstStyle>
            <a:lvl1pPr>
              <a:defRPr sz="2800"/>
            </a:lvl1pPr>
            <a:lvl2pPr>
              <a:defRPr sz="24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340768"/>
            <a:ext cx="3886200" cy="4567362"/>
          </a:xfrm>
        </p:spPr>
        <p:txBody>
          <a:bodyPr/>
          <a:lstStyle>
            <a:lvl1pPr>
              <a:defRPr sz="2800"/>
            </a:lvl1pPr>
            <a:lvl2pPr>
              <a:defRPr sz="2400"/>
            </a:lvl2pPr>
            <a:lvl3pPr>
              <a:defRPr sz="1800"/>
            </a:lvl3pPr>
            <a:lvl4pPr>
              <a:defRPr sz="1600"/>
            </a:lvl4pPr>
            <a:lvl5pPr>
              <a:defRPr sz="16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a:xfrm>
            <a:off x="628650" y="6069391"/>
            <a:ext cx="2057400" cy="383252"/>
          </a:xfrm>
        </p:spPr>
        <p:txBody>
          <a:bodyPr/>
          <a:lstStyle>
            <a:lvl1pPr>
              <a:defRPr sz="1050"/>
            </a:lvl1pPr>
          </a:lstStyle>
          <a:p>
            <a:pPr>
              <a:defRPr/>
            </a:pPr>
            <a:endParaRPr lang="en-US" altLang="zh-CN"/>
          </a:p>
        </p:txBody>
      </p:sp>
      <p:sp>
        <p:nvSpPr>
          <p:cNvPr id="6" name="页脚占位符 4"/>
          <p:cNvSpPr>
            <a:spLocks noGrp="1"/>
          </p:cNvSpPr>
          <p:nvPr>
            <p:ph type="ftr" sz="quarter" idx="11"/>
          </p:nvPr>
        </p:nvSpPr>
        <p:spPr>
          <a:xfrm>
            <a:off x="3028950" y="6069391"/>
            <a:ext cx="3086100" cy="383252"/>
          </a:xfrm>
        </p:spPr>
        <p:txBody>
          <a:bodyPr/>
          <a:lstStyle>
            <a:lvl1pPr>
              <a:defRPr sz="1050"/>
            </a:lvl1pPr>
          </a:lstStyle>
          <a:p>
            <a:pPr>
              <a:defRPr/>
            </a:pPr>
            <a:endParaRPr lang="en-US" altLang="zh-CN"/>
          </a:p>
        </p:txBody>
      </p:sp>
      <p:sp>
        <p:nvSpPr>
          <p:cNvPr id="7" name="灯片编号占位符 5"/>
          <p:cNvSpPr>
            <a:spLocks noGrp="1"/>
          </p:cNvSpPr>
          <p:nvPr>
            <p:ph type="sldNum" sz="quarter" idx="12"/>
          </p:nvPr>
        </p:nvSpPr>
        <p:spPr>
          <a:xfrm>
            <a:off x="6457950" y="6069391"/>
            <a:ext cx="2057400" cy="383252"/>
          </a:xfrm>
        </p:spPr>
        <p:txBody>
          <a:bodyPr/>
          <a:lstStyle>
            <a:lvl1pPr>
              <a:defRPr sz="1050"/>
            </a:lvl1pPr>
          </a:lstStyle>
          <a:p>
            <a:fld id="{5150BC17-F634-4551-9FB4-DD0287B4F838}" type="slidenum">
              <a:rPr lang="en-US" altLang="zh-CN" smtClean="0"/>
              <a:pPr/>
              <a:t>‹#›</a:t>
            </a:fld>
            <a:endParaRPr lang="en-US" altLang="zh-CN"/>
          </a:p>
        </p:txBody>
      </p:sp>
    </p:spTree>
    <p:extLst>
      <p:ext uri="{BB962C8B-B14F-4D97-AF65-F5344CB8AC3E}">
        <p14:creationId xmlns:p14="http://schemas.microsoft.com/office/powerpoint/2010/main" val="3756889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7"/>
            <a:ext cx="7886700" cy="903634"/>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340768"/>
            <a:ext cx="3868340" cy="823912"/>
          </a:xfrm>
        </p:spPr>
        <p:txBody>
          <a:bodyPr anchor="b"/>
          <a:lstStyle>
            <a:lvl1pPr marL="0" indent="0">
              <a:buNone/>
              <a:defRPr sz="20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164680"/>
            <a:ext cx="3868340" cy="3684588"/>
          </a:xfrm>
        </p:spPr>
        <p:txBody>
          <a:bodyPr/>
          <a:lstStyle>
            <a:lvl1pPr>
              <a:defRPr sz="2400"/>
            </a:lvl1pPr>
            <a:lvl2pPr>
              <a:defRPr sz="2000"/>
            </a:lvl2pPr>
            <a:lvl3pPr>
              <a:defRPr sz="1600"/>
            </a:lvl3pPr>
            <a:lvl4pPr>
              <a:defRPr sz="1400"/>
            </a:lvl4pPr>
            <a:lvl5pPr>
              <a:defRPr sz="14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340768"/>
            <a:ext cx="3887391" cy="823912"/>
          </a:xfrm>
        </p:spPr>
        <p:txBody>
          <a:bodyPr anchor="b"/>
          <a:lstStyle>
            <a:lvl1pPr marL="0" indent="0">
              <a:buNone/>
              <a:defRPr sz="20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164680"/>
            <a:ext cx="3887391" cy="3684588"/>
          </a:xfrm>
        </p:spPr>
        <p:txBody>
          <a:bodyPr/>
          <a:lstStyle>
            <a:lvl1pPr>
              <a:defRPr sz="2400"/>
            </a:lvl1pPr>
            <a:lvl2pPr>
              <a:defRPr sz="2000"/>
            </a:lvl2pPr>
            <a:lvl3pPr>
              <a:defRPr sz="1600"/>
            </a:lvl3pPr>
            <a:lvl4pPr>
              <a:defRPr sz="1400"/>
            </a:lvl4pPr>
            <a:lvl5pPr>
              <a:defRPr sz="1400"/>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a:xfrm>
            <a:off x="628650" y="6015955"/>
            <a:ext cx="2057400" cy="365125"/>
          </a:xfrm>
        </p:spPr>
        <p:txBody>
          <a:bodyPr/>
          <a:lstStyle>
            <a:lvl1pPr>
              <a:defRPr sz="1000"/>
            </a:lvl1pPr>
          </a:lstStyle>
          <a:p>
            <a:pPr>
              <a:defRPr/>
            </a:pPr>
            <a:endParaRPr lang="en-US" altLang="zh-CN"/>
          </a:p>
        </p:txBody>
      </p:sp>
      <p:sp>
        <p:nvSpPr>
          <p:cNvPr id="8" name="页脚占位符 4"/>
          <p:cNvSpPr>
            <a:spLocks noGrp="1"/>
          </p:cNvSpPr>
          <p:nvPr>
            <p:ph type="ftr" sz="quarter" idx="11"/>
          </p:nvPr>
        </p:nvSpPr>
        <p:spPr>
          <a:xfrm>
            <a:off x="3028950" y="6015955"/>
            <a:ext cx="3086100" cy="365125"/>
          </a:xfrm>
        </p:spPr>
        <p:txBody>
          <a:bodyPr/>
          <a:lstStyle>
            <a:lvl1pPr>
              <a:defRPr sz="1000"/>
            </a:lvl1pPr>
          </a:lstStyle>
          <a:p>
            <a:pPr>
              <a:defRPr/>
            </a:pPr>
            <a:endParaRPr lang="en-US" altLang="zh-CN"/>
          </a:p>
        </p:txBody>
      </p:sp>
      <p:sp>
        <p:nvSpPr>
          <p:cNvPr id="9" name="灯片编号占位符 5"/>
          <p:cNvSpPr>
            <a:spLocks noGrp="1"/>
          </p:cNvSpPr>
          <p:nvPr>
            <p:ph type="sldNum" sz="quarter" idx="12"/>
          </p:nvPr>
        </p:nvSpPr>
        <p:spPr>
          <a:xfrm>
            <a:off x="6457950" y="6015955"/>
            <a:ext cx="2057400" cy="365125"/>
          </a:xfrm>
        </p:spPr>
        <p:txBody>
          <a:bodyPr/>
          <a:lstStyle>
            <a:lvl1pPr>
              <a:defRPr sz="1000"/>
            </a:lvl1pPr>
          </a:lstStyle>
          <a:p>
            <a:fld id="{52BD4463-80F4-4109-9B78-AEE6156FBE9F}" type="slidenum">
              <a:rPr lang="en-US" altLang="zh-CN" smtClean="0"/>
              <a:pPr/>
              <a:t>‹#›</a:t>
            </a:fld>
            <a:endParaRPr lang="en-US" altLang="zh-CN"/>
          </a:p>
        </p:txBody>
      </p:sp>
    </p:spTree>
    <p:extLst>
      <p:ext uri="{BB962C8B-B14F-4D97-AF65-F5344CB8AC3E}">
        <p14:creationId xmlns:p14="http://schemas.microsoft.com/office/powerpoint/2010/main" val="1019288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5"/>
            <a:ext cx="7886700" cy="903635"/>
          </a:xfrm>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endParaRPr lang="en-US" altLang="zh-CN"/>
          </a:p>
        </p:txBody>
      </p:sp>
      <p:sp>
        <p:nvSpPr>
          <p:cNvPr id="4" name="页脚占位符 4"/>
          <p:cNvSpPr>
            <a:spLocks noGrp="1"/>
          </p:cNvSpPr>
          <p:nvPr>
            <p:ph type="ftr" sz="quarter" idx="11"/>
          </p:nvPr>
        </p:nvSpPr>
        <p:spPr/>
        <p:txBody>
          <a:bodyPr/>
          <a:lstStyle>
            <a:lvl1pPr>
              <a:defRPr/>
            </a:lvl1pPr>
          </a:lstStyle>
          <a:p>
            <a:pPr>
              <a:defRPr/>
            </a:pPr>
            <a:endParaRPr lang="en-US" altLang="zh-CN"/>
          </a:p>
        </p:txBody>
      </p:sp>
      <p:sp>
        <p:nvSpPr>
          <p:cNvPr id="5" name="灯片编号占位符 5"/>
          <p:cNvSpPr>
            <a:spLocks noGrp="1"/>
          </p:cNvSpPr>
          <p:nvPr>
            <p:ph type="sldNum" sz="quarter" idx="12"/>
          </p:nvPr>
        </p:nvSpPr>
        <p:spPr/>
        <p:txBody>
          <a:bodyPr/>
          <a:lstStyle>
            <a:lvl1pPr>
              <a:defRPr/>
            </a:lvl1pPr>
          </a:lstStyle>
          <a:p>
            <a:fld id="{78E08AFD-26B2-4288-A11B-D4A1D6B01A88}" type="slidenum">
              <a:rPr lang="en-US" altLang="zh-CN" smtClean="0"/>
              <a:pPr/>
              <a:t>‹#›</a:t>
            </a:fld>
            <a:endParaRPr lang="en-US" altLang="zh-CN"/>
          </a:p>
        </p:txBody>
      </p:sp>
    </p:spTree>
    <p:extLst>
      <p:ext uri="{BB962C8B-B14F-4D97-AF65-F5344CB8AC3E}">
        <p14:creationId xmlns:p14="http://schemas.microsoft.com/office/powerpoint/2010/main" val="2435756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endParaRPr lang="en-US" altLang="zh-CN"/>
          </a:p>
        </p:txBody>
      </p:sp>
      <p:sp>
        <p:nvSpPr>
          <p:cNvPr id="3" name="页脚占位符 4"/>
          <p:cNvSpPr>
            <a:spLocks noGrp="1"/>
          </p:cNvSpPr>
          <p:nvPr>
            <p:ph type="ftr" sz="quarter" idx="11"/>
          </p:nvPr>
        </p:nvSpPr>
        <p:spPr/>
        <p:txBody>
          <a:bodyPr/>
          <a:lstStyle>
            <a:lvl1pPr>
              <a:defRPr/>
            </a:lvl1pPr>
          </a:lstStyle>
          <a:p>
            <a:pPr>
              <a:defRPr/>
            </a:pPr>
            <a:endParaRPr lang="en-US" altLang="zh-CN"/>
          </a:p>
        </p:txBody>
      </p:sp>
      <p:sp>
        <p:nvSpPr>
          <p:cNvPr id="4" name="灯片编号占位符 5"/>
          <p:cNvSpPr>
            <a:spLocks noGrp="1"/>
          </p:cNvSpPr>
          <p:nvPr>
            <p:ph type="sldNum" sz="quarter" idx="12"/>
          </p:nvPr>
        </p:nvSpPr>
        <p:spPr/>
        <p:txBody>
          <a:bodyPr/>
          <a:lstStyle>
            <a:lvl1pPr>
              <a:defRPr/>
            </a:lvl1pPr>
          </a:lstStyle>
          <a:p>
            <a:fld id="{34A2F7FA-2343-4CC6-BC84-82409AF8CD74}" type="slidenum">
              <a:rPr lang="en-US" altLang="zh-CN" smtClean="0"/>
              <a:pPr/>
              <a:t>‹#›</a:t>
            </a:fld>
            <a:endParaRPr lang="en-US" altLang="zh-CN"/>
          </a:p>
        </p:txBody>
      </p:sp>
      <p:sp>
        <p:nvSpPr>
          <p:cNvPr id="5" name="矩形 4"/>
          <p:cNvSpPr/>
          <p:nvPr userDrawn="1"/>
        </p:nvSpPr>
        <p:spPr>
          <a:xfrm>
            <a:off x="7164288" y="0"/>
            <a:ext cx="1979712" cy="3119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a:solidFill>
                  <a:schemeClr val="bg1"/>
                </a:solidFill>
              </a:ln>
              <a:solidFill>
                <a:srgbClr val="FFFFFF"/>
              </a:solidFill>
            </a:endParaRPr>
          </a:p>
        </p:txBody>
      </p:sp>
    </p:spTree>
    <p:extLst>
      <p:ext uri="{BB962C8B-B14F-4D97-AF65-F5344CB8AC3E}">
        <p14:creationId xmlns:p14="http://schemas.microsoft.com/office/powerpoint/2010/main" val="409301264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09551"/>
            <a:ext cx="2949178" cy="987201"/>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1484784"/>
            <a:ext cx="4629150" cy="4376267"/>
          </a:xfrm>
        </p:spPr>
        <p:txBody>
          <a:bodyPr>
            <a:normAutofit/>
          </a:bodyPr>
          <a:lstStyle>
            <a:lvl1pPr>
              <a:defRPr sz="3200"/>
            </a:lvl1pPr>
            <a:lvl2pPr>
              <a:defRPr sz="2800"/>
            </a:lvl2pPr>
            <a:lvl3pPr>
              <a:defRPr sz="2400"/>
            </a:lvl3pPr>
            <a:lvl4pPr>
              <a:defRPr sz="1800"/>
            </a:lvl4pPr>
            <a:lvl5pPr>
              <a:defRPr sz="18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dirty="0"/>
          </a:p>
        </p:txBody>
      </p:sp>
      <p:sp>
        <p:nvSpPr>
          <p:cNvPr id="4" name="文本占位符 3"/>
          <p:cNvSpPr>
            <a:spLocks noGrp="1"/>
          </p:cNvSpPr>
          <p:nvPr>
            <p:ph type="body" sz="half" idx="2"/>
          </p:nvPr>
        </p:nvSpPr>
        <p:spPr>
          <a:xfrm>
            <a:off x="619068" y="1340767"/>
            <a:ext cx="2949178" cy="452028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D03BFB71-4577-4C7C-B823-9589F058D6D0}" type="slidenum">
              <a:rPr lang="en-US" altLang="zh-CN" smtClean="0"/>
              <a:pPr/>
              <a:t>‹#›</a:t>
            </a:fld>
            <a:endParaRPr lang="en-US" altLang="zh-CN"/>
          </a:p>
        </p:txBody>
      </p:sp>
    </p:spTree>
    <p:extLst>
      <p:ext uri="{BB962C8B-B14F-4D97-AF65-F5344CB8AC3E}">
        <p14:creationId xmlns:p14="http://schemas.microsoft.com/office/powerpoint/2010/main" val="2668687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zh-CN" altLang="en-US" noProof="0" smtClean="0"/>
              <a:t>单击图标添加图片</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endParaRPr lang="en-US" altLang="zh-CN"/>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fld id="{3D2E6C4F-F0CD-4229-9769-2432FE3AD4A4}" type="slidenum">
              <a:rPr lang="en-US" altLang="zh-CN" smtClean="0"/>
              <a:pPr/>
              <a:t>‹#›</a:t>
            </a:fld>
            <a:endParaRPr lang="en-US" altLang="zh-CN"/>
          </a:p>
        </p:txBody>
      </p:sp>
    </p:spTree>
    <p:extLst>
      <p:ext uri="{BB962C8B-B14F-4D97-AF65-F5344CB8AC3E}">
        <p14:creationId xmlns:p14="http://schemas.microsoft.com/office/powerpoint/2010/main" val="888202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CN"/>
          </a:p>
        </p:txBody>
      </p:sp>
      <p:sp>
        <p:nvSpPr>
          <p:cNvPr id="5"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CN"/>
          </a:p>
        </p:txBody>
      </p:sp>
      <p:sp>
        <p:nvSpPr>
          <p:cNvPr id="6"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smtClean="0">
                <a:solidFill>
                  <a:schemeClr val="tx1">
                    <a:tint val="75000"/>
                  </a:schemeClr>
                </a:solidFill>
              </a:defRPr>
            </a:lvl1pPr>
          </a:lstStyle>
          <a:p>
            <a:fld id="{E245DFB0-FB0A-486E-93FE-EA7F136E5217}" type="slidenum">
              <a:rPr lang="en-US" altLang="zh-CN" smtClean="0"/>
              <a:pPr/>
              <a:t>‹#›</a:t>
            </a:fld>
            <a:endParaRPr lang="en-US" altLang="zh-CN"/>
          </a:p>
        </p:txBody>
      </p:sp>
      <p:sp>
        <p:nvSpPr>
          <p:cNvPr id="7" name="Rectangle 14"/>
          <p:cNvSpPr>
            <a:spLocks noChangeArrowheads="1"/>
          </p:cNvSpPr>
          <p:nvPr/>
        </p:nvSpPr>
        <p:spPr bwMode="auto">
          <a:xfrm>
            <a:off x="6837363" y="-22225"/>
            <a:ext cx="23193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marL="457200" eaLnBrk="0" hangingPunct="0">
              <a:defRPr sz="3600" b="1">
                <a:solidFill>
                  <a:srgbClr val="FF33CC"/>
                </a:solidFill>
                <a:latin typeface="Tahoma" panose="020B0604030504040204" pitchFamily="34" charset="0"/>
                <a:ea typeface="宋体" panose="02010600030101010101" pitchFamily="2" charset="-122"/>
              </a:defRPr>
            </a:lvl1pPr>
            <a:lvl2pPr marL="742950" indent="-285750" eaLnBrk="0" hangingPunct="0">
              <a:defRPr sz="3600" b="1">
                <a:solidFill>
                  <a:srgbClr val="FF33CC"/>
                </a:solidFill>
                <a:latin typeface="Tahoma" panose="020B0604030504040204" pitchFamily="34" charset="0"/>
                <a:ea typeface="宋体" panose="02010600030101010101" pitchFamily="2" charset="-122"/>
              </a:defRPr>
            </a:lvl2pPr>
            <a:lvl3pPr marL="1143000" indent="-228600" eaLnBrk="0" hangingPunct="0">
              <a:defRPr sz="3600" b="1">
                <a:solidFill>
                  <a:srgbClr val="FF33CC"/>
                </a:solidFill>
                <a:latin typeface="Tahoma" panose="020B0604030504040204" pitchFamily="34" charset="0"/>
                <a:ea typeface="宋体" panose="02010600030101010101" pitchFamily="2" charset="-122"/>
              </a:defRPr>
            </a:lvl3pPr>
            <a:lvl4pPr marL="1600200" indent="-228600" eaLnBrk="0" hangingPunct="0">
              <a:defRPr sz="3600" b="1">
                <a:solidFill>
                  <a:srgbClr val="FF33CC"/>
                </a:solidFill>
                <a:latin typeface="Tahoma" panose="020B0604030504040204" pitchFamily="34" charset="0"/>
                <a:ea typeface="宋体" panose="02010600030101010101" pitchFamily="2" charset="-122"/>
              </a:defRPr>
            </a:lvl4pPr>
            <a:lvl5pPr marL="2057400" indent="-228600" eaLnBrk="0" hangingPunct="0">
              <a:defRPr sz="3600" b="1">
                <a:solidFill>
                  <a:srgbClr val="FF33CC"/>
                </a:solidFill>
                <a:latin typeface="Tahoma" panose="020B0604030504040204" pitchFamily="34" charset="0"/>
                <a:ea typeface="宋体" panose="02010600030101010101" pitchFamily="2" charset="-122"/>
              </a:defRPr>
            </a:lvl5pPr>
            <a:lvl6pPr marL="2514600" indent="-228600" algn="ctr" eaLnBrk="0" fontAlgn="base" hangingPunct="0">
              <a:lnSpc>
                <a:spcPct val="120000"/>
              </a:lnSpc>
              <a:spcBef>
                <a:spcPct val="0"/>
              </a:spcBef>
              <a:spcAft>
                <a:spcPct val="0"/>
              </a:spcAft>
              <a:defRPr sz="3600" b="1">
                <a:solidFill>
                  <a:srgbClr val="FF33CC"/>
                </a:solidFill>
                <a:latin typeface="Tahoma" panose="020B0604030504040204" pitchFamily="34" charset="0"/>
                <a:ea typeface="宋体" panose="02010600030101010101" pitchFamily="2" charset="-122"/>
              </a:defRPr>
            </a:lvl6pPr>
            <a:lvl7pPr marL="2971800" indent="-228600" algn="ctr" eaLnBrk="0" fontAlgn="base" hangingPunct="0">
              <a:lnSpc>
                <a:spcPct val="120000"/>
              </a:lnSpc>
              <a:spcBef>
                <a:spcPct val="0"/>
              </a:spcBef>
              <a:spcAft>
                <a:spcPct val="0"/>
              </a:spcAft>
              <a:defRPr sz="3600" b="1">
                <a:solidFill>
                  <a:srgbClr val="FF33CC"/>
                </a:solidFill>
                <a:latin typeface="Tahoma" panose="020B0604030504040204" pitchFamily="34" charset="0"/>
                <a:ea typeface="宋体" panose="02010600030101010101" pitchFamily="2" charset="-122"/>
              </a:defRPr>
            </a:lvl7pPr>
            <a:lvl8pPr marL="3429000" indent="-228600" algn="ctr" eaLnBrk="0" fontAlgn="base" hangingPunct="0">
              <a:lnSpc>
                <a:spcPct val="120000"/>
              </a:lnSpc>
              <a:spcBef>
                <a:spcPct val="0"/>
              </a:spcBef>
              <a:spcAft>
                <a:spcPct val="0"/>
              </a:spcAft>
              <a:defRPr sz="3600" b="1">
                <a:solidFill>
                  <a:srgbClr val="FF33CC"/>
                </a:solidFill>
                <a:latin typeface="Tahoma" panose="020B0604030504040204" pitchFamily="34" charset="0"/>
                <a:ea typeface="宋体" panose="02010600030101010101" pitchFamily="2" charset="-122"/>
              </a:defRPr>
            </a:lvl8pPr>
            <a:lvl9pPr marL="3886200" indent="-228600" algn="ctr" eaLnBrk="0" fontAlgn="base" hangingPunct="0">
              <a:lnSpc>
                <a:spcPct val="120000"/>
              </a:lnSpc>
              <a:spcBef>
                <a:spcPct val="0"/>
              </a:spcBef>
              <a:spcAft>
                <a:spcPct val="0"/>
              </a:spcAft>
              <a:defRPr sz="3600" b="1">
                <a:solidFill>
                  <a:srgbClr val="FF33CC"/>
                </a:solidFill>
                <a:latin typeface="Tahoma" panose="020B0604030504040204" pitchFamily="34" charset="0"/>
                <a:ea typeface="宋体" panose="02010600030101010101" pitchFamily="2" charset="-122"/>
              </a:defRPr>
            </a:lvl9pPr>
          </a:lstStyle>
          <a:p>
            <a:pPr algn="r" eaLnBrk="1" hangingPunct="1">
              <a:lnSpc>
                <a:spcPct val="120000"/>
              </a:lnSpc>
              <a:defRPr/>
            </a:pPr>
            <a:r>
              <a:rPr lang="en-US" altLang="zh-CN" sz="1000" b="0" smtClean="0">
                <a:solidFill>
                  <a:srgbClr val="C0C0C0"/>
                </a:solidFill>
              </a:rPr>
              <a:t>Computer Science Illuminated</a:t>
            </a:r>
          </a:p>
          <a:p>
            <a:pPr algn="r" eaLnBrk="1" hangingPunct="1">
              <a:lnSpc>
                <a:spcPct val="120000"/>
              </a:lnSpc>
              <a:defRPr/>
            </a:pPr>
            <a:r>
              <a:rPr lang="en-US" altLang="zh-CN" sz="1000" b="0" smtClean="0">
                <a:solidFill>
                  <a:srgbClr val="C0C0C0"/>
                </a:solidFill>
              </a:rPr>
              <a:t>《</a:t>
            </a:r>
            <a:r>
              <a:rPr lang="zh-CN" altLang="en-US" sz="1000" b="0" smtClean="0">
                <a:solidFill>
                  <a:srgbClr val="C0C0C0"/>
                </a:solidFill>
              </a:rPr>
              <a:t>计算机科学导论</a:t>
            </a:r>
            <a:r>
              <a:rPr lang="en-US" altLang="zh-CN" sz="1000" b="0" smtClean="0">
                <a:solidFill>
                  <a:srgbClr val="C0C0C0"/>
                </a:solidFill>
              </a:rPr>
              <a:t>》</a:t>
            </a:r>
            <a:r>
              <a:rPr lang="zh-CN" altLang="en-US" sz="1000" b="0" smtClean="0">
                <a:solidFill>
                  <a:srgbClr val="C0C0C0"/>
                </a:solidFill>
              </a:rPr>
              <a:t>课程组</a:t>
            </a:r>
          </a:p>
        </p:txBody>
      </p:sp>
    </p:spTree>
    <p:extLst>
      <p:ext uri="{BB962C8B-B14F-4D97-AF65-F5344CB8AC3E}">
        <p14:creationId xmlns:p14="http://schemas.microsoft.com/office/powerpoint/2010/main" val="219080334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685800" rtl="0" eaLnBrk="1" fontAlgn="base" hangingPunct="1">
        <a:lnSpc>
          <a:spcPct val="90000"/>
        </a:lnSpc>
        <a:spcBef>
          <a:spcPct val="0"/>
        </a:spcBef>
        <a:spcAft>
          <a:spcPct val="0"/>
        </a:spcAft>
        <a:defRPr sz="3300" kern="1200">
          <a:solidFill>
            <a:schemeClr val="tx1"/>
          </a:solidFill>
          <a:latin typeface="+mj-lt"/>
          <a:ea typeface="+mj-ea"/>
          <a:cs typeface="+mj-cs"/>
        </a:defRPr>
      </a:lvl1pPr>
      <a:lvl2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2pPr>
      <a:lvl3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3pPr>
      <a:lvl4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4pPr>
      <a:lvl5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5pPr>
      <a:lvl6pPr marL="4572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6pPr>
      <a:lvl7pPr marL="9144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7pPr>
      <a:lvl8pPr marL="13716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8pPr>
      <a:lvl9pPr marL="18288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ea typeface="宋体" panose="02010600030101010101" pitchFamily="2" charset="-122"/>
        </a:defRPr>
      </a:lvl9pPr>
    </p:titleStyle>
    <p:bodyStyle>
      <a:lvl1pPr marL="171450" indent="-171450" algn="l" defTabSz="685800"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zh-CN" dirty="0" smtClean="0"/>
              <a:t>Unit </a:t>
            </a:r>
            <a:r>
              <a:rPr lang="en-US" altLang="zh-CN" dirty="0" smtClean="0"/>
              <a:t>3 The ASSURE Model</a:t>
            </a:r>
          </a:p>
        </p:txBody>
      </p:sp>
      <p:sp>
        <p:nvSpPr>
          <p:cNvPr id="2051" name="Rectangle 3"/>
          <p:cNvSpPr>
            <a:spLocks noGrp="1" noChangeArrowheads="1"/>
          </p:cNvSpPr>
          <p:nvPr>
            <p:ph type="subTitle" idx="1"/>
          </p:nvPr>
        </p:nvSpPr>
        <p:spPr/>
        <p:txBody>
          <a:bodyPr/>
          <a:lstStyle/>
          <a:p>
            <a:pPr eaLnBrk="1" hangingPunct="1"/>
            <a:r>
              <a:rPr lang="zh-CN" altLang="en-US" dirty="0" smtClean="0"/>
              <a:t>沈映珊副教授</a:t>
            </a:r>
            <a:endParaRPr lang="en-US" altLang="zh-CN" dirty="0" smtClean="0"/>
          </a:p>
          <a:p>
            <a:pPr eaLnBrk="1" hangingPunct="1"/>
            <a:r>
              <a:rPr lang="en-US" altLang="zh-CN" dirty="0" smtClean="0"/>
              <a:t>shenys@m.scnu.edu.cn</a:t>
            </a:r>
            <a:endParaRPr lang="en-US" altLang="zh-CN" dirty="0" smtClean="0"/>
          </a:p>
        </p:txBody>
      </p:sp>
      <p:sp>
        <p:nvSpPr>
          <p:cNvPr id="2" name="矩形 1"/>
          <p:cNvSpPr/>
          <p:nvPr/>
        </p:nvSpPr>
        <p:spPr>
          <a:xfrm>
            <a:off x="323528" y="1268760"/>
            <a:ext cx="4572000" cy="646331"/>
          </a:xfrm>
          <a:prstGeom prst="rect">
            <a:avLst/>
          </a:prstGeom>
        </p:spPr>
        <p:txBody>
          <a:bodyPr>
            <a:spAutoFit/>
          </a:bodyPr>
          <a:lstStyle/>
          <a:p>
            <a:r>
              <a:rPr lang="en-US" altLang="zh-CN" dirty="0"/>
              <a:t>Creating the Learning Experience</a:t>
            </a:r>
            <a:br>
              <a:rPr lang="en-US" altLang="zh-CN" dirty="0"/>
            </a:br>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4294967295"/>
          </p:nvPr>
        </p:nvSpPr>
        <p:spPr>
          <a:xfrm>
            <a:off x="206667" y="1106483"/>
            <a:ext cx="8229600" cy="4524375"/>
          </a:xfrm>
        </p:spPr>
        <p:txBody>
          <a:bodyPr/>
          <a:lstStyle/>
          <a:p>
            <a:pPr eaLnBrk="1" hangingPunct="1"/>
            <a:r>
              <a:rPr lang="zh-CN" altLang="en-US" b="1" dirty="0" smtClean="0">
                <a:solidFill>
                  <a:srgbClr val="CC3300"/>
                </a:solidFill>
                <a:latin typeface="楷体_GB2312" pitchFamily="49" charset="-122"/>
                <a:ea typeface="楷体_GB2312" pitchFamily="49" charset="-122"/>
              </a:rPr>
              <a:t>具体有序</a:t>
            </a:r>
            <a:r>
              <a:rPr lang="zh-CN" altLang="en-US" b="1" dirty="0" smtClean="0">
                <a:latin typeface="楷体_GB2312" pitchFamily="49" charset="-122"/>
                <a:ea typeface="楷体_GB2312" pitchFamily="49" charset="-122"/>
              </a:rPr>
              <a:t>的学习者喜欢直接的、按照一定的逻辑顺序排列的学习内容。他们采用练习本、程序教学、示范、结构化实验操作等学习方法能够取得最好的学习效果 。</a:t>
            </a:r>
          </a:p>
          <a:p>
            <a:pPr eaLnBrk="1" hangingPunct="1"/>
            <a:r>
              <a:rPr lang="zh-CN" altLang="en-US" b="1" dirty="0" smtClean="0">
                <a:solidFill>
                  <a:srgbClr val="CC3300"/>
                </a:solidFill>
                <a:latin typeface="楷体_GB2312" pitchFamily="49" charset="-122"/>
                <a:ea typeface="楷体_GB2312" pitchFamily="49" charset="-122"/>
              </a:rPr>
              <a:t>具体随机的</a:t>
            </a:r>
            <a:r>
              <a:rPr lang="zh-CN" altLang="en-US" b="1" dirty="0" smtClean="0">
                <a:latin typeface="楷体_GB2312" pitchFamily="49" charset="-122"/>
                <a:ea typeface="楷体_GB2312" pitchFamily="49" charset="-122"/>
              </a:rPr>
              <a:t>学习者，倾向于采用尝试错误的方法，从探索性的经历很快得出结论。适合于游戏、模拟、独立研究项目和发现性学习。</a:t>
            </a:r>
            <a:endParaRPr lang="en-US" altLang="zh-CN" b="1" dirty="0" smtClean="0">
              <a:latin typeface="楷体_GB2312" pitchFamily="49" charset="-122"/>
              <a:ea typeface="楷体_GB2312" pitchFamily="49" charset="-122"/>
            </a:endParaRPr>
          </a:p>
          <a:p>
            <a:pPr eaLnBrk="1" hangingPunct="1"/>
            <a:r>
              <a:rPr lang="zh-CN" altLang="en-US" b="1" dirty="0" smtClean="0">
                <a:solidFill>
                  <a:srgbClr val="CC3300"/>
                </a:solidFill>
                <a:latin typeface="楷体_GB2312" pitchFamily="49" charset="-122"/>
                <a:ea typeface="楷体_GB2312" pitchFamily="49" charset="-122"/>
              </a:rPr>
              <a:t>抽象有序</a:t>
            </a:r>
            <a:r>
              <a:rPr lang="zh-CN" altLang="en-US" b="1" dirty="0" smtClean="0">
                <a:latin typeface="楷体_GB2312" pitchFamily="49" charset="-122"/>
                <a:ea typeface="楷体_GB2312" pitchFamily="49" charset="-122"/>
              </a:rPr>
              <a:t>的学习者擅长于解析语言和符号化信息。适合于阅读和听演讲等学习方式。 </a:t>
            </a:r>
          </a:p>
          <a:p>
            <a:pPr eaLnBrk="1" hangingPunct="1"/>
            <a:r>
              <a:rPr lang="zh-CN" altLang="en-US" b="1" dirty="0" smtClean="0">
                <a:solidFill>
                  <a:srgbClr val="CC3300"/>
                </a:solidFill>
                <a:latin typeface="楷体_GB2312" pitchFamily="49" charset="-122"/>
                <a:ea typeface="楷体_GB2312" pitchFamily="49" charset="-122"/>
              </a:rPr>
              <a:t>抽象随机的</a:t>
            </a:r>
            <a:r>
              <a:rPr lang="zh-CN" altLang="en-US" b="1" dirty="0" smtClean="0">
                <a:latin typeface="楷体_GB2312" pitchFamily="49" charset="-122"/>
                <a:ea typeface="楷体_GB2312" pitchFamily="49" charset="-122"/>
              </a:rPr>
              <a:t>学习者善于从以人为媒介的演讲中抽取中心意思，他们会对演讲者的语调、演讲风格以及传达的信息做出回应。适合于采用小组讨论、附有问答的讲授、 看电影和看电视等方式学习。</a:t>
            </a:r>
            <a:r>
              <a:rPr lang="zh-CN" altLang="en-US" dirty="0" smtClean="0"/>
              <a:t> </a:t>
            </a:r>
          </a:p>
          <a:p>
            <a:pPr eaLnBrk="1" hangingPunct="1"/>
            <a:r>
              <a:rPr lang="zh-CN" altLang="en-US" dirty="0" smtClean="0"/>
              <a:t> </a:t>
            </a:r>
          </a:p>
        </p:txBody>
      </p:sp>
      <p:sp>
        <p:nvSpPr>
          <p:cNvPr id="2" name="Rectangle 2"/>
          <p:cNvSpPr>
            <a:spLocks noGrp="1" noChangeArrowheads="1"/>
          </p:cNvSpPr>
          <p:nvPr>
            <p:ph type="title" idx="4294967295"/>
          </p:nvPr>
        </p:nvSpPr>
        <p:spPr>
          <a:xfrm>
            <a:off x="179512" y="404664"/>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100" kern="1200" dirty="0">
                <a:effectLst>
                  <a:outerShdw blurRad="31750" dist="25400" dir="5400000" algn="tl" rotWithShape="0">
                    <a:srgbClr val="000000">
                      <a:alpha val="25000"/>
                    </a:srgbClr>
                  </a:outerShdw>
                </a:effectLst>
              </a:rPr>
              <a:t>例如</a:t>
            </a:r>
          </a:p>
        </p:txBody>
      </p:sp>
      <p:pic>
        <p:nvPicPr>
          <p:cNvPr id="14341" name="Picture 5" descr="https://timgsa.baidu.com/timg?image&amp;quality=80&amp;size=b9999_10000&amp;sec=1506662827480&amp;di=8db77ced4ce8d8a52ddc106fe50dd37e&amp;imgtype=0&amp;src=http%3A%2F%2Fwww.51wendang.com%2Fpic%2Ffe68067d692a43ef41732880%2F1-264-png_6_0_0_135_743_533_297_892.979_1262.879-474-0-0-47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4373558"/>
            <a:ext cx="4514850" cy="2514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fade">
                                      <p:cBhvr>
                                        <p:cTn id="7" dur="1000"/>
                                        <p:tgtEl>
                                          <p:spTgt spid="14341"/>
                                        </p:tgtEl>
                                      </p:cBhvr>
                                    </p:animEffect>
                                    <p:anim calcmode="lin" valueType="num">
                                      <p:cBhvr>
                                        <p:cTn id="8" dur="1000" fill="hold"/>
                                        <p:tgtEl>
                                          <p:spTgt spid="14341"/>
                                        </p:tgtEl>
                                        <p:attrNameLst>
                                          <p:attrName>ppt_x</p:attrName>
                                        </p:attrNameLst>
                                      </p:cBhvr>
                                      <p:tavLst>
                                        <p:tav tm="0">
                                          <p:val>
                                            <p:strVal val="#ppt_x"/>
                                          </p:val>
                                        </p:tav>
                                        <p:tav tm="100000">
                                          <p:val>
                                            <p:strVal val="#ppt_x"/>
                                          </p:val>
                                        </p:tav>
                                      </p:tavLst>
                                    </p:anim>
                                    <p:anim calcmode="lin" valueType="num">
                                      <p:cBhvr>
                                        <p:cTn id="9" dur="1000" fill="hold"/>
                                        <p:tgtEl>
                                          <p:spTgt spid="1434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611560" y="1916832"/>
            <a:ext cx="78486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eaLnBrk="1" hangingPunct="1">
              <a:spcBef>
                <a:spcPct val="50000"/>
              </a:spcBef>
            </a:pPr>
            <a:r>
              <a:rPr lang="zh-CN" altLang="en-US" sz="4400" dirty="0">
                <a:latin typeface="仿宋" panose="02010609060101010101" pitchFamily="49" charset="-122"/>
                <a:ea typeface="仿宋" panose="02010609060101010101" pitchFamily="49" charset="-122"/>
              </a:rPr>
              <a:t>某校大二学生正在学习软件</a:t>
            </a:r>
            <a:r>
              <a:rPr lang="en-US" altLang="zh-CN" sz="4400" dirty="0">
                <a:latin typeface="仿宋" panose="02010609060101010101" pitchFamily="49" charset="-122"/>
                <a:ea typeface="仿宋" panose="02010609060101010101" pitchFamily="49" charset="-122"/>
              </a:rPr>
              <a:t>Photoshop,</a:t>
            </a:r>
            <a:r>
              <a:rPr lang="zh-CN" altLang="en-US" sz="4400" dirty="0">
                <a:latin typeface="仿宋" panose="02010609060101010101" pitchFamily="49" charset="-122"/>
                <a:ea typeface="仿宋" panose="02010609060101010101" pitchFamily="49" charset="-122"/>
              </a:rPr>
              <a:t>他们比较感兴趣的是这个软件是怎么运用的，怎么才能学好，这个软件能干什么？</a:t>
            </a:r>
          </a:p>
        </p:txBody>
      </p:sp>
      <p:grpSp>
        <p:nvGrpSpPr>
          <p:cNvPr id="4" name="组合 3"/>
          <p:cNvGrpSpPr/>
          <p:nvPr/>
        </p:nvGrpSpPr>
        <p:grpSpPr>
          <a:xfrm>
            <a:off x="-468560" y="0"/>
            <a:ext cx="5688632" cy="1707712"/>
            <a:chOff x="-684584" y="3335"/>
            <a:chExt cx="5688632" cy="1707712"/>
          </a:xfrm>
        </p:grpSpPr>
        <p:sp>
          <p:nvSpPr>
            <p:cNvPr id="2" name="文本框 1"/>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3" name="矩形 2"/>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17478109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1000"/>
                                        <p:tgtEl>
                                          <p:spTgt spid="6148"/>
                                        </p:tgtEl>
                                      </p:cBhvr>
                                    </p:animEffect>
                                    <p:anim calcmode="lin" valueType="num">
                                      <p:cBhvr>
                                        <p:cTn id="8" dur="1000" fill="hold"/>
                                        <p:tgtEl>
                                          <p:spTgt spid="6148"/>
                                        </p:tgtEl>
                                        <p:attrNameLst>
                                          <p:attrName>ppt_x</p:attrName>
                                        </p:attrNameLst>
                                      </p:cBhvr>
                                      <p:tavLst>
                                        <p:tav tm="0">
                                          <p:val>
                                            <p:strVal val="#ppt_x"/>
                                          </p:val>
                                        </p:tav>
                                        <p:tav tm="100000">
                                          <p:val>
                                            <p:strVal val="#ppt_x"/>
                                          </p:val>
                                        </p:tav>
                                      </p:tavLst>
                                    </p:anim>
                                    <p:anim calcmode="lin" valueType="num">
                                      <p:cBhvr>
                                        <p:cTn id="9" dur="1000" fill="hold"/>
                                        <p:tgtEl>
                                          <p:spTgt spid="61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395536" y="1340768"/>
            <a:ext cx="8351837" cy="4862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A  </a:t>
            </a:r>
            <a:r>
              <a:rPr lang="zh-CN" altLang="en-US" sz="4000" b="1" dirty="0">
                <a:latin typeface="仿宋" panose="02010609060101010101" pitchFamily="49" charset="-122"/>
                <a:ea typeface="仿宋" panose="02010609060101010101" pitchFamily="49" charset="-122"/>
              </a:rPr>
              <a:t>分析学习者</a:t>
            </a:r>
          </a:p>
          <a:p>
            <a:pPr eaLnBrk="1" hangingPunct="1">
              <a:spcBef>
                <a:spcPct val="50000"/>
              </a:spcBef>
              <a:buFont typeface="Wingdings" panose="05000000000000000000" pitchFamily="2" charset="2"/>
              <a:buChar char="u"/>
            </a:pPr>
            <a:r>
              <a:rPr lang="zh-CN" altLang="en-US" sz="3600" dirty="0">
                <a:latin typeface="仿宋" panose="02010609060101010101" pitchFamily="49" charset="-122"/>
                <a:ea typeface="仿宋" panose="02010609060101010101" pitchFamily="49" charset="-122"/>
              </a:rPr>
              <a:t>一般特征</a:t>
            </a:r>
          </a:p>
          <a:p>
            <a:pPr eaLnBrk="1" hangingPunct="1">
              <a:spcBef>
                <a:spcPct val="50000"/>
              </a:spcBef>
            </a:pPr>
            <a:r>
              <a:rPr lang="zh-CN" altLang="en-US" sz="3600" dirty="0">
                <a:latin typeface="仿宋" panose="02010609060101010101" pitchFamily="49" charset="-122"/>
                <a:ea typeface="仿宋" panose="02010609060101010101" pitchFamily="49" charset="-122"/>
              </a:rPr>
              <a:t>    此专业的学生年龄在</a:t>
            </a:r>
            <a:r>
              <a:rPr lang="en-US" altLang="zh-CN" sz="3600" dirty="0">
                <a:latin typeface="仿宋" panose="02010609060101010101" pitchFamily="49" charset="-122"/>
                <a:ea typeface="仿宋" panose="02010609060101010101" pitchFamily="49" charset="-122"/>
              </a:rPr>
              <a:t>19—21</a:t>
            </a:r>
            <a:r>
              <a:rPr lang="zh-CN" altLang="en-US" sz="3600" dirty="0">
                <a:latin typeface="仿宋" panose="02010609060101010101" pitchFamily="49" charset="-122"/>
                <a:ea typeface="仿宋" panose="02010609060101010101" pitchFamily="49" charset="-122"/>
              </a:rPr>
              <a:t>岁之间，大部分是河南省的，少部分是外省的，社会背景几乎相同，基本的学习技能水平也相近，此班有</a:t>
            </a:r>
            <a:r>
              <a:rPr lang="en-US" altLang="zh-CN" sz="3600" dirty="0">
                <a:latin typeface="仿宋" panose="02010609060101010101" pitchFamily="49" charset="-122"/>
                <a:ea typeface="仿宋" panose="02010609060101010101" pitchFamily="49" charset="-122"/>
              </a:rPr>
              <a:t>28</a:t>
            </a:r>
            <a:r>
              <a:rPr lang="zh-CN" altLang="en-US" sz="3600" dirty="0">
                <a:latin typeface="仿宋" panose="02010609060101010101" pitchFamily="49" charset="-122"/>
                <a:ea typeface="仿宋" panose="02010609060101010101" pitchFamily="49" charset="-122"/>
              </a:rPr>
              <a:t>个学生</a:t>
            </a:r>
            <a:r>
              <a:rPr lang="zh-CN" altLang="en-US" sz="3600" dirty="0" smtClean="0">
                <a:latin typeface="仿宋" panose="02010609060101010101" pitchFamily="49" charset="-122"/>
                <a:ea typeface="仿宋" panose="02010609060101010101" pitchFamily="49" charset="-122"/>
              </a:rPr>
              <a:t>。</a:t>
            </a:r>
            <a:endParaRPr lang="en-US" altLang="zh-CN" sz="3600" dirty="0" smtClean="0">
              <a:latin typeface="仿宋" panose="02010609060101010101" pitchFamily="49" charset="-122"/>
              <a:ea typeface="仿宋" panose="02010609060101010101" pitchFamily="49" charset="-122"/>
            </a:endParaRPr>
          </a:p>
          <a:p>
            <a:pPr eaLnBrk="1" hangingPunct="1">
              <a:spcBef>
                <a:spcPct val="50000"/>
              </a:spcBef>
            </a:pPr>
            <a:r>
              <a:rPr lang="zh-CN" altLang="en-US" sz="3600" dirty="0" smtClean="0">
                <a:latin typeface="仿宋" panose="02010609060101010101" pitchFamily="49" charset="-122"/>
                <a:ea typeface="仿宋" panose="02010609060101010101" pitchFamily="49" charset="-122"/>
              </a:rPr>
              <a:t>总的来说</a:t>
            </a:r>
            <a:r>
              <a:rPr lang="zh-CN" altLang="en-US" sz="3600" dirty="0">
                <a:latin typeface="仿宋" panose="02010609060101010101" pitchFamily="49" charset="-122"/>
                <a:ea typeface="仿宋" panose="02010609060101010101" pitchFamily="49" charset="-122"/>
              </a:rPr>
              <a:t>，学习能力都相近。</a:t>
            </a:r>
          </a:p>
        </p:txBody>
      </p:sp>
      <p:grpSp>
        <p:nvGrpSpPr>
          <p:cNvPr id="4" name="组合 3"/>
          <p:cNvGrpSpPr/>
          <p:nvPr/>
        </p:nvGrpSpPr>
        <p:grpSpPr>
          <a:xfrm>
            <a:off x="-468560" y="0"/>
            <a:ext cx="5688632" cy="1707712"/>
            <a:chOff x="-684584" y="3335"/>
            <a:chExt cx="5688632" cy="1707712"/>
          </a:xfrm>
        </p:grpSpPr>
        <p:sp>
          <p:nvSpPr>
            <p:cNvPr id="5" name="文本框 4"/>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6" name="矩形 5"/>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6489466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7172"/>
                                        </p:tgtEl>
                                        <p:attrNameLst>
                                          <p:attrName>style.visibility</p:attrName>
                                        </p:attrNameLst>
                                      </p:cBhvr>
                                      <p:to>
                                        <p:strVal val="visible"/>
                                      </p:to>
                                    </p:set>
                                    <p:anim by="(-#ppt_w*2)" calcmode="lin" valueType="num">
                                      <p:cBhvr rctx="PPT">
                                        <p:cTn id="7" dur="500" autoRev="1" fill="hold">
                                          <p:stCondLst>
                                            <p:cond delay="0"/>
                                          </p:stCondLst>
                                        </p:cTn>
                                        <p:tgtEl>
                                          <p:spTgt spid="7172"/>
                                        </p:tgtEl>
                                        <p:attrNameLst>
                                          <p:attrName>ppt_w</p:attrName>
                                        </p:attrNameLst>
                                      </p:cBhvr>
                                    </p:anim>
                                    <p:anim by="(#ppt_w*0.50)" calcmode="lin" valueType="num">
                                      <p:cBhvr>
                                        <p:cTn id="8" dur="500" decel="50000" autoRev="1" fill="hold">
                                          <p:stCondLst>
                                            <p:cond delay="0"/>
                                          </p:stCondLst>
                                        </p:cTn>
                                        <p:tgtEl>
                                          <p:spTgt spid="7172"/>
                                        </p:tgtEl>
                                        <p:attrNameLst>
                                          <p:attrName>ppt_x</p:attrName>
                                        </p:attrNameLst>
                                      </p:cBhvr>
                                    </p:anim>
                                    <p:anim from="(-#ppt_h/2)" to="(#ppt_y)" calcmode="lin" valueType="num">
                                      <p:cBhvr>
                                        <p:cTn id="9" dur="1000" fill="hold">
                                          <p:stCondLst>
                                            <p:cond delay="0"/>
                                          </p:stCondLst>
                                        </p:cTn>
                                        <p:tgtEl>
                                          <p:spTgt spid="7172"/>
                                        </p:tgtEl>
                                        <p:attrNameLst>
                                          <p:attrName>ppt_y</p:attrName>
                                        </p:attrNameLst>
                                      </p:cBhvr>
                                    </p:anim>
                                    <p:animRot by="21600000">
                                      <p:cBhvr>
                                        <p:cTn id="10" dur="1000" fill="hold">
                                          <p:stCondLst>
                                            <p:cond delay="0"/>
                                          </p:stCondLst>
                                        </p:cTn>
                                        <p:tgtEl>
                                          <p:spTgt spid="717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358775" y="1412776"/>
            <a:ext cx="8785225" cy="458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3600" b="1" dirty="0">
                <a:latin typeface="仿宋" panose="02010609060101010101" pitchFamily="49" charset="-122"/>
                <a:ea typeface="仿宋" panose="02010609060101010101" pitchFamily="49" charset="-122"/>
              </a:rPr>
              <a:t>A  </a:t>
            </a:r>
            <a:r>
              <a:rPr lang="zh-CN" altLang="en-US" sz="3600" b="1" dirty="0">
                <a:latin typeface="仿宋" panose="02010609060101010101" pitchFamily="49" charset="-122"/>
                <a:ea typeface="仿宋" panose="02010609060101010101" pitchFamily="49" charset="-122"/>
              </a:rPr>
              <a:t>分析学习者</a:t>
            </a:r>
          </a:p>
          <a:p>
            <a:pPr eaLnBrk="1" hangingPunct="1">
              <a:spcBef>
                <a:spcPct val="50000"/>
              </a:spcBef>
              <a:buFont typeface="Wingdings" panose="05000000000000000000" pitchFamily="2" charset="2"/>
              <a:buChar char="u"/>
            </a:pPr>
            <a:r>
              <a:rPr lang="zh-CN" altLang="en-US" sz="3200" dirty="0">
                <a:latin typeface="仿宋" panose="02010609060101010101" pitchFamily="49" charset="-122"/>
                <a:ea typeface="仿宋" panose="02010609060101010101" pitchFamily="49" charset="-122"/>
              </a:rPr>
              <a:t>入门能力</a:t>
            </a:r>
          </a:p>
          <a:p>
            <a:pPr eaLnBrk="1" hangingPunct="1">
              <a:spcBef>
                <a:spcPct val="50000"/>
              </a:spcBef>
            </a:pPr>
            <a:r>
              <a:rPr lang="zh-CN" altLang="en-US" sz="3200" dirty="0">
                <a:latin typeface="仿宋" panose="02010609060101010101" pitchFamily="49" charset="-122"/>
                <a:ea typeface="仿宋" panose="02010609060101010101" pitchFamily="49" charset="-122"/>
              </a:rPr>
              <a:t>   这个班级只有少数人在此之前接触并使用过</a:t>
            </a:r>
            <a:r>
              <a:rPr lang="en-US" altLang="zh-CN" sz="3200" dirty="0">
                <a:latin typeface="仿宋" panose="02010609060101010101" pitchFamily="49" charset="-122"/>
                <a:ea typeface="仿宋" panose="02010609060101010101" pitchFamily="49" charset="-122"/>
              </a:rPr>
              <a:t>Photoshop</a:t>
            </a:r>
            <a:r>
              <a:rPr lang="zh-CN" altLang="en-US" sz="3200" dirty="0">
                <a:latin typeface="仿宋" panose="02010609060101010101" pitchFamily="49" charset="-122"/>
                <a:ea typeface="仿宋" panose="02010609060101010101" pitchFamily="49" charset="-122"/>
              </a:rPr>
              <a:t>软件，现在他们都已经上过两次课并且亲自操作过了，通过平时作业来看，整体分布在低于预期标准到稍高于标准的范围内。大家的操作技能水平基本相当，有少数人比较突出。课后他们不与老师交流，靠自己兴趣课下练习操作。</a:t>
            </a: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28793345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8196"/>
                                        </p:tgtEl>
                                        <p:attrNameLst>
                                          <p:attrName>style.visibility</p:attrName>
                                        </p:attrNameLst>
                                      </p:cBhvr>
                                      <p:to>
                                        <p:strVal val="visible"/>
                                      </p:to>
                                    </p:set>
                                    <p:anim by="(-#ppt_w*2)" calcmode="lin" valueType="num">
                                      <p:cBhvr rctx="PPT">
                                        <p:cTn id="7" dur="500" autoRev="1" fill="hold">
                                          <p:stCondLst>
                                            <p:cond delay="0"/>
                                          </p:stCondLst>
                                        </p:cTn>
                                        <p:tgtEl>
                                          <p:spTgt spid="8196"/>
                                        </p:tgtEl>
                                        <p:attrNameLst>
                                          <p:attrName>ppt_w</p:attrName>
                                        </p:attrNameLst>
                                      </p:cBhvr>
                                    </p:anim>
                                    <p:anim by="(#ppt_w*0.50)" calcmode="lin" valueType="num">
                                      <p:cBhvr>
                                        <p:cTn id="8" dur="500" decel="50000" autoRev="1" fill="hold">
                                          <p:stCondLst>
                                            <p:cond delay="0"/>
                                          </p:stCondLst>
                                        </p:cTn>
                                        <p:tgtEl>
                                          <p:spTgt spid="8196"/>
                                        </p:tgtEl>
                                        <p:attrNameLst>
                                          <p:attrName>ppt_x</p:attrName>
                                        </p:attrNameLst>
                                      </p:cBhvr>
                                    </p:anim>
                                    <p:anim from="(-#ppt_h/2)" to="(#ppt_y)" calcmode="lin" valueType="num">
                                      <p:cBhvr>
                                        <p:cTn id="9" dur="1000" fill="hold">
                                          <p:stCondLst>
                                            <p:cond delay="0"/>
                                          </p:stCondLst>
                                        </p:cTn>
                                        <p:tgtEl>
                                          <p:spTgt spid="8196"/>
                                        </p:tgtEl>
                                        <p:attrNameLst>
                                          <p:attrName>ppt_y</p:attrName>
                                        </p:attrNameLst>
                                      </p:cBhvr>
                                    </p:anim>
                                    <p:animRot by="21600000">
                                      <p:cBhvr>
                                        <p:cTn id="10" dur="1000" fill="hold">
                                          <p:stCondLst>
                                            <p:cond delay="0"/>
                                          </p:stCondLst>
                                        </p:cTn>
                                        <p:tgtEl>
                                          <p:spTgt spid="819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395288" y="1628775"/>
            <a:ext cx="8351837" cy="399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A  </a:t>
            </a:r>
            <a:r>
              <a:rPr lang="zh-CN" altLang="en-US" sz="4000" b="1" dirty="0">
                <a:latin typeface="仿宋" panose="02010609060101010101" pitchFamily="49" charset="-122"/>
                <a:ea typeface="仿宋" panose="02010609060101010101" pitchFamily="49" charset="-122"/>
              </a:rPr>
              <a:t>分析学习者</a:t>
            </a:r>
          </a:p>
          <a:p>
            <a:pPr eaLnBrk="1" hangingPunct="1">
              <a:spcBef>
                <a:spcPct val="50000"/>
              </a:spcBef>
              <a:buFont typeface="Wingdings" panose="05000000000000000000" pitchFamily="2" charset="2"/>
              <a:buChar char="u"/>
            </a:pPr>
            <a:r>
              <a:rPr lang="zh-CN" altLang="en-US" sz="3600" dirty="0">
                <a:latin typeface="仿宋" panose="02010609060101010101" pitchFamily="49" charset="-122"/>
                <a:ea typeface="仿宋" panose="02010609060101010101" pitchFamily="49" charset="-122"/>
              </a:rPr>
              <a:t>学习风格</a:t>
            </a:r>
          </a:p>
          <a:p>
            <a:pPr eaLnBrk="1" hangingPunct="1">
              <a:spcBef>
                <a:spcPct val="50000"/>
              </a:spcBef>
            </a:pPr>
            <a:r>
              <a:rPr lang="zh-CN" altLang="en-US" sz="3600" dirty="0">
                <a:latin typeface="仿宋" panose="02010609060101010101" pitchFamily="49" charset="-122"/>
                <a:ea typeface="仿宋" panose="02010609060101010101" pitchFamily="49" charset="-122"/>
              </a:rPr>
              <a:t>   多数学生喜欢愿意与同学交流学习，课下自己在宿舍练习，并且主要根据实例来学习操作此软件同时也结合课本和老师提供的资料，比较偏向于自学。</a:t>
            </a: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3679942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9220"/>
                                        </p:tgtEl>
                                        <p:attrNameLst>
                                          <p:attrName>style.visibility</p:attrName>
                                        </p:attrNameLst>
                                      </p:cBhvr>
                                      <p:to>
                                        <p:strVal val="visible"/>
                                      </p:to>
                                    </p:set>
                                    <p:anim by="(-#ppt_w*2)" calcmode="lin" valueType="num">
                                      <p:cBhvr rctx="PPT">
                                        <p:cTn id="7" dur="500" autoRev="1" fill="hold">
                                          <p:stCondLst>
                                            <p:cond delay="0"/>
                                          </p:stCondLst>
                                        </p:cTn>
                                        <p:tgtEl>
                                          <p:spTgt spid="9220"/>
                                        </p:tgtEl>
                                        <p:attrNameLst>
                                          <p:attrName>ppt_w</p:attrName>
                                        </p:attrNameLst>
                                      </p:cBhvr>
                                    </p:anim>
                                    <p:anim by="(#ppt_w*0.50)" calcmode="lin" valueType="num">
                                      <p:cBhvr>
                                        <p:cTn id="8" dur="500" decel="50000" autoRev="1" fill="hold">
                                          <p:stCondLst>
                                            <p:cond delay="0"/>
                                          </p:stCondLst>
                                        </p:cTn>
                                        <p:tgtEl>
                                          <p:spTgt spid="9220"/>
                                        </p:tgtEl>
                                        <p:attrNameLst>
                                          <p:attrName>ppt_x</p:attrName>
                                        </p:attrNameLst>
                                      </p:cBhvr>
                                    </p:anim>
                                    <p:anim from="(-#ppt_h/2)" to="(#ppt_y)" calcmode="lin" valueType="num">
                                      <p:cBhvr>
                                        <p:cTn id="9" dur="1000" fill="hold">
                                          <p:stCondLst>
                                            <p:cond delay="0"/>
                                          </p:stCondLst>
                                        </p:cTn>
                                        <p:tgtEl>
                                          <p:spTgt spid="9220"/>
                                        </p:tgtEl>
                                        <p:attrNameLst>
                                          <p:attrName>ppt_y</p:attrName>
                                        </p:attrNameLst>
                                      </p:cBhvr>
                                    </p:anim>
                                    <p:animRot by="21600000">
                                      <p:cBhvr>
                                        <p:cTn id="10" dur="1000" fill="hold">
                                          <p:stCondLst>
                                            <p:cond delay="0"/>
                                          </p:stCondLst>
                                        </p:cTn>
                                        <p:tgtEl>
                                          <p:spTgt spid="922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4294967295"/>
          </p:nvPr>
        </p:nvSpPr>
        <p:spPr>
          <a:xfrm>
            <a:off x="107504" y="1340768"/>
            <a:ext cx="8229600" cy="4525962"/>
          </a:xfrm>
        </p:spPr>
        <p:txBody>
          <a:bodyPr>
            <a:normAutofit fontScale="85000" lnSpcReduction="10000"/>
          </a:bodyPr>
          <a:lstStyle/>
          <a:p>
            <a:pPr eaLnBrk="1" hangingPunct="1">
              <a:lnSpc>
                <a:spcPct val="150000"/>
              </a:lnSpc>
            </a:pPr>
            <a:r>
              <a:rPr lang="zh-CN" altLang="en-US" sz="2800" b="1" dirty="0" smtClean="0">
                <a:latin typeface="楷体_GB2312" pitchFamily="49" charset="-122"/>
                <a:ea typeface="楷体_GB2312" pitchFamily="49" charset="-122"/>
              </a:rPr>
              <a:t>设计者希望每一位学习者取得什么样的学习结果？</a:t>
            </a:r>
            <a:r>
              <a:rPr lang="en-US" altLang="zh-CN" sz="2800" b="1" dirty="0" smtClean="0">
                <a:latin typeface="楷体_GB2312" pitchFamily="49" charset="-122"/>
                <a:ea typeface="楷体_GB2312" pitchFamily="49" charset="-122"/>
              </a:rPr>
              <a:t>——</a:t>
            </a:r>
            <a:r>
              <a:rPr lang="zh-CN" altLang="en-US" sz="2800" b="1" dirty="0" smtClean="0">
                <a:latin typeface="楷体_GB2312" pitchFamily="49" charset="-122"/>
                <a:ea typeface="楷体_GB2312" pitchFamily="49" charset="-122"/>
              </a:rPr>
              <a:t>学习目标？</a:t>
            </a:r>
          </a:p>
          <a:p>
            <a:pPr eaLnBrk="1" hangingPunct="1">
              <a:lnSpc>
                <a:spcPct val="150000"/>
              </a:lnSpc>
            </a:pPr>
            <a:r>
              <a:rPr lang="zh-CN" altLang="en-US" sz="2800" b="1" dirty="0" smtClean="0">
                <a:latin typeface="楷体_GB2312" pitchFamily="49" charset="-122"/>
                <a:ea typeface="楷体_GB2312" pitchFamily="49" charset="-122"/>
              </a:rPr>
              <a:t>在某种意义上，教学目标会引导我们设计合适的教学活动顺序，选择合适的教学媒体。</a:t>
            </a:r>
          </a:p>
          <a:p>
            <a:pPr eaLnBrk="1" hangingPunct="1">
              <a:lnSpc>
                <a:spcPct val="150000"/>
              </a:lnSpc>
            </a:pPr>
            <a:r>
              <a:rPr lang="zh-CN" altLang="en-US" sz="2800" b="1" dirty="0" smtClean="0">
                <a:latin typeface="楷体_GB2312" pitchFamily="49" charset="-122"/>
                <a:ea typeface="楷体_GB2312" pitchFamily="49" charset="-122"/>
              </a:rPr>
              <a:t>教学目标的陈述应当尽可能明确。</a:t>
            </a:r>
            <a:endParaRPr lang="en-US" altLang="zh-CN" sz="2800" b="1" dirty="0" smtClean="0">
              <a:latin typeface="楷体_GB2312" pitchFamily="49" charset="-122"/>
              <a:ea typeface="楷体_GB2312" pitchFamily="49" charset="-122"/>
            </a:endParaRPr>
          </a:p>
          <a:p>
            <a:pPr>
              <a:lnSpc>
                <a:spcPct val="150000"/>
              </a:lnSpc>
            </a:pPr>
            <a:r>
              <a:rPr lang="en-US" altLang="zh-CN" sz="2800" dirty="0"/>
              <a:t>Once you know your students, you can begin writing the objectives of your lesson.  Objectives are the learning outcomes, that is, what will the student get out of the lesson? </a:t>
            </a:r>
          </a:p>
          <a:p>
            <a:pPr eaLnBrk="1" hangingPunct="1">
              <a:lnSpc>
                <a:spcPct val="150000"/>
              </a:lnSpc>
            </a:pPr>
            <a:endParaRPr lang="zh-CN" altLang="en-US" sz="2800" b="1" dirty="0" smtClean="0">
              <a:latin typeface="楷体_GB2312" pitchFamily="49" charset="-122"/>
              <a:ea typeface="楷体_GB2312" pitchFamily="49" charset="-122"/>
            </a:endParaRPr>
          </a:p>
          <a:p>
            <a:pPr eaLnBrk="1" hangingPunct="1">
              <a:lnSpc>
                <a:spcPct val="150000"/>
              </a:lnSpc>
            </a:pPr>
            <a:endParaRPr lang="en-US" altLang="zh-CN" sz="2800" b="1" dirty="0" smtClean="0">
              <a:latin typeface="楷体_GB2312" pitchFamily="49" charset="-122"/>
              <a:ea typeface="楷体_GB2312" pitchFamily="49" charset="-122"/>
            </a:endParaRPr>
          </a:p>
        </p:txBody>
      </p:sp>
      <p:sp>
        <p:nvSpPr>
          <p:cNvPr id="18434" name="Rectangle 2"/>
          <p:cNvSpPr>
            <a:spLocks noGrp="1" noChangeArrowheads="1"/>
          </p:cNvSpPr>
          <p:nvPr>
            <p:ph type="title" idx="4294967295"/>
          </p:nvPr>
        </p:nvSpPr>
        <p:spPr>
          <a:xfrm>
            <a:off x="0" y="461963"/>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en-US" altLang="zh-CN" sz="4100" kern="1200" dirty="0">
                <a:effectLst>
                  <a:outerShdw blurRad="31750" dist="25400" dir="5400000" algn="tl" rotWithShape="0">
                    <a:srgbClr val="000000">
                      <a:alpha val="25000"/>
                    </a:srgbClr>
                  </a:outerShdw>
                </a:effectLst>
              </a:rPr>
              <a:t>2</a:t>
            </a:r>
            <a:r>
              <a:rPr lang="zh-CN" altLang="en-US" sz="4100" kern="1200" dirty="0">
                <a:effectLst>
                  <a:outerShdw blurRad="31750" dist="25400" dir="5400000" algn="tl" rotWithShape="0">
                    <a:srgbClr val="000000">
                      <a:alpha val="25000"/>
                    </a:srgbClr>
                  </a:outerShdw>
                </a:effectLst>
              </a:rPr>
              <a:t>、</a:t>
            </a:r>
            <a:r>
              <a:rPr lang="en-US" altLang="zh-CN" sz="4100" kern="1200" dirty="0">
                <a:effectLst>
                  <a:outerShdw blurRad="31750" dist="25400" dir="5400000" algn="tl" rotWithShape="0">
                    <a:srgbClr val="000000">
                      <a:alpha val="25000"/>
                    </a:srgbClr>
                  </a:outerShdw>
                </a:effectLst>
              </a:rPr>
              <a:t>State objectives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4294967295"/>
          </p:nvPr>
        </p:nvSpPr>
        <p:spPr>
          <a:xfrm>
            <a:off x="395536" y="1268760"/>
            <a:ext cx="8229600" cy="5760640"/>
          </a:xfrm>
        </p:spPr>
        <p:txBody>
          <a:bodyPr>
            <a:noAutofit/>
          </a:bodyPr>
          <a:lstStyle/>
          <a:p>
            <a:pPr>
              <a:lnSpc>
                <a:spcPct val="120000"/>
              </a:lnSpc>
            </a:pPr>
            <a:r>
              <a:rPr lang="en-US" altLang="zh-CN" sz="1800" dirty="0" smtClean="0"/>
              <a:t>The </a:t>
            </a:r>
            <a:r>
              <a:rPr lang="en-US" altLang="zh-CN" sz="1800" dirty="0"/>
              <a:t>ABCD's of writing objectives are: </a:t>
            </a:r>
          </a:p>
          <a:p>
            <a:pPr>
              <a:lnSpc>
                <a:spcPct val="120000"/>
              </a:lnSpc>
            </a:pPr>
            <a:r>
              <a:rPr lang="en-US" altLang="zh-CN" sz="2000" b="1" dirty="0" smtClean="0">
                <a:latin typeface="楷体_GB2312" pitchFamily="49" charset="-122"/>
                <a:ea typeface="楷体_GB2312" pitchFamily="49" charset="-122"/>
              </a:rPr>
              <a:t>A</a:t>
            </a:r>
            <a:r>
              <a:rPr lang="zh-CN" altLang="en-US" sz="2000" b="1" dirty="0" smtClean="0">
                <a:latin typeface="楷体_GB2312" pitchFamily="49" charset="-122"/>
                <a:ea typeface="楷体_GB2312" pitchFamily="49" charset="-122"/>
              </a:rPr>
              <a:t>（</a:t>
            </a:r>
            <a:r>
              <a:rPr lang="en-US" altLang="zh-CN" sz="2000" b="1" dirty="0" smtClean="0"/>
              <a:t>Audience</a:t>
            </a:r>
            <a:r>
              <a:rPr lang="zh-CN" altLang="en-US" sz="2000" b="1" dirty="0" smtClean="0">
                <a:latin typeface="楷体_GB2312" pitchFamily="49" charset="-122"/>
                <a:ea typeface="楷体_GB2312" pitchFamily="49" charset="-122"/>
              </a:rPr>
              <a:t>）：教学对象</a:t>
            </a:r>
          </a:p>
          <a:p>
            <a:pPr eaLnBrk="1" hangingPunct="1">
              <a:lnSpc>
                <a:spcPct val="120000"/>
              </a:lnSpc>
            </a:pPr>
            <a:r>
              <a:rPr lang="en-US" altLang="zh-CN" sz="2000" b="1" dirty="0" smtClean="0">
                <a:latin typeface="楷体_GB2312" pitchFamily="49" charset="-122"/>
                <a:ea typeface="楷体_GB2312" pitchFamily="49" charset="-122"/>
              </a:rPr>
              <a:t>B</a:t>
            </a:r>
            <a:r>
              <a:rPr lang="zh-CN" altLang="en-US" sz="2000" b="1" dirty="0" smtClean="0">
                <a:latin typeface="楷体_GB2312" pitchFamily="49" charset="-122"/>
                <a:ea typeface="楷体_GB2312" pitchFamily="49" charset="-122"/>
              </a:rPr>
              <a:t>（</a:t>
            </a:r>
            <a:r>
              <a:rPr lang="en-US" altLang="zh-CN" sz="2000" b="1" dirty="0" smtClean="0"/>
              <a:t>Behavior</a:t>
            </a:r>
            <a:r>
              <a:rPr lang="zh-CN" altLang="en-US" sz="2000" dirty="0" smtClean="0"/>
              <a:t>）</a:t>
            </a:r>
            <a:r>
              <a:rPr lang="zh-CN" altLang="en-US" sz="2000" b="1" dirty="0" smtClean="0">
                <a:latin typeface="楷体_GB2312" pitchFamily="49" charset="-122"/>
                <a:ea typeface="楷体_GB2312" pitchFamily="49" charset="-122"/>
              </a:rPr>
              <a:t>：行为</a:t>
            </a:r>
            <a:r>
              <a:rPr lang="en-US" altLang="zh-CN" sz="2000" b="1" dirty="0" smtClean="0">
                <a:ea typeface="楷体_GB2312" pitchFamily="49" charset="-122"/>
              </a:rPr>
              <a:t>—</a:t>
            </a:r>
            <a:r>
              <a:rPr lang="zh-CN" altLang="en-US" sz="2000" b="1" dirty="0" smtClean="0">
                <a:latin typeface="楷体_GB2312" pitchFamily="49" charset="-122"/>
                <a:ea typeface="楷体_GB2312" pitchFamily="49" charset="-122"/>
              </a:rPr>
              <a:t>教学完成后，学生能做什么？</a:t>
            </a:r>
          </a:p>
          <a:p>
            <a:pPr eaLnBrk="1" hangingPunct="1">
              <a:lnSpc>
                <a:spcPct val="120000"/>
              </a:lnSpc>
            </a:pPr>
            <a:r>
              <a:rPr lang="en-US" altLang="zh-CN" sz="2000" b="1" dirty="0" smtClean="0">
                <a:latin typeface="楷体_GB2312" pitchFamily="49" charset="-122"/>
                <a:ea typeface="楷体_GB2312" pitchFamily="49" charset="-122"/>
              </a:rPr>
              <a:t>C</a:t>
            </a:r>
            <a:r>
              <a:rPr lang="zh-CN" altLang="en-US" sz="2000" b="1" dirty="0" smtClean="0">
                <a:latin typeface="楷体_GB2312" pitchFamily="49" charset="-122"/>
                <a:ea typeface="楷体_GB2312" pitchFamily="49" charset="-122"/>
                <a:sym typeface="Wingdings" panose="05000000000000000000" pitchFamily="2" charset="2"/>
              </a:rPr>
              <a:t>（</a:t>
            </a:r>
            <a:r>
              <a:rPr lang="en-US" altLang="zh-CN" sz="2000" b="1" dirty="0" smtClean="0">
                <a:sym typeface="Wingdings" panose="05000000000000000000" pitchFamily="2" charset="2"/>
              </a:rPr>
              <a:t>Conditions</a:t>
            </a:r>
            <a:r>
              <a:rPr lang="zh-CN" altLang="en-US" sz="2000" b="1" dirty="0" smtClean="0">
                <a:latin typeface="楷体_GB2312" pitchFamily="49" charset="-122"/>
                <a:ea typeface="楷体_GB2312" pitchFamily="49" charset="-122"/>
                <a:sym typeface="Wingdings" panose="05000000000000000000" pitchFamily="2" charset="2"/>
              </a:rPr>
              <a:t>）</a:t>
            </a:r>
            <a:r>
              <a:rPr lang="zh-CN" altLang="en-US" sz="2000" b="1" dirty="0" smtClean="0">
                <a:latin typeface="楷体_GB2312" pitchFamily="49" charset="-122"/>
                <a:ea typeface="楷体_GB2312" pitchFamily="49" charset="-122"/>
              </a:rPr>
              <a:t>条件</a:t>
            </a:r>
            <a:r>
              <a:rPr lang="en-US" altLang="zh-CN" sz="2000" b="1" dirty="0" smtClean="0">
                <a:ea typeface="楷体_GB2312" pitchFamily="49" charset="-122"/>
              </a:rPr>
              <a:t>—</a:t>
            </a:r>
            <a:r>
              <a:rPr lang="zh-CN" altLang="en-US" sz="2000" b="1" dirty="0" smtClean="0">
                <a:latin typeface="楷体_GB2312" pitchFamily="49" charset="-122"/>
                <a:ea typeface="楷体_GB2312" pitchFamily="49" charset="-122"/>
              </a:rPr>
              <a:t>学生在什么条件下能够达到所要求的技能？</a:t>
            </a:r>
          </a:p>
          <a:p>
            <a:pPr eaLnBrk="1" hangingPunct="1">
              <a:lnSpc>
                <a:spcPct val="120000"/>
              </a:lnSpc>
            </a:pPr>
            <a:r>
              <a:rPr lang="en-US" altLang="zh-CN" sz="2000" b="1" dirty="0" smtClean="0">
                <a:latin typeface="楷体_GB2312" pitchFamily="49" charset="-122"/>
                <a:ea typeface="楷体_GB2312" pitchFamily="49" charset="-122"/>
              </a:rPr>
              <a:t>D</a:t>
            </a:r>
            <a:r>
              <a:rPr lang="zh-CN" altLang="en-US" sz="2000" b="1" dirty="0" smtClean="0">
                <a:latin typeface="楷体_GB2312" pitchFamily="49" charset="-122"/>
                <a:ea typeface="楷体_GB2312" pitchFamily="49" charset="-122"/>
              </a:rPr>
              <a:t>（</a:t>
            </a:r>
            <a:r>
              <a:rPr lang="en-US" altLang="zh-CN" sz="2000" b="1" dirty="0" smtClean="0"/>
              <a:t>Degree</a:t>
            </a:r>
            <a:r>
              <a:rPr lang="zh-CN" altLang="en-US" sz="2000" b="1" dirty="0" smtClean="0">
                <a:latin typeface="楷体_GB2312" pitchFamily="49" charset="-122"/>
                <a:ea typeface="楷体_GB2312" pitchFamily="49" charset="-122"/>
              </a:rPr>
              <a:t>）：程度</a:t>
            </a:r>
            <a:r>
              <a:rPr lang="en-US" altLang="zh-CN" sz="2000" b="1" dirty="0" smtClean="0">
                <a:ea typeface="楷体_GB2312" pitchFamily="49" charset="-122"/>
              </a:rPr>
              <a:t>—</a:t>
            </a:r>
            <a:r>
              <a:rPr lang="zh-CN" altLang="en-US" sz="2000" b="1" dirty="0" smtClean="0">
                <a:latin typeface="楷体_GB2312" pitchFamily="49" charset="-122"/>
                <a:ea typeface="楷体_GB2312" pitchFamily="49" charset="-122"/>
              </a:rPr>
              <a:t>说明学生必须达到的熟练程度和准确程度。</a:t>
            </a:r>
            <a:endParaRPr lang="en-US" altLang="zh-CN" sz="2000" b="1" dirty="0" smtClean="0">
              <a:latin typeface="楷体_GB2312" pitchFamily="49" charset="-122"/>
              <a:ea typeface="楷体_GB2312" pitchFamily="49" charset="-122"/>
            </a:endParaRPr>
          </a:p>
          <a:p>
            <a:pPr>
              <a:lnSpc>
                <a:spcPct val="120000"/>
              </a:lnSpc>
            </a:pPr>
            <a:r>
              <a:rPr lang="en-US" altLang="zh-CN" sz="2000" dirty="0" smtClean="0"/>
              <a:t>The ABCD's of writing objectives are: </a:t>
            </a:r>
          </a:p>
          <a:p>
            <a:pPr>
              <a:lnSpc>
                <a:spcPct val="120000"/>
              </a:lnSpc>
            </a:pPr>
            <a:r>
              <a:rPr lang="en-US" altLang="zh-CN" sz="2000" dirty="0" smtClean="0">
                <a:solidFill>
                  <a:srgbClr val="CC3300"/>
                </a:solidFill>
              </a:rPr>
              <a:t>Audience</a:t>
            </a:r>
            <a:r>
              <a:rPr lang="en-US" altLang="zh-CN" sz="2000" dirty="0" smtClean="0"/>
              <a:t> </a:t>
            </a:r>
            <a:r>
              <a:rPr lang="en-US" altLang="zh-CN" sz="2000" dirty="0"/>
              <a:t>(who are your students?) </a:t>
            </a:r>
          </a:p>
          <a:p>
            <a:pPr>
              <a:lnSpc>
                <a:spcPct val="120000"/>
              </a:lnSpc>
            </a:pPr>
            <a:r>
              <a:rPr lang="en-US" altLang="zh-CN" sz="2000" dirty="0">
                <a:solidFill>
                  <a:srgbClr val="CC3300"/>
                </a:solidFill>
              </a:rPr>
              <a:t>Behavior </a:t>
            </a:r>
            <a:r>
              <a:rPr lang="en-US" altLang="zh-CN" sz="2000" dirty="0"/>
              <a:t>to be demonstrated </a:t>
            </a:r>
          </a:p>
          <a:p>
            <a:pPr>
              <a:lnSpc>
                <a:spcPct val="120000"/>
              </a:lnSpc>
            </a:pPr>
            <a:r>
              <a:rPr lang="en-US" altLang="zh-CN" sz="2000" dirty="0">
                <a:solidFill>
                  <a:srgbClr val="CC3300"/>
                </a:solidFill>
              </a:rPr>
              <a:t>Conditions</a:t>
            </a:r>
            <a:r>
              <a:rPr lang="en-US" altLang="zh-CN" sz="2000" dirty="0"/>
              <a:t> under which the behavior will be observed </a:t>
            </a:r>
          </a:p>
          <a:p>
            <a:pPr>
              <a:lnSpc>
                <a:spcPct val="120000"/>
              </a:lnSpc>
            </a:pPr>
            <a:r>
              <a:rPr lang="en-US" altLang="zh-CN" sz="2000" dirty="0">
                <a:solidFill>
                  <a:srgbClr val="CC3300"/>
                </a:solidFill>
              </a:rPr>
              <a:t>Degree </a:t>
            </a:r>
            <a:r>
              <a:rPr lang="en-US" altLang="zh-CN" sz="2000" dirty="0"/>
              <a:t>to which the learned skills are to be mastered.</a:t>
            </a:r>
            <a:endParaRPr lang="zh-CN" altLang="en-US" sz="2000" b="1" dirty="0" smtClean="0">
              <a:latin typeface="楷体_GB2312" pitchFamily="49" charset="-122"/>
              <a:ea typeface="楷体_GB2312" pitchFamily="49" charset="-122"/>
            </a:endParaRPr>
          </a:p>
        </p:txBody>
      </p:sp>
      <p:sp>
        <p:nvSpPr>
          <p:cNvPr id="19458" name="Rectangle 2"/>
          <p:cNvSpPr>
            <a:spLocks noGrp="1" noChangeArrowheads="1"/>
          </p:cNvSpPr>
          <p:nvPr>
            <p:ph type="title" idx="4294967295"/>
          </p:nvPr>
        </p:nvSpPr>
        <p:spPr>
          <a:xfrm>
            <a:off x="611560" y="461963"/>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100" kern="1200" dirty="0" smtClean="0">
                <a:effectLst>
                  <a:outerShdw blurRad="31750" dist="25400" dir="5400000" algn="tl" rotWithShape="0">
                    <a:srgbClr val="000000">
                      <a:alpha val="25000"/>
                    </a:srgbClr>
                  </a:outerShdw>
                </a:effectLst>
              </a:rPr>
              <a:t>教学目标陈述的</a:t>
            </a:r>
            <a:r>
              <a:rPr lang="en-US" altLang="zh-CN" sz="4100" kern="1200" dirty="0" smtClean="0">
                <a:effectLst>
                  <a:outerShdw blurRad="31750" dist="25400" dir="5400000" algn="tl" rotWithShape="0">
                    <a:srgbClr val="000000">
                      <a:alpha val="25000"/>
                    </a:srgbClr>
                  </a:outerShdw>
                </a:effectLst>
              </a:rPr>
              <a:t>ABCD</a:t>
            </a:r>
            <a:endParaRPr lang="en-US" altLang="zh-CN" sz="4100" kern="1200" dirty="0">
              <a:effectLst>
                <a:outerShdw blurRad="31750" dist="25400" dir="5400000" algn="tl" rotWithShape="0">
                  <a:srgbClr val="000000">
                    <a:alpha val="25000"/>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4294967295"/>
          </p:nvPr>
        </p:nvSpPr>
        <p:spPr>
          <a:xfrm>
            <a:off x="251520" y="1772816"/>
            <a:ext cx="8229600" cy="4525963"/>
          </a:xfrm>
        </p:spPr>
        <p:txBody>
          <a:bodyPr/>
          <a:lstStyle/>
          <a:p>
            <a:pPr eaLnBrk="1" hangingPunct="1"/>
            <a:r>
              <a:rPr lang="zh-CN" altLang="en-US" b="1" dirty="0" smtClean="0">
                <a:solidFill>
                  <a:srgbClr val="CC3300"/>
                </a:solidFill>
                <a:latin typeface="楷体_GB2312" pitchFamily="49" charset="-122"/>
                <a:ea typeface="楷体_GB2312" pitchFamily="49" charset="-122"/>
              </a:rPr>
              <a:t>了解</a:t>
            </a:r>
            <a:r>
              <a:rPr lang="en-US" altLang="zh-CN" b="1" dirty="0" smtClean="0">
                <a:latin typeface="楷体_GB2312" pitchFamily="49" charset="-122"/>
                <a:ea typeface="楷体_GB2312" pitchFamily="49" charset="-122"/>
              </a:rPr>
              <a:t>--</a:t>
            </a:r>
            <a:r>
              <a:rPr lang="zh-CN" altLang="en-US" b="1" dirty="0" smtClean="0">
                <a:latin typeface="楷体_GB2312" pitchFamily="49" charset="-122"/>
                <a:ea typeface="楷体_GB2312" pitchFamily="49" charset="-122"/>
              </a:rPr>
              <a:t>说出、背诵、辨认、列举、复述、回忆、选出、识别等 。</a:t>
            </a:r>
          </a:p>
          <a:p>
            <a:pPr eaLnBrk="1" hangingPunct="1"/>
            <a:r>
              <a:rPr lang="zh-CN" altLang="en-US" b="1" dirty="0" smtClean="0">
                <a:solidFill>
                  <a:srgbClr val="CC3300"/>
                </a:solidFill>
                <a:latin typeface="楷体_GB2312" pitchFamily="49" charset="-122"/>
                <a:ea typeface="楷体_GB2312" pitchFamily="49" charset="-122"/>
              </a:rPr>
              <a:t>理解</a:t>
            </a:r>
            <a:r>
              <a:rPr lang="en-US" altLang="zh-CN" b="1" dirty="0" smtClean="0">
                <a:latin typeface="楷体_GB2312" pitchFamily="49" charset="-122"/>
                <a:ea typeface="楷体_GB2312" pitchFamily="49" charset="-122"/>
              </a:rPr>
              <a:t>--</a:t>
            </a:r>
            <a:r>
              <a:rPr lang="zh-CN" altLang="en-US" b="1" dirty="0" smtClean="0">
                <a:latin typeface="楷体_GB2312" pitchFamily="49" charset="-122"/>
                <a:ea typeface="楷体_GB2312" pitchFamily="49" charset="-122"/>
              </a:rPr>
              <a:t>解释、说明、归纳、概述、推断、区别、提供、预测、检索、整理等。 </a:t>
            </a:r>
          </a:p>
          <a:p>
            <a:pPr eaLnBrk="1" hangingPunct="1"/>
            <a:r>
              <a:rPr lang="zh-CN" altLang="en-US" b="1" dirty="0" smtClean="0">
                <a:solidFill>
                  <a:srgbClr val="CC3300"/>
                </a:solidFill>
                <a:latin typeface="楷体_GB2312" pitchFamily="49" charset="-122"/>
                <a:ea typeface="楷体_GB2312" pitchFamily="49" charset="-122"/>
              </a:rPr>
              <a:t>应用</a:t>
            </a:r>
            <a:r>
              <a:rPr lang="en-US" altLang="zh-CN" b="1" dirty="0" smtClean="0">
                <a:latin typeface="楷体_GB2312" pitchFamily="49" charset="-122"/>
                <a:ea typeface="楷体_GB2312" pitchFamily="49" charset="-122"/>
              </a:rPr>
              <a:t>--</a:t>
            </a:r>
            <a:r>
              <a:rPr lang="zh-CN" altLang="en-US" b="1" dirty="0" smtClean="0">
                <a:latin typeface="楷体_GB2312" pitchFamily="49" charset="-122"/>
                <a:ea typeface="楷体_GB2312" pitchFamily="49" charset="-122"/>
              </a:rPr>
              <a:t>设计、辩护、质疑、撰写、解决、检验、计划、总结、推广、证明等 。</a:t>
            </a:r>
            <a:endParaRPr lang="en-US" altLang="zh-CN" b="1" dirty="0" smtClean="0">
              <a:latin typeface="楷体_GB2312" pitchFamily="49" charset="-122"/>
              <a:ea typeface="楷体_GB2312" pitchFamily="49" charset="-122"/>
            </a:endParaRPr>
          </a:p>
          <a:p>
            <a:pPr eaLnBrk="1" hangingPunct="1"/>
            <a:r>
              <a:rPr lang="zh-CN" altLang="en-US" b="1" dirty="0" smtClean="0">
                <a:solidFill>
                  <a:srgbClr val="CC3300"/>
                </a:solidFill>
                <a:latin typeface="楷体_GB2312" pitchFamily="49" charset="-122"/>
                <a:ea typeface="楷体_GB2312" pitchFamily="49" charset="-122"/>
              </a:rPr>
              <a:t>模仿</a:t>
            </a:r>
            <a:r>
              <a:rPr lang="en-US" altLang="zh-CN" b="1" dirty="0" smtClean="0">
                <a:latin typeface="楷体_GB2312" pitchFamily="49" charset="-122"/>
                <a:ea typeface="楷体_GB2312" pitchFamily="49" charset="-122"/>
              </a:rPr>
              <a:t>--</a:t>
            </a:r>
            <a:r>
              <a:rPr lang="zh-CN" altLang="en-US" b="1" dirty="0" smtClean="0">
                <a:latin typeface="楷体_GB2312" pitchFamily="49" charset="-122"/>
                <a:ea typeface="楷体_GB2312" pitchFamily="49" charset="-122"/>
              </a:rPr>
              <a:t>模拟、重复、再现、例证、临摹、类推、扩展等 。</a:t>
            </a:r>
          </a:p>
          <a:p>
            <a:pPr eaLnBrk="1" hangingPunct="1"/>
            <a:r>
              <a:rPr lang="zh-CN" altLang="en-US" b="1" dirty="0" smtClean="0">
                <a:solidFill>
                  <a:srgbClr val="CC3300"/>
                </a:solidFill>
                <a:latin typeface="楷体_GB2312" pitchFamily="49" charset="-122"/>
                <a:ea typeface="楷体_GB2312" pitchFamily="49" charset="-122"/>
              </a:rPr>
              <a:t>独立操作</a:t>
            </a:r>
            <a:r>
              <a:rPr lang="en-US" altLang="zh-CN" b="1" dirty="0" smtClean="0">
                <a:latin typeface="楷体_GB2312" pitchFamily="49" charset="-122"/>
                <a:ea typeface="楷体_GB2312" pitchFamily="49" charset="-122"/>
              </a:rPr>
              <a:t>--</a:t>
            </a:r>
            <a:r>
              <a:rPr lang="zh-CN" altLang="en-US" b="1" dirty="0" smtClean="0">
                <a:latin typeface="楷体_GB2312" pitchFamily="49" charset="-122"/>
                <a:ea typeface="楷体_GB2312" pitchFamily="49" charset="-122"/>
              </a:rPr>
              <a:t>完成、制定、解决、绘制、安装、尝试等 。</a:t>
            </a:r>
          </a:p>
          <a:p>
            <a:pPr eaLnBrk="1" hangingPunct="1"/>
            <a:r>
              <a:rPr lang="zh-CN" altLang="en-US" b="1" dirty="0" smtClean="0">
                <a:solidFill>
                  <a:srgbClr val="CC3300"/>
                </a:solidFill>
                <a:latin typeface="楷体_GB2312" pitchFamily="49" charset="-122"/>
                <a:ea typeface="楷体_GB2312" pitchFamily="49" charset="-122"/>
              </a:rPr>
              <a:t>经历</a:t>
            </a:r>
            <a:r>
              <a:rPr lang="zh-CN" altLang="en-US" b="1" dirty="0" smtClean="0">
                <a:latin typeface="楷体_GB2312" pitchFamily="49" charset="-122"/>
                <a:ea typeface="楷体_GB2312" pitchFamily="49" charset="-122"/>
              </a:rPr>
              <a:t>（感受）</a:t>
            </a:r>
            <a:r>
              <a:rPr lang="en-US" altLang="zh-CN" b="1" dirty="0" smtClean="0">
                <a:latin typeface="楷体_GB2312" pitchFamily="49" charset="-122"/>
                <a:ea typeface="楷体_GB2312" pitchFamily="49" charset="-122"/>
              </a:rPr>
              <a:t>--</a:t>
            </a:r>
            <a:r>
              <a:rPr lang="zh-CN" altLang="en-US" b="1" dirty="0" smtClean="0">
                <a:latin typeface="楷体_GB2312" pitchFamily="49" charset="-122"/>
                <a:ea typeface="楷体_GB2312" pitchFamily="49" charset="-122"/>
              </a:rPr>
              <a:t>参与、寻找、交流、分享、访问、考察等 。</a:t>
            </a:r>
          </a:p>
          <a:p>
            <a:pPr eaLnBrk="1" hangingPunct="1"/>
            <a:endParaRPr lang="zh-CN" altLang="en-US" b="1" dirty="0" smtClean="0">
              <a:latin typeface="楷体_GB2312" pitchFamily="49" charset="-122"/>
              <a:ea typeface="楷体_GB2312" pitchFamily="49" charset="-122"/>
            </a:endParaRPr>
          </a:p>
        </p:txBody>
      </p:sp>
      <p:sp>
        <p:nvSpPr>
          <p:cNvPr id="21506" name="Rectangle 2"/>
          <p:cNvSpPr>
            <a:spLocks noGrp="1" noChangeArrowheads="1"/>
          </p:cNvSpPr>
          <p:nvPr>
            <p:ph type="title" idx="4294967295"/>
          </p:nvPr>
        </p:nvSpPr>
        <p:spPr>
          <a:xfrm>
            <a:off x="107504" y="492125"/>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100" kern="1200" dirty="0">
                <a:effectLst>
                  <a:outerShdw blurRad="31750" dist="25400" dir="5400000" algn="tl" rotWithShape="0">
                    <a:srgbClr val="000000">
                      <a:alpha val="25000"/>
                    </a:srgbClr>
                  </a:outerShdw>
                </a:effectLst>
              </a:rPr>
              <a:t>具体描述教学目标的术语</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539552" y="1844824"/>
            <a:ext cx="8353425"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3200" b="1" dirty="0">
                <a:latin typeface="仿宋" panose="02010609060101010101" pitchFamily="49" charset="-122"/>
                <a:ea typeface="仿宋" panose="02010609060101010101" pitchFamily="49" charset="-122"/>
              </a:rPr>
              <a:t>S  </a:t>
            </a:r>
            <a:r>
              <a:rPr lang="zh-CN" altLang="en-US" sz="3200" b="1" dirty="0">
                <a:latin typeface="仿宋" panose="02010609060101010101" pitchFamily="49" charset="-122"/>
                <a:ea typeface="仿宋" panose="02010609060101010101" pitchFamily="49" charset="-122"/>
              </a:rPr>
              <a:t>陈述教学目标</a:t>
            </a:r>
          </a:p>
          <a:p>
            <a:pPr eaLnBrk="1" hangingPunct="1">
              <a:spcBef>
                <a:spcPct val="50000"/>
              </a:spcBef>
            </a:pPr>
            <a:r>
              <a:rPr lang="zh-CN" altLang="en-US" sz="3200" dirty="0">
                <a:latin typeface="仿宋" panose="02010609060101010101" pitchFamily="49" charset="-122"/>
                <a:ea typeface="仿宋" panose="02010609060101010101" pitchFamily="49" charset="-122"/>
              </a:rPr>
              <a:t>这门课结束时学生应做到如下方面：</a:t>
            </a:r>
          </a:p>
          <a:p>
            <a:pPr eaLnBrk="1" hangingPunct="1">
              <a:spcBef>
                <a:spcPct val="50000"/>
              </a:spcBef>
            </a:pPr>
            <a:r>
              <a:rPr lang="en-US" altLang="zh-CN" sz="3200" dirty="0">
                <a:latin typeface="仿宋" panose="02010609060101010101" pitchFamily="49" charset="-122"/>
                <a:ea typeface="仿宋" panose="02010609060101010101" pitchFamily="49" charset="-122"/>
              </a:rPr>
              <a:t>1.</a:t>
            </a:r>
            <a:r>
              <a:rPr lang="zh-CN" altLang="en-US" sz="3200" dirty="0">
                <a:latin typeface="仿宋" panose="02010609060101010101" pitchFamily="49" charset="-122"/>
                <a:ea typeface="仿宋" panose="02010609060101010101" pitchFamily="49" charset="-122"/>
              </a:rPr>
              <a:t>能熟练操作并运用</a:t>
            </a:r>
            <a:r>
              <a:rPr lang="en-US" altLang="zh-CN" sz="3200" dirty="0">
                <a:latin typeface="仿宋" panose="02010609060101010101" pitchFamily="49" charset="-122"/>
                <a:ea typeface="仿宋" panose="02010609060101010101" pitchFamily="49" charset="-122"/>
              </a:rPr>
              <a:t>Photoshop</a:t>
            </a:r>
            <a:r>
              <a:rPr lang="zh-CN" altLang="en-US" sz="3200" dirty="0">
                <a:latin typeface="仿宋" panose="02010609060101010101" pitchFamily="49" charset="-122"/>
                <a:ea typeface="仿宋" panose="02010609060101010101" pitchFamily="49" charset="-122"/>
              </a:rPr>
              <a:t>软件</a:t>
            </a:r>
          </a:p>
          <a:p>
            <a:pPr eaLnBrk="1" hangingPunct="1">
              <a:spcBef>
                <a:spcPct val="50000"/>
              </a:spcBef>
            </a:pPr>
            <a:r>
              <a:rPr lang="en-US" altLang="zh-CN" sz="3200" dirty="0">
                <a:latin typeface="仿宋" panose="02010609060101010101" pitchFamily="49" charset="-122"/>
                <a:ea typeface="仿宋" panose="02010609060101010101" pitchFamily="49" charset="-122"/>
              </a:rPr>
              <a:t>2.</a:t>
            </a:r>
            <a:r>
              <a:rPr lang="zh-CN" altLang="en-US" sz="3200" dirty="0">
                <a:latin typeface="仿宋" panose="02010609060101010101" pitchFamily="49" charset="-122"/>
                <a:ea typeface="仿宋" panose="02010609060101010101" pitchFamily="49" charset="-122"/>
              </a:rPr>
              <a:t>能运用此软件处理一些照片等</a:t>
            </a:r>
          </a:p>
          <a:p>
            <a:pPr eaLnBrk="1" hangingPunct="1">
              <a:spcBef>
                <a:spcPct val="50000"/>
              </a:spcBef>
            </a:pPr>
            <a:r>
              <a:rPr lang="en-US" altLang="zh-CN" sz="3200" dirty="0">
                <a:latin typeface="仿宋" panose="02010609060101010101" pitchFamily="49" charset="-122"/>
                <a:ea typeface="仿宋" panose="02010609060101010101" pitchFamily="49" charset="-122"/>
              </a:rPr>
              <a:t>3.</a:t>
            </a:r>
            <a:r>
              <a:rPr lang="zh-CN" altLang="en-US" sz="3200" dirty="0">
                <a:latin typeface="仿宋" panose="02010609060101010101" pitchFamily="49" charset="-122"/>
                <a:ea typeface="仿宋" panose="02010609060101010101" pitchFamily="49" charset="-122"/>
              </a:rPr>
              <a:t>能熟练运用此软件制作个人网页、一些标志以及处理自己照片，掌握一些快捷键和基本操作。</a:t>
            </a: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35680255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0244">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10244">
                                            <p:txEl>
                                              <p:pRg st="0" end="0"/>
                                            </p:txEl>
                                          </p:spTgt>
                                        </p:tgtEl>
                                        <p:attrNameLst>
                                          <p:attrName>ppt_w</p:attrName>
                                        </p:attrNameLst>
                                      </p:cBhvr>
                                    </p:anim>
                                    <p:anim by="(#ppt_w*0.50)" calcmode="lin" valueType="num">
                                      <p:cBhvr>
                                        <p:cTn id="8" dur="500" decel="50000" autoRev="1" fill="hold">
                                          <p:stCondLst>
                                            <p:cond delay="0"/>
                                          </p:stCondLst>
                                        </p:cTn>
                                        <p:tgtEl>
                                          <p:spTgt spid="10244">
                                            <p:txEl>
                                              <p:pRg st="0" end="0"/>
                                            </p:txEl>
                                          </p:spTgt>
                                        </p:tgtEl>
                                        <p:attrNameLst>
                                          <p:attrName>ppt_x</p:attrName>
                                        </p:attrNameLst>
                                      </p:cBhvr>
                                    </p:anim>
                                    <p:anim from="(-#ppt_h/2)" to="(#ppt_y)" calcmode="lin" valueType="num">
                                      <p:cBhvr>
                                        <p:cTn id="9" dur="1000" fill="hold">
                                          <p:stCondLst>
                                            <p:cond delay="0"/>
                                          </p:stCondLst>
                                        </p:cTn>
                                        <p:tgtEl>
                                          <p:spTgt spid="10244">
                                            <p:txEl>
                                              <p:pRg st="0" end="0"/>
                                            </p:txEl>
                                          </p:spTgt>
                                        </p:tgtEl>
                                        <p:attrNameLst>
                                          <p:attrName>ppt_y</p:attrName>
                                        </p:attrNameLst>
                                      </p:cBhvr>
                                    </p:anim>
                                    <p:animRot by="21600000">
                                      <p:cBhvr>
                                        <p:cTn id="10" dur="1000" fill="hold">
                                          <p:stCondLst>
                                            <p:cond delay="0"/>
                                          </p:stCondLst>
                                        </p:cTn>
                                        <p:tgtEl>
                                          <p:spTgt spid="10244">
                                            <p:txEl>
                                              <p:pRg st="0" end="0"/>
                                            </p:txEl>
                                          </p:spTgt>
                                        </p:tgtEl>
                                        <p:attrNameLst>
                                          <p:attrName>r</p:attrName>
                                        </p:attrNameLst>
                                      </p:cBhvr>
                                    </p:animRot>
                                  </p:childTnLst>
                                </p:cTn>
                              </p:par>
                              <p:par>
                                <p:cTn id="11" presetID="56" presetClass="entr" presetSubtype="0" fill="hold" grpId="0" nodeType="withEffect">
                                  <p:stCondLst>
                                    <p:cond delay="0"/>
                                  </p:stCondLst>
                                  <p:iterate type="lt">
                                    <p:tmPct val="10000"/>
                                  </p:iterate>
                                  <p:childTnLst>
                                    <p:set>
                                      <p:cBhvr>
                                        <p:cTn id="12" dur="1" fill="hold">
                                          <p:stCondLst>
                                            <p:cond delay="0"/>
                                          </p:stCondLst>
                                        </p:cTn>
                                        <p:tgtEl>
                                          <p:spTgt spid="10244">
                                            <p:txEl>
                                              <p:pRg st="1" end="1"/>
                                            </p:txEl>
                                          </p:spTgt>
                                        </p:tgtEl>
                                        <p:attrNameLst>
                                          <p:attrName>style.visibility</p:attrName>
                                        </p:attrNameLst>
                                      </p:cBhvr>
                                      <p:to>
                                        <p:strVal val="visible"/>
                                      </p:to>
                                    </p:set>
                                    <p:anim by="(-#ppt_w*2)" calcmode="lin" valueType="num">
                                      <p:cBhvr rctx="PPT">
                                        <p:cTn id="13" dur="500" autoRev="1" fill="hold">
                                          <p:stCondLst>
                                            <p:cond delay="0"/>
                                          </p:stCondLst>
                                        </p:cTn>
                                        <p:tgtEl>
                                          <p:spTgt spid="10244">
                                            <p:txEl>
                                              <p:pRg st="1" end="1"/>
                                            </p:txEl>
                                          </p:spTgt>
                                        </p:tgtEl>
                                        <p:attrNameLst>
                                          <p:attrName>ppt_w</p:attrName>
                                        </p:attrNameLst>
                                      </p:cBhvr>
                                    </p:anim>
                                    <p:anim by="(#ppt_w*0.50)" calcmode="lin" valueType="num">
                                      <p:cBhvr>
                                        <p:cTn id="14" dur="500" decel="50000" autoRev="1" fill="hold">
                                          <p:stCondLst>
                                            <p:cond delay="0"/>
                                          </p:stCondLst>
                                        </p:cTn>
                                        <p:tgtEl>
                                          <p:spTgt spid="10244">
                                            <p:txEl>
                                              <p:pRg st="1" end="1"/>
                                            </p:txEl>
                                          </p:spTgt>
                                        </p:tgtEl>
                                        <p:attrNameLst>
                                          <p:attrName>ppt_x</p:attrName>
                                        </p:attrNameLst>
                                      </p:cBhvr>
                                    </p:anim>
                                    <p:anim from="(-#ppt_h/2)" to="(#ppt_y)" calcmode="lin" valueType="num">
                                      <p:cBhvr>
                                        <p:cTn id="15" dur="1000" fill="hold">
                                          <p:stCondLst>
                                            <p:cond delay="0"/>
                                          </p:stCondLst>
                                        </p:cTn>
                                        <p:tgtEl>
                                          <p:spTgt spid="10244">
                                            <p:txEl>
                                              <p:pRg st="1" end="1"/>
                                            </p:txEl>
                                          </p:spTgt>
                                        </p:tgtEl>
                                        <p:attrNameLst>
                                          <p:attrName>ppt_y</p:attrName>
                                        </p:attrNameLst>
                                      </p:cBhvr>
                                    </p:anim>
                                    <p:animRot by="21600000">
                                      <p:cBhvr>
                                        <p:cTn id="16" dur="1000" fill="hold">
                                          <p:stCondLst>
                                            <p:cond delay="0"/>
                                          </p:stCondLst>
                                        </p:cTn>
                                        <p:tgtEl>
                                          <p:spTgt spid="10244">
                                            <p:txEl>
                                              <p:pRg st="1" end="1"/>
                                            </p:txEl>
                                          </p:spTgt>
                                        </p:tgtEl>
                                        <p:attrNameLst>
                                          <p:attrName>r</p:attrName>
                                        </p:attrNameLst>
                                      </p:cBhvr>
                                    </p:animRot>
                                  </p:childTnLst>
                                </p:cTn>
                              </p:par>
                              <p:par>
                                <p:cTn id="17" presetID="56" presetClass="entr" presetSubtype="0" fill="hold" grpId="0" nodeType="withEffect">
                                  <p:stCondLst>
                                    <p:cond delay="0"/>
                                  </p:stCondLst>
                                  <p:iterate type="lt">
                                    <p:tmPct val="10000"/>
                                  </p:iterate>
                                  <p:childTnLst>
                                    <p:set>
                                      <p:cBhvr>
                                        <p:cTn id="18" dur="1" fill="hold">
                                          <p:stCondLst>
                                            <p:cond delay="0"/>
                                          </p:stCondLst>
                                        </p:cTn>
                                        <p:tgtEl>
                                          <p:spTgt spid="10244">
                                            <p:txEl>
                                              <p:pRg st="2" end="2"/>
                                            </p:txEl>
                                          </p:spTgt>
                                        </p:tgtEl>
                                        <p:attrNameLst>
                                          <p:attrName>style.visibility</p:attrName>
                                        </p:attrNameLst>
                                      </p:cBhvr>
                                      <p:to>
                                        <p:strVal val="visible"/>
                                      </p:to>
                                    </p:set>
                                    <p:anim by="(-#ppt_w*2)" calcmode="lin" valueType="num">
                                      <p:cBhvr rctx="PPT">
                                        <p:cTn id="19" dur="500" autoRev="1" fill="hold">
                                          <p:stCondLst>
                                            <p:cond delay="0"/>
                                          </p:stCondLst>
                                        </p:cTn>
                                        <p:tgtEl>
                                          <p:spTgt spid="10244">
                                            <p:txEl>
                                              <p:pRg st="2" end="2"/>
                                            </p:txEl>
                                          </p:spTgt>
                                        </p:tgtEl>
                                        <p:attrNameLst>
                                          <p:attrName>ppt_w</p:attrName>
                                        </p:attrNameLst>
                                      </p:cBhvr>
                                    </p:anim>
                                    <p:anim by="(#ppt_w*0.50)" calcmode="lin" valueType="num">
                                      <p:cBhvr>
                                        <p:cTn id="20" dur="500" decel="50000" autoRev="1" fill="hold">
                                          <p:stCondLst>
                                            <p:cond delay="0"/>
                                          </p:stCondLst>
                                        </p:cTn>
                                        <p:tgtEl>
                                          <p:spTgt spid="10244">
                                            <p:txEl>
                                              <p:pRg st="2" end="2"/>
                                            </p:txEl>
                                          </p:spTgt>
                                        </p:tgtEl>
                                        <p:attrNameLst>
                                          <p:attrName>ppt_x</p:attrName>
                                        </p:attrNameLst>
                                      </p:cBhvr>
                                    </p:anim>
                                    <p:anim from="(-#ppt_h/2)" to="(#ppt_y)" calcmode="lin" valueType="num">
                                      <p:cBhvr>
                                        <p:cTn id="21" dur="1000" fill="hold">
                                          <p:stCondLst>
                                            <p:cond delay="0"/>
                                          </p:stCondLst>
                                        </p:cTn>
                                        <p:tgtEl>
                                          <p:spTgt spid="10244">
                                            <p:txEl>
                                              <p:pRg st="2" end="2"/>
                                            </p:txEl>
                                          </p:spTgt>
                                        </p:tgtEl>
                                        <p:attrNameLst>
                                          <p:attrName>ppt_y</p:attrName>
                                        </p:attrNameLst>
                                      </p:cBhvr>
                                    </p:anim>
                                    <p:animRot by="21600000">
                                      <p:cBhvr>
                                        <p:cTn id="22" dur="1000" fill="hold">
                                          <p:stCondLst>
                                            <p:cond delay="0"/>
                                          </p:stCondLst>
                                        </p:cTn>
                                        <p:tgtEl>
                                          <p:spTgt spid="10244">
                                            <p:txEl>
                                              <p:pRg st="2" end="2"/>
                                            </p:txEl>
                                          </p:spTgt>
                                        </p:tgtEl>
                                        <p:attrNameLst>
                                          <p:attrName>r</p:attrName>
                                        </p:attrNameLst>
                                      </p:cBhvr>
                                    </p:animRot>
                                  </p:childTnLst>
                                </p:cTn>
                              </p:par>
                              <p:par>
                                <p:cTn id="23" presetID="56" presetClass="entr" presetSubtype="0" fill="hold" grpId="0" nodeType="withEffect">
                                  <p:stCondLst>
                                    <p:cond delay="0"/>
                                  </p:stCondLst>
                                  <p:iterate type="lt">
                                    <p:tmPct val="10000"/>
                                  </p:iterate>
                                  <p:childTnLst>
                                    <p:set>
                                      <p:cBhvr>
                                        <p:cTn id="24" dur="1" fill="hold">
                                          <p:stCondLst>
                                            <p:cond delay="0"/>
                                          </p:stCondLst>
                                        </p:cTn>
                                        <p:tgtEl>
                                          <p:spTgt spid="10244">
                                            <p:txEl>
                                              <p:pRg st="3" end="3"/>
                                            </p:txEl>
                                          </p:spTgt>
                                        </p:tgtEl>
                                        <p:attrNameLst>
                                          <p:attrName>style.visibility</p:attrName>
                                        </p:attrNameLst>
                                      </p:cBhvr>
                                      <p:to>
                                        <p:strVal val="visible"/>
                                      </p:to>
                                    </p:set>
                                    <p:anim by="(-#ppt_w*2)" calcmode="lin" valueType="num">
                                      <p:cBhvr rctx="PPT">
                                        <p:cTn id="25" dur="500" autoRev="1" fill="hold">
                                          <p:stCondLst>
                                            <p:cond delay="0"/>
                                          </p:stCondLst>
                                        </p:cTn>
                                        <p:tgtEl>
                                          <p:spTgt spid="10244">
                                            <p:txEl>
                                              <p:pRg st="3" end="3"/>
                                            </p:txEl>
                                          </p:spTgt>
                                        </p:tgtEl>
                                        <p:attrNameLst>
                                          <p:attrName>ppt_w</p:attrName>
                                        </p:attrNameLst>
                                      </p:cBhvr>
                                    </p:anim>
                                    <p:anim by="(#ppt_w*0.50)" calcmode="lin" valueType="num">
                                      <p:cBhvr>
                                        <p:cTn id="26" dur="500" decel="50000" autoRev="1" fill="hold">
                                          <p:stCondLst>
                                            <p:cond delay="0"/>
                                          </p:stCondLst>
                                        </p:cTn>
                                        <p:tgtEl>
                                          <p:spTgt spid="10244">
                                            <p:txEl>
                                              <p:pRg st="3" end="3"/>
                                            </p:txEl>
                                          </p:spTgt>
                                        </p:tgtEl>
                                        <p:attrNameLst>
                                          <p:attrName>ppt_x</p:attrName>
                                        </p:attrNameLst>
                                      </p:cBhvr>
                                    </p:anim>
                                    <p:anim from="(-#ppt_h/2)" to="(#ppt_y)" calcmode="lin" valueType="num">
                                      <p:cBhvr>
                                        <p:cTn id="27" dur="1000" fill="hold">
                                          <p:stCondLst>
                                            <p:cond delay="0"/>
                                          </p:stCondLst>
                                        </p:cTn>
                                        <p:tgtEl>
                                          <p:spTgt spid="10244">
                                            <p:txEl>
                                              <p:pRg st="3" end="3"/>
                                            </p:txEl>
                                          </p:spTgt>
                                        </p:tgtEl>
                                        <p:attrNameLst>
                                          <p:attrName>ppt_y</p:attrName>
                                        </p:attrNameLst>
                                      </p:cBhvr>
                                    </p:anim>
                                    <p:animRot by="21600000">
                                      <p:cBhvr>
                                        <p:cTn id="28" dur="1000" fill="hold">
                                          <p:stCondLst>
                                            <p:cond delay="0"/>
                                          </p:stCondLst>
                                        </p:cTn>
                                        <p:tgtEl>
                                          <p:spTgt spid="10244">
                                            <p:txEl>
                                              <p:pRg st="3" end="3"/>
                                            </p:txEl>
                                          </p:spTgt>
                                        </p:tgtEl>
                                        <p:attrNameLst>
                                          <p:attrName>r</p:attrName>
                                        </p:attrNameLst>
                                      </p:cBhvr>
                                    </p:animRot>
                                  </p:childTnLst>
                                </p:cTn>
                              </p:par>
                              <p:par>
                                <p:cTn id="29" presetID="56" presetClass="entr" presetSubtype="0" fill="hold" grpId="0" nodeType="withEffect">
                                  <p:stCondLst>
                                    <p:cond delay="0"/>
                                  </p:stCondLst>
                                  <p:iterate type="lt">
                                    <p:tmPct val="10000"/>
                                  </p:iterate>
                                  <p:childTnLst>
                                    <p:set>
                                      <p:cBhvr>
                                        <p:cTn id="30" dur="1" fill="hold">
                                          <p:stCondLst>
                                            <p:cond delay="0"/>
                                          </p:stCondLst>
                                        </p:cTn>
                                        <p:tgtEl>
                                          <p:spTgt spid="10244">
                                            <p:txEl>
                                              <p:pRg st="4" end="4"/>
                                            </p:txEl>
                                          </p:spTgt>
                                        </p:tgtEl>
                                        <p:attrNameLst>
                                          <p:attrName>style.visibility</p:attrName>
                                        </p:attrNameLst>
                                      </p:cBhvr>
                                      <p:to>
                                        <p:strVal val="visible"/>
                                      </p:to>
                                    </p:set>
                                    <p:anim by="(-#ppt_w*2)" calcmode="lin" valueType="num">
                                      <p:cBhvr rctx="PPT">
                                        <p:cTn id="31" dur="500" autoRev="1" fill="hold">
                                          <p:stCondLst>
                                            <p:cond delay="0"/>
                                          </p:stCondLst>
                                        </p:cTn>
                                        <p:tgtEl>
                                          <p:spTgt spid="10244">
                                            <p:txEl>
                                              <p:pRg st="4" end="4"/>
                                            </p:txEl>
                                          </p:spTgt>
                                        </p:tgtEl>
                                        <p:attrNameLst>
                                          <p:attrName>ppt_w</p:attrName>
                                        </p:attrNameLst>
                                      </p:cBhvr>
                                    </p:anim>
                                    <p:anim by="(#ppt_w*0.50)" calcmode="lin" valueType="num">
                                      <p:cBhvr>
                                        <p:cTn id="32" dur="500" decel="50000" autoRev="1" fill="hold">
                                          <p:stCondLst>
                                            <p:cond delay="0"/>
                                          </p:stCondLst>
                                        </p:cTn>
                                        <p:tgtEl>
                                          <p:spTgt spid="10244">
                                            <p:txEl>
                                              <p:pRg st="4" end="4"/>
                                            </p:txEl>
                                          </p:spTgt>
                                        </p:tgtEl>
                                        <p:attrNameLst>
                                          <p:attrName>ppt_x</p:attrName>
                                        </p:attrNameLst>
                                      </p:cBhvr>
                                    </p:anim>
                                    <p:anim from="(-#ppt_h/2)" to="(#ppt_y)" calcmode="lin" valueType="num">
                                      <p:cBhvr>
                                        <p:cTn id="33" dur="1000" fill="hold">
                                          <p:stCondLst>
                                            <p:cond delay="0"/>
                                          </p:stCondLst>
                                        </p:cTn>
                                        <p:tgtEl>
                                          <p:spTgt spid="10244">
                                            <p:txEl>
                                              <p:pRg st="4" end="4"/>
                                            </p:txEl>
                                          </p:spTgt>
                                        </p:tgtEl>
                                        <p:attrNameLst>
                                          <p:attrName>ppt_y</p:attrName>
                                        </p:attrNameLst>
                                      </p:cBhvr>
                                    </p:anim>
                                    <p:animRot by="21600000">
                                      <p:cBhvr>
                                        <p:cTn id="34" dur="1000" fill="hold">
                                          <p:stCondLst>
                                            <p:cond delay="0"/>
                                          </p:stCondLst>
                                        </p:cTn>
                                        <p:tgtEl>
                                          <p:spTgt spid="10244">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zh-CN" dirty="0" smtClean="0"/>
              <a:t>Learning activity </a:t>
            </a:r>
            <a:r>
              <a:rPr lang="en-US" altLang="zh-CN" dirty="0" smtClean="0"/>
              <a:t>2</a:t>
            </a:r>
            <a:endParaRPr lang="en-US" altLang="zh-CN" dirty="0" smtClean="0"/>
          </a:p>
        </p:txBody>
      </p:sp>
      <p:sp>
        <p:nvSpPr>
          <p:cNvPr id="2" name="内容占位符 1"/>
          <p:cNvSpPr>
            <a:spLocks noGrp="1"/>
          </p:cNvSpPr>
          <p:nvPr>
            <p:ph idx="1"/>
          </p:nvPr>
        </p:nvSpPr>
        <p:spPr/>
        <p:txBody>
          <a:bodyPr/>
          <a:lstStyle/>
          <a:p>
            <a:r>
              <a:rPr lang="en-US" altLang="zh-CN" dirty="0" smtClean="0"/>
              <a:t>Go back to LIRU</a:t>
            </a:r>
            <a:endParaRPr lang="zh-CN" altLang="en-US" dirty="0"/>
          </a:p>
        </p:txBody>
      </p:sp>
    </p:spTree>
    <p:extLst>
      <p:ext uri="{BB962C8B-B14F-4D97-AF65-F5344CB8AC3E}">
        <p14:creationId xmlns:p14="http://schemas.microsoft.com/office/powerpoint/2010/main" val="2992917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故事就这么开始了</a:t>
            </a:r>
            <a:r>
              <a:rPr lang="en-US" altLang="zh-CN" dirty="0" smtClean="0"/>
              <a:t>——</a:t>
            </a:r>
            <a:endParaRPr lang="zh-CN" altLang="en-US" dirty="0"/>
          </a:p>
        </p:txBody>
      </p:sp>
      <p:sp>
        <p:nvSpPr>
          <p:cNvPr id="3" name="内容占位符 2"/>
          <p:cNvSpPr>
            <a:spLocks noGrp="1"/>
          </p:cNvSpPr>
          <p:nvPr>
            <p:ph idx="1"/>
          </p:nvPr>
        </p:nvSpPr>
        <p:spPr/>
        <p:txBody>
          <a:bodyPr/>
          <a:lstStyle/>
          <a:p>
            <a:r>
              <a:rPr lang="zh-CN" altLang="en-US" dirty="0" smtClean="0"/>
              <a:t>课堂活动</a:t>
            </a:r>
            <a:endParaRPr lang="en-US" altLang="zh-CN" dirty="0" smtClean="0"/>
          </a:p>
          <a:p>
            <a:r>
              <a:rPr lang="en-US" altLang="zh-CN" b="1" dirty="0"/>
              <a:t>Unit3-</a:t>
            </a:r>
            <a:r>
              <a:rPr lang="zh-CN" altLang="en-US" b="1" dirty="0"/>
              <a:t>课堂活动</a:t>
            </a:r>
            <a:r>
              <a:rPr lang="en-US" altLang="zh-CN" b="1" dirty="0"/>
              <a:t>1</a:t>
            </a:r>
            <a:r>
              <a:rPr lang="zh-CN" altLang="en-US" b="1" dirty="0"/>
              <a:t>：如果你或你的团队需要负责或主持一项教学、培训工作，请问你如何进行系统的准备呢？</a:t>
            </a:r>
          </a:p>
          <a:p>
            <a:pPr lvl="1"/>
            <a:r>
              <a:rPr lang="zh-CN" altLang="en-US" dirty="0"/>
              <a:t>你可以根据自己的经验来谈，也可以从我给你的建议来想！</a:t>
            </a:r>
          </a:p>
          <a:p>
            <a:pPr lvl="1"/>
            <a:r>
              <a:rPr lang="zh-CN" altLang="en-US" dirty="0"/>
              <a:t>我的建议：系统性、科学性、合理性</a:t>
            </a:r>
            <a:r>
              <a:rPr lang="en-US" altLang="zh-CN" dirty="0"/>
              <a:t>……</a:t>
            </a:r>
            <a:r>
              <a:rPr lang="zh-CN" altLang="en-US" dirty="0"/>
              <a:t>（省略</a:t>
            </a:r>
            <a:r>
              <a:rPr lang="en-US" altLang="zh-CN" dirty="0"/>
              <a:t>1</a:t>
            </a:r>
            <a:r>
              <a:rPr lang="zh-CN" altLang="en-US" dirty="0"/>
              <a:t>万字）</a:t>
            </a:r>
          </a:p>
          <a:p>
            <a:endParaRPr lang="zh-CN" altLang="en-US" dirty="0"/>
          </a:p>
        </p:txBody>
      </p:sp>
    </p:spTree>
    <p:extLst>
      <p:ext uri="{BB962C8B-B14F-4D97-AF65-F5344CB8AC3E}">
        <p14:creationId xmlns:p14="http://schemas.microsoft.com/office/powerpoint/2010/main" val="18812681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idx="4294967295"/>
          </p:nvPr>
        </p:nvSpPr>
        <p:spPr>
          <a:xfrm>
            <a:off x="467544" y="1628800"/>
            <a:ext cx="8229600" cy="4525962"/>
          </a:xfrm>
        </p:spPr>
        <p:txBody>
          <a:bodyPr/>
          <a:lstStyle/>
          <a:p>
            <a:pPr eaLnBrk="1" hangingPunct="1">
              <a:lnSpc>
                <a:spcPct val="90000"/>
              </a:lnSpc>
            </a:pPr>
            <a:r>
              <a:rPr lang="zh-CN" altLang="en-US" sz="2800" b="1" dirty="0" smtClean="0">
                <a:latin typeface="楷体_GB2312" pitchFamily="49" charset="-122"/>
                <a:ea typeface="楷体_GB2312" pitchFamily="49" charset="-122"/>
              </a:rPr>
              <a:t>系统地选择方法、媒体和教材，选择的过程包括三个步骤：</a:t>
            </a:r>
          </a:p>
          <a:p>
            <a:pPr marL="0" indent="0" eaLnBrk="1" hangingPunct="1">
              <a:lnSpc>
                <a:spcPct val="90000"/>
              </a:lnSpc>
              <a:buNone/>
            </a:pPr>
            <a:r>
              <a:rPr lang="zh-CN" altLang="en-US" sz="2800" b="1" dirty="0" smtClean="0">
                <a:latin typeface="楷体_GB2312" pitchFamily="49" charset="-122"/>
                <a:ea typeface="楷体_GB2312" pitchFamily="49" charset="-122"/>
              </a:rPr>
              <a:t>（</a:t>
            </a:r>
            <a:r>
              <a:rPr lang="en-US" altLang="zh-CN" sz="2800" b="1" dirty="0" smtClean="0">
                <a:latin typeface="楷体_GB2312" pitchFamily="49" charset="-122"/>
                <a:ea typeface="楷体_GB2312" pitchFamily="49" charset="-122"/>
              </a:rPr>
              <a:t>1</a:t>
            </a:r>
            <a:r>
              <a:rPr lang="zh-CN" altLang="en-US" sz="2800" b="1" dirty="0" smtClean="0">
                <a:latin typeface="楷体_GB2312" pitchFamily="49" charset="-122"/>
                <a:ea typeface="楷体_GB2312" pitchFamily="49" charset="-122"/>
              </a:rPr>
              <a:t>）按照给定的学习任务确定适当的</a:t>
            </a:r>
            <a:r>
              <a:rPr lang="zh-CN" altLang="en-US" sz="2800" b="1" dirty="0" smtClean="0">
                <a:solidFill>
                  <a:srgbClr val="CC3300"/>
                </a:solidFill>
                <a:latin typeface="楷体_GB2312" pitchFamily="49" charset="-122"/>
                <a:ea typeface="楷体_GB2312" pitchFamily="49" charset="-122"/>
              </a:rPr>
              <a:t>教学方法</a:t>
            </a:r>
            <a:r>
              <a:rPr lang="zh-CN" altLang="en-US" sz="2800" b="1" dirty="0" smtClean="0">
                <a:latin typeface="楷体_GB2312" pitchFamily="49" charset="-122"/>
                <a:ea typeface="楷体_GB2312" pitchFamily="49" charset="-122"/>
              </a:rPr>
              <a:t>；</a:t>
            </a:r>
          </a:p>
          <a:p>
            <a:pPr marL="0" indent="0" eaLnBrk="1" hangingPunct="1">
              <a:lnSpc>
                <a:spcPct val="90000"/>
              </a:lnSpc>
              <a:buNone/>
            </a:pPr>
            <a:r>
              <a:rPr lang="zh-CN" altLang="en-US" sz="2800" b="1" dirty="0" smtClean="0">
                <a:latin typeface="楷体_GB2312" pitchFamily="49" charset="-122"/>
                <a:ea typeface="楷体_GB2312" pitchFamily="49" charset="-122"/>
              </a:rPr>
              <a:t>（</a:t>
            </a:r>
            <a:r>
              <a:rPr lang="en-US" altLang="zh-CN" sz="2800" b="1" dirty="0" smtClean="0">
                <a:latin typeface="楷体_GB2312" pitchFamily="49" charset="-122"/>
                <a:ea typeface="楷体_GB2312" pitchFamily="49" charset="-122"/>
              </a:rPr>
              <a:t>2</a:t>
            </a:r>
            <a:r>
              <a:rPr lang="zh-CN" altLang="en-US" sz="2800" b="1" dirty="0" smtClean="0">
                <a:latin typeface="楷体_GB2312" pitchFamily="49" charset="-122"/>
                <a:ea typeface="楷体_GB2312" pitchFamily="49" charset="-122"/>
              </a:rPr>
              <a:t>）选择与教学方法相适应的</a:t>
            </a:r>
            <a:r>
              <a:rPr lang="zh-CN" altLang="en-US" sz="2800" b="1" dirty="0" smtClean="0">
                <a:solidFill>
                  <a:srgbClr val="CC3300"/>
                </a:solidFill>
                <a:latin typeface="楷体_GB2312" pitchFamily="49" charset="-122"/>
                <a:ea typeface="楷体_GB2312" pitchFamily="49" charset="-122"/>
              </a:rPr>
              <a:t>媒体格式</a:t>
            </a:r>
            <a:r>
              <a:rPr lang="zh-CN" altLang="en-US" sz="2800" b="1" dirty="0" smtClean="0">
                <a:latin typeface="楷体_GB2312" pitchFamily="49" charset="-122"/>
                <a:ea typeface="楷体_GB2312" pitchFamily="49" charset="-122"/>
              </a:rPr>
              <a:t>；　</a:t>
            </a:r>
          </a:p>
          <a:p>
            <a:pPr marL="0" indent="0" eaLnBrk="1" hangingPunct="1">
              <a:lnSpc>
                <a:spcPct val="90000"/>
              </a:lnSpc>
              <a:buNone/>
            </a:pPr>
            <a:r>
              <a:rPr lang="zh-CN" altLang="en-US" sz="2800" b="1" dirty="0" smtClean="0">
                <a:latin typeface="楷体_GB2312" pitchFamily="49" charset="-122"/>
                <a:ea typeface="楷体_GB2312" pitchFamily="49" charset="-122"/>
              </a:rPr>
              <a:t>（</a:t>
            </a:r>
            <a:r>
              <a:rPr lang="en-US" altLang="zh-CN" sz="2800" b="1" dirty="0" smtClean="0">
                <a:latin typeface="楷体_GB2312" pitchFamily="49" charset="-122"/>
                <a:ea typeface="楷体_GB2312" pitchFamily="49" charset="-122"/>
              </a:rPr>
              <a:t>3</a:t>
            </a:r>
            <a:r>
              <a:rPr lang="zh-CN" altLang="en-US" sz="2800" b="1" dirty="0" smtClean="0">
                <a:latin typeface="楷体_GB2312" pitchFamily="49" charset="-122"/>
                <a:ea typeface="楷体_GB2312" pitchFamily="49" charset="-122"/>
              </a:rPr>
              <a:t>）按照特定的媒体格式选择、修改或设计特定的</a:t>
            </a:r>
            <a:r>
              <a:rPr lang="zh-CN" altLang="en-US" sz="2800" b="1" dirty="0" smtClean="0">
                <a:solidFill>
                  <a:srgbClr val="CC3300"/>
                </a:solidFill>
                <a:latin typeface="楷体_GB2312" pitchFamily="49" charset="-122"/>
                <a:ea typeface="楷体_GB2312" pitchFamily="49" charset="-122"/>
              </a:rPr>
              <a:t>教材</a:t>
            </a:r>
            <a:r>
              <a:rPr lang="zh-CN" altLang="en-US" sz="2800" b="1" dirty="0" smtClean="0">
                <a:latin typeface="楷体_GB2312" pitchFamily="49" charset="-122"/>
                <a:ea typeface="楷体_GB2312" pitchFamily="49" charset="-122"/>
              </a:rPr>
              <a:t>。</a:t>
            </a:r>
            <a:br>
              <a:rPr lang="zh-CN" altLang="en-US" sz="2800" b="1" dirty="0" smtClean="0">
                <a:latin typeface="楷体_GB2312" pitchFamily="49" charset="-122"/>
                <a:ea typeface="楷体_GB2312" pitchFamily="49" charset="-122"/>
              </a:rPr>
            </a:br>
            <a:endParaRPr lang="zh-CN" altLang="en-US" sz="2800" b="1" dirty="0" smtClean="0">
              <a:latin typeface="楷体_GB2312" pitchFamily="49" charset="-122"/>
              <a:ea typeface="楷体_GB2312" pitchFamily="49" charset="-122"/>
            </a:endParaRPr>
          </a:p>
        </p:txBody>
      </p:sp>
      <p:sp>
        <p:nvSpPr>
          <p:cNvPr id="23554" name="Rectangle 2"/>
          <p:cNvSpPr>
            <a:spLocks noGrp="1" noChangeArrowheads="1"/>
          </p:cNvSpPr>
          <p:nvPr>
            <p:ph type="title" idx="4294967295"/>
          </p:nvPr>
        </p:nvSpPr>
        <p:spPr>
          <a:xfrm>
            <a:off x="0" y="332656"/>
            <a:ext cx="8820472"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en-US" altLang="zh-CN" sz="3200" kern="1200" dirty="0">
                <a:effectLst>
                  <a:outerShdw blurRad="31750" dist="25400" dir="5400000" algn="tl" rotWithShape="0">
                    <a:srgbClr val="000000">
                      <a:alpha val="25000"/>
                    </a:srgbClr>
                  </a:outerShdw>
                </a:effectLst>
              </a:rPr>
              <a:t>3</a:t>
            </a:r>
            <a:r>
              <a:rPr lang="zh-CN" altLang="en-US" sz="3200" kern="1200" dirty="0">
                <a:effectLst>
                  <a:outerShdw blurRad="31750" dist="25400" dir="5400000" algn="tl" rotWithShape="0">
                    <a:srgbClr val="000000">
                      <a:alpha val="25000"/>
                    </a:srgbClr>
                  </a:outerShdw>
                </a:effectLst>
              </a:rPr>
              <a:t>、</a:t>
            </a:r>
            <a:r>
              <a:rPr lang="en-US" altLang="zh-CN" sz="3200" kern="1200" dirty="0">
                <a:effectLst>
                  <a:outerShdw blurRad="31750" dist="25400" dir="5400000" algn="tl" rotWithShape="0">
                    <a:srgbClr val="000000">
                      <a:alpha val="25000"/>
                    </a:srgbClr>
                  </a:outerShdw>
                </a:effectLst>
              </a:rPr>
              <a:t>Select instructional methods, media, and materials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4294967295"/>
          </p:nvPr>
        </p:nvSpPr>
        <p:spPr>
          <a:xfrm>
            <a:off x="458860" y="1412776"/>
            <a:ext cx="8229600" cy="4525962"/>
          </a:xfrm>
        </p:spPr>
        <p:txBody>
          <a:bodyPr>
            <a:normAutofit fontScale="92500"/>
          </a:bodyPr>
          <a:lstStyle/>
          <a:p>
            <a:pPr eaLnBrk="1" hangingPunct="1"/>
            <a:r>
              <a:rPr lang="zh-CN" altLang="en-US" sz="2200" b="1" dirty="0" smtClean="0">
                <a:latin typeface="楷体_GB2312" pitchFamily="49" charset="-122"/>
                <a:ea typeface="楷体_GB2312" pitchFamily="49" charset="-122"/>
              </a:rPr>
              <a:t>在教学中，最常用的媒体格式包括：</a:t>
            </a:r>
            <a:r>
              <a:rPr lang="zh-CN" altLang="en-US" sz="2200" b="1" dirty="0" smtClean="0">
                <a:solidFill>
                  <a:schemeClr val="accent2"/>
                </a:solidFill>
                <a:latin typeface="楷体_GB2312" pitchFamily="49" charset="-122"/>
                <a:ea typeface="楷体_GB2312" pitchFamily="49" charset="-122"/>
              </a:rPr>
              <a:t>活动挂图</a:t>
            </a:r>
            <a:r>
              <a:rPr lang="zh-CN" altLang="en-US" sz="2200" b="1" dirty="0" smtClean="0">
                <a:latin typeface="楷体_GB2312" pitchFamily="49" charset="-122"/>
                <a:ea typeface="楷体_GB2312" pitchFamily="49" charset="-122"/>
              </a:rPr>
              <a:t>（静态图像和文字）、</a:t>
            </a:r>
            <a:r>
              <a:rPr lang="zh-CN" altLang="en-US" sz="2200" b="1" dirty="0" smtClean="0">
                <a:solidFill>
                  <a:schemeClr val="accent2"/>
                </a:solidFill>
                <a:latin typeface="楷体_GB2312" pitchFamily="49" charset="-122"/>
                <a:ea typeface="楷体_GB2312" pitchFamily="49" charset="-122"/>
              </a:rPr>
              <a:t>幻灯片</a:t>
            </a:r>
            <a:r>
              <a:rPr lang="zh-CN" altLang="en-US" sz="2200" b="1" dirty="0" smtClean="0">
                <a:latin typeface="楷体_GB2312" pitchFamily="49" charset="-122"/>
                <a:ea typeface="楷体_GB2312" pitchFamily="49" charset="-122"/>
              </a:rPr>
              <a:t>（可放映的静态图像）、</a:t>
            </a:r>
            <a:r>
              <a:rPr lang="zh-CN" altLang="en-US" sz="2200" b="1" dirty="0" smtClean="0">
                <a:solidFill>
                  <a:schemeClr val="accent2"/>
                </a:solidFill>
                <a:latin typeface="楷体_GB2312" pitchFamily="49" charset="-122"/>
                <a:ea typeface="楷体_GB2312" pitchFamily="49" charset="-122"/>
              </a:rPr>
              <a:t>音频</a:t>
            </a:r>
            <a:r>
              <a:rPr lang="zh-CN" altLang="en-US" sz="2200" b="1" dirty="0" smtClean="0">
                <a:latin typeface="楷体_GB2312" pitchFamily="49" charset="-122"/>
                <a:ea typeface="楷体_GB2312" pitchFamily="49" charset="-122"/>
              </a:rPr>
              <a:t>（声音和音乐）、</a:t>
            </a:r>
            <a:r>
              <a:rPr lang="zh-CN" altLang="en-US" sz="2200" b="1" dirty="0" smtClean="0">
                <a:solidFill>
                  <a:schemeClr val="accent2"/>
                </a:solidFill>
                <a:latin typeface="楷体_GB2312" pitchFamily="49" charset="-122"/>
                <a:ea typeface="楷体_GB2312" pitchFamily="49" charset="-122"/>
              </a:rPr>
              <a:t>视频</a:t>
            </a:r>
            <a:r>
              <a:rPr lang="zh-CN" altLang="en-US" sz="2200" b="1" dirty="0" smtClean="0">
                <a:latin typeface="楷体_GB2312" pitchFamily="49" charset="-122"/>
                <a:ea typeface="楷体_GB2312" pitchFamily="49" charset="-122"/>
              </a:rPr>
              <a:t>（电视画面上的移动图像）和计算机</a:t>
            </a:r>
            <a:r>
              <a:rPr lang="zh-CN" altLang="en-US" sz="2200" b="1" dirty="0" smtClean="0">
                <a:solidFill>
                  <a:schemeClr val="accent2"/>
                </a:solidFill>
                <a:latin typeface="楷体_GB2312" pitchFamily="49" charset="-122"/>
                <a:ea typeface="楷体_GB2312" pitchFamily="49" charset="-122"/>
              </a:rPr>
              <a:t>多媒体</a:t>
            </a:r>
            <a:r>
              <a:rPr lang="zh-CN" altLang="en-US" sz="2200" b="1" dirty="0" smtClean="0">
                <a:latin typeface="楷体_GB2312" pitchFamily="49" charset="-122"/>
                <a:ea typeface="楷体_GB2312" pitchFamily="49" charset="-122"/>
              </a:rPr>
              <a:t>（显示器上的图形、文字、移动图像）。</a:t>
            </a:r>
            <a:endParaRPr lang="en-US" altLang="zh-CN" sz="2200" b="1" dirty="0" smtClean="0">
              <a:latin typeface="楷体_GB2312" pitchFamily="49" charset="-122"/>
              <a:ea typeface="楷体_GB2312" pitchFamily="49" charset="-122"/>
            </a:endParaRPr>
          </a:p>
          <a:p>
            <a:pPr eaLnBrk="1" hangingPunct="1">
              <a:lnSpc>
                <a:spcPct val="150000"/>
              </a:lnSpc>
            </a:pPr>
            <a:r>
              <a:rPr lang="zh-CN" altLang="en-US" b="1" dirty="0" smtClean="0">
                <a:latin typeface="楷体_GB2312" pitchFamily="49" charset="-122"/>
                <a:ea typeface="楷体_GB2312" pitchFamily="49" charset="-122"/>
              </a:rPr>
              <a:t>从记录和显示信息的方式来看，</a:t>
            </a:r>
            <a:r>
              <a:rPr lang="zh-CN" altLang="en-US" b="1" dirty="0" smtClean="0">
                <a:solidFill>
                  <a:srgbClr val="CC3300"/>
                </a:solidFill>
                <a:latin typeface="楷体_GB2312" pitchFamily="49" charset="-122"/>
                <a:ea typeface="楷体_GB2312" pitchFamily="49" charset="-122"/>
              </a:rPr>
              <a:t>每一种媒体格式都有自己的优点和局限</a:t>
            </a:r>
            <a:r>
              <a:rPr lang="zh-CN" altLang="en-US" b="1" dirty="0" smtClean="0">
                <a:latin typeface="楷体_GB2312" pitchFamily="49" charset="-122"/>
                <a:ea typeface="楷体_GB2312" pitchFamily="49" charset="-122"/>
              </a:rPr>
              <a:t>。</a:t>
            </a:r>
            <a:r>
              <a:rPr lang="en-US" altLang="zh-CN" b="1" dirty="0" smtClean="0">
                <a:latin typeface="楷体_GB2312" pitchFamily="49" charset="-122"/>
                <a:ea typeface="楷体_GB2312" pitchFamily="49" charset="-122"/>
              </a:rPr>
              <a:t>——</a:t>
            </a:r>
            <a:r>
              <a:rPr lang="zh-CN" altLang="en-US" b="1" dirty="0" smtClean="0">
                <a:latin typeface="楷体_GB2312" pitchFamily="49" charset="-122"/>
                <a:ea typeface="楷体_GB2312" pitchFamily="49" charset="-122"/>
              </a:rPr>
              <a:t>复杂的任务 。</a:t>
            </a:r>
            <a:endParaRPr lang="en-US" altLang="zh-CN" b="1" dirty="0" smtClean="0">
              <a:latin typeface="楷体_GB2312" pitchFamily="49" charset="-122"/>
              <a:ea typeface="楷体_GB2312" pitchFamily="49" charset="-122"/>
            </a:endParaRPr>
          </a:p>
          <a:p>
            <a:pPr>
              <a:lnSpc>
                <a:spcPct val="150000"/>
              </a:lnSpc>
            </a:pPr>
            <a:r>
              <a:rPr lang="zh-CN" altLang="en-US" b="1" dirty="0">
                <a:latin typeface="楷体_GB2312" pitchFamily="49" charset="-122"/>
                <a:ea typeface="楷体_GB2312" pitchFamily="49" charset="-122"/>
              </a:rPr>
              <a:t>在多种媒体选择模式中，还要考虑的因素</a:t>
            </a:r>
            <a:endParaRPr lang="en-US" altLang="zh-CN" b="1" dirty="0">
              <a:latin typeface="楷体_GB2312" pitchFamily="49" charset="-122"/>
              <a:ea typeface="楷体_GB2312" pitchFamily="49" charset="-122"/>
            </a:endParaRPr>
          </a:p>
          <a:p>
            <a:pPr lvl="1">
              <a:lnSpc>
                <a:spcPct val="150000"/>
              </a:lnSpc>
            </a:pPr>
            <a:r>
              <a:rPr lang="zh-CN" altLang="en-US" b="1" dirty="0">
                <a:solidFill>
                  <a:srgbClr val="CC3300"/>
                </a:solidFill>
                <a:latin typeface="楷体_GB2312" pitchFamily="49" charset="-122"/>
                <a:ea typeface="楷体_GB2312" pitchFamily="49" charset="-122"/>
              </a:rPr>
              <a:t>教学环境</a:t>
            </a:r>
            <a:r>
              <a:rPr lang="zh-CN" altLang="en-US" b="1" dirty="0">
                <a:latin typeface="楷体_GB2312" pitchFamily="49" charset="-122"/>
                <a:ea typeface="楷体_GB2312" pitchFamily="49" charset="-122"/>
              </a:rPr>
              <a:t>（如，大组、小组或者自学）、</a:t>
            </a:r>
            <a:endParaRPr lang="en-US" altLang="zh-CN" b="1" dirty="0">
              <a:latin typeface="楷体_GB2312" pitchFamily="49" charset="-122"/>
              <a:ea typeface="楷体_GB2312" pitchFamily="49" charset="-122"/>
            </a:endParaRPr>
          </a:p>
          <a:p>
            <a:pPr lvl="1">
              <a:lnSpc>
                <a:spcPct val="150000"/>
              </a:lnSpc>
            </a:pPr>
            <a:r>
              <a:rPr lang="zh-CN" altLang="en-US" b="1" dirty="0">
                <a:solidFill>
                  <a:srgbClr val="CC3300"/>
                </a:solidFill>
                <a:latin typeface="楷体_GB2312" pitchFamily="49" charset="-122"/>
                <a:ea typeface="楷体_GB2312" pitchFamily="49" charset="-122"/>
              </a:rPr>
              <a:t>学习者</a:t>
            </a:r>
            <a:r>
              <a:rPr lang="zh-CN" altLang="en-US" b="1" dirty="0">
                <a:latin typeface="楷体_GB2312" pitchFamily="49" charset="-122"/>
                <a:ea typeface="楷体_GB2312" pitchFamily="49" charset="-122"/>
              </a:rPr>
              <a:t>（如，阅读、非阅读、音频偏好等）、</a:t>
            </a:r>
            <a:endParaRPr lang="en-US" altLang="zh-CN" b="1" dirty="0">
              <a:latin typeface="楷体_GB2312" pitchFamily="49" charset="-122"/>
              <a:ea typeface="楷体_GB2312" pitchFamily="49" charset="-122"/>
            </a:endParaRPr>
          </a:p>
          <a:p>
            <a:pPr lvl="1">
              <a:lnSpc>
                <a:spcPct val="150000"/>
              </a:lnSpc>
            </a:pPr>
            <a:r>
              <a:rPr lang="zh-CN" altLang="en-US" b="1" dirty="0">
                <a:solidFill>
                  <a:srgbClr val="CC3300"/>
                </a:solidFill>
                <a:latin typeface="楷体_GB2312" pitchFamily="49" charset="-122"/>
                <a:ea typeface="楷体_GB2312" pitchFamily="49" charset="-122"/>
              </a:rPr>
              <a:t>教学目标</a:t>
            </a:r>
            <a:r>
              <a:rPr lang="zh-CN" altLang="en-US" b="1" dirty="0">
                <a:latin typeface="楷体_GB2312" pitchFamily="49" charset="-122"/>
                <a:ea typeface="楷体_GB2312" pitchFamily="49" charset="-122"/>
              </a:rPr>
              <a:t>的特征（如，认知、情感、运动和人际交往 技能等）</a:t>
            </a:r>
            <a:endParaRPr lang="en-US" altLang="zh-CN" b="1" dirty="0">
              <a:latin typeface="楷体_GB2312" pitchFamily="49" charset="-122"/>
              <a:ea typeface="楷体_GB2312" pitchFamily="49" charset="-122"/>
            </a:endParaRPr>
          </a:p>
          <a:p>
            <a:pPr lvl="1">
              <a:lnSpc>
                <a:spcPct val="150000"/>
              </a:lnSpc>
            </a:pPr>
            <a:r>
              <a:rPr lang="zh-CN" altLang="en-US" b="1" dirty="0">
                <a:solidFill>
                  <a:srgbClr val="CC3300"/>
                </a:solidFill>
                <a:latin typeface="楷体_GB2312" pitchFamily="49" charset="-122"/>
                <a:ea typeface="楷体_GB2312" pitchFamily="49" charset="-122"/>
              </a:rPr>
              <a:t>媒体格式</a:t>
            </a:r>
            <a:r>
              <a:rPr lang="zh-CN" altLang="en-US" b="1" dirty="0">
                <a:latin typeface="楷体_GB2312" pitchFamily="49" charset="-122"/>
                <a:ea typeface="楷体_GB2312" pitchFamily="49" charset="-122"/>
              </a:rPr>
              <a:t>（如，静态图像、动态图像、印刷文字、或者口语文字等）的特征</a:t>
            </a:r>
            <a:endParaRPr lang="zh-CN" altLang="en-US" dirty="0"/>
          </a:p>
          <a:p>
            <a:pPr eaLnBrk="1" hangingPunct="1">
              <a:lnSpc>
                <a:spcPct val="150000"/>
              </a:lnSpc>
            </a:pPr>
            <a:endParaRPr lang="zh-CN" altLang="en-US" b="1" dirty="0" smtClean="0">
              <a:latin typeface="楷体_GB2312" pitchFamily="49" charset="-122"/>
              <a:ea typeface="楷体_GB2312" pitchFamily="49" charset="-122"/>
            </a:endParaRPr>
          </a:p>
          <a:p>
            <a:pPr marL="0" indent="0" eaLnBrk="1" hangingPunct="1">
              <a:buNone/>
            </a:pPr>
            <a:endParaRPr lang="zh-CN" altLang="en-US" b="1" dirty="0" smtClean="0">
              <a:latin typeface="楷体_GB2312" pitchFamily="49" charset="-122"/>
              <a:ea typeface="楷体_GB2312" pitchFamily="49" charset="-122"/>
            </a:endParaRPr>
          </a:p>
        </p:txBody>
      </p:sp>
      <p:sp>
        <p:nvSpPr>
          <p:cNvPr id="24578" name="Rectangle 2"/>
          <p:cNvSpPr>
            <a:spLocks noGrp="1" noChangeArrowheads="1"/>
          </p:cNvSpPr>
          <p:nvPr>
            <p:ph type="title" idx="4294967295"/>
          </p:nvPr>
        </p:nvSpPr>
        <p:spPr>
          <a:xfrm>
            <a:off x="467544" y="476672"/>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100" kern="1200" dirty="0">
                <a:effectLst>
                  <a:outerShdw blurRad="31750" dist="25400" dir="5400000" algn="tl" rotWithShape="0">
                    <a:srgbClr val="000000">
                      <a:alpha val="25000"/>
                    </a:srgbClr>
                  </a:outerShdw>
                </a:effectLst>
              </a:rPr>
              <a:t>媒体格式</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4294967295"/>
          </p:nvPr>
        </p:nvSpPr>
        <p:spPr>
          <a:xfrm>
            <a:off x="179512" y="1268760"/>
            <a:ext cx="8229600" cy="4525962"/>
          </a:xfrm>
        </p:spPr>
        <p:txBody>
          <a:bodyPr/>
          <a:lstStyle/>
          <a:p>
            <a:pPr eaLnBrk="1" hangingPunct="1">
              <a:lnSpc>
                <a:spcPct val="150000"/>
              </a:lnSpc>
            </a:pPr>
            <a:r>
              <a:rPr lang="zh-CN" altLang="en-US" sz="2800" b="1" dirty="0" smtClean="0">
                <a:latin typeface="楷体_GB2312" pitchFamily="49" charset="-122"/>
                <a:ea typeface="楷体_GB2312" pitchFamily="49" charset="-122"/>
              </a:rPr>
              <a:t>获取教学资料的方式有下列三种：</a:t>
            </a:r>
            <a:br>
              <a:rPr lang="zh-CN" altLang="en-US" sz="2800" b="1" dirty="0" smtClean="0">
                <a:latin typeface="楷体_GB2312" pitchFamily="49" charset="-122"/>
                <a:ea typeface="楷体_GB2312" pitchFamily="49" charset="-122"/>
              </a:rPr>
            </a:br>
            <a:r>
              <a:rPr lang="zh-CN" altLang="en-US" sz="2800" b="1" dirty="0" smtClean="0">
                <a:latin typeface="楷体_GB2312" pitchFamily="49" charset="-122"/>
                <a:ea typeface="楷体_GB2312" pitchFamily="49" charset="-122"/>
              </a:rPr>
              <a:t>　 </a:t>
            </a:r>
            <a:r>
              <a:rPr lang="zh-CN" altLang="en-US" sz="2800" b="1" dirty="0" smtClean="0">
                <a:solidFill>
                  <a:srgbClr val="CC3300"/>
                </a:solidFill>
                <a:latin typeface="楷体_GB2312" pitchFamily="49" charset="-122"/>
                <a:ea typeface="楷体_GB2312" pitchFamily="49" charset="-122"/>
              </a:rPr>
              <a:t>选择</a:t>
            </a:r>
            <a:r>
              <a:rPr lang="zh-CN" altLang="en-US" sz="2800" b="1" dirty="0" smtClean="0">
                <a:latin typeface="楷体_GB2312" pitchFamily="49" charset="-122"/>
                <a:ea typeface="楷体_GB2312" pitchFamily="49" charset="-122"/>
              </a:rPr>
              <a:t>可用的教学资料。　</a:t>
            </a:r>
          </a:p>
          <a:p>
            <a:pPr eaLnBrk="1" hangingPunct="1">
              <a:lnSpc>
                <a:spcPct val="150000"/>
              </a:lnSpc>
              <a:buFontTx/>
              <a:buNone/>
            </a:pPr>
            <a:r>
              <a:rPr lang="zh-CN" altLang="en-US" sz="2800" b="1" dirty="0" smtClean="0">
                <a:latin typeface="楷体_GB2312" pitchFamily="49" charset="-122"/>
                <a:ea typeface="楷体_GB2312" pitchFamily="49" charset="-122"/>
              </a:rPr>
              <a:t>　　</a:t>
            </a:r>
            <a:r>
              <a:rPr lang="zh-CN" altLang="en-US" sz="2800" b="1" dirty="0" smtClean="0">
                <a:solidFill>
                  <a:srgbClr val="CC3300"/>
                </a:solidFill>
                <a:latin typeface="楷体_GB2312" pitchFamily="49" charset="-122"/>
                <a:ea typeface="楷体_GB2312" pitchFamily="49" charset="-122"/>
              </a:rPr>
              <a:t>修改</a:t>
            </a:r>
            <a:r>
              <a:rPr lang="zh-CN" altLang="en-US" sz="2800" b="1" dirty="0" smtClean="0">
                <a:latin typeface="楷体_GB2312" pitchFamily="49" charset="-122"/>
                <a:ea typeface="楷体_GB2312" pitchFamily="49" charset="-122"/>
              </a:rPr>
              <a:t>现有的教学资料。　</a:t>
            </a:r>
          </a:p>
          <a:p>
            <a:pPr eaLnBrk="1" hangingPunct="1">
              <a:lnSpc>
                <a:spcPct val="150000"/>
              </a:lnSpc>
              <a:buFontTx/>
              <a:buNone/>
            </a:pPr>
            <a:r>
              <a:rPr lang="zh-CN" altLang="en-US" sz="2800" b="1" dirty="0" smtClean="0">
                <a:latin typeface="楷体_GB2312" pitchFamily="49" charset="-122"/>
                <a:ea typeface="楷体_GB2312" pitchFamily="49" charset="-122"/>
              </a:rPr>
              <a:t>　　</a:t>
            </a:r>
            <a:r>
              <a:rPr lang="zh-CN" altLang="en-US" sz="2800" b="1" dirty="0" smtClean="0">
                <a:solidFill>
                  <a:srgbClr val="CC3300"/>
                </a:solidFill>
                <a:latin typeface="楷体_GB2312" pitchFamily="49" charset="-122"/>
                <a:ea typeface="楷体_GB2312" pitchFamily="49" charset="-122"/>
              </a:rPr>
              <a:t>设计</a:t>
            </a:r>
            <a:r>
              <a:rPr lang="zh-CN" altLang="en-US" sz="2800" b="1" dirty="0" smtClean="0">
                <a:latin typeface="楷体_GB2312" pitchFamily="49" charset="-122"/>
                <a:ea typeface="楷体_GB2312" pitchFamily="49" charset="-122"/>
              </a:rPr>
              <a:t>新教学资料素材。</a:t>
            </a:r>
            <a:endParaRPr lang="en-US" altLang="zh-CN" sz="2800" b="1" dirty="0" smtClean="0">
              <a:latin typeface="楷体_GB2312" pitchFamily="49" charset="-122"/>
              <a:ea typeface="楷体_GB2312" pitchFamily="49" charset="-122"/>
            </a:endParaRPr>
          </a:p>
          <a:p>
            <a:pPr eaLnBrk="1" hangingPunct="1">
              <a:lnSpc>
                <a:spcPct val="150000"/>
              </a:lnSpc>
              <a:buFontTx/>
              <a:buNone/>
            </a:pPr>
            <a:endParaRPr lang="zh-CN" altLang="en-US" sz="2800" b="1" dirty="0" smtClean="0">
              <a:latin typeface="楷体_GB2312" pitchFamily="49" charset="-122"/>
              <a:ea typeface="楷体_GB2312" pitchFamily="49" charset="-122"/>
            </a:endParaRPr>
          </a:p>
        </p:txBody>
      </p:sp>
      <p:sp>
        <p:nvSpPr>
          <p:cNvPr id="27650" name="Rectangle 2"/>
          <p:cNvSpPr>
            <a:spLocks noGrp="1" noChangeArrowheads="1"/>
          </p:cNvSpPr>
          <p:nvPr>
            <p:ph type="title" idx="4294967295"/>
          </p:nvPr>
        </p:nvSpPr>
        <p:spPr>
          <a:xfrm>
            <a:off x="179512" y="404664"/>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000" kern="1200" dirty="0">
                <a:effectLst>
                  <a:outerShdw blurRad="31750" dist="25400" dir="5400000" algn="tl" rotWithShape="0">
                    <a:srgbClr val="000000">
                      <a:alpha val="25000"/>
                    </a:srgbClr>
                  </a:outerShdw>
                </a:effectLst>
              </a:rPr>
              <a:t>如何获取特定的教学资料？</a:t>
            </a:r>
          </a:p>
        </p:txBody>
      </p:sp>
      <p:sp>
        <p:nvSpPr>
          <p:cNvPr id="2" name="文本框 1"/>
          <p:cNvSpPr txBox="1"/>
          <p:nvPr/>
        </p:nvSpPr>
        <p:spPr>
          <a:xfrm>
            <a:off x="1979712" y="4797152"/>
            <a:ext cx="5432898" cy="461665"/>
          </a:xfrm>
          <a:prstGeom prst="rect">
            <a:avLst/>
          </a:prstGeom>
          <a:noFill/>
        </p:spPr>
        <p:txBody>
          <a:bodyPr wrap="none" rtlCol="0">
            <a:spAutoFit/>
          </a:bodyPr>
          <a:lstStyle/>
          <a:p>
            <a:r>
              <a:rPr lang="en-US" altLang="zh-CN" sz="2400" dirty="0" smtClean="0">
                <a:solidFill>
                  <a:srgbClr val="0070C0"/>
                </a:solidFill>
              </a:rPr>
              <a:t>Q:</a:t>
            </a:r>
            <a:r>
              <a:rPr lang="zh-CN" altLang="en-US" sz="2400" dirty="0" smtClean="0">
                <a:solidFill>
                  <a:srgbClr val="0070C0"/>
                </a:solidFill>
              </a:rPr>
              <a:t>获取方法是按顺序的还是可选的呢？</a:t>
            </a:r>
            <a:endParaRPr lang="zh-CN" altLang="en-US" sz="24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4294967295"/>
          </p:nvPr>
        </p:nvSpPr>
        <p:spPr>
          <a:xfrm>
            <a:off x="251520" y="1340768"/>
            <a:ext cx="8633060" cy="4979969"/>
          </a:xfrm>
        </p:spPr>
        <p:txBody>
          <a:bodyPr>
            <a:normAutofit/>
          </a:bodyPr>
          <a:lstStyle/>
          <a:p>
            <a:r>
              <a:rPr lang="zh-CN" altLang="en-US" sz="3200" b="1" dirty="0" smtClean="0">
                <a:latin typeface="楷体_GB2312" pitchFamily="49" charset="-122"/>
                <a:ea typeface="楷体_GB2312" pitchFamily="49" charset="-122"/>
              </a:rPr>
              <a:t>教师和学生使用媒体和资料。</a:t>
            </a:r>
          </a:p>
          <a:p>
            <a:pPr eaLnBrk="1" hangingPunct="1">
              <a:lnSpc>
                <a:spcPct val="90000"/>
              </a:lnSpc>
            </a:pPr>
            <a:r>
              <a:rPr lang="en-US" altLang="zh-CN" sz="3200" b="1" dirty="0" smtClean="0">
                <a:solidFill>
                  <a:srgbClr val="CC3300"/>
                </a:solidFill>
                <a:latin typeface="楷体_GB2312" pitchFamily="49" charset="-122"/>
                <a:ea typeface="楷体_GB2312" pitchFamily="49" charset="-122"/>
              </a:rPr>
              <a:t>5P</a:t>
            </a:r>
            <a:r>
              <a:rPr lang="zh-CN" altLang="en-US" sz="3200" b="1" dirty="0" smtClean="0">
                <a:solidFill>
                  <a:srgbClr val="CC3300"/>
                </a:solidFill>
                <a:latin typeface="楷体_GB2312" pitchFamily="49" charset="-122"/>
                <a:ea typeface="楷体_GB2312" pitchFamily="49" charset="-122"/>
              </a:rPr>
              <a:t>模型：</a:t>
            </a:r>
            <a:r>
              <a:rPr lang="zh-CN" altLang="en-US" sz="3200" b="1" dirty="0" smtClean="0">
                <a:latin typeface="楷体_GB2312" pitchFamily="49" charset="-122"/>
                <a:ea typeface="楷体_GB2312" pitchFamily="49" charset="-122"/>
              </a:rPr>
              <a:t>一种使用媒体的过程模板。</a:t>
            </a:r>
            <a:endParaRPr lang="en-US" altLang="zh-CN" sz="3200" b="1" dirty="0" smtClean="0">
              <a:latin typeface="楷体_GB2312" pitchFamily="49" charset="-122"/>
              <a:ea typeface="楷体_GB2312" pitchFamily="49" charset="-122"/>
            </a:endParaRPr>
          </a:p>
          <a:p>
            <a:r>
              <a:rPr lang="zh-CN" altLang="en-US" sz="3200" b="1" dirty="0">
                <a:latin typeface="楷体_GB2312" pitchFamily="49" charset="-122"/>
                <a:ea typeface="楷体_GB2312" pitchFamily="49" charset="-122"/>
              </a:rPr>
              <a:t>无论教学强调以学生为中心，还是以教师为中心</a:t>
            </a:r>
            <a:r>
              <a:rPr lang="zh-CN" altLang="en-US" sz="3200" b="1" dirty="0" smtClean="0">
                <a:latin typeface="楷体_GB2312" pitchFamily="49" charset="-122"/>
                <a:ea typeface="楷体_GB2312" pitchFamily="49" charset="-122"/>
              </a:rPr>
              <a:t>，都</a:t>
            </a:r>
            <a:r>
              <a:rPr lang="zh-CN" altLang="en-US" sz="3200" b="1" dirty="0">
                <a:latin typeface="楷体_GB2312" pitchFamily="49" charset="-122"/>
                <a:ea typeface="楷体_GB2312" pitchFamily="49" charset="-122"/>
              </a:rPr>
              <a:t>要遵循</a:t>
            </a:r>
            <a:r>
              <a:rPr lang="en-US" altLang="zh-CN" sz="3200" b="1" dirty="0">
                <a:solidFill>
                  <a:srgbClr val="FF0000"/>
                </a:solidFill>
                <a:latin typeface="楷体_GB2312" pitchFamily="49" charset="-122"/>
                <a:ea typeface="楷体_GB2312" pitchFamily="49" charset="-122"/>
              </a:rPr>
              <a:t>5P</a:t>
            </a:r>
            <a:r>
              <a:rPr lang="zh-CN" altLang="en-US" sz="3200" b="1" dirty="0">
                <a:solidFill>
                  <a:srgbClr val="FF0000"/>
                </a:solidFill>
                <a:latin typeface="楷体_GB2312" pitchFamily="49" charset="-122"/>
                <a:ea typeface="楷体_GB2312" pitchFamily="49" charset="-122"/>
              </a:rPr>
              <a:t>原则</a:t>
            </a:r>
            <a:r>
              <a:rPr lang="zh-CN" altLang="en-US" sz="3200" b="1" dirty="0">
                <a:latin typeface="楷体_GB2312" pitchFamily="49" charset="-122"/>
                <a:ea typeface="楷体_GB2312" pitchFamily="49" charset="-122"/>
              </a:rPr>
              <a:t>：</a:t>
            </a:r>
          </a:p>
          <a:p>
            <a:pPr lvl="1"/>
            <a:r>
              <a:rPr lang="en-US" altLang="zh-CN" sz="2800" b="1" dirty="0">
                <a:solidFill>
                  <a:srgbClr val="FF0000"/>
                </a:solidFill>
              </a:rPr>
              <a:t>P</a:t>
            </a:r>
            <a:r>
              <a:rPr lang="en-US" altLang="zh-CN" sz="2800" b="1" dirty="0"/>
              <a:t>review Materials</a:t>
            </a:r>
            <a:r>
              <a:rPr lang="zh-CN" altLang="en-US" sz="2800" b="1" dirty="0"/>
              <a:t>：</a:t>
            </a:r>
            <a:r>
              <a:rPr lang="zh-CN" altLang="en-US" sz="2800" dirty="0"/>
              <a:t>预览资料；　</a:t>
            </a:r>
          </a:p>
          <a:p>
            <a:pPr lvl="1"/>
            <a:r>
              <a:rPr lang="en-US" altLang="zh-CN" sz="2800" b="1" dirty="0">
                <a:solidFill>
                  <a:srgbClr val="FF0000"/>
                </a:solidFill>
              </a:rPr>
              <a:t>P</a:t>
            </a:r>
            <a:r>
              <a:rPr lang="en-US" altLang="zh-CN" sz="2800" b="1" dirty="0"/>
              <a:t>repare Materials</a:t>
            </a:r>
            <a:r>
              <a:rPr lang="zh-CN" altLang="en-US" sz="2800" b="1" dirty="0"/>
              <a:t>：</a:t>
            </a:r>
            <a:r>
              <a:rPr lang="zh-CN" altLang="en-US" sz="2800" dirty="0"/>
              <a:t>准备资料；　</a:t>
            </a:r>
          </a:p>
          <a:p>
            <a:pPr lvl="1"/>
            <a:r>
              <a:rPr lang="en-US" altLang="zh-CN" sz="2800" b="1" dirty="0">
                <a:solidFill>
                  <a:srgbClr val="FF0000"/>
                </a:solidFill>
              </a:rPr>
              <a:t>P</a:t>
            </a:r>
            <a:r>
              <a:rPr lang="en-US" altLang="zh-CN" sz="2800" b="1" dirty="0"/>
              <a:t>repare Environment</a:t>
            </a:r>
            <a:r>
              <a:rPr lang="zh-CN" altLang="en-US" sz="2800" b="1" dirty="0"/>
              <a:t>：</a:t>
            </a:r>
            <a:r>
              <a:rPr lang="zh-CN" altLang="en-US" sz="2800" dirty="0"/>
              <a:t>准备环境；　</a:t>
            </a:r>
          </a:p>
          <a:p>
            <a:pPr lvl="1"/>
            <a:r>
              <a:rPr lang="en-US" altLang="zh-CN" sz="2800" b="1" dirty="0">
                <a:solidFill>
                  <a:srgbClr val="FF0000"/>
                </a:solidFill>
              </a:rPr>
              <a:t>P</a:t>
            </a:r>
            <a:r>
              <a:rPr lang="en-US" altLang="zh-CN" sz="2800" b="1" dirty="0"/>
              <a:t>repare Learners</a:t>
            </a:r>
            <a:r>
              <a:rPr lang="zh-CN" altLang="en-US" sz="2800" b="1" dirty="0"/>
              <a:t>：</a:t>
            </a:r>
            <a:r>
              <a:rPr lang="zh-CN" altLang="en-US" sz="2800" dirty="0"/>
              <a:t>让学生做好准备；</a:t>
            </a:r>
          </a:p>
          <a:p>
            <a:pPr lvl="1"/>
            <a:r>
              <a:rPr lang="en-US" altLang="zh-CN" sz="2800" b="1" dirty="0">
                <a:solidFill>
                  <a:srgbClr val="FF0000"/>
                </a:solidFill>
              </a:rPr>
              <a:t>P</a:t>
            </a:r>
            <a:r>
              <a:rPr lang="en-US" altLang="zh-CN" sz="2800" b="1" dirty="0"/>
              <a:t>rovide Experience</a:t>
            </a:r>
            <a:r>
              <a:rPr lang="zh-CN" altLang="en-US" sz="2800" b="1" dirty="0"/>
              <a:t>：</a:t>
            </a:r>
            <a:r>
              <a:rPr lang="zh-CN" altLang="en-US" sz="2800" dirty="0"/>
              <a:t>提供学习经验。</a:t>
            </a:r>
          </a:p>
          <a:p>
            <a:pPr eaLnBrk="1" hangingPunct="1">
              <a:lnSpc>
                <a:spcPct val="90000"/>
              </a:lnSpc>
            </a:pPr>
            <a:endParaRPr lang="zh-CN" altLang="en-US" sz="3200" b="1" dirty="0" smtClean="0">
              <a:latin typeface="楷体_GB2312" pitchFamily="49" charset="-122"/>
              <a:ea typeface="楷体_GB2312" pitchFamily="49" charset="-122"/>
            </a:endParaRPr>
          </a:p>
          <a:p>
            <a:pPr eaLnBrk="1" hangingPunct="1">
              <a:lnSpc>
                <a:spcPct val="90000"/>
              </a:lnSpc>
            </a:pPr>
            <a:endParaRPr lang="zh-CN" altLang="en-US" sz="3200" b="1" dirty="0" smtClean="0">
              <a:latin typeface="楷体_GB2312" pitchFamily="49" charset="-122"/>
              <a:ea typeface="楷体_GB2312" pitchFamily="49" charset="-122"/>
            </a:endParaRPr>
          </a:p>
        </p:txBody>
      </p:sp>
      <p:sp>
        <p:nvSpPr>
          <p:cNvPr id="29698" name="Rectangle 2"/>
          <p:cNvSpPr>
            <a:spLocks noGrp="1" noChangeArrowheads="1"/>
          </p:cNvSpPr>
          <p:nvPr>
            <p:ph type="title" idx="4294967295"/>
          </p:nvPr>
        </p:nvSpPr>
        <p:spPr>
          <a:xfrm>
            <a:off x="251520" y="347318"/>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en-US" altLang="zh-CN" sz="4000" kern="1200" dirty="0">
                <a:effectLst>
                  <a:outerShdw blurRad="31750" dist="25400" dir="5400000" algn="tl" rotWithShape="0">
                    <a:srgbClr val="000000">
                      <a:alpha val="25000"/>
                    </a:srgbClr>
                  </a:outerShdw>
                </a:effectLst>
              </a:rPr>
              <a:t>4</a:t>
            </a:r>
            <a:r>
              <a:rPr lang="zh-CN" altLang="en-US" sz="4000" kern="1200" dirty="0">
                <a:effectLst>
                  <a:outerShdw blurRad="31750" dist="25400" dir="5400000" algn="tl" rotWithShape="0">
                    <a:srgbClr val="000000">
                      <a:alpha val="25000"/>
                    </a:srgbClr>
                  </a:outerShdw>
                </a:effectLst>
              </a:rPr>
              <a:t>、</a:t>
            </a:r>
            <a:r>
              <a:rPr lang="en-US" altLang="zh-CN" sz="4000" kern="1200" dirty="0">
                <a:effectLst>
                  <a:outerShdw blurRad="31750" dist="25400" dir="5400000" algn="tl" rotWithShape="0">
                    <a:srgbClr val="000000">
                      <a:alpha val="25000"/>
                    </a:srgbClr>
                  </a:outerShdw>
                </a:effectLst>
              </a:rPr>
              <a:t>Utilize media and materials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4294967295"/>
          </p:nvPr>
        </p:nvSpPr>
        <p:spPr>
          <a:xfrm>
            <a:off x="179512" y="1428652"/>
            <a:ext cx="8229600" cy="4525962"/>
          </a:xfrm>
        </p:spPr>
        <p:txBody>
          <a:bodyPr>
            <a:normAutofit/>
          </a:bodyPr>
          <a:lstStyle/>
          <a:p>
            <a:pPr eaLnBrk="1" hangingPunct="1"/>
            <a:r>
              <a:rPr lang="zh-CN" altLang="en-US" sz="3200" b="1" dirty="0" smtClean="0">
                <a:latin typeface="楷体_GB2312" pitchFamily="49" charset="-122"/>
                <a:ea typeface="楷体_GB2312" pitchFamily="49" charset="-122"/>
              </a:rPr>
              <a:t>最有效的学习情景，就是能让学习者按照教学目标的需要，积极</a:t>
            </a:r>
            <a:r>
              <a:rPr lang="zh-CN" altLang="en-US" sz="3200" b="1" dirty="0" smtClean="0">
                <a:solidFill>
                  <a:srgbClr val="CC3300"/>
                </a:solidFill>
                <a:latin typeface="楷体_GB2312" pitchFamily="49" charset="-122"/>
                <a:ea typeface="楷体_GB2312" pitchFamily="49" charset="-122"/>
              </a:rPr>
              <a:t>参与</a:t>
            </a:r>
            <a:r>
              <a:rPr lang="zh-CN" altLang="en-US" sz="3200" b="1" dirty="0" smtClean="0">
                <a:latin typeface="楷体_GB2312" pitchFamily="49" charset="-122"/>
                <a:ea typeface="楷体_GB2312" pitchFamily="49" charset="-122"/>
              </a:rPr>
              <a:t>。</a:t>
            </a:r>
            <a:endParaRPr lang="en-US" altLang="zh-CN" sz="3200" b="1" dirty="0" smtClean="0">
              <a:latin typeface="楷体_GB2312" pitchFamily="49" charset="-122"/>
              <a:ea typeface="楷体_GB2312" pitchFamily="49" charset="-122"/>
            </a:endParaRPr>
          </a:p>
          <a:p>
            <a:pPr eaLnBrk="1" hangingPunct="1"/>
            <a:r>
              <a:rPr lang="zh-CN" altLang="en-US" sz="3200" b="1" dirty="0" smtClean="0">
                <a:latin typeface="楷体_GB2312" pitchFamily="49" charset="-122"/>
                <a:ea typeface="楷体_GB2312" pitchFamily="49" charset="-122"/>
              </a:rPr>
              <a:t>学习者如何进行参与？</a:t>
            </a:r>
          </a:p>
          <a:p>
            <a:pPr eaLnBrk="1" hangingPunct="1"/>
            <a:endParaRPr lang="en-US" altLang="zh-CN" sz="3200" b="1" dirty="0" smtClean="0">
              <a:latin typeface="楷体_GB2312" pitchFamily="49" charset="-122"/>
              <a:ea typeface="楷体_GB2312" pitchFamily="49" charset="-122"/>
            </a:endParaRPr>
          </a:p>
        </p:txBody>
      </p:sp>
      <p:sp>
        <p:nvSpPr>
          <p:cNvPr id="32770" name="Rectangle 2"/>
          <p:cNvSpPr>
            <a:spLocks noGrp="1" noChangeArrowheads="1"/>
          </p:cNvSpPr>
          <p:nvPr>
            <p:ph type="title" idx="4294967295"/>
          </p:nvPr>
        </p:nvSpPr>
        <p:spPr>
          <a:xfrm>
            <a:off x="0" y="274638"/>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en-US" altLang="zh-CN" sz="4100" kern="1200">
                <a:effectLst>
                  <a:outerShdw blurRad="31750" dist="25400" dir="5400000" algn="tl" rotWithShape="0">
                    <a:srgbClr val="000000">
                      <a:alpha val="25000"/>
                    </a:srgbClr>
                  </a:outerShdw>
                </a:effectLst>
              </a:rPr>
              <a:t>5</a:t>
            </a:r>
            <a:r>
              <a:rPr lang="zh-CN" altLang="en-US" sz="4100" kern="1200">
                <a:effectLst>
                  <a:outerShdw blurRad="31750" dist="25400" dir="5400000" algn="tl" rotWithShape="0">
                    <a:srgbClr val="000000">
                      <a:alpha val="25000"/>
                    </a:srgbClr>
                  </a:outerShdw>
                </a:effectLst>
              </a:rPr>
              <a:t>、</a:t>
            </a:r>
            <a:r>
              <a:rPr lang="en-US" altLang="zh-CN" sz="4100" kern="1200">
                <a:effectLst>
                  <a:outerShdw blurRad="31750" dist="25400" dir="5400000" algn="tl" rotWithShape="0">
                    <a:srgbClr val="000000">
                      <a:alpha val="25000"/>
                    </a:srgbClr>
                  </a:outerShdw>
                </a:effectLst>
              </a:rPr>
              <a:t>Require learner participation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539750" y="1484313"/>
            <a:ext cx="8064500" cy="601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S </a:t>
            </a:r>
            <a:r>
              <a:rPr lang="zh-CN" altLang="en-US" sz="4000" b="1" dirty="0">
                <a:latin typeface="仿宋" panose="02010609060101010101" pitchFamily="49" charset="-122"/>
                <a:ea typeface="仿宋" panose="02010609060101010101" pitchFamily="49" charset="-122"/>
              </a:rPr>
              <a:t>选择教学方法、媒体、资料</a:t>
            </a:r>
          </a:p>
          <a:p>
            <a:pPr eaLnBrk="1" hangingPunct="1">
              <a:spcBef>
                <a:spcPct val="50000"/>
              </a:spcBef>
            </a:pPr>
            <a:r>
              <a:rPr lang="zh-CN" altLang="en-US" sz="3600" dirty="0">
                <a:latin typeface="仿宋" panose="02010609060101010101" pitchFamily="49" charset="-122"/>
                <a:ea typeface="仿宋" panose="02010609060101010101" pitchFamily="49" charset="-122"/>
              </a:rPr>
              <a:t>老师注意到大家对平面设计比较感兴趣，决定采用布置平时作业的方法来提高和巩固学生的操作能力，此过程中，学生比较喜欢独立思考完成。所以采用自学与讨论交流结合的方法。</a:t>
            </a:r>
          </a:p>
          <a:p>
            <a:pPr eaLnBrk="1" hangingPunct="1">
              <a:spcBef>
                <a:spcPct val="50000"/>
              </a:spcBef>
            </a:pPr>
            <a:endParaRPr lang="zh-CN" altLang="en-US" sz="3600" dirty="0">
              <a:latin typeface="仿宋" panose="02010609060101010101" pitchFamily="49" charset="-122"/>
              <a:ea typeface="仿宋" panose="02010609060101010101" pitchFamily="49" charset="-122"/>
            </a:endParaRPr>
          </a:p>
          <a:p>
            <a:pPr eaLnBrk="1" hangingPunct="1">
              <a:spcBef>
                <a:spcPct val="50000"/>
              </a:spcBef>
            </a:pPr>
            <a:endParaRPr lang="zh-CN" altLang="en-US" sz="3200" dirty="0">
              <a:latin typeface="仿宋" panose="02010609060101010101" pitchFamily="49" charset="-122"/>
              <a:ea typeface="仿宋" panose="02010609060101010101" pitchFamily="49" charset="-122"/>
            </a:endParaRPr>
          </a:p>
          <a:p>
            <a:pPr eaLnBrk="1" hangingPunct="1">
              <a:spcBef>
                <a:spcPct val="50000"/>
              </a:spcBef>
            </a:pPr>
            <a:endParaRPr lang="en-US" altLang="zh-CN" sz="3200" dirty="0">
              <a:latin typeface="仿宋" panose="02010609060101010101" pitchFamily="49" charset="-122"/>
              <a:ea typeface="仿宋" panose="02010609060101010101" pitchFamily="49" charset="-122"/>
            </a:endParaRP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19415148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1268"/>
                                        </p:tgtEl>
                                        <p:attrNameLst>
                                          <p:attrName>style.visibility</p:attrName>
                                        </p:attrNameLst>
                                      </p:cBhvr>
                                      <p:to>
                                        <p:strVal val="visible"/>
                                      </p:to>
                                    </p:set>
                                    <p:anim by="(-#ppt_w*2)" calcmode="lin" valueType="num">
                                      <p:cBhvr rctx="PPT">
                                        <p:cTn id="7" dur="500" autoRev="1" fill="hold">
                                          <p:stCondLst>
                                            <p:cond delay="0"/>
                                          </p:stCondLst>
                                        </p:cTn>
                                        <p:tgtEl>
                                          <p:spTgt spid="11268"/>
                                        </p:tgtEl>
                                        <p:attrNameLst>
                                          <p:attrName>ppt_w</p:attrName>
                                        </p:attrNameLst>
                                      </p:cBhvr>
                                    </p:anim>
                                    <p:anim by="(#ppt_w*0.50)" calcmode="lin" valueType="num">
                                      <p:cBhvr>
                                        <p:cTn id="8" dur="500" decel="50000" autoRev="1" fill="hold">
                                          <p:stCondLst>
                                            <p:cond delay="0"/>
                                          </p:stCondLst>
                                        </p:cTn>
                                        <p:tgtEl>
                                          <p:spTgt spid="11268"/>
                                        </p:tgtEl>
                                        <p:attrNameLst>
                                          <p:attrName>ppt_x</p:attrName>
                                        </p:attrNameLst>
                                      </p:cBhvr>
                                    </p:anim>
                                    <p:anim from="(-#ppt_h/2)" to="(#ppt_y)" calcmode="lin" valueType="num">
                                      <p:cBhvr>
                                        <p:cTn id="9" dur="1000" fill="hold">
                                          <p:stCondLst>
                                            <p:cond delay="0"/>
                                          </p:stCondLst>
                                        </p:cTn>
                                        <p:tgtEl>
                                          <p:spTgt spid="11268"/>
                                        </p:tgtEl>
                                        <p:attrNameLst>
                                          <p:attrName>ppt_y</p:attrName>
                                        </p:attrNameLst>
                                      </p:cBhvr>
                                    </p:anim>
                                    <p:animRot by="21600000">
                                      <p:cBhvr>
                                        <p:cTn id="10" dur="1000" fill="hold">
                                          <p:stCondLst>
                                            <p:cond delay="0"/>
                                          </p:stCondLst>
                                        </p:cTn>
                                        <p:tgtEl>
                                          <p:spTgt spid="1126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827088" y="2133600"/>
            <a:ext cx="7273925"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S  </a:t>
            </a:r>
            <a:r>
              <a:rPr lang="zh-CN" altLang="en-US" sz="4000" b="1" dirty="0">
                <a:latin typeface="仿宋" panose="02010609060101010101" pitchFamily="49" charset="-122"/>
                <a:ea typeface="仿宋" panose="02010609060101010101" pitchFamily="49" charset="-122"/>
              </a:rPr>
              <a:t>选择教学方法、媒体、资料</a:t>
            </a:r>
          </a:p>
          <a:p>
            <a:pPr eaLnBrk="1" hangingPunct="1">
              <a:spcBef>
                <a:spcPct val="50000"/>
              </a:spcBef>
            </a:pPr>
            <a:r>
              <a:rPr lang="zh-CN" altLang="en-US" sz="3600" dirty="0">
                <a:latin typeface="仿宋" panose="02010609060101010101" pitchFamily="49" charset="-122"/>
                <a:ea typeface="仿宋" panose="02010609060101010101" pitchFamily="49" charset="-122"/>
              </a:rPr>
              <a:t>学生在课下使用自己的电脑，根据老师所讲以及课本知识运用</a:t>
            </a:r>
            <a:r>
              <a:rPr lang="en-US" altLang="zh-CN" sz="3600" dirty="0">
                <a:latin typeface="仿宋" panose="02010609060101010101" pitchFamily="49" charset="-122"/>
                <a:ea typeface="仿宋" panose="02010609060101010101" pitchFamily="49" charset="-122"/>
              </a:rPr>
              <a:t>Photoshop</a:t>
            </a:r>
            <a:r>
              <a:rPr lang="zh-CN" altLang="en-US" sz="3600" dirty="0">
                <a:latin typeface="仿宋" panose="02010609060101010101" pitchFamily="49" charset="-122"/>
                <a:ea typeface="仿宋" panose="02010609060101010101" pitchFamily="49" charset="-122"/>
              </a:rPr>
              <a:t>软件，设计出自己的作品。</a:t>
            </a: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30100927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wipe(down)">
                                      <p:cBhvr>
                                        <p:cTn id="7" dur="580">
                                          <p:stCondLst>
                                            <p:cond delay="0"/>
                                          </p:stCondLst>
                                        </p:cTn>
                                        <p:tgtEl>
                                          <p:spTgt spid="12292"/>
                                        </p:tgtEl>
                                      </p:cBhvr>
                                    </p:animEffect>
                                    <p:anim calcmode="lin" valueType="num">
                                      <p:cBhvr>
                                        <p:cTn id="8" dur="1822" tmFilter="0,0; 0.14,0.36; 0.43,0.73; 0.71,0.91; 1.0,1.0">
                                          <p:stCondLst>
                                            <p:cond delay="0"/>
                                          </p:stCondLst>
                                        </p:cTn>
                                        <p:tgtEl>
                                          <p:spTgt spid="1229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29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29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29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29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292"/>
                                        </p:tgtEl>
                                      </p:cBhvr>
                                      <p:to x="100000" y="60000"/>
                                    </p:animScale>
                                    <p:animScale>
                                      <p:cBhvr>
                                        <p:cTn id="14" dur="166" decel="50000">
                                          <p:stCondLst>
                                            <p:cond delay="676"/>
                                          </p:stCondLst>
                                        </p:cTn>
                                        <p:tgtEl>
                                          <p:spTgt spid="12292"/>
                                        </p:tgtEl>
                                      </p:cBhvr>
                                      <p:to x="100000" y="100000"/>
                                    </p:animScale>
                                    <p:animScale>
                                      <p:cBhvr>
                                        <p:cTn id="15" dur="26">
                                          <p:stCondLst>
                                            <p:cond delay="1312"/>
                                          </p:stCondLst>
                                        </p:cTn>
                                        <p:tgtEl>
                                          <p:spTgt spid="12292"/>
                                        </p:tgtEl>
                                      </p:cBhvr>
                                      <p:to x="100000" y="80000"/>
                                    </p:animScale>
                                    <p:animScale>
                                      <p:cBhvr>
                                        <p:cTn id="16" dur="166" decel="50000">
                                          <p:stCondLst>
                                            <p:cond delay="1338"/>
                                          </p:stCondLst>
                                        </p:cTn>
                                        <p:tgtEl>
                                          <p:spTgt spid="12292"/>
                                        </p:tgtEl>
                                      </p:cBhvr>
                                      <p:to x="100000" y="100000"/>
                                    </p:animScale>
                                    <p:animScale>
                                      <p:cBhvr>
                                        <p:cTn id="17" dur="26">
                                          <p:stCondLst>
                                            <p:cond delay="1642"/>
                                          </p:stCondLst>
                                        </p:cTn>
                                        <p:tgtEl>
                                          <p:spTgt spid="12292"/>
                                        </p:tgtEl>
                                      </p:cBhvr>
                                      <p:to x="100000" y="90000"/>
                                    </p:animScale>
                                    <p:animScale>
                                      <p:cBhvr>
                                        <p:cTn id="18" dur="166" decel="50000">
                                          <p:stCondLst>
                                            <p:cond delay="1668"/>
                                          </p:stCondLst>
                                        </p:cTn>
                                        <p:tgtEl>
                                          <p:spTgt spid="12292"/>
                                        </p:tgtEl>
                                      </p:cBhvr>
                                      <p:to x="100000" y="100000"/>
                                    </p:animScale>
                                    <p:animScale>
                                      <p:cBhvr>
                                        <p:cTn id="19" dur="26">
                                          <p:stCondLst>
                                            <p:cond delay="1808"/>
                                          </p:stCondLst>
                                        </p:cTn>
                                        <p:tgtEl>
                                          <p:spTgt spid="12292"/>
                                        </p:tgtEl>
                                      </p:cBhvr>
                                      <p:to x="100000" y="95000"/>
                                    </p:animScale>
                                    <p:animScale>
                                      <p:cBhvr>
                                        <p:cTn id="20" dur="166" decel="50000">
                                          <p:stCondLst>
                                            <p:cond delay="1834"/>
                                          </p:stCondLst>
                                        </p:cTn>
                                        <p:tgtEl>
                                          <p:spTgt spid="1229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971550" y="2060575"/>
            <a:ext cx="7345363" cy="399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S  </a:t>
            </a:r>
            <a:r>
              <a:rPr lang="zh-CN" altLang="en-US" sz="4000" b="1" dirty="0">
                <a:latin typeface="仿宋" panose="02010609060101010101" pitchFamily="49" charset="-122"/>
                <a:ea typeface="仿宋" panose="02010609060101010101" pitchFamily="49" charset="-122"/>
              </a:rPr>
              <a:t>选择教学方法、媒体、资料</a:t>
            </a:r>
          </a:p>
          <a:p>
            <a:pPr eaLnBrk="1" hangingPunct="1">
              <a:spcBef>
                <a:spcPct val="50000"/>
              </a:spcBef>
            </a:pPr>
            <a:r>
              <a:rPr lang="zh-CN" altLang="en-US" sz="3600" dirty="0">
                <a:latin typeface="仿宋" panose="02010609060101010101" pitchFamily="49" charset="-122"/>
                <a:ea typeface="仿宋" panose="02010609060101010101" pitchFamily="49" charset="-122"/>
              </a:rPr>
              <a:t>老师在课上给学生有关此软件的一些基本操作资料，并提供实例供学生参考，学生在课下自己搜索一些素材、例子以供使用和参考。</a:t>
            </a:r>
          </a:p>
          <a:p>
            <a:pPr eaLnBrk="1" hangingPunct="1">
              <a:spcBef>
                <a:spcPct val="50000"/>
              </a:spcBef>
            </a:pPr>
            <a:endParaRPr lang="en-US" altLang="zh-CN" sz="3600" dirty="0">
              <a:latin typeface="仿宋" panose="02010609060101010101" pitchFamily="49" charset="-122"/>
              <a:ea typeface="仿宋" panose="02010609060101010101" pitchFamily="49" charset="-122"/>
            </a:endParaRP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9533027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fade">
                                      <p:cBhvr>
                                        <p:cTn id="7" dur="770" decel="100000"/>
                                        <p:tgtEl>
                                          <p:spTgt spid="13316"/>
                                        </p:tgtEl>
                                      </p:cBhvr>
                                    </p:animEffect>
                                    <p:animScale>
                                      <p:cBhvr>
                                        <p:cTn id="8" dur="770" decel="100000"/>
                                        <p:tgtEl>
                                          <p:spTgt spid="13316"/>
                                        </p:tgtEl>
                                      </p:cBhvr>
                                      <p:from x="10000" y="10000"/>
                                      <p:to x="200000" y="450000"/>
                                    </p:animScale>
                                    <p:animScale>
                                      <p:cBhvr>
                                        <p:cTn id="9" dur="1230" accel="100000" fill="hold">
                                          <p:stCondLst>
                                            <p:cond delay="770"/>
                                          </p:stCondLst>
                                        </p:cTn>
                                        <p:tgtEl>
                                          <p:spTgt spid="13316"/>
                                        </p:tgtEl>
                                      </p:cBhvr>
                                      <p:from x="200000" y="450000"/>
                                      <p:to x="100000" y="100000"/>
                                    </p:animScale>
                                    <p:set>
                                      <p:cBhvr>
                                        <p:cTn id="10" dur="770" fill="hold"/>
                                        <p:tgtEl>
                                          <p:spTgt spid="13316"/>
                                        </p:tgtEl>
                                        <p:attrNameLst>
                                          <p:attrName>ppt_x</p:attrName>
                                        </p:attrNameLst>
                                      </p:cBhvr>
                                      <p:to>
                                        <p:strVal val="(0.5)"/>
                                      </p:to>
                                    </p:set>
                                    <p:anim from="(0.5)" to="(#ppt_x)" calcmode="lin" valueType="num">
                                      <p:cBhvr>
                                        <p:cTn id="11" dur="1230" accel="100000" fill="hold">
                                          <p:stCondLst>
                                            <p:cond delay="770"/>
                                          </p:stCondLst>
                                        </p:cTn>
                                        <p:tgtEl>
                                          <p:spTgt spid="13316"/>
                                        </p:tgtEl>
                                        <p:attrNameLst>
                                          <p:attrName>ppt_x</p:attrName>
                                        </p:attrNameLst>
                                      </p:cBhvr>
                                    </p:anim>
                                    <p:set>
                                      <p:cBhvr>
                                        <p:cTn id="12" dur="770" fill="hold"/>
                                        <p:tgtEl>
                                          <p:spTgt spid="13316"/>
                                        </p:tgtEl>
                                        <p:attrNameLst>
                                          <p:attrName>ppt_y</p:attrName>
                                        </p:attrNameLst>
                                      </p:cBhvr>
                                      <p:to>
                                        <p:strVal val="(#ppt_y+0.4)"/>
                                      </p:to>
                                    </p:set>
                                    <p:anim from="(#ppt_y+0.4)" to="(#ppt_y)" calcmode="lin" valueType="num">
                                      <p:cBhvr>
                                        <p:cTn id="13" dur="1230" accel="100000" fill="hold">
                                          <p:stCondLst>
                                            <p:cond delay="770"/>
                                          </p:stCondLst>
                                        </p:cTn>
                                        <p:tgtEl>
                                          <p:spTgt spid="1331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p:cNvSpPr txBox="1">
            <a:spLocks noChangeArrowheads="1"/>
          </p:cNvSpPr>
          <p:nvPr/>
        </p:nvSpPr>
        <p:spPr bwMode="auto">
          <a:xfrm>
            <a:off x="900113" y="1773238"/>
            <a:ext cx="7632327"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U  </a:t>
            </a:r>
            <a:r>
              <a:rPr lang="zh-CN" altLang="en-US" sz="4000" b="1" dirty="0">
                <a:latin typeface="仿宋" panose="02010609060101010101" pitchFamily="49" charset="-122"/>
                <a:ea typeface="仿宋" panose="02010609060101010101" pitchFamily="49" charset="-122"/>
              </a:rPr>
              <a:t>利用媒体和资料</a:t>
            </a:r>
          </a:p>
          <a:p>
            <a:pPr eaLnBrk="1" hangingPunct="1">
              <a:spcBef>
                <a:spcPct val="50000"/>
              </a:spcBef>
            </a:pPr>
            <a:r>
              <a:rPr lang="zh-CN" altLang="en-US" sz="3600" dirty="0">
                <a:latin typeface="仿宋" panose="02010609060101010101" pitchFamily="49" charset="-122"/>
                <a:ea typeface="仿宋" panose="02010609060101010101" pitchFamily="49" charset="-122"/>
              </a:rPr>
              <a:t>学生被要求自布置作业起下次上课带着自己的素材到计算机实验室实时操作，老师随时查看学生的进度以及操作结果，等到下次上课时再接着做完作业，学生可以随时查阅资料。</a:t>
            </a: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40180011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8" presetClass="entr" presetSubtype="0" accel="50000" fill="hold" nodeType="clickEffect">
                                  <p:stCondLst>
                                    <p:cond delay="0"/>
                                  </p:stCondLst>
                                  <p:iterate type="lt">
                                    <p:tmPct val="50000"/>
                                  </p:iterate>
                                  <p:childTnLst>
                                    <p:set>
                                      <p:cBhvr>
                                        <p:cTn id="6" dur="1" fill="hold">
                                          <p:stCondLst>
                                            <p:cond delay="0"/>
                                          </p:stCondLst>
                                        </p:cTn>
                                        <p:tgtEl>
                                          <p:spTgt spid="14340">
                                            <p:txEl>
                                              <p:pRg st="0" end="0"/>
                                            </p:txEl>
                                          </p:spTgt>
                                        </p:tgtEl>
                                        <p:attrNameLst>
                                          <p:attrName>style.visibility</p:attrName>
                                        </p:attrNameLst>
                                      </p:cBhvr>
                                      <p:to>
                                        <p:strVal val="visible"/>
                                      </p:to>
                                    </p:set>
                                    <p:set>
                                      <p:cBhvr>
                                        <p:cTn id="7" dur="455" fill="hold">
                                          <p:stCondLst>
                                            <p:cond delay="0"/>
                                          </p:stCondLst>
                                        </p:cTn>
                                        <p:tgtEl>
                                          <p:spTgt spid="14340">
                                            <p:txEl>
                                              <p:pRg st="0" end="0"/>
                                            </p:txEl>
                                          </p:spTgt>
                                        </p:tgtEl>
                                        <p:attrNameLst>
                                          <p:attrName>style.rotation</p:attrName>
                                        </p:attrNameLst>
                                      </p:cBhvr>
                                      <p:to>
                                        <p:strVal val="-45.0"/>
                                      </p:to>
                                    </p:set>
                                    <p:anim calcmode="lin" valueType="num">
                                      <p:cBhvr>
                                        <p:cTn id="8" dur="455" fill="hold">
                                          <p:stCondLst>
                                            <p:cond delay="455"/>
                                          </p:stCondLst>
                                        </p:cTn>
                                        <p:tgtEl>
                                          <p:spTgt spid="14340">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14340">
                                            <p:txEl>
                                              <p:pRg st="0" end="0"/>
                                            </p:txEl>
                                          </p:spTgt>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14340">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14340">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nodeType="clickPar">
                      <p:stCondLst>
                        <p:cond delay="indefinite"/>
                      </p:stCondLst>
                      <p:childTnLst>
                        <p:par>
                          <p:cTn id="13" fill="hold" nodeType="withGroup">
                            <p:stCondLst>
                              <p:cond delay="0"/>
                            </p:stCondLst>
                            <p:childTnLst>
                              <p:par>
                                <p:cTn id="14" presetID="7" presetClass="entr" presetSubtype="4" fill="hold" nodeType="clickEffect">
                                  <p:stCondLst>
                                    <p:cond delay="0"/>
                                  </p:stCondLst>
                                  <p:childTnLst>
                                    <p:set>
                                      <p:cBhvr>
                                        <p:cTn id="15" dur="1" fill="hold">
                                          <p:stCondLst>
                                            <p:cond delay="0"/>
                                          </p:stCondLst>
                                        </p:cTn>
                                        <p:tgtEl>
                                          <p:spTgt spid="14340">
                                            <p:txEl>
                                              <p:pRg st="1" end="1"/>
                                            </p:txEl>
                                          </p:spTgt>
                                        </p:tgtEl>
                                        <p:attrNameLst>
                                          <p:attrName>style.visibility</p:attrName>
                                        </p:attrNameLst>
                                      </p:cBhvr>
                                      <p:to>
                                        <p:strVal val="visible"/>
                                      </p:to>
                                    </p:set>
                                    <p:anim calcmode="lin" valueType="num">
                                      <p:cBhvr additive="base">
                                        <p:cTn id="16" dur="5000" fill="hold"/>
                                        <p:tgtEl>
                                          <p:spTgt spid="14340">
                                            <p:txEl>
                                              <p:pRg st="1" end="1"/>
                                            </p:txEl>
                                          </p:spTgt>
                                        </p:tgtEl>
                                        <p:attrNameLst>
                                          <p:attrName>ppt_x</p:attrName>
                                        </p:attrNameLst>
                                      </p:cBhvr>
                                      <p:tavLst>
                                        <p:tav tm="0">
                                          <p:val>
                                            <p:strVal val="#ppt_x"/>
                                          </p:val>
                                        </p:tav>
                                        <p:tav tm="100000">
                                          <p:val>
                                            <p:strVal val="#ppt_x"/>
                                          </p:val>
                                        </p:tav>
                                      </p:tavLst>
                                    </p:anim>
                                    <p:anim calcmode="lin" valueType="num">
                                      <p:cBhvr additive="base">
                                        <p:cTn id="17" dur="5000" fill="hold"/>
                                        <p:tgtEl>
                                          <p:spTgt spid="1434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684213" y="1773238"/>
            <a:ext cx="7488237" cy="458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R  </a:t>
            </a:r>
            <a:r>
              <a:rPr lang="zh-CN" altLang="en-US" sz="4000" b="1" dirty="0">
                <a:latin typeface="仿宋" panose="02010609060101010101" pitchFamily="49" charset="-122"/>
                <a:ea typeface="仿宋" panose="02010609060101010101" pitchFamily="49" charset="-122"/>
              </a:rPr>
              <a:t>要求学习者参与</a:t>
            </a:r>
          </a:p>
          <a:p>
            <a:pPr eaLnBrk="1" hangingPunct="1">
              <a:spcBef>
                <a:spcPct val="50000"/>
              </a:spcBef>
            </a:pPr>
            <a:r>
              <a:rPr lang="zh-CN" altLang="en-US" sz="3600" dirty="0">
                <a:latin typeface="仿宋" panose="02010609060101010101" pitchFamily="49" charset="-122"/>
                <a:ea typeface="仿宋" panose="02010609060101010101" pitchFamily="49" charset="-122"/>
              </a:rPr>
              <a:t>每个学生遇到不懂的、不会的都要与老师积极沟通</a:t>
            </a:r>
            <a:r>
              <a:rPr lang="zh-CN" altLang="en-US" sz="3600" dirty="0" smtClean="0">
                <a:latin typeface="仿宋" panose="02010609060101010101" pitchFamily="49" charset="-122"/>
                <a:ea typeface="仿宋" panose="02010609060101010101" pitchFamily="49" charset="-122"/>
              </a:rPr>
              <a:t>。</a:t>
            </a:r>
            <a:endParaRPr lang="en-US" altLang="zh-CN" sz="3600" dirty="0" smtClean="0">
              <a:latin typeface="仿宋" panose="02010609060101010101" pitchFamily="49" charset="-122"/>
              <a:ea typeface="仿宋" panose="02010609060101010101" pitchFamily="49" charset="-122"/>
            </a:endParaRPr>
          </a:p>
          <a:p>
            <a:pPr eaLnBrk="1" hangingPunct="1">
              <a:spcBef>
                <a:spcPct val="50000"/>
              </a:spcBef>
            </a:pPr>
            <a:r>
              <a:rPr lang="zh-CN" altLang="en-US" sz="3600" dirty="0" smtClean="0">
                <a:latin typeface="仿宋" panose="02010609060101010101" pitchFamily="49" charset="-122"/>
                <a:ea typeface="仿宋" panose="02010609060101010101" pitchFamily="49" charset="-122"/>
              </a:rPr>
              <a:t>作业</a:t>
            </a:r>
            <a:r>
              <a:rPr lang="zh-CN" altLang="en-US" sz="3600" dirty="0">
                <a:latin typeface="仿宋" panose="02010609060101010101" pitchFamily="49" charset="-122"/>
                <a:ea typeface="仿宋" panose="02010609060101010101" pitchFamily="49" charset="-122"/>
              </a:rPr>
              <a:t>上交后，把所有的作业制作成</a:t>
            </a:r>
            <a:r>
              <a:rPr lang="en-US" altLang="zh-CN" sz="3600" dirty="0">
                <a:latin typeface="仿宋" panose="02010609060101010101" pitchFamily="49" charset="-122"/>
                <a:ea typeface="仿宋" panose="02010609060101010101" pitchFamily="49" charset="-122"/>
              </a:rPr>
              <a:t>PPT</a:t>
            </a:r>
            <a:r>
              <a:rPr lang="zh-CN" altLang="en-US" sz="3600" dirty="0">
                <a:latin typeface="仿宋" panose="02010609060101010101" pitchFamily="49" charset="-122"/>
                <a:ea typeface="仿宋" panose="02010609060101010101" pitchFamily="49" charset="-122"/>
              </a:rPr>
              <a:t>同学互相评价，同时同学跟老师讨论自己在做作业过程中遇到的问题以及不明白的地方。</a:t>
            </a: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25882606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plus(in)">
                                      <p:cBhvr>
                                        <p:cTn id="7" dur="2000"/>
                                        <p:tgtEl>
                                          <p:spTgt spid="1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zh-CN" sz="2800" dirty="0" smtClean="0"/>
              <a:t>A Model for Systematic Planning</a:t>
            </a:r>
          </a:p>
        </p:txBody>
      </p:sp>
      <p:sp>
        <p:nvSpPr>
          <p:cNvPr id="3075" name="Rectangle 3"/>
          <p:cNvSpPr>
            <a:spLocks noGrp="1" noChangeArrowheads="1"/>
          </p:cNvSpPr>
          <p:nvPr>
            <p:ph idx="1"/>
          </p:nvPr>
        </p:nvSpPr>
        <p:spPr>
          <a:xfrm>
            <a:off x="400050" y="1628799"/>
            <a:ext cx="8275638" cy="4248125"/>
          </a:xfrm>
        </p:spPr>
        <p:txBody>
          <a:bodyPr>
            <a:normAutofit fontScale="92500" lnSpcReduction="20000"/>
          </a:bodyPr>
          <a:lstStyle/>
          <a:p>
            <a:pPr eaLnBrk="1" hangingPunct="1"/>
            <a:r>
              <a:rPr lang="en-US" altLang="zh-CN" b="1" dirty="0" smtClean="0"/>
              <a:t>Why do we need a model?</a:t>
            </a:r>
          </a:p>
          <a:p>
            <a:pPr eaLnBrk="1" hangingPunct="1"/>
            <a:endParaRPr lang="en-US" altLang="zh-CN" b="1" dirty="0" smtClean="0"/>
          </a:p>
          <a:p>
            <a:pPr eaLnBrk="1" hangingPunct="1"/>
            <a:endParaRPr lang="en-US" altLang="zh-CN" b="1" dirty="0" smtClean="0"/>
          </a:p>
          <a:p>
            <a:pPr eaLnBrk="1" hangingPunct="1"/>
            <a:endParaRPr lang="en-US" altLang="zh-CN" b="1" dirty="0" smtClean="0"/>
          </a:p>
          <a:p>
            <a:pPr eaLnBrk="1" hangingPunct="1"/>
            <a:r>
              <a:rPr lang="en-US" altLang="zh-CN" b="1" dirty="0" smtClean="0"/>
              <a:t>What kind of model is more effective or successful?</a:t>
            </a:r>
          </a:p>
          <a:p>
            <a:pPr eaLnBrk="1" hangingPunct="1"/>
            <a:endParaRPr lang="en-US" altLang="zh-CN" b="1" dirty="0" smtClean="0"/>
          </a:p>
          <a:p>
            <a:pPr eaLnBrk="1" hangingPunct="1"/>
            <a:endParaRPr lang="en-US" altLang="zh-CN" b="1" dirty="0" smtClean="0"/>
          </a:p>
          <a:p>
            <a:pPr eaLnBrk="1" hangingPunct="1"/>
            <a:endParaRPr lang="en-US" altLang="zh-CN" b="1" dirty="0" smtClean="0"/>
          </a:p>
          <a:p>
            <a:pPr eaLnBrk="1" hangingPunct="1"/>
            <a:r>
              <a:rPr lang="en-US" altLang="zh-CN" b="1" dirty="0" smtClean="0"/>
              <a:t>What should a model embody?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4294967295"/>
          </p:nvPr>
        </p:nvSpPr>
        <p:spPr>
          <a:xfrm>
            <a:off x="323528" y="1268413"/>
            <a:ext cx="9144000" cy="5256212"/>
          </a:xfrm>
        </p:spPr>
        <p:txBody>
          <a:bodyPr>
            <a:normAutofit/>
          </a:bodyPr>
          <a:lstStyle/>
          <a:p>
            <a:pPr eaLnBrk="1" hangingPunct="1"/>
            <a:r>
              <a:rPr lang="zh-CN" altLang="en-US" sz="2800" b="1" dirty="0" smtClean="0">
                <a:latin typeface="楷体_GB2312" pitchFamily="49" charset="-122"/>
                <a:ea typeface="楷体_GB2312" pitchFamily="49" charset="-122"/>
              </a:rPr>
              <a:t>对有效的学习进行评估和修正。</a:t>
            </a:r>
            <a:endParaRPr lang="en-US" altLang="zh-CN" sz="2800" b="1" dirty="0" smtClean="0">
              <a:latin typeface="楷体_GB2312" pitchFamily="49" charset="-122"/>
              <a:ea typeface="楷体_GB2312" pitchFamily="49" charset="-122"/>
            </a:endParaRPr>
          </a:p>
          <a:p>
            <a:r>
              <a:rPr lang="zh-CN" altLang="en-US" sz="2800" b="1" dirty="0" smtClean="0">
                <a:latin typeface="楷体_GB2312" pitchFamily="49" charset="-122"/>
                <a:ea typeface="楷体_GB2312" pitchFamily="49" charset="-122"/>
              </a:rPr>
              <a:t>评估</a:t>
            </a:r>
            <a:r>
              <a:rPr lang="en-US" altLang="zh-CN" sz="2800" b="1" dirty="0" smtClean="0">
                <a:latin typeface="楷体_GB2312" pitchFamily="49" charset="-122"/>
                <a:ea typeface="楷体_GB2312" pitchFamily="49" charset="-122"/>
              </a:rPr>
              <a:t>/</a:t>
            </a:r>
            <a:r>
              <a:rPr lang="zh-CN" altLang="en-US" sz="2800" b="1" dirty="0" smtClean="0">
                <a:latin typeface="楷体_GB2312" pitchFamily="49" charset="-122"/>
                <a:ea typeface="楷体_GB2312" pitchFamily="49" charset="-122"/>
              </a:rPr>
              <a:t>评价</a:t>
            </a:r>
            <a:r>
              <a:rPr lang="en-US" altLang="zh-CN" sz="2800" b="1" dirty="0" smtClean="0">
                <a:latin typeface="楷体_GB2312" pitchFamily="49" charset="-122"/>
                <a:ea typeface="楷体_GB2312" pitchFamily="49" charset="-122"/>
              </a:rPr>
              <a:t>——</a:t>
            </a:r>
            <a:r>
              <a:rPr lang="zh-CN" altLang="en-US" sz="2800" dirty="0">
                <a:effectLst>
                  <a:outerShdw blurRad="31750" dist="25400" dir="5400000" algn="tl" rotWithShape="0">
                    <a:srgbClr val="000000">
                      <a:alpha val="25000"/>
                    </a:srgbClr>
                  </a:outerShdw>
                </a:effectLst>
              </a:rPr>
              <a:t>真实性（</a:t>
            </a:r>
            <a:r>
              <a:rPr lang="en-US" altLang="zh-CN" sz="2800" dirty="0">
                <a:effectLst>
                  <a:outerShdw blurRad="31750" dist="25400" dir="5400000" algn="tl" rotWithShape="0">
                    <a:srgbClr val="000000">
                      <a:alpha val="25000"/>
                    </a:srgbClr>
                  </a:outerShdw>
                </a:effectLst>
              </a:rPr>
              <a:t>authentic</a:t>
            </a:r>
            <a:r>
              <a:rPr lang="zh-CN" altLang="en-US" sz="2800" dirty="0" smtClean="0">
                <a:effectLst>
                  <a:outerShdw blurRad="31750" dist="25400" dir="5400000" algn="tl" rotWithShape="0">
                    <a:srgbClr val="000000">
                      <a:alpha val="25000"/>
                    </a:srgbClr>
                  </a:outerShdw>
                </a:effectLst>
              </a:rPr>
              <a:t>）</a:t>
            </a:r>
            <a:endParaRPr lang="en-US" altLang="zh-CN" sz="2800" b="1" dirty="0" smtClean="0">
              <a:latin typeface="楷体_GB2312" pitchFamily="49" charset="-122"/>
              <a:ea typeface="楷体_GB2312" pitchFamily="49" charset="-122"/>
            </a:endParaRPr>
          </a:p>
          <a:p>
            <a:pPr lvl="1"/>
            <a:r>
              <a:rPr lang="zh-CN" altLang="en-US" sz="2500" b="1" dirty="0" smtClean="0">
                <a:latin typeface="楷体_GB2312" pitchFamily="49" charset="-122"/>
                <a:ea typeface="楷体_GB2312" pitchFamily="49" charset="-122"/>
              </a:rPr>
              <a:t>对</a:t>
            </a:r>
            <a:r>
              <a:rPr lang="zh-CN" altLang="en-US" sz="2500" b="1" dirty="0">
                <a:latin typeface="楷体_GB2312" pitchFamily="49" charset="-122"/>
                <a:ea typeface="楷体_GB2312" pitchFamily="49" charset="-122"/>
              </a:rPr>
              <a:t>学生学习成绩的评估</a:t>
            </a:r>
            <a:r>
              <a:rPr lang="zh-CN" altLang="en-US" sz="2500" b="1" dirty="0" smtClean="0">
                <a:latin typeface="楷体_GB2312" pitchFamily="49" charset="-122"/>
                <a:ea typeface="楷体_GB2312" pitchFamily="49" charset="-122"/>
              </a:rPr>
              <a:t>；</a:t>
            </a:r>
            <a:endParaRPr lang="en-US" altLang="zh-CN" sz="2500" b="1" dirty="0" smtClean="0">
              <a:latin typeface="楷体_GB2312" pitchFamily="49" charset="-122"/>
              <a:ea typeface="楷体_GB2312" pitchFamily="49" charset="-122"/>
            </a:endParaRPr>
          </a:p>
          <a:p>
            <a:pPr lvl="1"/>
            <a:r>
              <a:rPr lang="zh-CN" altLang="en-US" sz="2500" b="1" dirty="0" smtClean="0">
                <a:latin typeface="楷体_GB2312" pitchFamily="49" charset="-122"/>
                <a:ea typeface="楷体_GB2312" pitchFamily="49" charset="-122"/>
              </a:rPr>
              <a:t>对</a:t>
            </a:r>
            <a:r>
              <a:rPr lang="zh-CN" altLang="en-US" sz="2500" b="1" dirty="0">
                <a:latin typeface="楷体_GB2312" pitchFamily="49" charset="-122"/>
                <a:ea typeface="楷体_GB2312" pitchFamily="49" charset="-122"/>
              </a:rPr>
              <a:t>教学媒体和教学方法的评估。</a:t>
            </a:r>
            <a:endParaRPr lang="en-US" altLang="zh-CN" sz="2500" b="1" dirty="0">
              <a:latin typeface="楷体_GB2312" pitchFamily="49" charset="-122"/>
              <a:ea typeface="楷体_GB2312" pitchFamily="49" charset="-122"/>
            </a:endParaRPr>
          </a:p>
          <a:p>
            <a:pPr lvl="1"/>
            <a:r>
              <a:rPr lang="zh-CN" altLang="en-US" sz="2500" b="1" dirty="0" smtClean="0">
                <a:latin typeface="楷体_GB2312" pitchFamily="49" charset="-122"/>
                <a:ea typeface="楷体_GB2312" pitchFamily="49" charset="-122"/>
              </a:rPr>
              <a:t>最常见的是书面考试，评价学生的学习成绩。</a:t>
            </a:r>
          </a:p>
          <a:p>
            <a:pPr lvl="1"/>
            <a:r>
              <a:rPr lang="zh-CN" altLang="en-US" sz="2500" b="1" dirty="0" smtClean="0">
                <a:latin typeface="楷体_GB2312" pitchFamily="49" charset="-122"/>
                <a:ea typeface="楷体_GB2312" pitchFamily="49" charset="-122"/>
              </a:rPr>
              <a:t>评估时间：</a:t>
            </a:r>
            <a:endParaRPr lang="en-US" altLang="zh-CN" sz="2500" b="1" dirty="0" smtClean="0">
              <a:latin typeface="楷体_GB2312" pitchFamily="49" charset="-122"/>
              <a:ea typeface="楷体_GB2312" pitchFamily="49" charset="-122"/>
            </a:endParaRPr>
          </a:p>
          <a:p>
            <a:pPr lvl="2"/>
            <a:r>
              <a:rPr lang="zh-CN" altLang="en-US" sz="2200" b="1" dirty="0" smtClean="0">
                <a:latin typeface="楷体_GB2312" pitchFamily="49" charset="-122"/>
                <a:ea typeface="楷体_GB2312" pitchFamily="49" charset="-122"/>
              </a:rPr>
              <a:t>教学前</a:t>
            </a:r>
            <a:endParaRPr lang="en-US" altLang="zh-CN" sz="2200" b="1" dirty="0">
              <a:latin typeface="楷体_GB2312" pitchFamily="49" charset="-122"/>
              <a:ea typeface="楷体_GB2312" pitchFamily="49" charset="-122"/>
            </a:endParaRPr>
          </a:p>
          <a:p>
            <a:pPr lvl="2"/>
            <a:r>
              <a:rPr lang="zh-CN" altLang="en-US" sz="2200" b="1" dirty="0" smtClean="0">
                <a:latin typeface="楷体_GB2312" pitchFamily="49" charset="-122"/>
                <a:ea typeface="楷体_GB2312" pitchFamily="49" charset="-122"/>
              </a:rPr>
              <a:t>教学过程</a:t>
            </a:r>
            <a:endParaRPr lang="en-US" altLang="zh-CN" sz="2200" b="1" dirty="0" smtClean="0">
              <a:latin typeface="楷体_GB2312" pitchFamily="49" charset="-122"/>
              <a:ea typeface="楷体_GB2312" pitchFamily="49" charset="-122"/>
            </a:endParaRPr>
          </a:p>
          <a:p>
            <a:pPr lvl="2"/>
            <a:r>
              <a:rPr lang="zh-CN" altLang="en-US" sz="2200" b="1" dirty="0" smtClean="0">
                <a:latin typeface="楷体_GB2312" pitchFamily="49" charset="-122"/>
                <a:ea typeface="楷体_GB2312" pitchFamily="49" charset="-122"/>
              </a:rPr>
              <a:t>教学完成后</a:t>
            </a:r>
            <a:endParaRPr lang="en-US" altLang="zh-CN" sz="2200" b="1" dirty="0" smtClean="0">
              <a:latin typeface="楷体_GB2312" pitchFamily="49" charset="-122"/>
              <a:ea typeface="楷体_GB2312" pitchFamily="49" charset="-122"/>
            </a:endParaRPr>
          </a:p>
          <a:p>
            <a:pPr lvl="2"/>
            <a:r>
              <a:rPr lang="zh-CN" altLang="en-US" sz="2200" b="1" dirty="0" smtClean="0">
                <a:latin typeface="楷体_GB2312" pitchFamily="49" charset="-122"/>
                <a:ea typeface="楷体_GB2312" pitchFamily="49" charset="-122"/>
              </a:rPr>
              <a:t>整个</a:t>
            </a:r>
            <a:r>
              <a:rPr lang="zh-CN" altLang="en-US" sz="2200" b="1" dirty="0">
                <a:latin typeface="楷体_GB2312" pitchFamily="49" charset="-122"/>
                <a:ea typeface="楷体_GB2312" pitchFamily="49" charset="-122"/>
              </a:rPr>
              <a:t>教学单元结束</a:t>
            </a:r>
            <a:r>
              <a:rPr lang="zh-CN" altLang="en-US" sz="2200" b="1" dirty="0" smtClean="0">
                <a:latin typeface="楷体_GB2312" pitchFamily="49" charset="-122"/>
                <a:ea typeface="楷体_GB2312" pitchFamily="49" charset="-122"/>
              </a:rPr>
              <a:t>后总</a:t>
            </a:r>
            <a:r>
              <a:rPr lang="zh-CN" altLang="en-US" sz="2200" b="1" dirty="0">
                <a:latin typeface="楷体_GB2312" pitchFamily="49" charset="-122"/>
                <a:ea typeface="楷体_GB2312" pitchFamily="49" charset="-122"/>
              </a:rPr>
              <a:t>的评估</a:t>
            </a:r>
            <a:endParaRPr lang="zh-CN" altLang="en-US" sz="2200" b="1" dirty="0" smtClean="0">
              <a:latin typeface="楷体_GB2312" pitchFamily="49" charset="-122"/>
              <a:ea typeface="楷体_GB2312" pitchFamily="49" charset="-122"/>
            </a:endParaRPr>
          </a:p>
          <a:p>
            <a:pPr eaLnBrk="1" hangingPunct="1">
              <a:lnSpc>
                <a:spcPct val="90000"/>
              </a:lnSpc>
            </a:pPr>
            <a:r>
              <a:rPr lang="zh-CN" altLang="en-US" sz="2800" b="1" dirty="0" smtClean="0">
                <a:latin typeface="楷体_GB2312" pitchFamily="49" charset="-122"/>
                <a:ea typeface="楷体_GB2312" pitchFamily="49" charset="-122"/>
              </a:rPr>
              <a:t>评价不是教学过程的结束。在</a:t>
            </a:r>
            <a:r>
              <a:rPr lang="en-US" altLang="zh-CN" sz="2800" b="1" dirty="0" smtClean="0">
                <a:latin typeface="楷体_GB2312" pitchFamily="49" charset="-122"/>
                <a:ea typeface="楷体_GB2312" pitchFamily="49" charset="-122"/>
              </a:rPr>
              <a:t>ASSURE</a:t>
            </a:r>
            <a:r>
              <a:rPr lang="zh-CN" altLang="en-US" sz="2800" b="1" dirty="0" smtClean="0">
                <a:latin typeface="楷体_GB2312" pitchFamily="49" charset="-122"/>
                <a:ea typeface="楷体_GB2312" pitchFamily="49" charset="-122"/>
              </a:rPr>
              <a:t>模式中，评估是下一个教学周期的开始。</a:t>
            </a:r>
            <a:br>
              <a:rPr lang="zh-CN" altLang="en-US" sz="2800" b="1" dirty="0" smtClean="0">
                <a:latin typeface="楷体_GB2312" pitchFamily="49" charset="-122"/>
                <a:ea typeface="楷体_GB2312" pitchFamily="49" charset="-122"/>
              </a:rPr>
            </a:br>
            <a:endParaRPr lang="zh-CN" altLang="en-US" sz="2800" b="1" dirty="0" smtClean="0">
              <a:latin typeface="楷体_GB2312" pitchFamily="49" charset="-122"/>
              <a:ea typeface="楷体_GB2312" pitchFamily="49" charset="-122"/>
            </a:endParaRPr>
          </a:p>
          <a:p>
            <a:pPr eaLnBrk="1" hangingPunct="1"/>
            <a:endParaRPr lang="zh-CN" altLang="en-US" sz="2800" b="1" dirty="0" smtClean="0">
              <a:latin typeface="楷体_GB2312" pitchFamily="49" charset="-122"/>
              <a:ea typeface="楷体_GB2312" pitchFamily="49" charset="-122"/>
            </a:endParaRPr>
          </a:p>
        </p:txBody>
      </p:sp>
      <p:sp>
        <p:nvSpPr>
          <p:cNvPr id="35842" name="Rectangle 2"/>
          <p:cNvSpPr>
            <a:spLocks noGrp="1" noChangeArrowheads="1"/>
          </p:cNvSpPr>
          <p:nvPr>
            <p:ph type="title" idx="4294967295"/>
          </p:nvPr>
        </p:nvSpPr>
        <p:spPr>
          <a:xfrm>
            <a:off x="0" y="476672"/>
            <a:ext cx="8229600" cy="791741"/>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en-US" altLang="zh-CN" sz="4100" kern="1200" dirty="0">
                <a:effectLst>
                  <a:outerShdw blurRad="31750" dist="25400" dir="5400000" algn="tl" rotWithShape="0">
                    <a:srgbClr val="000000">
                      <a:alpha val="25000"/>
                    </a:srgbClr>
                  </a:outerShdw>
                </a:effectLst>
              </a:rPr>
              <a:t>6</a:t>
            </a:r>
            <a:r>
              <a:rPr lang="zh-CN" altLang="en-US" sz="4100" kern="1200" dirty="0">
                <a:effectLst>
                  <a:outerShdw blurRad="31750" dist="25400" dir="5400000" algn="tl" rotWithShape="0">
                    <a:srgbClr val="000000">
                      <a:alpha val="25000"/>
                    </a:srgbClr>
                  </a:outerShdw>
                </a:effectLst>
              </a:rPr>
              <a:t>、</a:t>
            </a:r>
            <a:r>
              <a:rPr lang="en-US" altLang="zh-CN" sz="4100" kern="1200" dirty="0">
                <a:effectLst>
                  <a:outerShdw blurRad="31750" dist="25400" dir="5400000" algn="tl" rotWithShape="0">
                    <a:srgbClr val="000000">
                      <a:alpha val="25000"/>
                    </a:srgbClr>
                  </a:outerShdw>
                </a:effectLst>
              </a:rPr>
              <a:t>Evaluate and revise</a:t>
            </a:r>
          </a:p>
        </p:txBody>
      </p:sp>
      <p:sp>
        <p:nvSpPr>
          <p:cNvPr id="3" name="爆炸形 2 2"/>
          <p:cNvSpPr/>
          <p:nvPr/>
        </p:nvSpPr>
        <p:spPr>
          <a:xfrm>
            <a:off x="5951947" y="1237402"/>
            <a:ext cx="3168352" cy="1512168"/>
          </a:xfrm>
          <a:prstGeom prst="irregularSeal2">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CN" altLang="en-US" sz="2000" b="1" dirty="0" smtClean="0"/>
              <a:t>有不足吗？</a:t>
            </a:r>
            <a:endParaRPr lang="zh-CN" alt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4294967295"/>
          </p:nvPr>
        </p:nvSpPr>
        <p:spPr>
          <a:xfrm>
            <a:off x="251520" y="1484784"/>
            <a:ext cx="8229600" cy="4525962"/>
          </a:xfrm>
        </p:spPr>
        <p:txBody>
          <a:bodyPr>
            <a:normAutofit fontScale="62500" lnSpcReduction="20000"/>
          </a:bodyPr>
          <a:lstStyle/>
          <a:p>
            <a:pPr eaLnBrk="1" hangingPunct="1">
              <a:lnSpc>
                <a:spcPct val="120000"/>
              </a:lnSpc>
            </a:pPr>
            <a:r>
              <a:rPr lang="zh-CN" altLang="en-US" sz="3900" b="1" dirty="0" smtClean="0">
                <a:latin typeface="楷体_GB2312" pitchFamily="49" charset="-122"/>
                <a:ea typeface="楷体_GB2312" pitchFamily="49" charset="-122"/>
              </a:rPr>
              <a:t>原则：</a:t>
            </a:r>
            <a:endParaRPr lang="en-US" altLang="zh-CN" sz="3900" b="1" dirty="0" smtClean="0">
              <a:latin typeface="楷体_GB2312" pitchFamily="49" charset="-122"/>
              <a:ea typeface="楷体_GB2312" pitchFamily="49" charset="-122"/>
            </a:endParaRPr>
          </a:p>
          <a:p>
            <a:pPr lvl="1">
              <a:lnSpc>
                <a:spcPct val="120000"/>
              </a:lnSpc>
            </a:pPr>
            <a:r>
              <a:rPr lang="zh-CN" altLang="en-US" sz="3600" b="1" dirty="0" smtClean="0">
                <a:latin typeface="楷体_GB2312" pitchFamily="49" charset="-122"/>
                <a:ea typeface="楷体_GB2312" pitchFamily="49" charset="-122"/>
              </a:rPr>
              <a:t>评估方法依赖于特定学习目标的特点 。</a:t>
            </a:r>
          </a:p>
          <a:p>
            <a:pPr lvl="1">
              <a:lnSpc>
                <a:spcPct val="120000"/>
              </a:lnSpc>
            </a:pPr>
            <a:r>
              <a:rPr lang="zh-CN" altLang="en-US" sz="3600" b="1" dirty="0" smtClean="0">
                <a:latin typeface="楷体_GB2312" pitchFamily="49" charset="-122"/>
                <a:ea typeface="楷体_GB2312" pitchFamily="49" charset="-122"/>
              </a:rPr>
              <a:t>评估过程与教学目标是对应的</a:t>
            </a:r>
            <a:endParaRPr lang="en-US" altLang="zh-CN" sz="3600" b="1" dirty="0" smtClean="0">
              <a:latin typeface="楷体_GB2312" pitchFamily="49" charset="-122"/>
              <a:ea typeface="楷体_GB2312" pitchFamily="49" charset="-122"/>
            </a:endParaRPr>
          </a:p>
          <a:p>
            <a:pPr>
              <a:lnSpc>
                <a:spcPct val="120000"/>
              </a:lnSpc>
              <a:buNone/>
            </a:pPr>
            <a:r>
              <a:rPr lang="zh-CN" altLang="en-US" sz="4000" b="1" dirty="0" smtClean="0">
                <a:solidFill>
                  <a:srgbClr val="CC3300"/>
                </a:solidFill>
                <a:latin typeface="楷体_GB2312" pitchFamily="49" charset="-122"/>
                <a:ea typeface="楷体_GB2312" pitchFamily="49" charset="-122"/>
              </a:rPr>
              <a:t>评估方法</a:t>
            </a:r>
            <a:r>
              <a:rPr lang="zh-CN" altLang="en-US" sz="4000" b="1" dirty="0" smtClean="0">
                <a:latin typeface="楷体_GB2312" pitchFamily="49" charset="-122"/>
                <a:ea typeface="楷体_GB2312" pitchFamily="49" charset="-122"/>
              </a:rPr>
              <a:t>：</a:t>
            </a:r>
            <a:endParaRPr lang="zh-CN" altLang="en-US" sz="4000" b="1" dirty="0">
              <a:latin typeface="楷体_GB2312" pitchFamily="49" charset="-122"/>
              <a:ea typeface="楷体_GB2312" pitchFamily="49" charset="-122"/>
            </a:endParaRPr>
          </a:p>
          <a:p>
            <a:pPr lvl="1">
              <a:lnSpc>
                <a:spcPct val="120000"/>
              </a:lnSpc>
            </a:pPr>
            <a:r>
              <a:rPr lang="zh-CN" altLang="en-US" sz="3700" b="1" dirty="0">
                <a:latin typeface="楷体_GB2312" pitchFamily="49" charset="-122"/>
                <a:ea typeface="楷体_GB2312" pitchFamily="49" charset="-122"/>
              </a:rPr>
              <a:t>学生完成项目作业，如写论文、科学探究、制作海报等　</a:t>
            </a:r>
          </a:p>
          <a:p>
            <a:pPr lvl="1">
              <a:lnSpc>
                <a:spcPct val="120000"/>
              </a:lnSpc>
            </a:pPr>
            <a:r>
              <a:rPr lang="zh-CN" altLang="en-US" sz="3700" b="1" dirty="0">
                <a:latin typeface="楷体_GB2312" pitchFamily="49" charset="-122"/>
                <a:ea typeface="楷体_GB2312" pitchFamily="49" charset="-122"/>
              </a:rPr>
              <a:t>表演性作业：如演讲、做体操、自我防御等　</a:t>
            </a:r>
          </a:p>
          <a:p>
            <a:pPr lvl="1">
              <a:lnSpc>
                <a:spcPct val="120000"/>
              </a:lnSpc>
            </a:pPr>
            <a:r>
              <a:rPr lang="zh-CN" altLang="en-US" sz="3700" b="1" dirty="0">
                <a:latin typeface="楷体_GB2312" pitchFamily="49" charset="-122"/>
                <a:ea typeface="楷体_GB2312" pitchFamily="49" charset="-122"/>
              </a:rPr>
              <a:t>老师和学生口头问答　</a:t>
            </a:r>
          </a:p>
          <a:p>
            <a:pPr lvl="1">
              <a:lnSpc>
                <a:spcPct val="120000"/>
              </a:lnSpc>
            </a:pPr>
            <a:r>
              <a:rPr lang="zh-CN" altLang="en-US" sz="3700" b="1" dirty="0">
                <a:latin typeface="楷体_GB2312" pitchFamily="49" charset="-122"/>
                <a:ea typeface="楷体_GB2312" pitchFamily="49" charset="-122"/>
              </a:rPr>
              <a:t>讨论有争议的话题和最近发生的事件　</a:t>
            </a:r>
          </a:p>
          <a:p>
            <a:pPr lvl="1">
              <a:lnSpc>
                <a:spcPct val="120000"/>
              </a:lnSpc>
            </a:pPr>
            <a:r>
              <a:rPr lang="zh-CN" altLang="en-US" sz="3700" b="1" dirty="0">
                <a:latin typeface="楷体_GB2312" pitchFamily="49" charset="-122"/>
                <a:ea typeface="楷体_GB2312" pitchFamily="49" charset="-122"/>
              </a:rPr>
              <a:t>档案袋评价：包括带有总结和反思的学生作业</a:t>
            </a:r>
          </a:p>
          <a:p>
            <a:pPr>
              <a:lnSpc>
                <a:spcPct val="120000"/>
              </a:lnSpc>
            </a:pPr>
            <a:endParaRPr lang="zh-CN" altLang="en-US" sz="3900" b="1" dirty="0" smtClean="0">
              <a:latin typeface="楷体_GB2312" pitchFamily="49" charset="-122"/>
              <a:ea typeface="楷体_GB2312" pitchFamily="49" charset="-122"/>
            </a:endParaRPr>
          </a:p>
        </p:txBody>
      </p:sp>
      <p:sp>
        <p:nvSpPr>
          <p:cNvPr id="37890" name="Rectangle 2"/>
          <p:cNvSpPr>
            <a:spLocks noGrp="1" noChangeArrowheads="1"/>
          </p:cNvSpPr>
          <p:nvPr>
            <p:ph type="title" idx="4294967295"/>
          </p:nvPr>
        </p:nvSpPr>
        <p:spPr>
          <a:xfrm>
            <a:off x="395536" y="476672"/>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100" kern="1200" dirty="0">
                <a:effectLst>
                  <a:outerShdw blurRad="31750" dist="25400" dir="5400000" algn="tl" rotWithShape="0">
                    <a:srgbClr val="000000">
                      <a:alpha val="25000"/>
                    </a:srgbClr>
                  </a:outerShdw>
                </a:effectLst>
              </a:rPr>
              <a:t>如何对学生进行评估？</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idx="4294967295"/>
          </p:nvPr>
        </p:nvSpPr>
        <p:spPr>
          <a:xfrm>
            <a:off x="323528" y="1484784"/>
            <a:ext cx="8229600" cy="4525962"/>
          </a:xfrm>
        </p:spPr>
        <p:txBody>
          <a:bodyPr/>
          <a:lstStyle/>
          <a:p>
            <a:pPr eaLnBrk="1" hangingPunct="1">
              <a:lnSpc>
                <a:spcPct val="90000"/>
              </a:lnSpc>
            </a:pPr>
            <a:r>
              <a:rPr lang="zh-CN" altLang="en-US" sz="2800" b="1" dirty="0" smtClean="0">
                <a:latin typeface="楷体_GB2312" pitchFamily="49" charset="-122"/>
                <a:ea typeface="楷体_GB2312" pitchFamily="49" charset="-122"/>
              </a:rPr>
              <a:t>教学素材是否有效？　</a:t>
            </a:r>
          </a:p>
          <a:p>
            <a:pPr eaLnBrk="1" hangingPunct="1">
              <a:lnSpc>
                <a:spcPct val="90000"/>
              </a:lnSpc>
            </a:pPr>
            <a:r>
              <a:rPr lang="zh-CN" altLang="en-US" sz="2800" b="1" dirty="0" smtClean="0">
                <a:latin typeface="楷体_GB2312" pitchFamily="49" charset="-122"/>
                <a:ea typeface="楷体_GB2312" pitchFamily="49" charset="-122"/>
              </a:rPr>
              <a:t>教学效果是否还可以提高？　</a:t>
            </a:r>
          </a:p>
          <a:p>
            <a:pPr eaLnBrk="1" hangingPunct="1">
              <a:lnSpc>
                <a:spcPct val="90000"/>
              </a:lnSpc>
            </a:pPr>
            <a:r>
              <a:rPr lang="zh-CN" altLang="en-US" sz="2800" b="1" dirty="0" smtClean="0">
                <a:latin typeface="楷体_GB2312" pitchFamily="49" charset="-122"/>
                <a:ea typeface="楷体_GB2312" pitchFamily="49" charset="-122"/>
              </a:rPr>
              <a:t>与学生取得的成绩相比，制作媒体的成本是否值得？　</a:t>
            </a:r>
          </a:p>
          <a:p>
            <a:pPr eaLnBrk="1" hangingPunct="1">
              <a:lnSpc>
                <a:spcPct val="90000"/>
              </a:lnSpc>
            </a:pPr>
            <a:r>
              <a:rPr lang="zh-CN" altLang="en-US" sz="2800" b="1" dirty="0" smtClean="0">
                <a:latin typeface="楷体_GB2312" pitchFamily="49" charset="-122"/>
                <a:ea typeface="楷体_GB2312" pitchFamily="49" charset="-122"/>
              </a:rPr>
              <a:t>演讲</a:t>
            </a:r>
            <a:r>
              <a:rPr lang="en-US" altLang="zh-CN" sz="2800" b="1" dirty="0" smtClean="0">
                <a:latin typeface="楷体_GB2312" pitchFamily="49" charset="-122"/>
                <a:ea typeface="楷体_GB2312" pitchFamily="49" charset="-122"/>
              </a:rPr>
              <a:t>/</a:t>
            </a:r>
            <a:r>
              <a:rPr lang="zh-CN" altLang="en-US" sz="2800" b="1" dirty="0" smtClean="0">
                <a:latin typeface="楷体_GB2312" pitchFamily="49" charset="-122"/>
                <a:ea typeface="楷体_GB2312" pitchFamily="49" charset="-122"/>
              </a:rPr>
              <a:t>教学时间与实际的效果相比是否太长了？</a:t>
            </a:r>
          </a:p>
          <a:p>
            <a:pPr eaLnBrk="1" hangingPunct="1">
              <a:lnSpc>
                <a:spcPct val="90000"/>
              </a:lnSpc>
            </a:pPr>
            <a:r>
              <a:rPr lang="zh-CN" altLang="en-US" sz="2800" b="1" dirty="0" smtClean="0">
                <a:latin typeface="楷体_GB2312" pitchFamily="49" charset="-122"/>
                <a:ea typeface="楷体_GB2312" pitchFamily="49" charset="-122"/>
              </a:rPr>
              <a:t>媒体是否帮助学生达到了学习的目标？</a:t>
            </a:r>
          </a:p>
          <a:p>
            <a:pPr eaLnBrk="1" hangingPunct="1">
              <a:lnSpc>
                <a:spcPct val="90000"/>
              </a:lnSpc>
            </a:pPr>
            <a:r>
              <a:rPr lang="zh-CN" altLang="en-US" sz="2800" b="1" dirty="0" smtClean="0">
                <a:latin typeface="楷体_GB2312" pitchFamily="49" charset="-122"/>
                <a:ea typeface="楷体_GB2312" pitchFamily="49" charset="-122"/>
              </a:rPr>
              <a:t>媒体是否唤起了学生学习的兴趣？</a:t>
            </a:r>
          </a:p>
          <a:p>
            <a:pPr eaLnBrk="1" hangingPunct="1">
              <a:lnSpc>
                <a:spcPct val="90000"/>
              </a:lnSpc>
            </a:pPr>
            <a:r>
              <a:rPr lang="zh-CN" altLang="en-US" sz="2800" b="1" dirty="0" smtClean="0">
                <a:latin typeface="楷体_GB2312" pitchFamily="49" charset="-122"/>
                <a:ea typeface="楷体_GB2312" pitchFamily="49" charset="-122"/>
              </a:rPr>
              <a:t>学习方法是否为学生提供了有益的参与的机会？</a:t>
            </a:r>
            <a:br>
              <a:rPr lang="zh-CN" altLang="en-US" sz="2800" b="1" dirty="0" smtClean="0">
                <a:latin typeface="楷体_GB2312" pitchFamily="49" charset="-122"/>
                <a:ea typeface="楷体_GB2312" pitchFamily="49" charset="-122"/>
              </a:rPr>
            </a:br>
            <a:endParaRPr lang="zh-CN" altLang="en-US" sz="2800" b="1" dirty="0" smtClean="0">
              <a:latin typeface="楷体_GB2312" pitchFamily="49" charset="-122"/>
              <a:ea typeface="楷体_GB2312" pitchFamily="49" charset="-122"/>
            </a:endParaRPr>
          </a:p>
          <a:p>
            <a:pPr eaLnBrk="1" hangingPunct="1">
              <a:lnSpc>
                <a:spcPct val="90000"/>
              </a:lnSpc>
            </a:pPr>
            <a:endParaRPr lang="en-US" altLang="zh-CN" sz="3200" dirty="0" smtClean="0"/>
          </a:p>
        </p:txBody>
      </p:sp>
      <p:sp>
        <p:nvSpPr>
          <p:cNvPr id="40962" name="Rectangle 2"/>
          <p:cNvSpPr>
            <a:spLocks noGrp="1" noChangeArrowheads="1"/>
          </p:cNvSpPr>
          <p:nvPr>
            <p:ph type="title" idx="4294967295"/>
          </p:nvPr>
        </p:nvSpPr>
        <p:spPr>
          <a:xfrm>
            <a:off x="0" y="461963"/>
            <a:ext cx="8229600" cy="734789"/>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100" kern="1200" dirty="0">
                <a:effectLst>
                  <a:outerShdw blurRad="31750" dist="25400" dir="5400000" algn="tl" rotWithShape="0">
                    <a:srgbClr val="000000">
                      <a:alpha val="25000"/>
                    </a:srgbClr>
                  </a:outerShdw>
                </a:effectLst>
              </a:rPr>
              <a:t>如何对方法和媒体进行评价？</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4294967295"/>
          </p:nvPr>
        </p:nvSpPr>
        <p:spPr>
          <a:xfrm>
            <a:off x="323528" y="1556792"/>
            <a:ext cx="8229600" cy="4525962"/>
          </a:xfrm>
        </p:spPr>
        <p:txBody>
          <a:bodyPr/>
          <a:lstStyle/>
          <a:p>
            <a:pPr eaLnBrk="1" hangingPunct="1"/>
            <a:r>
              <a:rPr lang="zh-CN" altLang="en-US" sz="2800" b="1" dirty="0" smtClean="0">
                <a:latin typeface="楷体_GB2312" pitchFamily="49" charset="-122"/>
                <a:ea typeface="楷体_GB2312" pitchFamily="49" charset="-122"/>
              </a:rPr>
              <a:t>自评</a:t>
            </a:r>
          </a:p>
          <a:p>
            <a:pPr eaLnBrk="1" hangingPunct="1"/>
            <a:r>
              <a:rPr lang="zh-CN" altLang="en-US" sz="2800" b="1" dirty="0" smtClean="0">
                <a:latin typeface="楷体_GB2312" pitchFamily="49" charset="-122"/>
                <a:ea typeface="楷体_GB2312" pitchFamily="49" charset="-122"/>
              </a:rPr>
              <a:t>学生评价</a:t>
            </a:r>
          </a:p>
          <a:p>
            <a:pPr eaLnBrk="1" hangingPunct="1"/>
            <a:r>
              <a:rPr lang="zh-CN" altLang="en-US" sz="2800" b="1" dirty="0" smtClean="0">
                <a:latin typeface="楷体_GB2312" pitchFamily="49" charset="-122"/>
                <a:ea typeface="楷体_GB2312" pitchFamily="49" charset="-122"/>
              </a:rPr>
              <a:t>同行评价</a:t>
            </a:r>
          </a:p>
          <a:p>
            <a:pPr eaLnBrk="1" hangingPunct="1"/>
            <a:r>
              <a:rPr lang="zh-CN" altLang="en-US" sz="2800" b="1" dirty="0" smtClean="0">
                <a:latin typeface="楷体_GB2312" pitchFamily="49" charset="-122"/>
                <a:ea typeface="楷体_GB2312" pitchFamily="49" charset="-122"/>
              </a:rPr>
              <a:t>管理者评价</a:t>
            </a:r>
          </a:p>
        </p:txBody>
      </p:sp>
      <p:sp>
        <p:nvSpPr>
          <p:cNvPr id="41986" name="Rectangle 2"/>
          <p:cNvSpPr>
            <a:spLocks noGrp="1" noChangeArrowheads="1"/>
          </p:cNvSpPr>
          <p:nvPr>
            <p:ph type="title" idx="4294967295"/>
          </p:nvPr>
        </p:nvSpPr>
        <p:spPr>
          <a:xfrm>
            <a:off x="326529" y="404664"/>
            <a:ext cx="8229600" cy="78853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100" kern="1200" dirty="0">
                <a:effectLst>
                  <a:outerShdw blurRad="31750" dist="25400" dir="5400000" algn="tl" rotWithShape="0">
                    <a:srgbClr val="000000">
                      <a:alpha val="25000"/>
                    </a:srgbClr>
                  </a:outerShdw>
                </a:effectLst>
              </a:rPr>
              <a:t>对教师的评价</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755650" y="1916113"/>
            <a:ext cx="7345363" cy="3722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E  </a:t>
            </a:r>
            <a:r>
              <a:rPr lang="zh-CN" altLang="en-US" sz="4000" b="1" dirty="0">
                <a:latin typeface="仿宋" panose="02010609060101010101" pitchFamily="49" charset="-122"/>
                <a:ea typeface="仿宋" panose="02010609060101010101" pitchFamily="49" charset="-122"/>
              </a:rPr>
              <a:t>评价与修正</a:t>
            </a:r>
          </a:p>
          <a:p>
            <a:pPr eaLnBrk="1" hangingPunct="1">
              <a:spcBef>
                <a:spcPct val="50000"/>
              </a:spcBef>
            </a:pPr>
            <a:r>
              <a:rPr lang="zh-CN" altLang="en-US" sz="3600" dirty="0">
                <a:latin typeface="仿宋" panose="02010609060101010101" pitchFamily="49" charset="-122"/>
                <a:ea typeface="仿宋" panose="02010609060101010101" pitchFamily="49" charset="-122"/>
              </a:rPr>
              <a:t>学生们对此次自己的作品还比较满意，操作水平也提高了不少，每个人都从其他人的作品中取长补短。大家都掌握了基本操作，以前接触过此软件的同学操作更熟练些。</a:t>
            </a: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27630895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anim calcmode="lin" valueType="num">
                                      <p:cBhvr>
                                        <p:cTn id="7" dur="1000" fill="hold"/>
                                        <p:tgtEl>
                                          <p:spTgt spid="16388"/>
                                        </p:tgtEl>
                                        <p:attrNameLst>
                                          <p:attrName>ppt_w</p:attrName>
                                        </p:attrNameLst>
                                      </p:cBhvr>
                                      <p:tavLst>
                                        <p:tav tm="0">
                                          <p:val>
                                            <p:strVal val="#ppt_w*0.70"/>
                                          </p:val>
                                        </p:tav>
                                        <p:tav tm="100000">
                                          <p:val>
                                            <p:strVal val="#ppt_w"/>
                                          </p:val>
                                        </p:tav>
                                      </p:tavLst>
                                    </p:anim>
                                    <p:anim calcmode="lin" valueType="num">
                                      <p:cBhvr>
                                        <p:cTn id="8" dur="1000" fill="hold"/>
                                        <p:tgtEl>
                                          <p:spTgt spid="16388"/>
                                        </p:tgtEl>
                                        <p:attrNameLst>
                                          <p:attrName>ppt_h</p:attrName>
                                        </p:attrNameLst>
                                      </p:cBhvr>
                                      <p:tavLst>
                                        <p:tav tm="0">
                                          <p:val>
                                            <p:strVal val="#ppt_h"/>
                                          </p:val>
                                        </p:tav>
                                        <p:tav tm="100000">
                                          <p:val>
                                            <p:strVal val="#ppt_h"/>
                                          </p:val>
                                        </p:tav>
                                      </p:tavLst>
                                    </p:anim>
                                    <p:animEffect transition="in" filter="fade">
                                      <p:cBhvr>
                                        <p:cTn id="9" dur="10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684213" y="1773238"/>
            <a:ext cx="8280400" cy="427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ea typeface="宋体" panose="02010600030101010101" pitchFamily="2" charset="-122"/>
              </a:defRPr>
            </a:lvl1pPr>
            <a:lvl2pPr marL="742950" indent="-285750">
              <a:defRPr>
                <a:solidFill>
                  <a:schemeClr val="tx1"/>
                </a:solidFill>
                <a:latin typeface="Verdana" panose="020B0604030504040204" pitchFamily="34" charset="0"/>
                <a:ea typeface="宋体" panose="02010600030101010101" pitchFamily="2" charset="-122"/>
              </a:defRPr>
            </a:lvl2pPr>
            <a:lvl3pPr marL="1143000" indent="-228600">
              <a:defRPr>
                <a:solidFill>
                  <a:schemeClr val="tx1"/>
                </a:solidFill>
                <a:latin typeface="Verdana" panose="020B0604030504040204" pitchFamily="34" charset="0"/>
                <a:ea typeface="宋体" panose="02010600030101010101" pitchFamily="2" charset="-122"/>
              </a:defRPr>
            </a:lvl3pPr>
            <a:lvl4pPr marL="1600200" indent="-228600">
              <a:defRPr>
                <a:solidFill>
                  <a:schemeClr val="tx1"/>
                </a:solidFill>
                <a:latin typeface="Verdana" panose="020B0604030504040204" pitchFamily="34" charset="0"/>
                <a:ea typeface="宋体" panose="02010600030101010101" pitchFamily="2" charset="-122"/>
              </a:defRPr>
            </a:lvl4pPr>
            <a:lvl5pPr marL="2057400" indent="-228600">
              <a:defRPr>
                <a:solidFill>
                  <a:schemeClr val="tx1"/>
                </a:solidFill>
                <a:latin typeface="Verdana" panose="020B060403050404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Verdana" panose="020B0604030504040204" pitchFamily="34" charset="0"/>
                <a:ea typeface="宋体" panose="02010600030101010101" pitchFamily="2" charset="-122"/>
              </a:defRPr>
            </a:lvl9pPr>
          </a:lstStyle>
          <a:p>
            <a:pPr algn="ctr" eaLnBrk="1" hangingPunct="1">
              <a:spcBef>
                <a:spcPct val="50000"/>
              </a:spcBef>
            </a:pPr>
            <a:r>
              <a:rPr lang="en-US" altLang="zh-CN" sz="4000" b="1" dirty="0">
                <a:latin typeface="仿宋" panose="02010609060101010101" pitchFamily="49" charset="-122"/>
                <a:ea typeface="仿宋" panose="02010609060101010101" pitchFamily="49" charset="-122"/>
              </a:rPr>
              <a:t>E  </a:t>
            </a:r>
            <a:r>
              <a:rPr lang="zh-CN" altLang="en-US" sz="4000" b="1" dirty="0">
                <a:latin typeface="仿宋" panose="02010609060101010101" pitchFamily="49" charset="-122"/>
                <a:ea typeface="仿宋" panose="02010609060101010101" pitchFamily="49" charset="-122"/>
              </a:rPr>
              <a:t>评价与修正</a:t>
            </a:r>
          </a:p>
          <a:p>
            <a:pPr eaLnBrk="1" hangingPunct="1">
              <a:spcBef>
                <a:spcPct val="50000"/>
              </a:spcBef>
            </a:pPr>
            <a:r>
              <a:rPr lang="zh-CN" altLang="en-US" sz="3600" dirty="0">
                <a:latin typeface="仿宋" panose="02010609060101010101" pitchFamily="49" charset="-122"/>
                <a:ea typeface="仿宋" panose="02010609060101010101" pitchFamily="49" charset="-122"/>
              </a:rPr>
              <a:t>使用</a:t>
            </a:r>
            <a:r>
              <a:rPr lang="en-US" altLang="zh-CN" sz="3600" dirty="0">
                <a:latin typeface="仿宋" panose="02010609060101010101" pitchFamily="49" charset="-122"/>
                <a:ea typeface="仿宋" panose="02010609060101010101" pitchFamily="49" charset="-122"/>
              </a:rPr>
              <a:t>Photoshop</a:t>
            </a:r>
            <a:r>
              <a:rPr lang="zh-CN" altLang="en-US" sz="3600" dirty="0">
                <a:latin typeface="仿宋" panose="02010609060101010101" pitchFamily="49" charset="-122"/>
                <a:ea typeface="仿宋" panose="02010609060101010101" pitchFamily="49" charset="-122"/>
              </a:rPr>
              <a:t>软件设计作品需要有一定的审美能力以及想象力，大家在此方面有些欠缺，除此老师上课时留给学生的实时操作时间太短，知识点不太系统，所以老师在讲课方法上需要改进，学生也需要提高自己其他方面的能力。</a:t>
            </a:r>
          </a:p>
        </p:txBody>
      </p:sp>
      <p:grpSp>
        <p:nvGrpSpPr>
          <p:cNvPr id="3" name="组合 2"/>
          <p:cNvGrpSpPr/>
          <p:nvPr/>
        </p:nvGrpSpPr>
        <p:grpSpPr>
          <a:xfrm>
            <a:off x="-468560" y="0"/>
            <a:ext cx="5688632" cy="1707712"/>
            <a:chOff x="-684584" y="3335"/>
            <a:chExt cx="5688632" cy="1707712"/>
          </a:xfrm>
        </p:grpSpPr>
        <p:sp>
          <p:nvSpPr>
            <p:cNvPr id="4" name="文本框 3"/>
            <p:cNvSpPr txBox="1"/>
            <p:nvPr/>
          </p:nvSpPr>
          <p:spPr>
            <a:xfrm>
              <a:off x="1187624" y="564803"/>
              <a:ext cx="3816424" cy="584775"/>
            </a:xfrm>
            <a:prstGeom prst="rect">
              <a:avLst/>
            </a:prstGeom>
            <a:blipFill>
              <a:blip r:embed="rId2"/>
              <a:srcRect/>
              <a:stretch>
                <a:fillRect t="-175376" b="-167921"/>
              </a:stretch>
            </a:blipFill>
          </p:spPr>
          <p:txBody>
            <a:bodyPr wrap="square" rtlCol="0">
              <a:spAutoFit/>
            </a:bodyPr>
            <a:lstStyle/>
            <a:p>
              <a:r>
                <a:rPr lang="zh-CN" altLang="en-US" sz="3200" b="1" dirty="0" smtClean="0">
                  <a:solidFill>
                    <a:srgbClr val="002060"/>
                  </a:solidFill>
                  <a:latin typeface="仿宋" panose="02010609060101010101" pitchFamily="49" charset="-122"/>
                  <a:ea typeface="仿宋" panose="02010609060101010101" pitchFamily="49" charset="-122"/>
                </a:rPr>
                <a:t>我是个案例：</a:t>
              </a:r>
              <a:endParaRPr lang="zh-CN" altLang="en-US" sz="3200" b="1" dirty="0">
                <a:solidFill>
                  <a:srgbClr val="002060"/>
                </a:solidFill>
                <a:latin typeface="仿宋" panose="02010609060101010101" pitchFamily="49" charset="-122"/>
                <a:ea typeface="仿宋" panose="02010609060101010101" pitchFamily="49" charset="-122"/>
              </a:endParaRPr>
            </a:p>
          </p:txBody>
        </p:sp>
        <p:sp>
          <p:nvSpPr>
            <p:cNvPr id="5" name="矩形 4"/>
            <p:cNvSpPr>
              <a:spLocks noChangeAspect="1"/>
            </p:cNvSpPr>
            <p:nvPr/>
          </p:nvSpPr>
          <p:spPr>
            <a:xfrm>
              <a:off x="-684584" y="3335"/>
              <a:ext cx="3035932" cy="1707712"/>
            </a:xfrm>
            <a:prstGeom prst="rect">
              <a:avLst/>
            </a:prstGeom>
            <a:blipFill dpi="0" rotWithShape="1">
              <a:blip r:embed="rId3"/>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dk1"/>
                  </a:solidFill>
                  <a:prstDash val="solid"/>
                  <a:miter lim="800000"/>
                </a14:hiddenLine>
              </a:ext>
            </a:extLst>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spTree>
    <p:extLst>
      <p:ext uri="{BB962C8B-B14F-4D97-AF65-F5344CB8AC3E}">
        <p14:creationId xmlns:p14="http://schemas.microsoft.com/office/powerpoint/2010/main" val="21801450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randombar(horizontal)">
                                      <p:cBhvr>
                                        <p:cTn id="7" dur="500"/>
                                        <p:tgtEl>
                                          <p:spTgt spid="17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zh-CN" sz="2900" b="0" smtClean="0"/>
              <a:t>The ASSURE Model</a:t>
            </a:r>
          </a:p>
        </p:txBody>
      </p:sp>
      <p:sp>
        <p:nvSpPr>
          <p:cNvPr id="37891" name="Rectangle 3"/>
          <p:cNvSpPr>
            <a:spLocks noGrp="1" noChangeArrowheads="1"/>
          </p:cNvSpPr>
          <p:nvPr>
            <p:ph idx="1"/>
          </p:nvPr>
        </p:nvSpPr>
        <p:spPr/>
        <p:txBody>
          <a:bodyPr>
            <a:normAutofit fontScale="92500" lnSpcReduction="10000"/>
          </a:bodyPr>
          <a:lstStyle/>
          <a:p>
            <a:pPr eaLnBrk="1" hangingPunct="1">
              <a:lnSpc>
                <a:spcPct val="150000"/>
              </a:lnSpc>
            </a:pPr>
            <a:r>
              <a:rPr lang="en-US" altLang="zh-CN" b="1" smtClean="0"/>
              <a:t>A ------ Analyze learners</a:t>
            </a:r>
          </a:p>
          <a:p>
            <a:pPr eaLnBrk="1" hangingPunct="1">
              <a:lnSpc>
                <a:spcPct val="150000"/>
              </a:lnSpc>
            </a:pPr>
            <a:r>
              <a:rPr lang="en-US" altLang="zh-CN" b="1" smtClean="0"/>
              <a:t>S ------ State objectives</a:t>
            </a:r>
          </a:p>
          <a:p>
            <a:pPr eaLnBrk="1" hangingPunct="1">
              <a:lnSpc>
                <a:spcPct val="150000"/>
              </a:lnSpc>
            </a:pPr>
            <a:r>
              <a:rPr lang="en-US" altLang="zh-CN" b="1" smtClean="0"/>
              <a:t>S ------ Select methods, media and materials</a:t>
            </a:r>
          </a:p>
          <a:p>
            <a:pPr eaLnBrk="1" hangingPunct="1">
              <a:lnSpc>
                <a:spcPct val="150000"/>
              </a:lnSpc>
            </a:pPr>
            <a:r>
              <a:rPr lang="en-US" altLang="zh-CN" b="1" smtClean="0"/>
              <a:t>U ------ Utilize media and materials</a:t>
            </a:r>
          </a:p>
          <a:p>
            <a:pPr eaLnBrk="1" hangingPunct="1">
              <a:lnSpc>
                <a:spcPct val="150000"/>
              </a:lnSpc>
            </a:pPr>
            <a:r>
              <a:rPr lang="en-US" altLang="zh-CN" b="1" smtClean="0"/>
              <a:t>R ------ Require learner participation</a:t>
            </a:r>
          </a:p>
          <a:p>
            <a:pPr eaLnBrk="1" hangingPunct="1">
              <a:lnSpc>
                <a:spcPct val="150000"/>
              </a:lnSpc>
            </a:pPr>
            <a:r>
              <a:rPr lang="en-US" altLang="zh-CN" b="1" smtClean="0"/>
              <a:t>E ------ Evaluate and revise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zh-CN" dirty="0" smtClean="0"/>
              <a:t>Learning activity 2</a:t>
            </a:r>
          </a:p>
        </p:txBody>
      </p:sp>
      <p:sp>
        <p:nvSpPr>
          <p:cNvPr id="40963" name="Rectangle 3"/>
          <p:cNvSpPr>
            <a:spLocks noGrp="1" noChangeArrowheads="1"/>
          </p:cNvSpPr>
          <p:nvPr>
            <p:ph idx="1"/>
          </p:nvPr>
        </p:nvSpPr>
        <p:spPr/>
        <p:txBody>
          <a:bodyPr/>
          <a:lstStyle/>
          <a:p>
            <a:pPr eaLnBrk="1" hangingPunct="1"/>
            <a:endParaRPr lang="en-US" altLang="zh-CN" dirty="0" smtClean="0"/>
          </a:p>
          <a:p>
            <a:pPr eaLnBrk="1" hangingPunct="1"/>
            <a:r>
              <a:rPr lang="en-US" altLang="zh-CN" dirty="0" smtClean="0"/>
              <a:t>Evaluate </a:t>
            </a:r>
            <a:r>
              <a:rPr lang="en-US" altLang="zh-CN" dirty="0" smtClean="0"/>
              <a:t>the ASSUEE model by using your experience.</a:t>
            </a:r>
            <a:endParaRPr lang="en-US" altLang="zh-CN"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79512" y="332656"/>
            <a:ext cx="7886700" cy="975643"/>
          </a:xfrm>
        </p:spPr>
        <p:txBody>
          <a:bodyPr/>
          <a:lstStyle/>
          <a:p>
            <a:pPr eaLnBrk="1" hangingPunct="1"/>
            <a:r>
              <a:rPr lang="en-US" altLang="zh-CN" dirty="0" smtClean="0"/>
              <a:t>Using the </a:t>
            </a:r>
            <a:r>
              <a:rPr lang="en-US" altLang="zh-CN" b="1" dirty="0" smtClean="0"/>
              <a:t>ADDIE</a:t>
            </a:r>
            <a:r>
              <a:rPr lang="en-US" altLang="zh-CN" dirty="0" smtClean="0"/>
              <a:t> Model</a:t>
            </a:r>
          </a:p>
        </p:txBody>
      </p:sp>
      <p:sp>
        <p:nvSpPr>
          <p:cNvPr id="41987" name="Rectangle 3"/>
          <p:cNvSpPr>
            <a:spLocks noGrp="1" noChangeArrowheads="1"/>
          </p:cNvSpPr>
          <p:nvPr>
            <p:ph idx="1"/>
          </p:nvPr>
        </p:nvSpPr>
        <p:spPr>
          <a:xfrm>
            <a:off x="192752" y="1258722"/>
            <a:ext cx="5315351" cy="5194614"/>
          </a:xfrm>
        </p:spPr>
        <p:txBody>
          <a:bodyPr>
            <a:normAutofit fontScale="85000" lnSpcReduction="10000"/>
          </a:bodyPr>
          <a:lstStyle/>
          <a:p>
            <a:pPr eaLnBrk="1" hangingPunct="1">
              <a:lnSpc>
                <a:spcPct val="110000"/>
              </a:lnSpc>
            </a:pPr>
            <a:r>
              <a:rPr lang="en-US" altLang="zh-CN" dirty="0" smtClean="0"/>
              <a:t>Instructional design is the </a:t>
            </a:r>
            <a:r>
              <a:rPr lang="en-US" altLang="zh-CN" dirty="0" smtClean="0">
                <a:solidFill>
                  <a:srgbClr val="FF0000"/>
                </a:solidFill>
              </a:rPr>
              <a:t>systematic approach </a:t>
            </a:r>
            <a:r>
              <a:rPr lang="en-US" altLang="zh-CN" dirty="0" smtClean="0"/>
              <a:t>to the Analysis, Design, Development, Implementation, and Evaluation of learning materials and activities.</a:t>
            </a:r>
          </a:p>
          <a:p>
            <a:pPr eaLnBrk="1" hangingPunct="1">
              <a:lnSpc>
                <a:spcPct val="110000"/>
              </a:lnSpc>
            </a:pPr>
            <a:endParaRPr lang="en-US" altLang="zh-CN" dirty="0" smtClean="0"/>
          </a:p>
          <a:p>
            <a:pPr eaLnBrk="1" hangingPunct="1">
              <a:lnSpc>
                <a:spcPct val="110000"/>
              </a:lnSpc>
            </a:pPr>
            <a:r>
              <a:rPr lang="en-US" altLang="zh-CN" dirty="0" smtClean="0"/>
              <a:t>Instructional design aims for a </a:t>
            </a:r>
            <a:r>
              <a:rPr lang="en-US" altLang="zh-CN" dirty="0" smtClean="0">
                <a:solidFill>
                  <a:srgbClr val="FF0000"/>
                </a:solidFill>
              </a:rPr>
              <a:t>learner-centered r</a:t>
            </a:r>
            <a:r>
              <a:rPr lang="en-US" altLang="zh-CN" dirty="0" smtClean="0"/>
              <a:t>ather than the traditional teacher-centered approach to instruction, so that effective learning can take place</a:t>
            </a:r>
          </a:p>
        </p:txBody>
      </p:sp>
      <p:pic>
        <p:nvPicPr>
          <p:cNvPr id="419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1744881"/>
            <a:ext cx="3297237" cy="401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endParaRPr lang="zh-CN" altLang="zh-CN" smtClean="0"/>
          </a:p>
        </p:txBody>
      </p:sp>
      <p:sp>
        <p:nvSpPr>
          <p:cNvPr id="43011" name="Rectangle 3"/>
          <p:cNvSpPr>
            <a:spLocks noGrp="1" noChangeArrowheads="1"/>
          </p:cNvSpPr>
          <p:nvPr>
            <p:ph idx="1"/>
          </p:nvPr>
        </p:nvSpPr>
        <p:spPr/>
        <p:txBody>
          <a:bodyPr/>
          <a:lstStyle/>
          <a:p>
            <a:pPr eaLnBrk="1" hangingPunct="1"/>
            <a:r>
              <a:rPr lang="en-US" altLang="zh-CN" b="1" dirty="0" smtClean="0"/>
              <a:t>Analysis</a:t>
            </a:r>
          </a:p>
          <a:p>
            <a:pPr eaLnBrk="1" hangingPunct="1">
              <a:buFont typeface="Wingdings" panose="05000000000000000000" pitchFamily="2" charset="2"/>
              <a:buChar char="Ø"/>
            </a:pPr>
            <a:r>
              <a:rPr lang="en-US" altLang="zh-CN" dirty="0" smtClean="0"/>
              <a:t>The Analyze phase is the foundation for all other phases of instructional design. During this phase, you must </a:t>
            </a:r>
            <a:r>
              <a:rPr lang="en-US" altLang="zh-CN" dirty="0" smtClean="0">
                <a:solidFill>
                  <a:srgbClr val="FF0000"/>
                </a:solidFill>
              </a:rPr>
              <a:t>define the problem</a:t>
            </a:r>
            <a:r>
              <a:rPr lang="en-US" altLang="zh-CN" dirty="0" smtClean="0"/>
              <a:t>, </a:t>
            </a:r>
            <a:r>
              <a:rPr lang="en-US" altLang="zh-CN" dirty="0" smtClean="0">
                <a:solidFill>
                  <a:srgbClr val="FF0000"/>
                </a:solidFill>
              </a:rPr>
              <a:t>identify the source of the problem and determine possible solutions.</a:t>
            </a:r>
          </a:p>
          <a:p>
            <a:pPr eaLnBrk="1" hangingPunct="1">
              <a:buFont typeface="Wingdings" panose="05000000000000000000" pitchFamily="2" charset="2"/>
              <a:buChar char="Ø"/>
            </a:pPr>
            <a:r>
              <a:rPr lang="en-US" altLang="zh-CN" dirty="0" smtClean="0"/>
              <a:t>needs analysis,</a:t>
            </a:r>
          </a:p>
          <a:p>
            <a:pPr eaLnBrk="1" hangingPunct="1">
              <a:buFont typeface="Wingdings" panose="05000000000000000000" pitchFamily="2" charset="2"/>
              <a:buChar char="Ø"/>
            </a:pPr>
            <a:r>
              <a:rPr lang="en-US" altLang="zh-CN" dirty="0" smtClean="0"/>
              <a:t>job analysis and task analysis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51520" y="476672"/>
            <a:ext cx="3276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sz="2400" b="1" dirty="0">
                <a:latin typeface="Times New Roman" panose="02020603050405020304" pitchFamily="18" charset="0"/>
              </a:rPr>
              <a:t>ASSURE </a:t>
            </a:r>
            <a:r>
              <a:rPr kumimoji="1" lang="zh-CN" altLang="en-US" sz="2400" b="1" dirty="0">
                <a:latin typeface="Times New Roman" panose="02020603050405020304" pitchFamily="18" charset="0"/>
              </a:rPr>
              <a:t>模式</a:t>
            </a:r>
            <a:r>
              <a:rPr kumimoji="1" lang="zh-CN" altLang="en-US" sz="2400" dirty="0">
                <a:latin typeface="Times New Roman" panose="02020603050405020304" pitchFamily="18" charset="0"/>
              </a:rPr>
              <a:t> </a:t>
            </a:r>
          </a:p>
        </p:txBody>
      </p:sp>
      <p:sp>
        <p:nvSpPr>
          <p:cNvPr id="3" name="内容占位符 2"/>
          <p:cNvSpPr>
            <a:spLocks noGrp="1"/>
          </p:cNvSpPr>
          <p:nvPr>
            <p:ph idx="1"/>
          </p:nvPr>
        </p:nvSpPr>
        <p:spPr/>
        <p:txBody>
          <a:bodyPr>
            <a:normAutofit fontScale="92500" lnSpcReduction="10000"/>
          </a:bodyPr>
          <a:lstStyle/>
          <a:p>
            <a:r>
              <a:rPr lang="en-US" altLang="zh-CN" dirty="0">
                <a:latin typeface="+mn-ea"/>
              </a:rPr>
              <a:t>ASSURE</a:t>
            </a:r>
            <a:r>
              <a:rPr lang="zh-CN" altLang="en-US" dirty="0">
                <a:latin typeface="+mn-ea"/>
              </a:rPr>
              <a:t>模式由印第安纳大学</a:t>
            </a:r>
            <a:r>
              <a:rPr lang="en-US" altLang="zh-CN" dirty="0">
                <a:latin typeface="+mn-ea"/>
              </a:rPr>
              <a:t>Robert </a:t>
            </a:r>
            <a:r>
              <a:rPr lang="en-US" altLang="zh-CN" dirty="0" err="1">
                <a:latin typeface="+mn-ea"/>
              </a:rPr>
              <a:t>Heinich</a:t>
            </a:r>
            <a:r>
              <a:rPr lang="zh-CN" altLang="en-US" dirty="0">
                <a:latin typeface="+mn-ea"/>
              </a:rPr>
              <a:t>，</a:t>
            </a:r>
            <a:r>
              <a:rPr lang="en-US" altLang="zh-CN" dirty="0">
                <a:latin typeface="+mn-ea"/>
              </a:rPr>
              <a:t>Michael </a:t>
            </a:r>
            <a:r>
              <a:rPr lang="en-US" altLang="zh-CN" dirty="0" err="1">
                <a:latin typeface="+mn-ea"/>
              </a:rPr>
              <a:t>Molenda</a:t>
            </a:r>
            <a:r>
              <a:rPr lang="en-US" altLang="zh-CN" dirty="0">
                <a:latin typeface="+mn-ea"/>
              </a:rPr>
              <a:t> </a:t>
            </a:r>
            <a:r>
              <a:rPr lang="zh-CN" altLang="en-US" dirty="0">
                <a:latin typeface="+mn-ea"/>
              </a:rPr>
              <a:t>和</a:t>
            </a:r>
            <a:r>
              <a:rPr lang="en-US" altLang="zh-CN" dirty="0">
                <a:latin typeface="+mn-ea"/>
              </a:rPr>
              <a:t>Purdue</a:t>
            </a:r>
            <a:r>
              <a:rPr lang="zh-CN" altLang="en-US" dirty="0">
                <a:latin typeface="+mn-ea"/>
              </a:rPr>
              <a:t>大学</a:t>
            </a:r>
            <a:r>
              <a:rPr lang="en-US" altLang="zh-CN" dirty="0">
                <a:latin typeface="+mn-ea"/>
              </a:rPr>
              <a:t>James D. Russell</a:t>
            </a:r>
            <a:r>
              <a:rPr lang="zh-CN" altLang="en-US" dirty="0">
                <a:latin typeface="+mn-ea"/>
              </a:rPr>
              <a:t>于</a:t>
            </a:r>
            <a:r>
              <a:rPr lang="en-US" altLang="zh-CN" dirty="0">
                <a:latin typeface="+mn-ea"/>
              </a:rPr>
              <a:t>1989</a:t>
            </a:r>
            <a:r>
              <a:rPr lang="zh-CN" altLang="en-US" dirty="0">
                <a:latin typeface="+mn-ea"/>
              </a:rPr>
              <a:t>年提出，以认知学习理论为基础，有机整合了加涅提出的</a:t>
            </a:r>
            <a:r>
              <a:rPr lang="en-US" altLang="zh-CN" dirty="0">
                <a:latin typeface="+mn-ea"/>
              </a:rPr>
              <a:t>9</a:t>
            </a:r>
            <a:r>
              <a:rPr lang="zh-CN" altLang="en-US" dirty="0">
                <a:latin typeface="+mn-ea"/>
              </a:rPr>
              <a:t>段教学事件理论，是一个很有价值、广泛接受、能够推广到课堂教学、远程教育和企业培训等多个领域中的教学设计模式</a:t>
            </a:r>
            <a:r>
              <a:rPr lang="zh-CN" altLang="en-US" dirty="0" smtClean="0">
                <a:latin typeface="+mn-ea"/>
              </a:rPr>
              <a:t>。</a:t>
            </a:r>
            <a:endParaRPr lang="en-US" altLang="zh-CN" dirty="0" smtClean="0">
              <a:latin typeface="+mn-ea"/>
            </a:endParaRPr>
          </a:p>
          <a:p>
            <a:r>
              <a:rPr lang="en-US" altLang="zh-CN" b="1" dirty="0"/>
              <a:t>ASSURE</a:t>
            </a:r>
            <a:r>
              <a:rPr lang="en-US" altLang="zh-CN" dirty="0"/>
              <a:t> is a simplified design model developed at Indiana University for instructional media by Robert </a:t>
            </a:r>
            <a:r>
              <a:rPr lang="en-US" altLang="zh-CN" dirty="0" err="1"/>
              <a:t>Heinich</a:t>
            </a:r>
            <a:r>
              <a:rPr lang="en-US" altLang="zh-CN" dirty="0"/>
              <a:t>, Michael </a:t>
            </a:r>
            <a:r>
              <a:rPr lang="en-US" altLang="zh-CN" dirty="0" err="1"/>
              <a:t>Molenda</a:t>
            </a:r>
            <a:r>
              <a:rPr lang="en-US" altLang="zh-CN" dirty="0"/>
              <a:t>, and James D. Russell (1993). </a:t>
            </a:r>
          </a:p>
          <a:p>
            <a:endParaRPr lang="zh-CN" altLang="en-US" dirty="0">
              <a:latin typeface="+mn-ea"/>
            </a:endParaRPr>
          </a:p>
          <a:p>
            <a:endParaRPr lang="zh-CN" alt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endParaRPr lang="zh-CN" altLang="zh-CN" smtClean="0"/>
          </a:p>
        </p:txBody>
      </p:sp>
      <p:sp>
        <p:nvSpPr>
          <p:cNvPr id="44035" name="Rectangle 3"/>
          <p:cNvSpPr>
            <a:spLocks noGrp="1" noChangeArrowheads="1"/>
          </p:cNvSpPr>
          <p:nvPr>
            <p:ph idx="1"/>
          </p:nvPr>
        </p:nvSpPr>
        <p:spPr/>
        <p:txBody>
          <a:bodyPr>
            <a:normAutofit fontScale="92500" lnSpcReduction="10000"/>
          </a:bodyPr>
          <a:lstStyle/>
          <a:p>
            <a:pPr eaLnBrk="1" hangingPunct="1"/>
            <a:r>
              <a:rPr lang="en-US" altLang="zh-CN" b="1" dirty="0" smtClean="0"/>
              <a:t>Design</a:t>
            </a:r>
          </a:p>
          <a:p>
            <a:pPr eaLnBrk="1" hangingPunct="1">
              <a:buFont typeface="Wingdings" panose="05000000000000000000" pitchFamily="2" charset="2"/>
              <a:buChar char="Ø"/>
            </a:pPr>
            <a:r>
              <a:rPr lang="en-US" altLang="zh-CN" dirty="0" smtClean="0"/>
              <a:t>The Design phase involves </a:t>
            </a:r>
            <a:r>
              <a:rPr lang="en-US" altLang="zh-CN" dirty="0" smtClean="0">
                <a:solidFill>
                  <a:srgbClr val="FF0000"/>
                </a:solidFill>
              </a:rPr>
              <a:t>using the outputs </a:t>
            </a:r>
            <a:r>
              <a:rPr lang="en-US" altLang="zh-CN" dirty="0" smtClean="0"/>
              <a:t>from the analyze phase to </a:t>
            </a:r>
            <a:r>
              <a:rPr lang="en-US" altLang="zh-CN" dirty="0" smtClean="0">
                <a:solidFill>
                  <a:srgbClr val="FF0000"/>
                </a:solidFill>
              </a:rPr>
              <a:t>plan a strategy</a:t>
            </a:r>
            <a:r>
              <a:rPr lang="en-US" altLang="zh-CN" dirty="0" smtClean="0"/>
              <a:t> for developing the instruction. </a:t>
            </a:r>
          </a:p>
          <a:p>
            <a:pPr eaLnBrk="1" hangingPunct="1">
              <a:buFont typeface="Wingdings" panose="05000000000000000000" pitchFamily="2" charset="2"/>
              <a:buChar char="Ø"/>
            </a:pPr>
            <a:r>
              <a:rPr lang="en-US" altLang="zh-CN" dirty="0" smtClean="0"/>
              <a:t> outline </a:t>
            </a:r>
            <a:r>
              <a:rPr lang="en-US" altLang="zh-CN" dirty="0" smtClean="0">
                <a:solidFill>
                  <a:srgbClr val="FF0000"/>
                </a:solidFill>
              </a:rPr>
              <a:t>how</a:t>
            </a:r>
            <a:r>
              <a:rPr lang="en-US" altLang="zh-CN" dirty="0" smtClean="0"/>
              <a:t> to reach the instructional goals determined during the Analyze phase and expand the instructional foundation.</a:t>
            </a:r>
          </a:p>
          <a:p>
            <a:pPr eaLnBrk="1" hangingPunct="1"/>
            <a:r>
              <a:rPr lang="en-US" altLang="zh-CN" dirty="0" smtClean="0"/>
              <a:t>writing a </a:t>
            </a:r>
            <a:r>
              <a:rPr lang="en-US" altLang="zh-CN" dirty="0" smtClean="0">
                <a:solidFill>
                  <a:srgbClr val="FF0000"/>
                </a:solidFill>
              </a:rPr>
              <a:t>target population description, </a:t>
            </a:r>
            <a:r>
              <a:rPr lang="en-US" altLang="zh-CN" dirty="0" smtClean="0"/>
              <a:t>conducting a learning analysis, writing objectives and test items, selecting a delivery system, and sequencing the instruction.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endParaRPr lang="zh-CN" altLang="zh-CN" smtClean="0"/>
          </a:p>
        </p:txBody>
      </p:sp>
      <p:sp>
        <p:nvSpPr>
          <p:cNvPr id="45059" name="Rectangle 3"/>
          <p:cNvSpPr>
            <a:spLocks noGrp="1" noChangeArrowheads="1"/>
          </p:cNvSpPr>
          <p:nvPr>
            <p:ph idx="1"/>
          </p:nvPr>
        </p:nvSpPr>
        <p:spPr/>
        <p:txBody>
          <a:bodyPr/>
          <a:lstStyle/>
          <a:p>
            <a:pPr eaLnBrk="1" hangingPunct="1"/>
            <a:r>
              <a:rPr lang="en-US" altLang="zh-CN" b="1" dirty="0" smtClean="0"/>
              <a:t>Development</a:t>
            </a:r>
          </a:p>
          <a:p>
            <a:pPr eaLnBrk="1" hangingPunct="1">
              <a:buFont typeface="Wingdings" panose="05000000000000000000" pitchFamily="2" charset="2"/>
              <a:buChar char="Ø"/>
            </a:pPr>
            <a:r>
              <a:rPr lang="en-US" altLang="zh-CN" dirty="0" smtClean="0"/>
              <a:t>The purpose of this phase is to </a:t>
            </a:r>
            <a:r>
              <a:rPr lang="en-US" altLang="zh-CN" dirty="0" smtClean="0">
                <a:solidFill>
                  <a:srgbClr val="FF0000"/>
                </a:solidFill>
              </a:rPr>
              <a:t>generate t</a:t>
            </a:r>
            <a:r>
              <a:rPr lang="en-US" altLang="zh-CN" dirty="0" smtClean="0"/>
              <a:t>he lesson plans and lesson materials. </a:t>
            </a:r>
          </a:p>
          <a:p>
            <a:pPr eaLnBrk="1" hangingPunct="1">
              <a:buFont typeface="Wingdings" panose="05000000000000000000" pitchFamily="2" charset="2"/>
              <a:buChar char="Ø"/>
            </a:pPr>
            <a:r>
              <a:rPr lang="en-US" altLang="zh-CN" dirty="0" smtClean="0"/>
              <a:t>Develop the instruction, all media that will be used in the instruction, and any supporting documentation. This may include hardware (e.g., simulation equipment) and software (e.g., computer-based instruction).</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endParaRPr lang="zh-CN" altLang="zh-CN" smtClean="0"/>
          </a:p>
        </p:txBody>
      </p:sp>
      <p:sp>
        <p:nvSpPr>
          <p:cNvPr id="46083" name="Rectangle 3"/>
          <p:cNvSpPr>
            <a:spLocks noGrp="1" noChangeArrowheads="1"/>
          </p:cNvSpPr>
          <p:nvPr>
            <p:ph idx="1"/>
          </p:nvPr>
        </p:nvSpPr>
        <p:spPr/>
        <p:txBody>
          <a:bodyPr>
            <a:normAutofit fontScale="92500" lnSpcReduction="10000"/>
          </a:bodyPr>
          <a:lstStyle/>
          <a:p>
            <a:pPr eaLnBrk="1" hangingPunct="1"/>
            <a:r>
              <a:rPr lang="en-US" altLang="zh-CN" b="1" dirty="0" smtClean="0"/>
              <a:t>Implementation</a:t>
            </a:r>
          </a:p>
          <a:p>
            <a:pPr eaLnBrk="1" hangingPunct="1"/>
            <a:r>
              <a:rPr lang="en-US" altLang="zh-CN" dirty="0" smtClean="0">
                <a:solidFill>
                  <a:srgbClr val="FF0000"/>
                </a:solidFill>
              </a:rPr>
              <a:t>Deliver</a:t>
            </a:r>
            <a:r>
              <a:rPr lang="en-US" altLang="zh-CN" dirty="0" smtClean="0"/>
              <a:t> the instruction, whether it's classroom-based, lab-based, or computer-based for the effective and efficient delivery of instruction. </a:t>
            </a:r>
          </a:p>
          <a:p>
            <a:pPr eaLnBrk="1" hangingPunct="1"/>
            <a:endParaRPr lang="en-US" altLang="zh-CN" dirty="0" smtClean="0"/>
          </a:p>
          <a:p>
            <a:pPr eaLnBrk="1" hangingPunct="1"/>
            <a:r>
              <a:rPr lang="en-US" altLang="zh-CN" dirty="0" smtClean="0"/>
              <a:t>This phase must </a:t>
            </a:r>
            <a:r>
              <a:rPr lang="en-US" altLang="zh-CN" dirty="0" smtClean="0">
                <a:solidFill>
                  <a:srgbClr val="FF0000"/>
                </a:solidFill>
              </a:rPr>
              <a:t>promote</a:t>
            </a:r>
            <a:r>
              <a:rPr lang="en-US" altLang="zh-CN" dirty="0" smtClean="0"/>
              <a:t> the students' understanding of material, support the students‘ mastery of objectives, and ensure the students' </a:t>
            </a:r>
            <a:r>
              <a:rPr lang="en-US" altLang="zh-CN" dirty="0" smtClean="0">
                <a:solidFill>
                  <a:srgbClr val="FF0000"/>
                </a:solidFill>
              </a:rPr>
              <a:t>transfer </a:t>
            </a:r>
            <a:r>
              <a:rPr lang="en-US" altLang="zh-CN" dirty="0" smtClean="0"/>
              <a:t>of knowledge from the instructional setting to the job.</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endParaRPr lang="zh-CN" altLang="zh-CN" smtClean="0"/>
          </a:p>
        </p:txBody>
      </p:sp>
      <p:sp>
        <p:nvSpPr>
          <p:cNvPr id="47107" name="Rectangle 3"/>
          <p:cNvSpPr>
            <a:spLocks noGrp="1" noChangeArrowheads="1"/>
          </p:cNvSpPr>
          <p:nvPr>
            <p:ph idx="1"/>
          </p:nvPr>
        </p:nvSpPr>
        <p:spPr>
          <a:xfrm>
            <a:off x="628650" y="1196752"/>
            <a:ext cx="7886700" cy="4495354"/>
          </a:xfrm>
        </p:spPr>
        <p:txBody>
          <a:bodyPr/>
          <a:lstStyle/>
          <a:p>
            <a:pPr eaLnBrk="1" hangingPunct="1"/>
            <a:r>
              <a:rPr lang="en-US" altLang="zh-CN" b="1" dirty="0" smtClean="0"/>
              <a:t>Evaluation</a:t>
            </a:r>
          </a:p>
          <a:p>
            <a:pPr eaLnBrk="1" hangingPunct="1">
              <a:buFont typeface="Wingdings" panose="05000000000000000000" pitchFamily="2" charset="2"/>
              <a:buChar char="Ø"/>
            </a:pPr>
            <a:r>
              <a:rPr lang="en-US" altLang="zh-CN" dirty="0" smtClean="0"/>
              <a:t>Measure the </a:t>
            </a:r>
            <a:r>
              <a:rPr lang="en-US" altLang="zh-CN" dirty="0" smtClean="0">
                <a:solidFill>
                  <a:srgbClr val="FF0000"/>
                </a:solidFill>
              </a:rPr>
              <a:t>effectiveness and efficiency </a:t>
            </a:r>
            <a:r>
              <a:rPr lang="en-US" altLang="zh-CN" dirty="0" smtClean="0"/>
              <a:t>of the instruction. </a:t>
            </a:r>
          </a:p>
          <a:p>
            <a:pPr eaLnBrk="1" hangingPunct="1">
              <a:buFont typeface="Wingdings" panose="05000000000000000000" pitchFamily="2" charset="2"/>
              <a:buChar char="Ø"/>
            </a:pPr>
            <a:r>
              <a:rPr lang="en-US" altLang="zh-CN" dirty="0" smtClean="0"/>
              <a:t>Evaluation should actually occur throughout the entire instructional design process - within phases, between phases, and after implementation. </a:t>
            </a:r>
          </a:p>
          <a:p>
            <a:pPr eaLnBrk="1" hangingPunct="1">
              <a:buFont typeface="Wingdings" panose="05000000000000000000" pitchFamily="2" charset="2"/>
              <a:buChar char="Ø"/>
            </a:pPr>
            <a:r>
              <a:rPr lang="en-US" altLang="zh-CN" dirty="0" smtClean="0"/>
              <a:t>Evaluation may be Formative or Summative.</a:t>
            </a:r>
          </a:p>
        </p:txBody>
      </p:sp>
      <p:pic>
        <p:nvPicPr>
          <p:cNvPr id="471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5137797"/>
            <a:ext cx="5588372" cy="1673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lgn="l" eaLnBrk="1" hangingPunct="1"/>
            <a:r>
              <a:rPr lang="en-US" altLang="zh-CN" dirty="0" smtClean="0"/>
              <a:t>Iterative instructional design process</a:t>
            </a:r>
          </a:p>
        </p:txBody>
      </p:sp>
      <p:pic>
        <p:nvPicPr>
          <p:cNvPr id="4915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06" y="2420888"/>
            <a:ext cx="6696670" cy="3834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矩形 1"/>
          <p:cNvSpPr/>
          <p:nvPr/>
        </p:nvSpPr>
        <p:spPr>
          <a:xfrm>
            <a:off x="601606" y="1442910"/>
            <a:ext cx="5770594" cy="461665"/>
          </a:xfrm>
          <a:prstGeom prst="rect">
            <a:avLst/>
          </a:prstGeom>
        </p:spPr>
        <p:txBody>
          <a:bodyPr wrap="square">
            <a:spAutoFit/>
          </a:bodyPr>
          <a:lstStyle/>
          <a:p>
            <a:r>
              <a:rPr lang="zh-CN" altLang="en-US" sz="2400" b="1" i="0" dirty="0" smtClean="0">
                <a:solidFill>
                  <a:srgbClr val="333333"/>
                </a:solidFill>
                <a:effectLst/>
                <a:latin typeface="arial" panose="020B0604020202020204" pitchFamily="34" charset="0"/>
              </a:rPr>
              <a:t>迭代教学设计过程</a:t>
            </a:r>
            <a:endParaRPr lang="zh-CN"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zh-CN" dirty="0" smtClean="0"/>
              <a:t>Course back Learning </a:t>
            </a:r>
            <a:r>
              <a:rPr lang="en-US" altLang="zh-CN" dirty="0" smtClean="0"/>
              <a:t>activity 3</a:t>
            </a:r>
          </a:p>
        </p:txBody>
      </p:sp>
      <p:sp>
        <p:nvSpPr>
          <p:cNvPr id="50179" name="Rectangle 3"/>
          <p:cNvSpPr>
            <a:spLocks noGrp="1" noChangeArrowheads="1"/>
          </p:cNvSpPr>
          <p:nvPr>
            <p:ph idx="1"/>
          </p:nvPr>
        </p:nvSpPr>
        <p:spPr>
          <a:xfrm>
            <a:off x="628650" y="1556792"/>
            <a:ext cx="7886700" cy="4495354"/>
          </a:xfrm>
        </p:spPr>
        <p:txBody>
          <a:bodyPr/>
          <a:lstStyle/>
          <a:p>
            <a:pPr eaLnBrk="1" hangingPunct="1"/>
            <a:r>
              <a:rPr lang="en-US" altLang="zh-CN" dirty="0" smtClean="0"/>
              <a:t> Compare the two Models: ASSURE and ADDIE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Learning </a:t>
            </a:r>
            <a:r>
              <a:rPr lang="zh-CN" altLang="en-US" dirty="0" smtClean="0"/>
              <a:t> </a:t>
            </a:r>
            <a:r>
              <a:rPr lang="en-US" altLang="zh-CN" dirty="0" smtClean="0"/>
              <a:t>activities from the case</a:t>
            </a:r>
            <a:endParaRPr lang="zh-CN" altLang="en-US" dirty="0"/>
          </a:p>
        </p:txBody>
      </p:sp>
      <p:sp>
        <p:nvSpPr>
          <p:cNvPr id="3" name="内容占位符 2"/>
          <p:cNvSpPr>
            <a:spLocks noGrp="1"/>
          </p:cNvSpPr>
          <p:nvPr>
            <p:ph idx="1"/>
          </p:nvPr>
        </p:nvSpPr>
        <p:spPr/>
        <p:txBody>
          <a:bodyPr/>
          <a:lstStyle/>
          <a:p>
            <a:r>
              <a:rPr lang="en-US" altLang="zh-CN" dirty="0"/>
              <a:t>Evaluate </a:t>
            </a:r>
            <a:r>
              <a:rPr lang="en-US" altLang="zh-CN" dirty="0" smtClean="0"/>
              <a:t>the </a:t>
            </a:r>
            <a:r>
              <a:rPr lang="en-US" altLang="zh-CN" dirty="0"/>
              <a:t>instructional design by using</a:t>
            </a:r>
            <a:endParaRPr lang="zh-CN" altLang="en-US" dirty="0"/>
          </a:p>
        </p:txBody>
      </p:sp>
    </p:spTree>
    <p:extLst>
      <p:ext uri="{BB962C8B-B14F-4D97-AF65-F5344CB8AC3E}">
        <p14:creationId xmlns:p14="http://schemas.microsoft.com/office/powerpoint/2010/main" val="22068549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Grp="1" noChangeArrowheads="1"/>
          </p:cNvSpPr>
          <p:nvPr>
            <p:ph type="title"/>
          </p:nvPr>
        </p:nvSpPr>
        <p:spPr>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zh-CN" altLang="en-US" sz="4100" kern="1200" dirty="0">
                <a:effectLst>
                  <a:outerShdw blurRad="31750" dist="25400" dir="5400000" algn="tl" rotWithShape="0">
                    <a:srgbClr val="000000">
                      <a:alpha val="25000"/>
                    </a:srgbClr>
                  </a:outerShdw>
                </a:effectLst>
              </a:rPr>
              <a:t>（一）、什么是</a:t>
            </a:r>
            <a:r>
              <a:rPr lang="en-US" altLang="zh-CN" sz="4100" kern="1200" dirty="0">
                <a:effectLst>
                  <a:outerShdw blurRad="31750" dist="25400" dir="5400000" algn="tl" rotWithShape="0">
                    <a:srgbClr val="000000">
                      <a:alpha val="25000"/>
                    </a:srgbClr>
                  </a:outerShdw>
                </a:effectLst>
              </a:rPr>
              <a:t>ASSURE</a:t>
            </a:r>
            <a:r>
              <a:rPr lang="zh-CN" altLang="en-US" sz="4100" kern="1200" dirty="0">
                <a:effectLst>
                  <a:outerShdw blurRad="31750" dist="25400" dir="5400000" algn="tl" rotWithShape="0">
                    <a:srgbClr val="000000">
                      <a:alpha val="25000"/>
                    </a:srgbClr>
                  </a:outerShdw>
                </a:effectLst>
              </a:rPr>
              <a:t>模型</a:t>
            </a:r>
          </a:p>
        </p:txBody>
      </p:sp>
      <p:sp>
        <p:nvSpPr>
          <p:cNvPr id="5122" name="Rectangle 3"/>
          <p:cNvSpPr>
            <a:spLocks noGrp="1" noChangeArrowheads="1"/>
          </p:cNvSpPr>
          <p:nvPr>
            <p:ph idx="1"/>
          </p:nvPr>
        </p:nvSpPr>
        <p:spPr/>
        <p:txBody>
          <a:bodyPr>
            <a:normAutofit/>
          </a:bodyPr>
          <a:lstStyle/>
          <a:p>
            <a:pPr eaLnBrk="1" hangingPunct="1">
              <a:lnSpc>
                <a:spcPct val="100000"/>
              </a:lnSpc>
            </a:pPr>
            <a:endParaRPr lang="en-US" altLang="zh-CN" sz="3200" b="1" dirty="0" smtClean="0">
              <a:latin typeface="楷体_GB2312" pitchFamily="49" charset="-122"/>
              <a:ea typeface="楷体_GB2312" pitchFamily="49" charset="-122"/>
            </a:endParaRPr>
          </a:p>
          <a:p>
            <a:pPr eaLnBrk="1" hangingPunct="1">
              <a:lnSpc>
                <a:spcPct val="100000"/>
              </a:lnSpc>
            </a:pPr>
            <a:endParaRPr lang="zh-CN" altLang="en-US" sz="3200" b="1" dirty="0" smtClean="0">
              <a:latin typeface="楷体_GB2312" pitchFamily="49" charset="-122"/>
              <a:ea typeface="楷体_GB2312" pitchFamily="49" charset="-122"/>
            </a:endParaRPr>
          </a:p>
        </p:txBody>
      </p:sp>
      <p:sp>
        <p:nvSpPr>
          <p:cNvPr id="5" name="Rectangle 3"/>
          <p:cNvSpPr txBox="1">
            <a:spLocks noChangeArrowheads="1"/>
          </p:cNvSpPr>
          <p:nvPr/>
        </p:nvSpPr>
        <p:spPr>
          <a:xfrm>
            <a:off x="0" y="1033463"/>
            <a:ext cx="8229600" cy="4525962"/>
          </a:xfrm>
          <a:prstGeom prst="rect">
            <a:avLst/>
          </a:prstGeom>
        </p:spPr>
        <p:txBody>
          <a:bodyPr vert="horz" lIns="91440" tIns="45720" rIns="91440" bIns="45720" rtlCol="0">
            <a:normAutofit/>
          </a:bodyPr>
          <a:lstStyle>
            <a:lvl1pPr marL="171450" indent="-171450" algn="l" defTabSz="685800"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zh-CN" altLang="en-US" sz="3900" b="1" dirty="0" smtClean="0">
              <a:latin typeface="楷体_GB2312" pitchFamily="49" charset="-122"/>
              <a:ea typeface="楷体_GB2312" pitchFamily="49" charset="-122"/>
            </a:endParaRPr>
          </a:p>
        </p:txBody>
      </p:sp>
      <p:sp>
        <p:nvSpPr>
          <p:cNvPr id="2" name="矩形 1"/>
          <p:cNvSpPr/>
          <p:nvPr/>
        </p:nvSpPr>
        <p:spPr>
          <a:xfrm>
            <a:off x="467544" y="1340768"/>
            <a:ext cx="7488832" cy="3323987"/>
          </a:xfrm>
          <a:prstGeom prst="rect">
            <a:avLst/>
          </a:prstGeom>
        </p:spPr>
        <p:txBody>
          <a:bodyPr wrap="square">
            <a:spAutoFit/>
          </a:bodyPr>
          <a:lstStyle/>
          <a:p>
            <a:pPr marL="457200" indent="-457200" eaLnBrk="1" hangingPunct="1">
              <a:spcBef>
                <a:spcPct val="50000"/>
              </a:spcBef>
              <a:buFont typeface="Arial" panose="020B0604020202020204" pitchFamily="34" charset="0"/>
              <a:buChar char="•"/>
              <a:defRPr/>
            </a:pPr>
            <a:r>
              <a:rPr lang="de-DE" altLang="zh-CN" sz="2800" dirty="0">
                <a:latin typeface="+mn-ea"/>
              </a:rPr>
              <a:t>ASSURE</a:t>
            </a:r>
            <a:r>
              <a:rPr lang="zh-CN" altLang="en-US" sz="2800" dirty="0">
                <a:latin typeface="+mn-ea"/>
              </a:rPr>
              <a:t>是对整个课堂教学设计计划和执行过程的系统化和步骤化，是</a:t>
            </a:r>
            <a:r>
              <a:rPr lang="zh-CN" altLang="en-US" sz="2800" b="1" dirty="0">
                <a:latin typeface="楷体_GB2312" pitchFamily="49" charset="-122"/>
                <a:ea typeface="楷体_GB2312" pitchFamily="49" charset="-122"/>
              </a:rPr>
              <a:t>一个引导</a:t>
            </a:r>
            <a:r>
              <a:rPr lang="zh-CN" altLang="en-US" sz="2800" b="1" dirty="0">
                <a:solidFill>
                  <a:srgbClr val="CC3300"/>
                </a:solidFill>
                <a:latin typeface="楷体_GB2312" pitchFamily="49" charset="-122"/>
                <a:ea typeface="楷体_GB2312" pitchFamily="49" charset="-122"/>
              </a:rPr>
              <a:t>教师</a:t>
            </a:r>
            <a:r>
              <a:rPr lang="zh-CN" altLang="en-US" sz="2800" b="1" dirty="0">
                <a:latin typeface="楷体_GB2312" pitchFamily="49" charset="-122"/>
                <a:ea typeface="楷体_GB2312" pitchFamily="49" charset="-122"/>
              </a:rPr>
              <a:t>或</a:t>
            </a:r>
            <a:r>
              <a:rPr lang="zh-CN" altLang="en-US" sz="2800" b="1" dirty="0">
                <a:solidFill>
                  <a:srgbClr val="CC3300"/>
                </a:solidFill>
                <a:latin typeface="楷体_GB2312" pitchFamily="49" charset="-122"/>
                <a:ea typeface="楷体_GB2312" pitchFamily="49" charset="-122"/>
              </a:rPr>
              <a:t>培训师</a:t>
            </a:r>
            <a:r>
              <a:rPr lang="zh-CN" altLang="en-US" sz="2800" b="1" dirty="0">
                <a:latin typeface="楷体_GB2312" pitchFamily="49" charset="-122"/>
                <a:ea typeface="楷体_GB2312" pitchFamily="49" charset="-122"/>
              </a:rPr>
              <a:t>，完成系统化设计主要步骤的教学设计</a:t>
            </a:r>
            <a:r>
              <a:rPr lang="zh-CN" altLang="en-US" sz="2800" b="1" dirty="0" smtClean="0">
                <a:latin typeface="楷体_GB2312" pitchFamily="49" charset="-122"/>
                <a:ea typeface="楷体_GB2312" pitchFamily="49" charset="-122"/>
              </a:rPr>
              <a:t>模式</a:t>
            </a:r>
            <a:r>
              <a:rPr lang="zh-CN" altLang="en-US" sz="2800" dirty="0" smtClean="0">
                <a:latin typeface="+mn-ea"/>
              </a:rPr>
              <a:t>。</a:t>
            </a:r>
            <a:endParaRPr lang="en-US" altLang="zh-CN" sz="2800" dirty="0">
              <a:latin typeface="+mn-ea"/>
            </a:endParaRPr>
          </a:p>
          <a:p>
            <a:pPr marL="457200" indent="-457200" eaLnBrk="1" hangingPunct="1">
              <a:spcBef>
                <a:spcPct val="50000"/>
              </a:spcBef>
              <a:buFont typeface="Arial" panose="020B0604020202020204" pitchFamily="34" charset="0"/>
              <a:buChar char="•"/>
              <a:defRPr/>
            </a:pPr>
            <a:r>
              <a:rPr lang="en-US" altLang="zh-CN" sz="2800" dirty="0" smtClean="0">
                <a:latin typeface="+mn-ea"/>
              </a:rPr>
              <a:t>ASSURE</a:t>
            </a:r>
            <a:r>
              <a:rPr lang="zh-CN" altLang="en-US" sz="2800" dirty="0">
                <a:latin typeface="+mn-ea"/>
              </a:rPr>
              <a:t>每个字母分别代表模式中的一个环节</a:t>
            </a:r>
            <a:r>
              <a:rPr lang="de-DE" altLang="zh-CN" sz="2800" dirty="0">
                <a:latin typeface="+mn-ea"/>
              </a:rPr>
              <a:t>, </a:t>
            </a:r>
            <a:r>
              <a:rPr lang="zh-CN" altLang="en-US" sz="2800" dirty="0">
                <a:latin typeface="+mn-ea"/>
              </a:rPr>
              <a:t>同时它也能确保</a:t>
            </a:r>
            <a:r>
              <a:rPr lang="en-US" altLang="zh-CN" sz="2800" dirty="0">
                <a:latin typeface="+mn-ea"/>
              </a:rPr>
              <a:t>(ASSURE)</a:t>
            </a:r>
            <a:r>
              <a:rPr lang="zh-CN" altLang="en-US" sz="2800" dirty="0">
                <a:latin typeface="+mn-ea"/>
              </a:rPr>
              <a:t>在教学中运用教学媒体的良好效果。</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419833"/>
            <a:ext cx="7056438" cy="112395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en-US" altLang="zh-CN" sz="4000" kern="1200" dirty="0">
                <a:effectLst>
                  <a:outerShdw blurRad="31750" dist="25400" dir="5400000" algn="tl" rotWithShape="0">
                    <a:srgbClr val="000000">
                      <a:alpha val="25000"/>
                    </a:srgbClr>
                  </a:outerShdw>
                </a:effectLst>
              </a:rPr>
              <a:t>It consists of six steps</a:t>
            </a:r>
          </a:p>
        </p:txBody>
      </p:sp>
      <p:grpSp>
        <p:nvGrpSpPr>
          <p:cNvPr id="8195" name="Group 3"/>
          <p:cNvGrpSpPr>
            <a:grpSpLocks/>
          </p:cNvGrpSpPr>
          <p:nvPr/>
        </p:nvGrpSpPr>
        <p:grpSpPr bwMode="auto">
          <a:xfrm>
            <a:off x="0" y="1700213"/>
            <a:ext cx="8915400" cy="4100512"/>
            <a:chOff x="0" y="1440"/>
            <a:chExt cx="5616" cy="2583"/>
          </a:xfrm>
        </p:grpSpPr>
        <p:pic>
          <p:nvPicPr>
            <p:cNvPr id="8197" name="Picture 4" desc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 y="1440"/>
              <a:ext cx="1248" cy="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5" descr="编写目标"/>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8" y="1488"/>
              <a:ext cx="1296"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6" descr="教学评价"/>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6" y="2736"/>
              <a:ext cx="120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7" descr="教材管理"/>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4" y="1488"/>
              <a:ext cx="120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Picture 8" descr="湖动"/>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64" y="2832"/>
              <a:ext cx="1224" cy="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9" descr="投影教学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 y="2880"/>
              <a:ext cx="1200"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3" name="Text Box 10"/>
            <p:cNvSpPr txBox="1">
              <a:spLocks noChangeArrowheads="1"/>
            </p:cNvSpPr>
            <p:nvPr/>
          </p:nvSpPr>
          <p:spPr bwMode="auto">
            <a:xfrm>
              <a:off x="96" y="2304"/>
              <a:ext cx="177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sz="2000" b="1">
                  <a:solidFill>
                    <a:srgbClr val="CC3300"/>
                  </a:solidFill>
                  <a:latin typeface="Tahoma" panose="020B0604030504040204" pitchFamily="34" charset="0"/>
                </a:rPr>
                <a:t>A</a:t>
              </a:r>
              <a:r>
                <a:rPr kumimoji="1" lang="zh-CN" altLang="en-US" b="1">
                  <a:latin typeface="Tahoma" panose="020B0604030504040204" pitchFamily="34" charset="0"/>
                </a:rPr>
                <a:t>（</a:t>
              </a:r>
              <a:r>
                <a:rPr kumimoji="1" lang="en-US" altLang="zh-CN" b="1">
                  <a:latin typeface="Tahoma" panose="020B0604030504040204" pitchFamily="34" charset="0"/>
                </a:rPr>
                <a:t>Analyze Learners</a:t>
              </a:r>
              <a:r>
                <a:rPr kumimoji="1" lang="zh-CN" altLang="en-US" b="1">
                  <a:latin typeface="Tahoma" panose="020B0604030504040204" pitchFamily="34" charset="0"/>
                </a:rPr>
                <a:t>）</a:t>
              </a:r>
            </a:p>
          </p:txBody>
        </p:sp>
        <p:sp>
          <p:nvSpPr>
            <p:cNvPr id="8204" name="Text Box 11"/>
            <p:cNvSpPr txBox="1">
              <a:spLocks noChangeArrowheads="1"/>
            </p:cNvSpPr>
            <p:nvPr/>
          </p:nvSpPr>
          <p:spPr bwMode="auto">
            <a:xfrm>
              <a:off x="1968" y="2304"/>
              <a:ext cx="177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b="1">
                  <a:solidFill>
                    <a:srgbClr val="CC3300"/>
                  </a:solidFill>
                  <a:latin typeface="Tahoma" panose="020B0604030504040204" pitchFamily="34" charset="0"/>
                </a:rPr>
                <a:t>S</a:t>
              </a:r>
              <a:r>
                <a:rPr kumimoji="1" lang="zh-CN" altLang="en-US" b="1">
                  <a:latin typeface="Tahoma" panose="020B0604030504040204" pitchFamily="34" charset="0"/>
                </a:rPr>
                <a:t>（</a:t>
              </a:r>
              <a:r>
                <a:rPr kumimoji="1" lang="en-US" altLang="zh-CN" b="1">
                  <a:latin typeface="Tahoma" panose="020B0604030504040204" pitchFamily="34" charset="0"/>
                </a:rPr>
                <a:t>State Objective</a:t>
              </a:r>
              <a:r>
                <a:rPr kumimoji="1" lang="zh-CN" altLang="en-US" b="1">
                  <a:latin typeface="Tahoma" panose="020B0604030504040204" pitchFamily="34" charset="0"/>
                </a:rPr>
                <a:t>）</a:t>
              </a:r>
            </a:p>
          </p:txBody>
        </p:sp>
        <p:sp>
          <p:nvSpPr>
            <p:cNvPr id="8205" name="Text Box 12"/>
            <p:cNvSpPr txBox="1">
              <a:spLocks noChangeArrowheads="1"/>
            </p:cNvSpPr>
            <p:nvPr/>
          </p:nvSpPr>
          <p:spPr bwMode="auto">
            <a:xfrm>
              <a:off x="3600" y="2304"/>
              <a:ext cx="20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b="1">
                  <a:solidFill>
                    <a:srgbClr val="CC3300"/>
                  </a:solidFill>
                  <a:latin typeface="Tahoma" panose="020B0604030504040204" pitchFamily="34" charset="0"/>
                </a:rPr>
                <a:t>S</a:t>
              </a:r>
              <a:r>
                <a:rPr kumimoji="1" lang="zh-CN" altLang="en-US" b="1">
                  <a:latin typeface="Tahoma" panose="020B0604030504040204" pitchFamily="34" charset="0"/>
                </a:rPr>
                <a:t>（</a:t>
              </a:r>
              <a:r>
                <a:rPr kumimoji="1" lang="en-US" altLang="zh-CN" b="1">
                  <a:latin typeface="Tahoma" panose="020B0604030504040204" pitchFamily="34" charset="0"/>
                </a:rPr>
                <a:t>Select Methods,Media</a:t>
              </a:r>
              <a:r>
                <a:rPr kumimoji="1" lang="zh-CN" altLang="en-US" b="1">
                  <a:latin typeface="Tahoma" panose="020B0604030504040204" pitchFamily="34" charset="0"/>
                </a:rPr>
                <a:t>）</a:t>
              </a:r>
            </a:p>
          </p:txBody>
        </p:sp>
        <p:sp>
          <p:nvSpPr>
            <p:cNvPr id="8206" name="Text Box 13"/>
            <p:cNvSpPr txBox="1">
              <a:spLocks noChangeArrowheads="1"/>
            </p:cNvSpPr>
            <p:nvPr/>
          </p:nvSpPr>
          <p:spPr bwMode="auto">
            <a:xfrm>
              <a:off x="144" y="3792"/>
              <a:ext cx="14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b="1">
                  <a:solidFill>
                    <a:srgbClr val="CC3300"/>
                  </a:solidFill>
                  <a:latin typeface="Tahoma" panose="020B0604030504040204" pitchFamily="34" charset="0"/>
                </a:rPr>
                <a:t>U</a:t>
              </a:r>
              <a:r>
                <a:rPr kumimoji="1" lang="zh-CN" altLang="en-US" b="1">
                  <a:latin typeface="Tahoma" panose="020B0604030504040204" pitchFamily="34" charset="0"/>
                </a:rPr>
                <a:t>（</a:t>
              </a:r>
              <a:r>
                <a:rPr kumimoji="1" lang="en-US" altLang="zh-CN" b="1">
                  <a:latin typeface="Tahoma" panose="020B0604030504040204" pitchFamily="34" charset="0"/>
                </a:rPr>
                <a:t>Utilize Media</a:t>
              </a:r>
              <a:r>
                <a:rPr kumimoji="1" lang="zh-CN" altLang="en-US" b="1">
                  <a:latin typeface="Tahoma" panose="020B0604030504040204" pitchFamily="34" charset="0"/>
                </a:rPr>
                <a:t>）</a:t>
              </a:r>
            </a:p>
          </p:txBody>
        </p:sp>
        <p:sp>
          <p:nvSpPr>
            <p:cNvPr id="8207" name="Text Box 14"/>
            <p:cNvSpPr txBox="1">
              <a:spLocks noChangeArrowheads="1"/>
            </p:cNvSpPr>
            <p:nvPr/>
          </p:nvSpPr>
          <p:spPr bwMode="auto">
            <a:xfrm>
              <a:off x="1584" y="3792"/>
              <a:ext cx="24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sz="1600" b="1">
                  <a:solidFill>
                    <a:srgbClr val="CC3300"/>
                  </a:solidFill>
                  <a:latin typeface="Tahoma" panose="020B0604030504040204" pitchFamily="34" charset="0"/>
                </a:rPr>
                <a:t>R</a:t>
              </a:r>
              <a:r>
                <a:rPr kumimoji="1" lang="zh-CN" altLang="en-US" sz="1600" b="1">
                  <a:latin typeface="Tahoma" panose="020B0604030504040204" pitchFamily="34" charset="0"/>
                </a:rPr>
                <a:t>（</a:t>
              </a:r>
              <a:r>
                <a:rPr kumimoji="1" lang="en-US" altLang="zh-CN" sz="1600" b="1">
                  <a:latin typeface="Tahoma" panose="020B0604030504040204" pitchFamily="34" charset="0"/>
                </a:rPr>
                <a:t>Require Learners Participation</a:t>
              </a:r>
              <a:r>
                <a:rPr kumimoji="1" lang="zh-CN" altLang="en-US" sz="1600" b="1">
                  <a:latin typeface="Tahoma" panose="020B0604030504040204" pitchFamily="34" charset="0"/>
                </a:rPr>
                <a:t>）</a:t>
              </a:r>
            </a:p>
          </p:txBody>
        </p:sp>
        <p:sp>
          <p:nvSpPr>
            <p:cNvPr id="8208" name="AutoShape 15"/>
            <p:cNvSpPr>
              <a:spLocks noChangeArrowheads="1"/>
            </p:cNvSpPr>
            <p:nvPr/>
          </p:nvSpPr>
          <p:spPr bwMode="auto">
            <a:xfrm>
              <a:off x="1488" y="1872"/>
              <a:ext cx="528" cy="96"/>
            </a:xfrm>
            <a:prstGeom prst="rightArrow">
              <a:avLst>
                <a:gd name="adj1" fmla="val 50000"/>
                <a:gd name="adj2" fmla="val 1375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8209" name="AutoShape 16"/>
            <p:cNvSpPr>
              <a:spLocks noChangeArrowheads="1"/>
            </p:cNvSpPr>
            <p:nvPr/>
          </p:nvSpPr>
          <p:spPr bwMode="auto">
            <a:xfrm>
              <a:off x="3264" y="1872"/>
              <a:ext cx="672" cy="96"/>
            </a:xfrm>
            <a:prstGeom prst="rightArrow">
              <a:avLst>
                <a:gd name="adj1" fmla="val 50000"/>
                <a:gd name="adj2" fmla="val 1750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8210" name="AutoShape 17"/>
            <p:cNvSpPr>
              <a:spLocks noChangeArrowheads="1"/>
            </p:cNvSpPr>
            <p:nvPr/>
          </p:nvSpPr>
          <p:spPr bwMode="auto">
            <a:xfrm>
              <a:off x="1488" y="3264"/>
              <a:ext cx="528" cy="96"/>
            </a:xfrm>
            <a:prstGeom prst="rightArrow">
              <a:avLst>
                <a:gd name="adj1" fmla="val 50000"/>
                <a:gd name="adj2" fmla="val 1375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8211" name="AutoShape 18"/>
            <p:cNvSpPr>
              <a:spLocks noChangeArrowheads="1"/>
            </p:cNvSpPr>
            <p:nvPr/>
          </p:nvSpPr>
          <p:spPr bwMode="auto">
            <a:xfrm>
              <a:off x="3360" y="3216"/>
              <a:ext cx="528" cy="96"/>
            </a:xfrm>
            <a:prstGeom prst="rightArrow">
              <a:avLst>
                <a:gd name="adj1" fmla="val 50000"/>
                <a:gd name="adj2" fmla="val 1375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8212" name="AutoShape 19"/>
            <p:cNvSpPr>
              <a:spLocks noChangeArrowheads="1"/>
            </p:cNvSpPr>
            <p:nvPr/>
          </p:nvSpPr>
          <p:spPr bwMode="auto">
            <a:xfrm>
              <a:off x="0" y="3264"/>
              <a:ext cx="288" cy="96"/>
            </a:xfrm>
            <a:prstGeom prst="rightArrow">
              <a:avLst>
                <a:gd name="adj1" fmla="val 50000"/>
                <a:gd name="adj2" fmla="val 750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grpSp>
      <p:sp>
        <p:nvSpPr>
          <p:cNvPr id="8196" name="Text Box 20"/>
          <p:cNvSpPr txBox="1">
            <a:spLocks noChangeArrowheads="1"/>
          </p:cNvSpPr>
          <p:nvPr/>
        </p:nvSpPr>
        <p:spPr bwMode="auto">
          <a:xfrm>
            <a:off x="6324600" y="5443538"/>
            <a:ext cx="2819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b="1">
                <a:solidFill>
                  <a:srgbClr val="CC3300"/>
                </a:solidFill>
                <a:latin typeface="Tahoma" panose="020B0604030504040204" pitchFamily="34" charset="0"/>
              </a:rPr>
              <a:t>E</a:t>
            </a:r>
            <a:r>
              <a:rPr kumimoji="1" lang="zh-CN" altLang="en-US" b="1">
                <a:latin typeface="Tahoma" panose="020B0604030504040204" pitchFamily="34" charset="0"/>
              </a:rPr>
              <a:t>（</a:t>
            </a:r>
            <a:r>
              <a:rPr kumimoji="1" lang="en-US" altLang="zh-CN" b="1">
                <a:latin typeface="Tahoma" panose="020B0604030504040204" pitchFamily="34" charset="0"/>
              </a:rPr>
              <a:t>Evaluation,Revise</a:t>
            </a:r>
            <a:r>
              <a:rPr kumimoji="1" lang="zh-CN" altLang="en-US" b="1">
                <a:latin typeface="Tahoma" panose="020B0604030504040204" pitchFamily="34" charset="0"/>
              </a:rPr>
              <a: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4294967295"/>
          </p:nvPr>
        </p:nvSpPr>
        <p:spPr>
          <a:xfrm>
            <a:off x="467544" y="1484784"/>
            <a:ext cx="8229600" cy="5181600"/>
          </a:xfrm>
        </p:spPr>
        <p:txBody>
          <a:bodyPr>
            <a:normAutofit/>
          </a:bodyPr>
          <a:lstStyle/>
          <a:p>
            <a:pPr eaLnBrk="1" hangingPunct="1">
              <a:lnSpc>
                <a:spcPct val="80000"/>
              </a:lnSpc>
              <a:buFontTx/>
              <a:buNone/>
            </a:pPr>
            <a:endParaRPr lang="en-US" altLang="zh-CN" sz="2400" dirty="0" smtClean="0"/>
          </a:p>
          <a:p>
            <a:pPr eaLnBrk="1" hangingPunct="1">
              <a:lnSpc>
                <a:spcPct val="80000"/>
              </a:lnSpc>
            </a:pPr>
            <a:r>
              <a:rPr lang="en-US" altLang="zh-CN" sz="2400" dirty="0" smtClean="0">
                <a:solidFill>
                  <a:srgbClr val="CC3300"/>
                </a:solidFill>
              </a:rPr>
              <a:t>A</a:t>
            </a:r>
            <a:r>
              <a:rPr lang="zh-CN" altLang="en-US" sz="2400" dirty="0" smtClean="0"/>
              <a:t>－</a:t>
            </a:r>
            <a:r>
              <a:rPr lang="en-US" altLang="zh-CN" sz="2400" dirty="0" smtClean="0"/>
              <a:t>Analyze Learners</a:t>
            </a:r>
            <a:r>
              <a:rPr lang="zh-CN" altLang="en-US" sz="2400" dirty="0" smtClean="0"/>
              <a:t>，分析学习者；</a:t>
            </a:r>
          </a:p>
          <a:p>
            <a:pPr eaLnBrk="1" hangingPunct="1">
              <a:lnSpc>
                <a:spcPct val="80000"/>
              </a:lnSpc>
            </a:pPr>
            <a:r>
              <a:rPr lang="en-US" altLang="zh-CN" sz="2400" dirty="0" smtClean="0">
                <a:solidFill>
                  <a:srgbClr val="CC3300"/>
                </a:solidFill>
              </a:rPr>
              <a:t>S</a:t>
            </a:r>
            <a:r>
              <a:rPr lang="zh-CN" altLang="en-US" sz="2400" dirty="0" smtClean="0"/>
              <a:t>－</a:t>
            </a:r>
            <a:r>
              <a:rPr lang="en-US" altLang="zh-CN" sz="2400" dirty="0" smtClean="0"/>
              <a:t>State Objectives</a:t>
            </a:r>
            <a:r>
              <a:rPr lang="zh-CN" altLang="en-US" sz="2400" dirty="0" smtClean="0"/>
              <a:t>，陈述教学目标；</a:t>
            </a:r>
          </a:p>
          <a:p>
            <a:pPr eaLnBrk="1" hangingPunct="1">
              <a:lnSpc>
                <a:spcPct val="80000"/>
              </a:lnSpc>
            </a:pPr>
            <a:r>
              <a:rPr lang="en-US" altLang="zh-CN" sz="2400" dirty="0" smtClean="0">
                <a:solidFill>
                  <a:srgbClr val="CC3300"/>
                </a:solidFill>
              </a:rPr>
              <a:t>S</a:t>
            </a:r>
            <a:r>
              <a:rPr lang="zh-CN" altLang="en-US" sz="2400" dirty="0" smtClean="0"/>
              <a:t>－</a:t>
            </a:r>
            <a:r>
              <a:rPr lang="en-US" altLang="zh-CN" sz="2400" dirty="0" smtClean="0"/>
              <a:t>Select Methods, Media, and Materials</a:t>
            </a:r>
            <a:r>
              <a:rPr lang="zh-CN" altLang="en-US" sz="2400" dirty="0" smtClean="0"/>
              <a:t>，选择教学方法、教学媒体和资料；</a:t>
            </a:r>
          </a:p>
          <a:p>
            <a:pPr eaLnBrk="1" hangingPunct="1">
              <a:lnSpc>
                <a:spcPct val="80000"/>
              </a:lnSpc>
            </a:pPr>
            <a:r>
              <a:rPr lang="en-US" altLang="zh-CN" sz="2400" dirty="0" smtClean="0">
                <a:solidFill>
                  <a:srgbClr val="CC3300"/>
                </a:solidFill>
              </a:rPr>
              <a:t>U</a:t>
            </a:r>
            <a:r>
              <a:rPr lang="zh-CN" altLang="en-US" sz="2400" dirty="0" smtClean="0"/>
              <a:t>－</a:t>
            </a:r>
            <a:r>
              <a:rPr lang="en-US" altLang="zh-CN" sz="2400" dirty="0" smtClean="0"/>
              <a:t>Utilize Media and Materials</a:t>
            </a:r>
            <a:r>
              <a:rPr lang="zh-CN" altLang="en-US" sz="2400" dirty="0" smtClean="0"/>
              <a:t>，使用媒体和资料；</a:t>
            </a:r>
          </a:p>
          <a:p>
            <a:pPr eaLnBrk="1" hangingPunct="1">
              <a:lnSpc>
                <a:spcPct val="80000"/>
              </a:lnSpc>
            </a:pPr>
            <a:r>
              <a:rPr lang="en-US" altLang="zh-CN" sz="2400" dirty="0" smtClean="0">
                <a:solidFill>
                  <a:srgbClr val="CC3300"/>
                </a:solidFill>
              </a:rPr>
              <a:t>R</a:t>
            </a:r>
            <a:r>
              <a:rPr lang="zh-CN" altLang="en-US" sz="2400" dirty="0" smtClean="0"/>
              <a:t>－</a:t>
            </a:r>
            <a:r>
              <a:rPr lang="en-US" altLang="zh-CN" sz="2400" dirty="0" smtClean="0"/>
              <a:t>Require Learner Participation</a:t>
            </a:r>
            <a:r>
              <a:rPr lang="zh-CN" altLang="en-US" sz="2400" dirty="0" smtClean="0"/>
              <a:t>，鼓励学习者参与到学习活动中；</a:t>
            </a:r>
          </a:p>
          <a:p>
            <a:pPr eaLnBrk="1" hangingPunct="1">
              <a:lnSpc>
                <a:spcPct val="80000"/>
              </a:lnSpc>
            </a:pPr>
            <a:r>
              <a:rPr lang="en-US" altLang="zh-CN" sz="2400" dirty="0" smtClean="0">
                <a:solidFill>
                  <a:srgbClr val="CC3300"/>
                </a:solidFill>
              </a:rPr>
              <a:t>E</a:t>
            </a:r>
            <a:r>
              <a:rPr lang="zh-CN" altLang="en-US" sz="2400" dirty="0" smtClean="0"/>
              <a:t>－</a:t>
            </a:r>
            <a:r>
              <a:rPr lang="en-US" altLang="zh-CN" sz="2400" dirty="0" smtClean="0"/>
              <a:t>Evaluate and Revise</a:t>
            </a:r>
            <a:r>
              <a:rPr lang="zh-CN" altLang="en-US" sz="2400" dirty="0" smtClean="0"/>
              <a:t>，评价和修正。</a:t>
            </a:r>
          </a:p>
          <a:p>
            <a:pPr eaLnBrk="1" hangingPunct="1">
              <a:lnSpc>
                <a:spcPct val="80000"/>
              </a:lnSpc>
              <a:buFontTx/>
              <a:buNone/>
            </a:pPr>
            <a:r>
              <a:rPr lang="zh-CN" altLang="en-US" sz="2400" b="1" dirty="0" smtClean="0"/>
              <a:t>取这</a:t>
            </a:r>
            <a:r>
              <a:rPr lang="en-US" altLang="zh-CN" sz="2400" b="1" dirty="0" smtClean="0"/>
              <a:t>6</a:t>
            </a:r>
            <a:r>
              <a:rPr lang="zh-CN" altLang="en-US" sz="2400" b="1" dirty="0" smtClean="0"/>
              <a:t>个阶段第一个字母就组成了</a:t>
            </a:r>
            <a:r>
              <a:rPr lang="en-US" altLang="zh-CN" sz="2400" b="1" dirty="0" smtClean="0"/>
              <a:t>ASSURE</a:t>
            </a:r>
            <a:r>
              <a:rPr lang="zh-CN" altLang="en-US" sz="2400" b="1" dirty="0" smtClean="0"/>
              <a:t>。 </a:t>
            </a:r>
            <a:br>
              <a:rPr lang="zh-CN" altLang="en-US" sz="2400" b="1" dirty="0" smtClean="0"/>
            </a:br>
            <a:endParaRPr lang="zh-CN" altLang="en-US" sz="2400" b="1" dirty="0" smtClean="0"/>
          </a:p>
        </p:txBody>
      </p:sp>
      <p:sp>
        <p:nvSpPr>
          <p:cNvPr id="8194" name="Rectangle 2"/>
          <p:cNvSpPr>
            <a:spLocks noGrp="1" noChangeArrowheads="1"/>
          </p:cNvSpPr>
          <p:nvPr>
            <p:ph type="title" idx="4294967295"/>
          </p:nvPr>
        </p:nvSpPr>
        <p:spPr>
          <a:xfrm>
            <a:off x="0" y="476672"/>
            <a:ext cx="8229600" cy="792162"/>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en-US" altLang="zh-CN" sz="4100" kern="1200" dirty="0">
                <a:effectLst>
                  <a:outerShdw blurRad="31750" dist="25400" dir="5400000" algn="tl" rotWithShape="0">
                    <a:srgbClr val="000000">
                      <a:alpha val="25000"/>
                    </a:srgbClr>
                  </a:outerShdw>
                </a:effectLst>
              </a:rPr>
              <a:t>ASSURE</a:t>
            </a:r>
            <a:r>
              <a:rPr lang="zh-CN" altLang="en-US" sz="4100" kern="1200" dirty="0">
                <a:effectLst>
                  <a:outerShdw blurRad="31750" dist="25400" dir="5400000" algn="tl" rotWithShape="0">
                    <a:srgbClr val="000000">
                      <a:alpha val="25000"/>
                    </a:srgbClr>
                  </a:outerShdw>
                </a:effectLst>
              </a:rPr>
              <a:t>模式包括</a:t>
            </a:r>
            <a:r>
              <a:rPr lang="en-US" altLang="zh-CN" sz="4100" kern="1200" dirty="0">
                <a:effectLst>
                  <a:outerShdw blurRad="31750" dist="25400" dir="5400000" algn="tl" rotWithShape="0">
                    <a:srgbClr val="000000">
                      <a:alpha val="25000"/>
                    </a:srgbClr>
                  </a:outerShdw>
                </a:effectLst>
              </a:rPr>
              <a:t>6</a:t>
            </a:r>
            <a:r>
              <a:rPr lang="zh-CN" altLang="en-US" sz="4100" kern="1200" dirty="0">
                <a:effectLst>
                  <a:outerShdw blurRad="31750" dist="25400" dir="5400000" algn="tl" rotWithShape="0">
                    <a:srgbClr val="000000">
                      <a:alpha val="25000"/>
                    </a:srgbClr>
                  </a:outerShdw>
                </a:effectLst>
              </a:rPr>
              <a:t>个阶段</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4294967295"/>
          </p:nvPr>
        </p:nvSpPr>
        <p:spPr>
          <a:xfrm>
            <a:off x="914400" y="1350963"/>
            <a:ext cx="8229600" cy="4525962"/>
          </a:xfrm>
        </p:spPr>
        <p:txBody>
          <a:bodyPr/>
          <a:lstStyle/>
          <a:p>
            <a:r>
              <a:rPr lang="zh-CN" altLang="en-US" sz="2800" b="1" dirty="0" smtClean="0">
                <a:latin typeface="楷体_GB2312" pitchFamily="49" charset="-122"/>
                <a:ea typeface="楷体_GB2312" pitchFamily="49" charset="-122"/>
              </a:rPr>
              <a:t>教学计划的第一步是</a:t>
            </a:r>
            <a:r>
              <a:rPr lang="zh-CN" altLang="en-US" sz="2800" b="1" dirty="0" smtClean="0">
                <a:solidFill>
                  <a:srgbClr val="CC3300"/>
                </a:solidFill>
                <a:latin typeface="楷体_GB2312" pitchFamily="49" charset="-122"/>
                <a:ea typeface="楷体_GB2312" pitchFamily="49" charset="-122"/>
              </a:rPr>
              <a:t>弄清楚教学对象是谁（</a:t>
            </a:r>
            <a:r>
              <a:rPr lang="en-US" altLang="zh-CN" sz="2800" dirty="0"/>
              <a:t> target audience </a:t>
            </a:r>
            <a:r>
              <a:rPr lang="zh-CN" altLang="en-US" sz="2800" dirty="0" smtClean="0"/>
              <a:t>）</a:t>
            </a:r>
            <a:r>
              <a:rPr lang="zh-CN" altLang="en-US" sz="2800" b="1" dirty="0" smtClean="0">
                <a:latin typeface="楷体_GB2312" pitchFamily="49" charset="-122"/>
                <a:ea typeface="楷体_GB2312" pitchFamily="49" charset="-122"/>
              </a:rPr>
              <a:t>。</a:t>
            </a:r>
          </a:p>
          <a:p>
            <a:pPr eaLnBrk="1" hangingPunct="1"/>
            <a:r>
              <a:rPr lang="zh-CN" altLang="en-US" sz="2800" b="1" dirty="0" smtClean="0">
                <a:latin typeface="楷体_GB2312" pitchFamily="49" charset="-122"/>
                <a:ea typeface="楷体_GB2312" pitchFamily="49" charset="-122"/>
              </a:rPr>
              <a:t>只有了解了教学对象，才有可能选择最合适的媒体，实现教学目标。</a:t>
            </a:r>
          </a:p>
          <a:p>
            <a:pPr eaLnBrk="1" hangingPunct="1"/>
            <a:r>
              <a:rPr lang="zh-CN" altLang="en-US" sz="2800" b="1" dirty="0" smtClean="0">
                <a:latin typeface="楷体_GB2312" pitchFamily="49" charset="-122"/>
                <a:ea typeface="楷体_GB2312" pitchFamily="49" charset="-122"/>
              </a:rPr>
              <a:t>通常从三个方面来分析教学对象：</a:t>
            </a:r>
          </a:p>
          <a:p>
            <a:pPr lvl="1" eaLnBrk="1" hangingPunct="1">
              <a:buFont typeface="Wingdings" panose="05000000000000000000" pitchFamily="2" charset="2"/>
              <a:buNone/>
            </a:pPr>
            <a:r>
              <a:rPr lang="en-US" altLang="zh-CN" sz="2800" b="1" dirty="0" smtClean="0">
                <a:latin typeface="楷体_GB2312" pitchFamily="49" charset="-122"/>
                <a:ea typeface="楷体_GB2312" pitchFamily="49" charset="-122"/>
              </a:rPr>
              <a:t>1.</a:t>
            </a:r>
            <a:r>
              <a:rPr lang="zh-CN" altLang="en-US" sz="2800" b="1" dirty="0" smtClean="0">
                <a:latin typeface="楷体_GB2312" pitchFamily="49" charset="-122"/>
                <a:ea typeface="楷体_GB2312" pitchFamily="49" charset="-122"/>
              </a:rPr>
              <a:t>一般特征</a:t>
            </a:r>
          </a:p>
          <a:p>
            <a:pPr lvl="1" eaLnBrk="1" hangingPunct="1">
              <a:buFont typeface="Wingdings" panose="05000000000000000000" pitchFamily="2" charset="2"/>
              <a:buNone/>
            </a:pPr>
            <a:r>
              <a:rPr lang="en-US" altLang="zh-CN" sz="2800" b="1" dirty="0" smtClean="0">
                <a:latin typeface="楷体_GB2312" pitchFamily="49" charset="-122"/>
                <a:ea typeface="楷体_GB2312" pitchFamily="49" charset="-122"/>
              </a:rPr>
              <a:t>2.</a:t>
            </a:r>
            <a:r>
              <a:rPr lang="zh-CN" altLang="en-US" sz="2800" b="1" dirty="0" smtClean="0">
                <a:latin typeface="楷体_GB2312" pitchFamily="49" charset="-122"/>
                <a:ea typeface="楷体_GB2312" pitchFamily="49" charset="-122"/>
              </a:rPr>
              <a:t>入门能力（知识、技能和态度）</a:t>
            </a:r>
          </a:p>
          <a:p>
            <a:pPr lvl="1" eaLnBrk="1" hangingPunct="1">
              <a:buFont typeface="Wingdings" panose="05000000000000000000" pitchFamily="2" charset="2"/>
              <a:buNone/>
            </a:pPr>
            <a:r>
              <a:rPr lang="en-US" altLang="zh-CN" sz="2800" b="1" dirty="0" smtClean="0">
                <a:latin typeface="楷体_GB2312" pitchFamily="49" charset="-122"/>
                <a:ea typeface="楷体_GB2312" pitchFamily="49" charset="-122"/>
              </a:rPr>
              <a:t>3.</a:t>
            </a:r>
            <a:r>
              <a:rPr lang="zh-CN" altLang="en-US" sz="2800" b="1" dirty="0" smtClean="0">
                <a:latin typeface="楷体_GB2312" pitchFamily="49" charset="-122"/>
                <a:ea typeface="楷体_GB2312" pitchFamily="49" charset="-122"/>
              </a:rPr>
              <a:t>学习风格</a:t>
            </a:r>
          </a:p>
          <a:p>
            <a:pPr eaLnBrk="1" hangingPunct="1"/>
            <a:endParaRPr lang="en-US" altLang="zh-CN" sz="2800" b="1" dirty="0" smtClean="0">
              <a:latin typeface="楷体_GB2312" pitchFamily="49" charset="-122"/>
              <a:ea typeface="楷体_GB2312" pitchFamily="49" charset="-122"/>
            </a:endParaRPr>
          </a:p>
        </p:txBody>
      </p:sp>
      <p:sp>
        <p:nvSpPr>
          <p:cNvPr id="10242" name="Rectangle 2"/>
          <p:cNvSpPr>
            <a:spLocks noGrp="1" noChangeArrowheads="1"/>
          </p:cNvSpPr>
          <p:nvPr>
            <p:ph type="title" idx="4294967295"/>
          </p:nvPr>
        </p:nvSpPr>
        <p:spPr>
          <a:xfrm>
            <a:off x="0" y="404664"/>
            <a:ext cx="8229600" cy="1143000"/>
          </a:xfrm>
          <a:ln>
            <a:miter lim="800000"/>
            <a:headEnd/>
            <a:tailEnd/>
          </a:ln>
          <a:extLst/>
        </p:spPr>
        <p:txBody>
          <a:bodyPr rtlCol="0" anchor="t">
            <a:normAutofit/>
            <a:scene3d>
              <a:camera prst="orthographicFront"/>
              <a:lightRig rig="soft" dir="t"/>
            </a:scene3d>
            <a:sp3d prstMaterial="softEdge">
              <a:bevelT w="25400" h="25400"/>
            </a:sp3d>
          </a:bodyPr>
          <a:lstStyle/>
          <a:p>
            <a:pPr algn="l" eaLnBrk="1" fontAlgn="auto" hangingPunct="1">
              <a:spcAft>
                <a:spcPts val="0"/>
              </a:spcAft>
              <a:defRPr/>
            </a:pPr>
            <a:r>
              <a:rPr lang="en-US" altLang="zh-CN" sz="4100" kern="1200" dirty="0">
                <a:effectLst>
                  <a:outerShdw blurRad="31750" dist="25400" dir="5400000" algn="tl" rotWithShape="0">
                    <a:srgbClr val="000000">
                      <a:alpha val="25000"/>
                    </a:srgbClr>
                  </a:outerShdw>
                </a:effectLst>
              </a:rPr>
              <a:t>1</a:t>
            </a:r>
            <a:r>
              <a:rPr lang="zh-CN" altLang="en-US" sz="4100" kern="1200" dirty="0">
                <a:effectLst>
                  <a:outerShdw blurRad="31750" dist="25400" dir="5400000" algn="tl" rotWithShape="0">
                    <a:srgbClr val="000000">
                      <a:alpha val="25000"/>
                    </a:srgbClr>
                  </a:outerShdw>
                </a:effectLst>
              </a:rPr>
              <a:t>、</a:t>
            </a:r>
            <a:r>
              <a:rPr lang="en-US" altLang="zh-CN" sz="4100" kern="1200" dirty="0">
                <a:effectLst>
                  <a:outerShdw blurRad="31750" dist="25400" dir="5400000" algn="tl" rotWithShape="0">
                    <a:srgbClr val="000000">
                      <a:alpha val="25000"/>
                    </a:srgbClr>
                  </a:outerShdw>
                </a:effectLst>
              </a:rPr>
              <a:t>Analyze learners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4294967295"/>
          </p:nvPr>
        </p:nvSpPr>
        <p:spPr>
          <a:xfrm>
            <a:off x="395536" y="1556792"/>
            <a:ext cx="8229600" cy="5145087"/>
          </a:xfrm>
        </p:spPr>
        <p:txBody>
          <a:bodyPr>
            <a:normAutofit/>
          </a:bodyPr>
          <a:lstStyle/>
          <a:p>
            <a:pPr eaLnBrk="1" hangingPunct="1">
              <a:lnSpc>
                <a:spcPct val="90000"/>
              </a:lnSpc>
            </a:pPr>
            <a:r>
              <a:rPr lang="zh-CN" altLang="en-US" sz="2400" b="1" dirty="0" smtClean="0">
                <a:solidFill>
                  <a:srgbClr val="CC3300"/>
                </a:solidFill>
                <a:latin typeface="楷体_GB2312" pitchFamily="49" charset="-122"/>
                <a:ea typeface="楷体_GB2312" pitchFamily="49" charset="-122"/>
              </a:rPr>
              <a:t>一般特征</a:t>
            </a:r>
            <a:r>
              <a:rPr lang="zh-CN" altLang="en-US" sz="2400" b="1" dirty="0" smtClean="0">
                <a:latin typeface="楷体_GB2312" pitchFamily="49" charset="-122"/>
                <a:ea typeface="楷体_GB2312" pitchFamily="49" charset="-122"/>
              </a:rPr>
              <a:t>包括年龄、年级、工作或职位、以及文化和社会经济因素。</a:t>
            </a:r>
          </a:p>
          <a:p>
            <a:pPr eaLnBrk="1" hangingPunct="1">
              <a:lnSpc>
                <a:spcPct val="90000"/>
              </a:lnSpc>
            </a:pPr>
            <a:r>
              <a:rPr lang="zh-CN" altLang="en-US" sz="2400" b="1" dirty="0" smtClean="0">
                <a:solidFill>
                  <a:srgbClr val="CC3300"/>
                </a:solidFill>
                <a:latin typeface="楷体_GB2312" pitchFamily="49" charset="-122"/>
                <a:ea typeface="楷体_GB2312" pitchFamily="49" charset="-122"/>
              </a:rPr>
              <a:t>起点（入门）能力</a:t>
            </a:r>
            <a:r>
              <a:rPr lang="zh-CN" altLang="en-US" sz="2400" b="1" dirty="0" smtClean="0">
                <a:latin typeface="楷体_GB2312" pitchFamily="49" charset="-122"/>
                <a:ea typeface="楷体_GB2312" pitchFamily="49" charset="-122"/>
              </a:rPr>
              <a:t>指的是学习者已经具备或者缺乏的知识和技能，如：知识背景、目的技能和态度等。</a:t>
            </a:r>
            <a:endParaRPr lang="en-US" altLang="zh-CN" sz="2400" b="1" dirty="0" smtClean="0">
              <a:latin typeface="楷体_GB2312" pitchFamily="49" charset="-122"/>
              <a:ea typeface="楷体_GB2312" pitchFamily="49" charset="-122"/>
            </a:endParaRPr>
          </a:p>
          <a:p>
            <a:pPr eaLnBrk="1" hangingPunct="1">
              <a:lnSpc>
                <a:spcPct val="80000"/>
              </a:lnSpc>
            </a:pPr>
            <a:r>
              <a:rPr lang="zh-CN" altLang="en-US" sz="2400" b="1" dirty="0" smtClean="0">
                <a:solidFill>
                  <a:srgbClr val="CC3300"/>
                </a:solidFill>
                <a:latin typeface="楷体_GB2312" pitchFamily="49" charset="-122"/>
                <a:ea typeface="楷体_GB2312" pitchFamily="49" charset="-122"/>
              </a:rPr>
              <a:t>学习风格</a:t>
            </a:r>
            <a:r>
              <a:rPr lang="zh-CN" altLang="en-US" sz="2400" b="1" dirty="0" smtClean="0">
                <a:latin typeface="楷体_GB2312" pitchFamily="49" charset="-122"/>
                <a:ea typeface="楷体_GB2312" pitchFamily="49" charset="-122"/>
              </a:rPr>
              <a:t>指的是一组心理特征，能够决定一个人在学习环境中的知觉与学习环境的互动和对环境的反应等。例如，</a:t>
            </a:r>
            <a:endParaRPr lang="en-US" altLang="zh-CN" sz="2400" b="1" dirty="0" smtClean="0">
              <a:latin typeface="楷体_GB2312" pitchFamily="49" charset="-122"/>
              <a:ea typeface="楷体_GB2312" pitchFamily="49" charset="-122"/>
            </a:endParaRPr>
          </a:p>
          <a:p>
            <a:pPr lvl="1" eaLnBrk="1" hangingPunct="1">
              <a:lnSpc>
                <a:spcPct val="80000"/>
              </a:lnSpc>
            </a:pPr>
            <a:r>
              <a:rPr lang="zh-CN" altLang="en-US" sz="2000" b="1" dirty="0" smtClean="0">
                <a:latin typeface="楷体_GB2312" pitchFamily="49" charset="-122"/>
                <a:ea typeface="楷体_GB2312" pitchFamily="49" charset="-122"/>
              </a:rPr>
              <a:t>知觉偏好及强度、</a:t>
            </a:r>
            <a:endParaRPr lang="en-US" altLang="zh-CN" sz="2000" b="1" dirty="0" smtClean="0">
              <a:latin typeface="楷体_GB2312" pitchFamily="49" charset="-122"/>
              <a:ea typeface="楷体_GB2312" pitchFamily="49" charset="-122"/>
            </a:endParaRPr>
          </a:p>
          <a:p>
            <a:pPr lvl="1" eaLnBrk="1" hangingPunct="1">
              <a:lnSpc>
                <a:spcPct val="80000"/>
              </a:lnSpc>
            </a:pPr>
            <a:r>
              <a:rPr lang="zh-CN" altLang="en-US" sz="2000" b="1" dirty="0" smtClean="0">
                <a:latin typeface="楷体_GB2312" pitchFamily="49" charset="-122"/>
                <a:ea typeface="楷体_GB2312" pitchFamily="49" charset="-122"/>
              </a:rPr>
              <a:t>信息处理习惯（具体有序、具体随机、抽象有序、抽象随机）、</a:t>
            </a:r>
            <a:endParaRPr lang="en-US" altLang="zh-CN" sz="2000" b="1" dirty="0" smtClean="0">
              <a:latin typeface="楷体_GB2312" pitchFamily="49" charset="-122"/>
              <a:ea typeface="楷体_GB2312" pitchFamily="49" charset="-122"/>
            </a:endParaRPr>
          </a:p>
          <a:p>
            <a:pPr lvl="1" eaLnBrk="1" hangingPunct="1">
              <a:lnSpc>
                <a:spcPct val="80000"/>
              </a:lnSpc>
            </a:pPr>
            <a:r>
              <a:rPr lang="zh-CN" altLang="en-US" sz="2000" b="1" dirty="0" smtClean="0">
                <a:latin typeface="楷体_GB2312" pitchFamily="49" charset="-122"/>
                <a:ea typeface="楷体_GB2312" pitchFamily="49" charset="-122"/>
              </a:rPr>
              <a:t>动机因素（动机决定着人们将做什么而不是他们能做什么）、</a:t>
            </a:r>
            <a:endParaRPr lang="en-US" altLang="zh-CN" sz="2000" b="1" dirty="0" smtClean="0">
              <a:latin typeface="楷体_GB2312" pitchFamily="49" charset="-122"/>
              <a:ea typeface="楷体_GB2312" pitchFamily="49" charset="-122"/>
            </a:endParaRPr>
          </a:p>
          <a:p>
            <a:pPr lvl="1" eaLnBrk="1" hangingPunct="1">
              <a:lnSpc>
                <a:spcPct val="80000"/>
              </a:lnSpc>
            </a:pPr>
            <a:r>
              <a:rPr lang="zh-CN" altLang="en-US" sz="2000" b="1" dirty="0" smtClean="0">
                <a:latin typeface="楷体_GB2312" pitchFamily="49" charset="-122"/>
                <a:ea typeface="楷体_GB2312" pitchFamily="49" charset="-122"/>
              </a:rPr>
              <a:t>焦虑、</a:t>
            </a:r>
            <a:endParaRPr lang="en-US" altLang="zh-CN" sz="2000" b="1" dirty="0" smtClean="0">
              <a:latin typeface="楷体_GB2312" pitchFamily="49" charset="-122"/>
              <a:ea typeface="楷体_GB2312" pitchFamily="49" charset="-122"/>
            </a:endParaRPr>
          </a:p>
          <a:p>
            <a:pPr lvl="1" eaLnBrk="1" hangingPunct="1">
              <a:lnSpc>
                <a:spcPct val="80000"/>
              </a:lnSpc>
            </a:pPr>
            <a:r>
              <a:rPr lang="zh-CN" altLang="en-US" sz="2000" b="1" dirty="0" smtClean="0">
                <a:latin typeface="楷体_GB2312" pitchFamily="49" charset="-122"/>
                <a:ea typeface="楷体_GB2312" pitchFamily="49" charset="-122"/>
              </a:rPr>
              <a:t>生理因素（性别、健康、环境条件）等等。</a:t>
            </a:r>
          </a:p>
          <a:p>
            <a:pPr eaLnBrk="1" hangingPunct="1">
              <a:lnSpc>
                <a:spcPct val="80000"/>
              </a:lnSpc>
            </a:pPr>
            <a:r>
              <a:rPr lang="zh-CN" altLang="en-US" sz="2400" b="1" dirty="0" smtClean="0">
                <a:latin typeface="楷体_GB2312" pitchFamily="49" charset="-122"/>
                <a:ea typeface="楷体_GB2312" pitchFamily="49" charset="-122"/>
              </a:rPr>
              <a:t>适应不同学习风格的最好办法是课堂教学多样化。</a:t>
            </a:r>
          </a:p>
          <a:p>
            <a:pPr eaLnBrk="1" hangingPunct="1">
              <a:lnSpc>
                <a:spcPct val="90000"/>
              </a:lnSpc>
            </a:pPr>
            <a:endParaRPr lang="zh-CN" altLang="en-US" sz="2400" b="1" dirty="0" smtClean="0">
              <a:latin typeface="楷体_GB2312" pitchFamily="49" charset="-122"/>
              <a:ea typeface="楷体_GB2312" pitchFamily="49" charset="-122"/>
            </a:endParaRPr>
          </a:p>
          <a:p>
            <a:pPr eaLnBrk="1" hangingPunct="1">
              <a:lnSpc>
                <a:spcPct val="90000"/>
              </a:lnSpc>
            </a:pPr>
            <a:endParaRPr lang="zh-CN" altLang="en-US" sz="2400" b="1" dirty="0" smtClean="0">
              <a:latin typeface="楷体_GB2312" pitchFamily="49" charset="-122"/>
              <a:ea typeface="楷体_GB2312" pitchFamily="49" charset="-122"/>
            </a:endParaRPr>
          </a:p>
          <a:p>
            <a:pPr eaLnBrk="1" hangingPunct="1">
              <a:lnSpc>
                <a:spcPct val="90000"/>
              </a:lnSpc>
            </a:pPr>
            <a:endParaRPr lang="en-US" altLang="zh-CN" sz="2400" b="1" dirty="0" smtClean="0">
              <a:latin typeface="楷体_GB2312" pitchFamily="49" charset="-122"/>
              <a:ea typeface="楷体_GB2312" pitchFamily="49"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主题1computer blu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主题1computer blue" id="{0C02F5FC-0E4F-44CD-9A11-F64D4A7F6B02}" vid="{38DEF1BE-C24B-4F1B-8BB1-880D04EAE797}"/>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主题1computer blue</Template>
  <TotalTime>2218</TotalTime>
  <Words>2912</Words>
  <Application>Microsoft Office PowerPoint</Application>
  <PresentationFormat>全屏显示(4:3)</PresentationFormat>
  <Paragraphs>258</Paragraphs>
  <Slides>46</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46</vt:i4>
      </vt:variant>
    </vt:vector>
  </HeadingPairs>
  <TitlesOfParts>
    <vt:vector size="57" baseType="lpstr">
      <vt:lpstr>仿宋</vt:lpstr>
      <vt:lpstr>楷体_GB2312</vt:lpstr>
      <vt:lpstr>宋体</vt:lpstr>
      <vt:lpstr>Arial</vt:lpstr>
      <vt:lpstr>Arial</vt:lpstr>
      <vt:lpstr>Calibri</vt:lpstr>
      <vt:lpstr>Calibri Light</vt:lpstr>
      <vt:lpstr>Tahoma</vt:lpstr>
      <vt:lpstr>Times New Roman</vt:lpstr>
      <vt:lpstr>Wingdings</vt:lpstr>
      <vt:lpstr>主题1computer blue</vt:lpstr>
      <vt:lpstr>Unit 3 The ASSURE Model</vt:lpstr>
      <vt:lpstr>故事就这么开始了——</vt:lpstr>
      <vt:lpstr>A Model for Systematic Planning</vt:lpstr>
      <vt:lpstr>PowerPoint 演示文稿</vt:lpstr>
      <vt:lpstr>（一）、什么是ASSURE模型</vt:lpstr>
      <vt:lpstr>It consists of six steps</vt:lpstr>
      <vt:lpstr>ASSURE模式包括6个阶段</vt:lpstr>
      <vt:lpstr>1、Analyze learners</vt:lpstr>
      <vt:lpstr>PowerPoint 演示文稿</vt:lpstr>
      <vt:lpstr>例如</vt:lpstr>
      <vt:lpstr>PowerPoint 演示文稿</vt:lpstr>
      <vt:lpstr>PowerPoint 演示文稿</vt:lpstr>
      <vt:lpstr>PowerPoint 演示文稿</vt:lpstr>
      <vt:lpstr>PowerPoint 演示文稿</vt:lpstr>
      <vt:lpstr>2、State objectives</vt:lpstr>
      <vt:lpstr>教学目标陈述的ABCD</vt:lpstr>
      <vt:lpstr>具体描述教学目标的术语</vt:lpstr>
      <vt:lpstr>PowerPoint 演示文稿</vt:lpstr>
      <vt:lpstr>Learning activity 2</vt:lpstr>
      <vt:lpstr>3、Select instructional methods, media, and materials</vt:lpstr>
      <vt:lpstr>媒体格式</vt:lpstr>
      <vt:lpstr>如何获取特定的教学资料？</vt:lpstr>
      <vt:lpstr>4、Utilize media and materials</vt:lpstr>
      <vt:lpstr>5、Require learner participation</vt:lpstr>
      <vt:lpstr>PowerPoint 演示文稿</vt:lpstr>
      <vt:lpstr>PowerPoint 演示文稿</vt:lpstr>
      <vt:lpstr>PowerPoint 演示文稿</vt:lpstr>
      <vt:lpstr>PowerPoint 演示文稿</vt:lpstr>
      <vt:lpstr>PowerPoint 演示文稿</vt:lpstr>
      <vt:lpstr>6、Evaluate and revise</vt:lpstr>
      <vt:lpstr>如何对学生进行评估？</vt:lpstr>
      <vt:lpstr>如何对方法和媒体进行评价？</vt:lpstr>
      <vt:lpstr>对教师的评价</vt:lpstr>
      <vt:lpstr>PowerPoint 演示文稿</vt:lpstr>
      <vt:lpstr>PowerPoint 演示文稿</vt:lpstr>
      <vt:lpstr>The ASSURE Model</vt:lpstr>
      <vt:lpstr>Learning activity 2</vt:lpstr>
      <vt:lpstr>Using the ADDIE Model</vt:lpstr>
      <vt:lpstr>PowerPoint 演示文稿</vt:lpstr>
      <vt:lpstr>PowerPoint 演示文稿</vt:lpstr>
      <vt:lpstr>PowerPoint 演示文稿</vt:lpstr>
      <vt:lpstr>PowerPoint 演示文稿</vt:lpstr>
      <vt:lpstr>PowerPoint 演示文稿</vt:lpstr>
      <vt:lpstr>Iterative instructional design process</vt:lpstr>
      <vt:lpstr>Course back Learning activity 3</vt:lpstr>
      <vt:lpstr>Learning  activities from the case</vt:lpstr>
    </vt:vector>
  </TitlesOfParts>
  <Company>MC SYSTEM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The ASSURE Model:</dc:title>
  <dc:creator>dream</dc:creator>
  <cp:lastModifiedBy>shen</cp:lastModifiedBy>
  <cp:revision>31</cp:revision>
  <dcterms:created xsi:type="dcterms:W3CDTF">2009-09-28T07:57:41Z</dcterms:created>
  <dcterms:modified xsi:type="dcterms:W3CDTF">2018-03-19T01:15:44Z</dcterms:modified>
</cp:coreProperties>
</file>