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6F18B-F463-4183-A9F4-B2BE247AEAD6}" type="datetimeFigureOut">
              <a:rPr lang="zh-CN" altLang="en-US" smtClean="0"/>
              <a:t>2016/10/20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74CC4-1609-46A5-B9D5-C8452164F5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8259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PPT</a:t>
            </a:r>
            <a:r>
              <a:rPr lang="zh-CN" altLang="en-US" dirty="0" smtClean="0"/>
              <a:t>微课制作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824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PPT</a:t>
            </a:r>
            <a:r>
              <a:rPr lang="zh-CN" altLang="en-US" dirty="0" smtClean="0"/>
              <a:t>动画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772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Office Mix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701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PPT</a:t>
            </a:r>
            <a:r>
              <a:rPr lang="zh-CN" altLang="en-US" dirty="0" smtClean="0"/>
              <a:t>插件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1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21352" y="1796819"/>
            <a:ext cx="6410819" cy="1344149"/>
          </a:xfrm>
          <a:prstGeom prst="rect">
            <a:avLst/>
          </a:prstGeom>
        </p:spPr>
        <p:txBody>
          <a:bodyPr lIns="91434" tIns="45717" rIns="91434" bIns="45717">
            <a:noAutofit/>
          </a:bodyPr>
          <a:lstStyle>
            <a:lvl1pPr algn="ctr">
              <a:defRPr sz="8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311691" y="3937679"/>
            <a:ext cx="3840427" cy="576064"/>
          </a:xfrm>
          <a:prstGeom prst="rect">
            <a:avLst/>
          </a:prstGeom>
        </p:spPr>
        <p:txBody>
          <a:bodyPr lIns="91434" tIns="45717" rIns="91434" bIns="45717" anchor="ctr">
            <a:noAutofit/>
          </a:bodyPr>
          <a:lstStyle>
            <a:lvl1pPr marL="0" indent="0" algn="l" fontAlgn="auto">
              <a:buNone/>
              <a:defRPr sz="2133" b="0">
                <a:solidFill>
                  <a:schemeClr val="bg1">
                    <a:lumMod val="85000"/>
                  </a:schemeClr>
                </a:solidFill>
                <a:effectLst/>
              </a:defRPr>
            </a:lvl1pPr>
            <a:lvl2pPr marL="609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altLang="zh-CN" dirty="0" smtClean="0"/>
          </a:p>
        </p:txBody>
      </p:sp>
      <p:pic>
        <p:nvPicPr>
          <p:cNvPr id="7" name="图片 6" descr="未标题-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23671" y="1000108"/>
            <a:ext cx="5368335" cy="4857784"/>
          </a:xfrm>
          <a:prstGeom prst="rect">
            <a:avLst/>
          </a:prstGeom>
          <a:effectLst/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5253203"/>
            <a:ext cx="1632180" cy="8296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5718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白页面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4517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蓝白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1.png"/>
          <p:cNvPicPr>
            <a:picLocks noChangeAspect="1"/>
          </p:cNvPicPr>
          <p:nvPr userDrawn="1"/>
        </p:nvPicPr>
        <p:blipFill>
          <a:blip r:embed="rId2">
            <a:lum bright="100000"/>
          </a:blip>
          <a:srcRect l="16589" t="18028" r="18189" b="1962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3" descr="C:\Documents and Settings\ap1007\桌面\未标题-3.png"/>
          <p:cNvPicPr>
            <a:picLocks noChangeAspect="1" noChangeArrowheads="1"/>
          </p:cNvPicPr>
          <p:nvPr userDrawn="1"/>
        </p:nvPicPr>
        <p:blipFill>
          <a:blip r:embed="rId3"/>
          <a:srcRect t="16156" r="40895" b="53686"/>
          <a:stretch>
            <a:fillRect/>
          </a:stretch>
        </p:blipFill>
        <p:spPr bwMode="auto">
          <a:xfrm>
            <a:off x="3047980" y="1"/>
            <a:ext cx="9144021" cy="2666995"/>
          </a:xfrm>
          <a:prstGeom prst="rect">
            <a:avLst/>
          </a:prstGeom>
          <a:noFill/>
        </p:spPr>
      </p:pic>
      <p:pic>
        <p:nvPicPr>
          <p:cNvPr id="13" name="Picture 3" descr="C:\Documents and Settings\ap1007\桌面\未标题-3.png"/>
          <p:cNvPicPr>
            <a:picLocks noChangeAspect="1" noChangeArrowheads="1"/>
          </p:cNvPicPr>
          <p:nvPr userDrawn="1"/>
        </p:nvPicPr>
        <p:blipFill>
          <a:blip r:embed="rId3"/>
          <a:srcRect t="24773" r="59365" b="53686"/>
          <a:stretch>
            <a:fillRect/>
          </a:stretch>
        </p:blipFill>
        <p:spPr bwMode="auto">
          <a:xfrm>
            <a:off x="2857479" y="4953012"/>
            <a:ext cx="6286544" cy="1904989"/>
          </a:xfrm>
          <a:prstGeom prst="rect">
            <a:avLst/>
          </a:prstGeom>
          <a:noFill/>
        </p:spPr>
      </p:pic>
      <p:cxnSp>
        <p:nvCxnSpPr>
          <p:cNvPr id="16" name="直接连接符 1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13588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小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线条9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7000" contrast="-24000"/>
          </a:blip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10" name="组合 12"/>
          <p:cNvGrpSpPr/>
          <p:nvPr userDrawn="1"/>
        </p:nvGrpSpPr>
        <p:grpSpPr>
          <a:xfrm>
            <a:off x="1523968" y="1095371"/>
            <a:ext cx="9144064" cy="4667259"/>
            <a:chOff x="1214414" y="821528"/>
            <a:chExt cx="6858048" cy="3500444"/>
          </a:xfrm>
        </p:grpSpPr>
        <p:sp>
          <p:nvSpPr>
            <p:cNvPr id="15" name="椭圆 14"/>
            <p:cNvSpPr/>
            <p:nvPr/>
          </p:nvSpPr>
          <p:spPr>
            <a:xfrm>
              <a:off x="2893216" y="821528"/>
              <a:ext cx="3500444" cy="350044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80"/>
              <a:endParaRPr lang="zh-CN" alt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12" name="组合 10"/>
            <p:cNvGrpSpPr/>
            <p:nvPr/>
          </p:nvGrpSpPr>
          <p:grpSpPr>
            <a:xfrm>
              <a:off x="1214414" y="1640726"/>
              <a:ext cx="6858048" cy="1838917"/>
              <a:chOff x="1214414" y="928676"/>
              <a:chExt cx="6858048" cy="1838917"/>
            </a:xfrm>
          </p:grpSpPr>
          <p:sp>
            <p:nvSpPr>
              <p:cNvPr id="13" name="TextBox 14"/>
              <p:cNvSpPr txBox="1"/>
              <p:nvPr/>
            </p:nvSpPr>
            <p:spPr>
              <a:xfrm>
                <a:off x="1214414" y="928676"/>
                <a:ext cx="1571636" cy="1838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080"/>
                <a:r>
                  <a:rPr lang="en-US" altLang="zh-CN" sz="15333" dirty="0">
                    <a:solidFill>
                      <a:srgbClr val="9BBB59">
                        <a:lumMod val="75000"/>
                      </a:srgbClr>
                    </a:solidFill>
                    <a:latin typeface="方正姚体" pitchFamily="2" charset="-122"/>
                    <a:ea typeface="方正姚体" pitchFamily="2" charset="-122"/>
                  </a:rPr>
                  <a:t>“</a:t>
                </a:r>
                <a:endParaRPr lang="zh-CN" altLang="en-US" sz="15333" dirty="0">
                  <a:solidFill>
                    <a:srgbClr val="9BBB59">
                      <a:lumMod val="75000"/>
                    </a:srgbClr>
                  </a:solidFill>
                  <a:latin typeface="方正姚体" pitchFamily="2" charset="-122"/>
                  <a:ea typeface="方正姚体" pitchFamily="2" charset="-122"/>
                </a:endParaRPr>
              </a:p>
            </p:txBody>
          </p:sp>
          <p:sp>
            <p:nvSpPr>
              <p:cNvPr id="14" name="TextBox 15"/>
              <p:cNvSpPr txBox="1"/>
              <p:nvPr/>
            </p:nvSpPr>
            <p:spPr>
              <a:xfrm flipV="1">
                <a:off x="6500826" y="928676"/>
                <a:ext cx="1571636" cy="1838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080"/>
                <a:r>
                  <a:rPr lang="zh-CN" altLang="en-US" sz="15333" dirty="0">
                    <a:solidFill>
                      <a:srgbClr val="9BBB59">
                        <a:lumMod val="75000"/>
                      </a:srgbClr>
                    </a:solidFill>
                    <a:latin typeface="方正姚体" pitchFamily="2" charset="-122"/>
                    <a:ea typeface="方正姚体" pitchFamily="2" charset="-122"/>
                  </a:rPr>
                  <a:t>“</a:t>
                </a:r>
              </a:p>
            </p:txBody>
          </p:sp>
        </p:grpSp>
      </p:grpSp>
      <p:sp>
        <p:nvSpPr>
          <p:cNvPr id="11" name="图文框 10"/>
          <p:cNvSpPr/>
          <p:nvPr userDrawn="1"/>
        </p:nvSpPr>
        <p:spPr>
          <a:xfrm>
            <a:off x="0" y="1"/>
            <a:ext cx="12192000" cy="6858000"/>
          </a:xfrm>
          <a:prstGeom prst="frame">
            <a:avLst>
              <a:gd name="adj1" fmla="val 159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486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小标题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线条9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7000" contrast="-24000"/>
          </a:blip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523968" y="1095371"/>
            <a:ext cx="9144064" cy="4667259"/>
            <a:chOff x="1142976" y="785801"/>
            <a:chExt cx="6858048" cy="3500444"/>
          </a:xfrm>
        </p:grpSpPr>
        <p:pic>
          <p:nvPicPr>
            <p:cNvPr id="22" name="图片 2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6111">
              <a:off x="5383880" y="1075428"/>
              <a:ext cx="1524000" cy="1714500"/>
            </a:xfrm>
            <a:prstGeom prst="rect">
              <a:avLst/>
            </a:prstGeom>
          </p:spPr>
        </p:pic>
        <p:grpSp>
          <p:nvGrpSpPr>
            <p:cNvPr id="23" name="组合 12"/>
            <p:cNvGrpSpPr/>
            <p:nvPr userDrawn="1"/>
          </p:nvGrpSpPr>
          <p:grpSpPr>
            <a:xfrm>
              <a:off x="1142976" y="785801"/>
              <a:ext cx="6858048" cy="3500444"/>
              <a:chOff x="1214414" y="821528"/>
              <a:chExt cx="6858048" cy="3500444"/>
            </a:xfrm>
          </p:grpSpPr>
          <p:grpSp>
            <p:nvGrpSpPr>
              <p:cNvPr id="25" name="组合 10"/>
              <p:cNvGrpSpPr/>
              <p:nvPr/>
            </p:nvGrpSpPr>
            <p:grpSpPr>
              <a:xfrm>
                <a:off x="1214414" y="1640726"/>
                <a:ext cx="6858048" cy="1838917"/>
                <a:chOff x="1214414" y="928676"/>
                <a:chExt cx="6858048" cy="1838917"/>
              </a:xfrm>
            </p:grpSpPr>
            <p:sp>
              <p:nvSpPr>
                <p:cNvPr id="26" name="TextBox 14"/>
                <p:cNvSpPr txBox="1"/>
                <p:nvPr/>
              </p:nvSpPr>
              <p:spPr>
                <a:xfrm>
                  <a:off x="1214414" y="928676"/>
                  <a:ext cx="1571636" cy="18389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080"/>
                  <a:r>
                    <a:rPr lang="en-US" altLang="zh-CN" sz="15333" dirty="0">
                      <a:solidFill>
                        <a:srgbClr val="9BBB59">
                          <a:lumMod val="75000"/>
                        </a:srgbClr>
                      </a:solidFill>
                      <a:latin typeface="方正姚体" pitchFamily="2" charset="-122"/>
                      <a:ea typeface="方正姚体" pitchFamily="2" charset="-122"/>
                    </a:rPr>
                    <a:t>“</a:t>
                  </a:r>
                  <a:endParaRPr lang="zh-CN" altLang="en-US" sz="15333" dirty="0">
                    <a:solidFill>
                      <a:srgbClr val="9BBB59">
                        <a:lumMod val="75000"/>
                      </a:srgbClr>
                    </a:solidFill>
                    <a:latin typeface="方正姚体" pitchFamily="2" charset="-122"/>
                    <a:ea typeface="方正姚体" pitchFamily="2" charset="-122"/>
                  </a:endParaRPr>
                </a:p>
              </p:txBody>
            </p:sp>
            <p:sp>
              <p:nvSpPr>
                <p:cNvPr id="27" name="TextBox 15"/>
                <p:cNvSpPr txBox="1"/>
                <p:nvPr/>
              </p:nvSpPr>
              <p:spPr>
                <a:xfrm flipV="1">
                  <a:off x="6500826" y="928676"/>
                  <a:ext cx="1571636" cy="18389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080"/>
                  <a:r>
                    <a:rPr lang="zh-CN" altLang="en-US" sz="15333" dirty="0">
                      <a:solidFill>
                        <a:srgbClr val="9BBB59">
                          <a:lumMod val="75000"/>
                        </a:srgbClr>
                      </a:solidFill>
                      <a:latin typeface="方正姚体" pitchFamily="2" charset="-122"/>
                      <a:ea typeface="方正姚体" pitchFamily="2" charset="-122"/>
                    </a:rPr>
                    <a:t>“</a:t>
                  </a:r>
                </a:p>
              </p:txBody>
            </p:sp>
          </p:grpSp>
          <p:sp>
            <p:nvSpPr>
              <p:cNvPr id="28" name="椭圆 27"/>
              <p:cNvSpPr/>
              <p:nvPr/>
            </p:nvSpPr>
            <p:spPr>
              <a:xfrm>
                <a:off x="2893216" y="821528"/>
                <a:ext cx="3500444" cy="350044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080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3" name="图文框 12"/>
          <p:cNvSpPr/>
          <p:nvPr userDrawn="1"/>
        </p:nvSpPr>
        <p:spPr>
          <a:xfrm>
            <a:off x="0" y="1"/>
            <a:ext cx="12192000" cy="6858000"/>
          </a:xfrm>
          <a:prstGeom prst="frame">
            <a:avLst>
              <a:gd name="adj1" fmla="val 159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976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蓝页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08407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蓝页面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07350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无标题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676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白页面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线条9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7000" contrast="-24000"/>
          </a:blip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60076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无标题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线条9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7000" contrast="-24000"/>
          </a:blip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71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完全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7162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线条9.png"/>
          <p:cNvPicPr>
            <a:picLocks noChangeAspect="1"/>
          </p:cNvPicPr>
          <p:nvPr userDrawn="1"/>
        </p:nvPicPr>
        <p:blipFill>
          <a:blip r:embed="rId13" cstate="print"/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5" name="直接连接符 4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4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121905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143" indent="-457143" algn="l" defTabSz="121905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77" indent="-380953" algn="l" defTabSz="121905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10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33" indent="-304762" algn="l" defTabSz="121905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858" indent="-304762" algn="l" defTabSz="121905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380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906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430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953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25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5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7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96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2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14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67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91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ix_intro.mp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9"/>
          <p:cNvSpPr txBox="1"/>
          <p:nvPr/>
        </p:nvSpPr>
        <p:spPr>
          <a:xfrm>
            <a:off x="3667108" y="2382561"/>
            <a:ext cx="48577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080"/>
            <a:r>
              <a:rPr lang="en-US" altLang="zh-CN" sz="6400" b="1" dirty="0">
                <a:solidFill>
                  <a:prstClr val="white"/>
                </a:solidFill>
              </a:rPr>
              <a:t>PPT</a:t>
            </a:r>
            <a:r>
              <a:rPr lang="zh-CN" altLang="en-US" sz="6400" b="1" dirty="0">
                <a:solidFill>
                  <a:prstClr val="white"/>
                </a:solidFill>
              </a:rPr>
              <a:t>微课</a:t>
            </a:r>
            <a:endParaRPr lang="en-US" altLang="zh-CN" sz="6400" b="1" dirty="0">
              <a:solidFill>
                <a:prstClr val="white"/>
              </a:solidFill>
            </a:endParaRPr>
          </a:p>
          <a:p>
            <a:pPr algn="ctr" defTabSz="1219080"/>
            <a:r>
              <a:rPr lang="zh-CN" altLang="en-US" sz="6400" b="1" dirty="0">
                <a:solidFill>
                  <a:prstClr val="white"/>
                </a:solidFill>
              </a:rPr>
              <a:t>制作</a:t>
            </a:r>
            <a:endParaRPr lang="zh-CN" altLang="en-US" sz="6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5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PPT</a:t>
            </a:r>
            <a:r>
              <a:rPr lang="zh-CN" altLang="en-US" dirty="0" smtClean="0"/>
              <a:t>动画</a:t>
            </a:r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1845809" y="1183008"/>
            <a:ext cx="3600000" cy="3036443"/>
            <a:chOff x="1043608" y="887256"/>
            <a:chExt cx="2700000" cy="227733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" t="-1" r="49776" b="27461"/>
            <a:stretch/>
          </p:blipFill>
          <p:spPr>
            <a:xfrm>
              <a:off x="1043608" y="1256588"/>
              <a:ext cx="2700000" cy="1908000"/>
            </a:xfrm>
            <a:prstGeom prst="rect">
              <a:avLst/>
            </a:prstGeom>
            <a:ln w="3175"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4" name="文本框 3"/>
            <p:cNvSpPr txBox="1"/>
            <p:nvPr/>
          </p:nvSpPr>
          <p:spPr>
            <a:xfrm>
              <a:off x="1747278" y="887256"/>
              <a:ext cx="129266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zh-CN" altLang="en-US" sz="2400" b="1" dirty="0">
                  <a:solidFill>
                    <a:prstClr val="white"/>
                  </a:solidFill>
                </a:rPr>
                <a:t>动画</a:t>
              </a:r>
              <a:r>
                <a:rPr lang="zh-CN" altLang="en-US" sz="2400" dirty="0">
                  <a:solidFill>
                    <a:prstClr val="white"/>
                  </a:solidFill>
                </a:rPr>
                <a:t>选项卡</a:t>
              </a:r>
              <a:endParaRPr lang="zh-CN" altLang="en-US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576053" y="1306008"/>
            <a:ext cx="3312000" cy="2913443"/>
            <a:chOff x="4355976" y="887256"/>
            <a:chExt cx="2484000" cy="218508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" r="50306"/>
            <a:stretch/>
          </p:blipFill>
          <p:spPr>
            <a:xfrm>
              <a:off x="4355976" y="1256588"/>
              <a:ext cx="2484000" cy="1815750"/>
            </a:xfrm>
            <a:prstGeom prst="rect">
              <a:avLst/>
            </a:prstGeom>
            <a:ln w="3175"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6" name="文本框 5"/>
            <p:cNvSpPr txBox="1"/>
            <p:nvPr/>
          </p:nvSpPr>
          <p:spPr>
            <a:xfrm>
              <a:off x="4951646" y="887256"/>
              <a:ext cx="129266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zh-CN" altLang="en-US" sz="2400" b="1" dirty="0">
                  <a:solidFill>
                    <a:prstClr val="white"/>
                  </a:solidFill>
                </a:rPr>
                <a:t>切换</a:t>
              </a:r>
              <a:r>
                <a:rPr lang="zh-CN" altLang="en-US" sz="2400" dirty="0">
                  <a:solidFill>
                    <a:prstClr val="white"/>
                  </a:solidFill>
                </a:rPr>
                <a:t>选项卡</a:t>
              </a:r>
              <a:endParaRPr lang="zh-CN" altLang="en-US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3191144" y="4485118"/>
            <a:ext cx="573746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0990" indent="-380990" defTabSz="121908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prstClr val="white"/>
                </a:solidFill>
              </a:rPr>
              <a:t>动画</a:t>
            </a:r>
            <a:r>
              <a:rPr lang="zh-CN" altLang="en-US" sz="2400" dirty="0">
                <a:solidFill>
                  <a:prstClr val="white"/>
                </a:solidFill>
              </a:rPr>
              <a:t>：组合使用，展现动态图文效果</a:t>
            </a:r>
            <a:endParaRPr lang="en-US" altLang="zh-CN" sz="2400" dirty="0">
              <a:solidFill>
                <a:prstClr val="white"/>
              </a:solidFill>
            </a:endParaRPr>
          </a:p>
          <a:p>
            <a:pPr marL="380990" indent="-380990" defTabSz="121908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prstClr val="white"/>
                </a:solidFill>
              </a:rPr>
              <a:t>切换</a:t>
            </a:r>
            <a:r>
              <a:rPr lang="zh-CN" altLang="en-US" sz="2400" dirty="0">
                <a:solidFill>
                  <a:prstClr val="white"/>
                </a:solidFill>
              </a:rPr>
              <a:t>：能使页面之间更好的衔接</a:t>
            </a:r>
            <a:endParaRPr lang="en-US" altLang="zh-CN" sz="2400" dirty="0">
              <a:solidFill>
                <a:prstClr val="white"/>
              </a:solidFill>
            </a:endParaRPr>
          </a:p>
          <a:p>
            <a:pPr marL="380990" indent="-380990" defTabSz="121908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dirty="0">
                <a:solidFill>
                  <a:prstClr val="white"/>
                </a:solidFill>
              </a:rPr>
              <a:t>PPT</a:t>
            </a:r>
            <a:r>
              <a:rPr lang="zh-CN" altLang="en-US" sz="2400" dirty="0">
                <a:solidFill>
                  <a:prstClr val="white"/>
                </a:solidFill>
              </a:rPr>
              <a:t>美观与否，将决定这类微课的成败</a:t>
            </a:r>
            <a:endParaRPr lang="zh-CN" alt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8996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Office Mix</a:t>
            </a:r>
            <a:endParaRPr lang="zh-CN" altLang="en-US" dirty="0"/>
          </a:p>
        </p:txBody>
      </p:sp>
      <p:pic>
        <p:nvPicPr>
          <p:cNvPr id="4" name="图片 3">
            <a:hlinkClick r:id="rId3" action="ppaction://hlinkfile" tooltip="Office Mix简单介绍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634" y="1907104"/>
            <a:ext cx="5402733" cy="3043793"/>
          </a:xfrm>
          <a:prstGeom prst="rect">
            <a:avLst/>
          </a:prstGeom>
          <a:ln w="3175"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3538602" y="5157193"/>
            <a:ext cx="5114797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 defTabSz="1219080"/>
            <a:r>
              <a:rPr lang="en-US" altLang="zh-CN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http://pan.baidu.com/s/1jHioSGA</a:t>
            </a:r>
            <a:endParaRPr lang="zh-CN" altLang="en-US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55551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PPT</a:t>
            </a:r>
            <a:r>
              <a:rPr lang="zh-CN" altLang="en-US" dirty="0" smtClean="0"/>
              <a:t>插件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22"/>
          <a:stretch/>
        </p:blipFill>
        <p:spPr>
          <a:xfrm>
            <a:off x="1255802" y="2288709"/>
            <a:ext cx="9680396" cy="44640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圆角矩形标注 4"/>
          <p:cNvSpPr/>
          <p:nvPr/>
        </p:nvSpPr>
        <p:spPr>
          <a:xfrm>
            <a:off x="5615947" y="1283753"/>
            <a:ext cx="2534195" cy="661851"/>
          </a:xfrm>
          <a:prstGeom prst="wedgeRoundRectCallout">
            <a:avLst>
              <a:gd name="adj1" fmla="val 43094"/>
              <a:gd name="adj2" fmla="val 140654"/>
              <a:gd name="adj3" fmla="val 16667"/>
            </a:avLst>
          </a:prstGeom>
          <a:solidFill>
            <a:srgbClr val="92D050"/>
          </a:solidFill>
          <a:ln w="28575">
            <a:solidFill>
              <a:srgbClr val="008D00"/>
            </a:solidFill>
            <a:prstDash val="sys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altLang="zh-CN" sz="2400" b="1" dirty="0">
                <a:solidFill>
                  <a:srgbClr val="C00000"/>
                </a:solidFill>
              </a:rPr>
              <a:t>MIX</a:t>
            </a:r>
            <a:r>
              <a:rPr lang="zh-CN" altLang="en-US" sz="2400" b="1" dirty="0">
                <a:solidFill>
                  <a:prstClr val="black"/>
                </a:solidFill>
              </a:rPr>
              <a:t>插件标签</a:t>
            </a:r>
            <a:endParaRPr lang="zh-CN" altLang="en-US" sz="2400" b="1" dirty="0">
              <a:solidFill>
                <a:prstClr val="black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876912" y="4722485"/>
            <a:ext cx="6372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zh-CN" altLang="en-US" sz="2800" b="1" dirty="0">
                <a:solidFill>
                  <a:srgbClr val="FF0000"/>
                </a:solidFill>
              </a:rPr>
              <a:t>注意：</a:t>
            </a:r>
            <a:r>
              <a:rPr lang="zh-CN" altLang="en-US" sz="2800" b="1" dirty="0">
                <a:solidFill>
                  <a:prstClr val="black"/>
                </a:solidFill>
              </a:rPr>
              <a:t>需要</a:t>
            </a:r>
            <a:r>
              <a:rPr lang="en-US" altLang="zh-CN" sz="2800" b="1" dirty="0">
                <a:solidFill>
                  <a:srgbClr val="0070C0"/>
                </a:solidFill>
              </a:rPr>
              <a:t>PowerPoint2013</a:t>
            </a:r>
            <a:r>
              <a:rPr lang="zh-CN" altLang="en-US" sz="2800" b="1" dirty="0">
                <a:solidFill>
                  <a:prstClr val="black"/>
                </a:solidFill>
              </a:rPr>
              <a:t>以上</a:t>
            </a:r>
            <a:r>
              <a:rPr lang="zh-CN" altLang="en-US" sz="2800" b="1" dirty="0">
                <a:solidFill>
                  <a:prstClr val="black"/>
                </a:solidFill>
              </a:rPr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27559382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雅黑UI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</Words>
  <Application>Microsoft Office PowerPoint</Application>
  <PresentationFormat>宽屏</PresentationFormat>
  <Paragraphs>21</Paragraphs>
  <Slides>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1" baseType="lpstr">
      <vt:lpstr>方正姚体</vt:lpstr>
      <vt:lpstr>宋体</vt:lpstr>
      <vt:lpstr>微软雅黑</vt:lpstr>
      <vt:lpstr>Arial</vt:lpstr>
      <vt:lpstr>Calibri</vt:lpstr>
      <vt:lpstr>Wingdings</vt:lpstr>
      <vt:lpstr>1_Office 主题</vt:lpstr>
      <vt:lpstr>PowerPoint 演示文稿</vt:lpstr>
      <vt:lpstr>PPT动画</vt:lpstr>
      <vt:lpstr>Office Mix</vt:lpstr>
      <vt:lpstr>PPT插件</vt:lpstr>
    </vt:vector>
  </TitlesOfParts>
  <Company>gdou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pper lee</dc:creator>
  <cp:lastModifiedBy>pper lee</cp:lastModifiedBy>
  <cp:revision>1</cp:revision>
  <dcterms:created xsi:type="dcterms:W3CDTF">2016-10-20T05:07:35Z</dcterms:created>
  <dcterms:modified xsi:type="dcterms:W3CDTF">2016-10-20T05:07:44Z</dcterms:modified>
</cp:coreProperties>
</file>