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"/>
  </p:notesMasterIdLst>
  <p:sldIdLst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8CC37-0365-4582-8FB1-D9F492900E60}" type="datetimeFigureOut">
              <a:rPr lang="zh-CN" altLang="en-US" smtClean="0"/>
              <a:t>2016/10/20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838B4-E618-4D8E-934E-9F6C41F396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829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微课开发技术</a:t>
            </a:r>
            <a:r>
              <a:rPr lang="en-US" altLang="zh-CN" baseline="0" dirty="0" smtClean="0"/>
              <a:t>_</a:t>
            </a:r>
            <a:r>
              <a:rPr lang="zh-CN" altLang="en-US" dirty="0" smtClean="0"/>
              <a:t>李健文</a:t>
            </a:r>
            <a:r>
              <a:rPr lang="en-US" altLang="zh-CN" dirty="0" smtClean="0"/>
              <a:t>_201604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什么是微课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57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微课是用于教学的短视频课件，课堂实录没有一对一教学的感觉，教学成果展示则面向对象不正确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21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一门课程是由很多知识点和案例构成，同理一门微课程应该是很多微课视频的集合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19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21352" y="1796819"/>
            <a:ext cx="6410819" cy="1344149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>
            <a:lvl1pPr algn="ctr">
              <a:defRPr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311691" y="3937679"/>
            <a:ext cx="3840427" cy="576064"/>
          </a:xfrm>
          <a:prstGeom prst="rect">
            <a:avLst/>
          </a:prstGeom>
        </p:spPr>
        <p:txBody>
          <a:bodyPr lIns="91434" tIns="45717" rIns="91434" bIns="45717" anchor="ctr">
            <a:noAutofit/>
          </a:bodyPr>
          <a:lstStyle>
            <a:lvl1pPr marL="0" indent="0" algn="l" fontAlgn="auto">
              <a:buNone/>
              <a:defRPr sz="2133" b="0">
                <a:solidFill>
                  <a:schemeClr val="bg1">
                    <a:lumMod val="85000"/>
                  </a:schemeClr>
                </a:solidFill>
                <a:effectLst/>
              </a:defRPr>
            </a:lvl1pPr>
            <a:lvl2pPr marL="60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altLang="zh-CN" dirty="0" smtClean="0"/>
          </a:p>
        </p:txBody>
      </p:sp>
      <p:pic>
        <p:nvPicPr>
          <p:cNvPr id="7" name="图片 6" descr="未标题-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3671" y="1000108"/>
            <a:ext cx="5368335" cy="4857784"/>
          </a:xfrm>
          <a:prstGeom prst="rect">
            <a:avLst/>
          </a:prstGeom>
          <a:effectLst/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253203"/>
            <a:ext cx="1632180" cy="829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142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页面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7229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蓝白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1.png"/>
          <p:cNvPicPr>
            <a:picLocks noChangeAspect="1"/>
          </p:cNvPicPr>
          <p:nvPr userDrawn="1"/>
        </p:nvPicPr>
        <p:blipFill>
          <a:blip r:embed="rId2">
            <a:lum bright="100000"/>
          </a:blip>
          <a:srcRect l="16589" t="18028" r="18189" b="196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16156" r="40895" b="53686"/>
          <a:stretch>
            <a:fillRect/>
          </a:stretch>
        </p:blipFill>
        <p:spPr bwMode="auto">
          <a:xfrm>
            <a:off x="3047980" y="1"/>
            <a:ext cx="9144021" cy="2666995"/>
          </a:xfrm>
          <a:prstGeom prst="rect">
            <a:avLst/>
          </a:prstGeom>
          <a:noFill/>
        </p:spPr>
      </p:pic>
      <p:pic>
        <p:nvPicPr>
          <p:cNvPr id="13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24773" r="59365" b="53686"/>
          <a:stretch>
            <a:fillRect/>
          </a:stretch>
        </p:blipFill>
        <p:spPr bwMode="auto">
          <a:xfrm>
            <a:off x="2857479" y="4953012"/>
            <a:ext cx="6286544" cy="1904989"/>
          </a:xfrm>
          <a:prstGeom prst="rect">
            <a:avLst/>
          </a:prstGeom>
          <a:noFill/>
        </p:spPr>
      </p:pic>
      <p:cxnSp>
        <p:nvCxnSpPr>
          <p:cNvPr id="16" name="直接连接符 1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217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21352" y="1796819"/>
            <a:ext cx="6410819" cy="1344149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>
            <a:lvl1pPr algn="ctr">
              <a:defRPr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311691" y="3937679"/>
            <a:ext cx="3840427" cy="576064"/>
          </a:xfrm>
          <a:prstGeom prst="rect">
            <a:avLst/>
          </a:prstGeom>
        </p:spPr>
        <p:txBody>
          <a:bodyPr lIns="91434" tIns="45717" rIns="91434" bIns="45717" anchor="ctr">
            <a:noAutofit/>
          </a:bodyPr>
          <a:lstStyle>
            <a:lvl1pPr marL="0" indent="0" algn="l" fontAlgn="auto">
              <a:buNone/>
              <a:defRPr sz="2133" b="0">
                <a:solidFill>
                  <a:schemeClr val="bg1">
                    <a:lumMod val="85000"/>
                  </a:schemeClr>
                </a:solidFill>
                <a:effectLst/>
              </a:defRPr>
            </a:lvl1pPr>
            <a:lvl2pPr marL="60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altLang="zh-CN" dirty="0" smtClean="0"/>
          </a:p>
        </p:txBody>
      </p:sp>
      <p:pic>
        <p:nvPicPr>
          <p:cNvPr id="7" name="图片 6" descr="未标题-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3671" y="1000108"/>
            <a:ext cx="5368335" cy="4857784"/>
          </a:xfrm>
          <a:prstGeom prst="rect">
            <a:avLst/>
          </a:prstGeom>
          <a:effectLst/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253203"/>
            <a:ext cx="1632180" cy="829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0844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10" name="组合 12"/>
          <p:cNvGrpSpPr/>
          <p:nvPr userDrawn="1"/>
        </p:nvGrpSpPr>
        <p:grpSpPr>
          <a:xfrm>
            <a:off x="1523968" y="1095371"/>
            <a:ext cx="9144064" cy="4667259"/>
            <a:chOff x="1214414" y="821528"/>
            <a:chExt cx="6858048" cy="3500444"/>
          </a:xfrm>
        </p:grpSpPr>
        <p:sp>
          <p:nvSpPr>
            <p:cNvPr id="15" name="椭圆 14"/>
            <p:cNvSpPr/>
            <p:nvPr/>
          </p:nvSpPr>
          <p:spPr>
            <a:xfrm>
              <a:off x="2893216" y="821528"/>
              <a:ext cx="3500444" cy="350044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12" name="组合 10"/>
            <p:cNvGrpSpPr/>
            <p:nvPr/>
          </p:nvGrpSpPr>
          <p:grpSpPr>
            <a:xfrm>
              <a:off x="1214414" y="1640726"/>
              <a:ext cx="6858048" cy="1838917"/>
              <a:chOff x="1214414" y="928676"/>
              <a:chExt cx="6858048" cy="1838917"/>
            </a:xfrm>
          </p:grpSpPr>
          <p:sp>
            <p:nvSpPr>
              <p:cNvPr id="13" name="TextBox 14"/>
              <p:cNvSpPr txBox="1"/>
              <p:nvPr/>
            </p:nvSpPr>
            <p:spPr>
              <a:xfrm>
                <a:off x="1214414" y="928676"/>
                <a:ext cx="1571636" cy="183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080"/>
                <a:r>
                  <a:rPr lang="en-US" altLang="zh-CN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  <a:endParaRPr lang="zh-CN" altLang="en-US" sz="15333" dirty="0">
                  <a:solidFill>
                    <a:srgbClr val="9BBB59">
                      <a:lumMod val="75000"/>
                    </a:srgbClr>
                  </a:solidFill>
                  <a:latin typeface="方正姚体" pitchFamily="2" charset="-122"/>
                  <a:ea typeface="方正姚体" pitchFamily="2" charset="-122"/>
                </a:endParaRPr>
              </a:p>
            </p:txBody>
          </p:sp>
          <p:sp>
            <p:nvSpPr>
              <p:cNvPr id="14" name="TextBox 15"/>
              <p:cNvSpPr txBox="1"/>
              <p:nvPr/>
            </p:nvSpPr>
            <p:spPr>
              <a:xfrm flipV="1">
                <a:off x="6500826" y="928676"/>
                <a:ext cx="1571636" cy="183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080"/>
                <a:r>
                  <a:rPr lang="zh-CN" altLang="en-US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</a:p>
            </p:txBody>
          </p:sp>
        </p:grpSp>
      </p:grpSp>
      <p:sp>
        <p:nvSpPr>
          <p:cNvPr id="11" name="图文框 10"/>
          <p:cNvSpPr/>
          <p:nvPr userDrawn="1"/>
        </p:nvSpPr>
        <p:spPr>
          <a:xfrm>
            <a:off x="0" y="1"/>
            <a:ext cx="12192000" cy="68580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4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标题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523968" y="1095371"/>
            <a:ext cx="9144064" cy="4667259"/>
            <a:chOff x="1142976" y="785801"/>
            <a:chExt cx="6858048" cy="3500444"/>
          </a:xfrm>
        </p:grpSpPr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6111">
              <a:off x="5383880" y="1075428"/>
              <a:ext cx="1524000" cy="1714500"/>
            </a:xfrm>
            <a:prstGeom prst="rect">
              <a:avLst/>
            </a:prstGeom>
          </p:spPr>
        </p:pic>
        <p:grpSp>
          <p:nvGrpSpPr>
            <p:cNvPr id="23" name="组合 12"/>
            <p:cNvGrpSpPr/>
            <p:nvPr userDrawn="1"/>
          </p:nvGrpSpPr>
          <p:grpSpPr>
            <a:xfrm>
              <a:off x="1142976" y="785801"/>
              <a:ext cx="6858048" cy="3500444"/>
              <a:chOff x="1214414" y="821528"/>
              <a:chExt cx="6858048" cy="3500444"/>
            </a:xfrm>
          </p:grpSpPr>
          <p:grpSp>
            <p:nvGrpSpPr>
              <p:cNvPr id="25" name="组合 10"/>
              <p:cNvGrpSpPr/>
              <p:nvPr/>
            </p:nvGrpSpPr>
            <p:grpSpPr>
              <a:xfrm>
                <a:off x="1214414" y="1640726"/>
                <a:ext cx="6858048" cy="1838917"/>
                <a:chOff x="1214414" y="928676"/>
                <a:chExt cx="6858048" cy="1838917"/>
              </a:xfrm>
            </p:grpSpPr>
            <p:sp>
              <p:nvSpPr>
                <p:cNvPr id="26" name="TextBox 14"/>
                <p:cNvSpPr txBox="1"/>
                <p:nvPr/>
              </p:nvSpPr>
              <p:spPr>
                <a:xfrm>
                  <a:off x="1214414" y="928676"/>
                  <a:ext cx="1571636" cy="1838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080"/>
                  <a:r>
                    <a:rPr lang="en-US" altLang="zh-CN" sz="15333" dirty="0">
                      <a:solidFill>
                        <a:srgbClr val="9BBB59">
                          <a:lumMod val="75000"/>
                        </a:srgbClr>
                      </a:solidFill>
                      <a:latin typeface="方正姚体" pitchFamily="2" charset="-122"/>
                      <a:ea typeface="方正姚体" pitchFamily="2" charset="-122"/>
                    </a:rPr>
                    <a:t>“</a:t>
                  </a:r>
                  <a:endParaRPr lang="zh-CN" altLang="en-US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endParaRPr>
                </a:p>
              </p:txBody>
            </p:sp>
            <p:sp>
              <p:nvSpPr>
                <p:cNvPr id="27" name="TextBox 15"/>
                <p:cNvSpPr txBox="1"/>
                <p:nvPr/>
              </p:nvSpPr>
              <p:spPr>
                <a:xfrm flipV="1">
                  <a:off x="6500826" y="928676"/>
                  <a:ext cx="1571636" cy="1838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080"/>
                  <a:r>
                    <a:rPr lang="zh-CN" altLang="en-US" sz="15333" dirty="0">
                      <a:solidFill>
                        <a:srgbClr val="9BBB59">
                          <a:lumMod val="75000"/>
                        </a:srgbClr>
                      </a:solidFill>
                      <a:latin typeface="方正姚体" pitchFamily="2" charset="-122"/>
                      <a:ea typeface="方正姚体" pitchFamily="2" charset="-122"/>
                    </a:rPr>
                    <a:t>“</a:t>
                  </a:r>
                </a:p>
              </p:txBody>
            </p:sp>
          </p:grpSp>
          <p:sp>
            <p:nvSpPr>
              <p:cNvPr id="28" name="椭圆 27"/>
              <p:cNvSpPr/>
              <p:nvPr/>
            </p:nvSpPr>
            <p:spPr>
              <a:xfrm>
                <a:off x="2893216" y="821528"/>
                <a:ext cx="3500444" cy="350044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80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" name="图文框 12"/>
          <p:cNvSpPr/>
          <p:nvPr userDrawn="1"/>
        </p:nvSpPr>
        <p:spPr>
          <a:xfrm>
            <a:off x="0" y="1"/>
            <a:ext cx="12192000" cy="68580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11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蓝页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9900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蓝页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0032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无标题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3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页面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6978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无标题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9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10" name="组合 12"/>
          <p:cNvGrpSpPr/>
          <p:nvPr userDrawn="1"/>
        </p:nvGrpSpPr>
        <p:grpSpPr>
          <a:xfrm>
            <a:off x="1523968" y="1095371"/>
            <a:ext cx="9144064" cy="4667259"/>
            <a:chOff x="1214414" y="821528"/>
            <a:chExt cx="6858048" cy="3500444"/>
          </a:xfrm>
        </p:grpSpPr>
        <p:sp>
          <p:nvSpPr>
            <p:cNvPr id="15" name="椭圆 14"/>
            <p:cNvSpPr/>
            <p:nvPr/>
          </p:nvSpPr>
          <p:spPr>
            <a:xfrm>
              <a:off x="2893216" y="821528"/>
              <a:ext cx="3500444" cy="350044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12" name="组合 10"/>
            <p:cNvGrpSpPr/>
            <p:nvPr/>
          </p:nvGrpSpPr>
          <p:grpSpPr>
            <a:xfrm>
              <a:off x="1214414" y="1640726"/>
              <a:ext cx="6858048" cy="1838917"/>
              <a:chOff x="1214414" y="928676"/>
              <a:chExt cx="6858048" cy="1838917"/>
            </a:xfrm>
          </p:grpSpPr>
          <p:sp>
            <p:nvSpPr>
              <p:cNvPr id="13" name="TextBox 14"/>
              <p:cNvSpPr txBox="1"/>
              <p:nvPr/>
            </p:nvSpPr>
            <p:spPr>
              <a:xfrm>
                <a:off x="1214414" y="928676"/>
                <a:ext cx="1571636" cy="183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080"/>
                <a:r>
                  <a:rPr lang="en-US" altLang="zh-CN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  <a:endParaRPr lang="zh-CN" altLang="en-US" sz="15333" dirty="0">
                  <a:solidFill>
                    <a:srgbClr val="9BBB59">
                      <a:lumMod val="75000"/>
                    </a:srgbClr>
                  </a:solidFill>
                  <a:latin typeface="方正姚体" pitchFamily="2" charset="-122"/>
                  <a:ea typeface="方正姚体" pitchFamily="2" charset="-122"/>
                </a:endParaRPr>
              </a:p>
            </p:txBody>
          </p:sp>
          <p:sp>
            <p:nvSpPr>
              <p:cNvPr id="14" name="TextBox 15"/>
              <p:cNvSpPr txBox="1"/>
              <p:nvPr/>
            </p:nvSpPr>
            <p:spPr>
              <a:xfrm flipV="1">
                <a:off x="6500826" y="928676"/>
                <a:ext cx="1571636" cy="183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080"/>
                <a:r>
                  <a:rPr lang="zh-CN" altLang="en-US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</a:p>
            </p:txBody>
          </p:sp>
        </p:grpSp>
      </p:grpSp>
      <p:sp>
        <p:nvSpPr>
          <p:cNvPr id="11" name="图文框 10"/>
          <p:cNvSpPr/>
          <p:nvPr userDrawn="1"/>
        </p:nvSpPr>
        <p:spPr>
          <a:xfrm>
            <a:off x="0" y="1"/>
            <a:ext cx="12192000" cy="68580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完全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136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页面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8510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蓝白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1.png"/>
          <p:cNvPicPr>
            <a:picLocks noChangeAspect="1"/>
          </p:cNvPicPr>
          <p:nvPr userDrawn="1"/>
        </p:nvPicPr>
        <p:blipFill>
          <a:blip r:embed="rId2">
            <a:lum bright="100000"/>
          </a:blip>
          <a:srcRect l="16589" t="18028" r="18189" b="196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16156" r="40895" b="53686"/>
          <a:stretch>
            <a:fillRect/>
          </a:stretch>
        </p:blipFill>
        <p:spPr bwMode="auto">
          <a:xfrm>
            <a:off x="3047980" y="1"/>
            <a:ext cx="9144021" cy="2666995"/>
          </a:xfrm>
          <a:prstGeom prst="rect">
            <a:avLst/>
          </a:prstGeom>
          <a:noFill/>
        </p:spPr>
      </p:pic>
      <p:pic>
        <p:nvPicPr>
          <p:cNvPr id="13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24773" r="59365" b="53686"/>
          <a:stretch>
            <a:fillRect/>
          </a:stretch>
        </p:blipFill>
        <p:spPr bwMode="auto">
          <a:xfrm>
            <a:off x="2857479" y="4953012"/>
            <a:ext cx="6286544" cy="1904989"/>
          </a:xfrm>
          <a:prstGeom prst="rect">
            <a:avLst/>
          </a:prstGeom>
          <a:noFill/>
        </p:spPr>
      </p:pic>
      <p:cxnSp>
        <p:nvCxnSpPr>
          <p:cNvPr id="16" name="直接连接符 1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6979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标题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523968" y="1095371"/>
            <a:ext cx="9144064" cy="4667259"/>
            <a:chOff x="1142976" y="785801"/>
            <a:chExt cx="6858048" cy="3500444"/>
          </a:xfrm>
        </p:grpSpPr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6111">
              <a:off x="5383880" y="1075428"/>
              <a:ext cx="1524000" cy="1714500"/>
            </a:xfrm>
            <a:prstGeom prst="rect">
              <a:avLst/>
            </a:prstGeom>
          </p:spPr>
        </p:pic>
        <p:grpSp>
          <p:nvGrpSpPr>
            <p:cNvPr id="23" name="组合 12"/>
            <p:cNvGrpSpPr/>
            <p:nvPr userDrawn="1"/>
          </p:nvGrpSpPr>
          <p:grpSpPr>
            <a:xfrm>
              <a:off x="1142976" y="785801"/>
              <a:ext cx="6858048" cy="3500444"/>
              <a:chOff x="1214414" y="821528"/>
              <a:chExt cx="6858048" cy="3500444"/>
            </a:xfrm>
          </p:grpSpPr>
          <p:grpSp>
            <p:nvGrpSpPr>
              <p:cNvPr id="25" name="组合 10"/>
              <p:cNvGrpSpPr/>
              <p:nvPr/>
            </p:nvGrpSpPr>
            <p:grpSpPr>
              <a:xfrm>
                <a:off x="1214414" y="1640726"/>
                <a:ext cx="6858048" cy="1838917"/>
                <a:chOff x="1214414" y="928676"/>
                <a:chExt cx="6858048" cy="1838917"/>
              </a:xfrm>
            </p:grpSpPr>
            <p:sp>
              <p:nvSpPr>
                <p:cNvPr id="26" name="TextBox 14"/>
                <p:cNvSpPr txBox="1"/>
                <p:nvPr/>
              </p:nvSpPr>
              <p:spPr>
                <a:xfrm>
                  <a:off x="1214414" y="928676"/>
                  <a:ext cx="1571636" cy="1838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080"/>
                  <a:r>
                    <a:rPr lang="en-US" altLang="zh-CN" sz="15333" dirty="0">
                      <a:solidFill>
                        <a:srgbClr val="9BBB59">
                          <a:lumMod val="75000"/>
                        </a:srgbClr>
                      </a:solidFill>
                      <a:latin typeface="方正姚体" pitchFamily="2" charset="-122"/>
                      <a:ea typeface="方正姚体" pitchFamily="2" charset="-122"/>
                    </a:rPr>
                    <a:t>“</a:t>
                  </a:r>
                  <a:endParaRPr lang="zh-CN" altLang="en-US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endParaRPr>
                </a:p>
              </p:txBody>
            </p:sp>
            <p:sp>
              <p:nvSpPr>
                <p:cNvPr id="27" name="TextBox 15"/>
                <p:cNvSpPr txBox="1"/>
                <p:nvPr/>
              </p:nvSpPr>
              <p:spPr>
                <a:xfrm flipV="1">
                  <a:off x="6500826" y="928676"/>
                  <a:ext cx="1571636" cy="1838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080"/>
                  <a:r>
                    <a:rPr lang="zh-CN" altLang="en-US" sz="15333" dirty="0">
                      <a:solidFill>
                        <a:srgbClr val="9BBB59">
                          <a:lumMod val="75000"/>
                        </a:srgbClr>
                      </a:solidFill>
                      <a:latin typeface="方正姚体" pitchFamily="2" charset="-122"/>
                      <a:ea typeface="方正姚体" pitchFamily="2" charset="-122"/>
                    </a:rPr>
                    <a:t>“</a:t>
                  </a:r>
                </a:p>
              </p:txBody>
            </p:sp>
          </p:grpSp>
          <p:sp>
            <p:nvSpPr>
              <p:cNvPr id="28" name="椭圆 27"/>
              <p:cNvSpPr/>
              <p:nvPr/>
            </p:nvSpPr>
            <p:spPr>
              <a:xfrm>
                <a:off x="2893216" y="821528"/>
                <a:ext cx="3500444" cy="350044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80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" name="图文框 12"/>
          <p:cNvSpPr/>
          <p:nvPr userDrawn="1"/>
        </p:nvSpPr>
        <p:spPr>
          <a:xfrm>
            <a:off x="0" y="1"/>
            <a:ext cx="12192000" cy="68580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4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蓝页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7849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蓝页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799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无标题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408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页面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8606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无标题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6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完全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456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线条9.png"/>
          <p:cNvPicPr>
            <a:picLocks noChangeAspect="1"/>
          </p:cNvPicPr>
          <p:nvPr userDrawn="1"/>
        </p:nvPicPr>
        <p:blipFill>
          <a:blip r:embed="rId13" cstate="print"/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5" name="直接连接符 4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18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121905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43" indent="-457143" algn="l" defTabSz="121905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77" indent="-380953" algn="l" defTabSz="121905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3" indent="-304762" algn="l" defTabSz="121905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8" indent="-304762" algn="l" defTabSz="121905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6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3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5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6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线条9.png"/>
          <p:cNvPicPr>
            <a:picLocks noChangeAspect="1"/>
          </p:cNvPicPr>
          <p:nvPr userDrawn="1"/>
        </p:nvPicPr>
        <p:blipFill>
          <a:blip r:embed="rId13" cstate="print"/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5" name="直接连接符 4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49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121905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43" indent="-457143" algn="l" defTabSz="121905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77" indent="-380953" algn="l" defTabSz="121905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3" indent="-304762" algn="l" defTabSz="121905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8" indent="-304762" algn="l" defTabSz="121905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6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3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5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6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mtClean="0">
                <a:solidFill>
                  <a:srgbClr val="FFFF00"/>
                </a:solidFill>
              </a:rPr>
              <a:t>微课</a:t>
            </a:r>
            <a:r>
              <a:rPr lang="zh-CN" altLang="en-US" smtClean="0"/>
              <a:t>开发技术</a:t>
            </a:r>
            <a:br>
              <a:rPr lang="zh-CN" altLang="en-US" smtClean="0"/>
            </a:b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李健文  </a:t>
            </a:r>
            <a:r>
              <a:rPr lang="en-US" altLang="zh-CN" dirty="0" smtClean="0"/>
              <a:t>2016</a:t>
            </a:r>
            <a:r>
              <a:rPr lang="zh-CN" altLang="en-US" dirty="0" smtClean="0"/>
              <a:t>年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400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图文框 20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0" name="TextBox 19"/>
          <p:cNvSpPr txBox="1"/>
          <p:nvPr/>
        </p:nvSpPr>
        <p:spPr>
          <a:xfrm>
            <a:off x="3667108" y="2875003"/>
            <a:ext cx="485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80"/>
            <a:r>
              <a:rPr lang="zh-CN" altLang="en-US" sz="6400" b="1" dirty="0">
                <a:solidFill>
                  <a:prstClr val="white"/>
                </a:solidFill>
              </a:rPr>
              <a:t>什么是</a:t>
            </a:r>
            <a:r>
              <a:rPr lang="zh-CN" altLang="en-US" sz="6400" b="1" dirty="0">
                <a:solidFill>
                  <a:prstClr val="white"/>
                </a:solidFill>
              </a:rPr>
              <a:t>微课</a:t>
            </a:r>
            <a:endParaRPr lang="en-US" altLang="zh-CN" sz="6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84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解析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613637" y="2055039"/>
            <a:ext cx="70262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9080"/>
            <a:r>
              <a:rPr lang="zh-CN" altLang="en-US" sz="6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微</a:t>
            </a:r>
            <a:r>
              <a:rPr lang="zh-CN" altLang="en-US" sz="6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课 </a:t>
            </a:r>
            <a:r>
              <a:rPr lang="en-US" altLang="zh-CN" sz="6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zh-CN" altLang="en-US" sz="6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短视频</a:t>
            </a:r>
            <a:r>
              <a:rPr lang="zh-CN" altLang="en-US" sz="6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课件</a:t>
            </a:r>
            <a:endParaRPr lang="zh-CN" altLang="en-US" sz="6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95222" y="3163035"/>
            <a:ext cx="40446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9080"/>
            <a:r>
              <a:rPr lang="en-US" altLang="zh-CN" sz="6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≠</a:t>
            </a:r>
            <a:r>
              <a:rPr lang="en-US" altLang="zh-CN" sz="6400" dirty="0">
                <a:solidFill>
                  <a:prstClr val="white"/>
                </a:solidFill>
              </a:rPr>
              <a:t> </a:t>
            </a:r>
            <a:r>
              <a:rPr lang="zh-CN" altLang="en-US" sz="5867" dirty="0">
                <a:solidFill>
                  <a:prstClr val="black">
                    <a:lumMod val="95000"/>
                    <a:lumOff val="5000"/>
                  </a:prstClr>
                </a:solidFill>
              </a:rPr>
              <a:t>课堂实录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091605" y="4101075"/>
            <a:ext cx="55483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9080"/>
            <a:r>
              <a:rPr lang="en-US" altLang="zh-CN" sz="6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≠</a:t>
            </a:r>
            <a:r>
              <a:rPr lang="en-US" altLang="zh-CN" sz="6400" dirty="0">
                <a:solidFill>
                  <a:prstClr val="white"/>
                </a:solidFill>
              </a:rPr>
              <a:t> </a:t>
            </a:r>
            <a:r>
              <a:rPr lang="zh-CN" altLang="en-US" sz="5867" dirty="0">
                <a:solidFill>
                  <a:prstClr val="black">
                    <a:lumMod val="95000"/>
                    <a:lumOff val="5000"/>
                  </a:prstClr>
                </a:solidFill>
              </a:rPr>
              <a:t>教学成果展示</a:t>
            </a:r>
            <a:endParaRPr lang="en-US" altLang="zh-CN" sz="5867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30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微课程与微课视频</a:t>
            </a:r>
            <a:endParaRPr lang="zh-CN" altLang="en-US" dirty="0"/>
          </a:p>
        </p:txBody>
      </p:sp>
      <p:grpSp>
        <p:nvGrpSpPr>
          <p:cNvPr id="22" name="组合 21"/>
          <p:cNvGrpSpPr/>
          <p:nvPr/>
        </p:nvGrpSpPr>
        <p:grpSpPr>
          <a:xfrm>
            <a:off x="648062" y="1752879"/>
            <a:ext cx="4021572" cy="2805512"/>
            <a:chOff x="486046" y="1314659"/>
            <a:chExt cx="3016179" cy="2104134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2987824" y="1962731"/>
              <a:ext cx="514401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组合 20"/>
            <p:cNvGrpSpPr/>
            <p:nvPr/>
          </p:nvGrpSpPr>
          <p:grpSpPr>
            <a:xfrm>
              <a:off x="486046" y="1314659"/>
              <a:ext cx="2699296" cy="2104134"/>
              <a:chOff x="486046" y="1314659"/>
              <a:chExt cx="2699296" cy="2104134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568" y="1314659"/>
                <a:ext cx="2304255" cy="1296144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  <a:effectLst>
                <a:reflection blurRad="6350" stA="25000" endPos="35000" dir="5400000" sy="-100000" algn="bl" rotWithShape="0"/>
              </a:effectLst>
            </p:spPr>
          </p:pic>
          <p:sp>
            <p:nvSpPr>
              <p:cNvPr id="18" name="文本框 17"/>
              <p:cNvSpPr txBox="1"/>
              <p:nvPr/>
            </p:nvSpPr>
            <p:spPr>
              <a:xfrm>
                <a:off x="486046" y="3041718"/>
                <a:ext cx="2699296" cy="377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219080"/>
                <a:r>
                  <a:rPr lang="zh-CN" altLang="en-US" sz="2667" dirty="0">
                    <a:solidFill>
                      <a:prstClr val="white"/>
                    </a:solidFill>
                  </a:rPr>
                  <a:t>微课程：</a:t>
                </a:r>
                <a:r>
                  <a:rPr lang="zh-CN" altLang="en-US" sz="2667" dirty="0">
                    <a:solidFill>
                      <a:srgbClr val="FFFF00"/>
                    </a:solidFill>
                  </a:rPr>
                  <a:t>“微”而不微</a:t>
                </a:r>
                <a:endParaRPr lang="zh-CN" altLang="en-US" sz="2667" dirty="0">
                  <a:solidFill>
                    <a:srgbClr val="FFFF00"/>
                  </a:solidFill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4669632" y="1220755"/>
            <a:ext cx="6912768" cy="5111988"/>
            <a:chOff x="3502224" y="915566"/>
            <a:chExt cx="5184576" cy="3833991"/>
          </a:xfrm>
        </p:grpSpPr>
        <p:grpSp>
          <p:nvGrpSpPr>
            <p:cNvPr id="15" name="组合 14"/>
            <p:cNvGrpSpPr/>
            <p:nvPr/>
          </p:nvGrpSpPr>
          <p:grpSpPr>
            <a:xfrm>
              <a:off x="3502224" y="915566"/>
              <a:ext cx="5184576" cy="3672408"/>
              <a:chOff x="3602530" y="732497"/>
              <a:chExt cx="5184576" cy="3672408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3923928" y="1131590"/>
                <a:ext cx="4540716" cy="2865298"/>
                <a:chOff x="3968400" y="1195491"/>
                <a:chExt cx="4540716" cy="2865298"/>
              </a:xfrm>
            </p:grpSpPr>
            <p:pic>
              <p:nvPicPr>
                <p:cNvPr id="5" name="图片 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71207" y="1204415"/>
                  <a:ext cx="1319808" cy="742392"/>
                </a:xfrm>
                <a:prstGeom prst="rect">
                  <a:avLst/>
                </a:prstGeom>
                <a:ln w="3175">
                  <a:solidFill>
                    <a:schemeClr val="tx1"/>
                  </a:solidFill>
                </a:ln>
                <a:effectLst>
                  <a:reflection blurRad="6350" stA="25000" endPos="35000" dir="5400000" sy="-100000" algn="bl" rotWithShape="0"/>
                </a:effectLst>
              </p:spPr>
            </p:pic>
            <p:pic>
              <p:nvPicPr>
                <p:cNvPr id="6" name="图片 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80112" y="1205232"/>
                  <a:ext cx="1318356" cy="741575"/>
                </a:xfrm>
                <a:prstGeom prst="rect">
                  <a:avLst/>
                </a:prstGeom>
                <a:ln w="3175">
                  <a:solidFill>
                    <a:schemeClr val="tx1"/>
                  </a:solidFill>
                </a:ln>
                <a:effectLst>
                  <a:reflection blurRad="6350" stA="25000" endPos="35000" dir="5400000" sy="-100000" algn="bl" rotWithShape="0"/>
                </a:effectLst>
              </p:spPr>
            </p:pic>
            <p:pic>
              <p:nvPicPr>
                <p:cNvPr id="7" name="图片 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87565" y="1195491"/>
                  <a:ext cx="1319808" cy="742392"/>
                </a:xfrm>
                <a:prstGeom prst="rect">
                  <a:avLst/>
                </a:prstGeom>
                <a:ln w="3175">
                  <a:solidFill>
                    <a:schemeClr val="tx1"/>
                  </a:solidFill>
                </a:ln>
                <a:effectLst>
                  <a:reflection blurRad="6350" stA="25000" endPos="35000" dir="5400000" sy="-100000" algn="bl" rotWithShape="0"/>
                </a:effectLst>
              </p:spPr>
            </p:pic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87565" y="2261406"/>
                  <a:ext cx="1319808" cy="742392"/>
                </a:xfrm>
                <a:prstGeom prst="rect">
                  <a:avLst/>
                </a:prstGeom>
                <a:ln w="3175">
                  <a:solidFill>
                    <a:schemeClr val="tx1"/>
                  </a:solidFill>
                </a:ln>
                <a:effectLst>
                  <a:reflection blurRad="6350" stA="25000" endPos="35000" dir="5400000" sy="-100000" algn="bl" rotWithShape="0"/>
                </a:effectLst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86258" y="2261406"/>
                  <a:ext cx="1319808" cy="742392"/>
                </a:xfrm>
                <a:prstGeom prst="rect">
                  <a:avLst/>
                </a:prstGeom>
                <a:ln w="3175">
                  <a:solidFill>
                    <a:schemeClr val="tx1"/>
                  </a:solidFill>
                </a:ln>
                <a:effectLst>
                  <a:reflection blurRad="6350" stA="25000" endPos="35000" dir="5400000" sy="-100000" algn="bl" rotWithShape="0"/>
                </a:effectLst>
              </p:spPr>
            </p:pic>
            <p:pic>
              <p:nvPicPr>
                <p:cNvPr id="10" name="图片 9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71207" y="2261406"/>
                  <a:ext cx="1319808" cy="742392"/>
                </a:xfrm>
                <a:prstGeom prst="rect">
                  <a:avLst/>
                </a:prstGeom>
                <a:ln w="3175">
                  <a:solidFill>
                    <a:schemeClr val="tx1"/>
                  </a:solidFill>
                </a:ln>
                <a:effectLst>
                  <a:reflection blurRad="6350" stA="25000" endPos="35000" dir="5400000" sy="-100000" algn="bl" rotWithShape="0"/>
                </a:effectLst>
              </p:spPr>
            </p:pic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68400" y="3318397"/>
                  <a:ext cx="1319808" cy="742392"/>
                </a:xfrm>
                <a:prstGeom prst="rect">
                  <a:avLst/>
                </a:prstGeom>
                <a:ln w="3175">
                  <a:solidFill>
                    <a:schemeClr val="tx1"/>
                  </a:solidFill>
                </a:ln>
                <a:effectLst>
                  <a:reflection blurRad="6350" stA="25000" endPos="35000" dir="5400000" sy="-100000" algn="bl" rotWithShape="0"/>
                </a:effectLst>
              </p:spPr>
            </p:pic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86258" y="3318397"/>
                  <a:ext cx="1319808" cy="742392"/>
                </a:xfrm>
                <a:prstGeom prst="rect">
                  <a:avLst/>
                </a:prstGeom>
                <a:ln w="3175">
                  <a:solidFill>
                    <a:schemeClr val="tx1"/>
                  </a:solidFill>
                </a:ln>
                <a:effectLst>
                  <a:reflection blurRad="6350" stA="25000" endPos="35000" dir="5400000" sy="-100000" algn="bl" rotWithShape="0"/>
                </a:effectLst>
              </p:spPr>
            </p:pic>
            <p:pic>
              <p:nvPicPr>
                <p:cNvPr id="13" name="图片 12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89308" y="3318397"/>
                  <a:ext cx="1319808" cy="742392"/>
                </a:xfrm>
                <a:prstGeom prst="rect">
                  <a:avLst/>
                </a:prstGeom>
                <a:ln w="3175">
                  <a:solidFill>
                    <a:schemeClr val="tx1"/>
                  </a:solidFill>
                </a:ln>
                <a:effectLst>
                  <a:reflection blurRad="6350" stA="25000" endPos="35000" dir="5400000" sy="-100000" algn="bl" rotWithShape="0"/>
                </a:effectLst>
              </p:spPr>
            </p:pic>
          </p:grpSp>
          <p:sp>
            <p:nvSpPr>
              <p:cNvPr id="14" name="矩形 13"/>
              <p:cNvSpPr/>
              <p:nvPr/>
            </p:nvSpPr>
            <p:spPr>
              <a:xfrm>
                <a:off x="3602530" y="732497"/>
                <a:ext cx="5184576" cy="3672408"/>
              </a:xfrm>
              <a:prstGeom prst="rect">
                <a:avLst/>
              </a:prstGeom>
              <a:noFill/>
              <a:ln w="22225"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080"/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5319870" y="4403308"/>
              <a:ext cx="1563028" cy="346249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 defTabSz="1219080"/>
              <a:r>
                <a:rPr lang="zh-CN" altLang="en-US" sz="2400" dirty="0">
                  <a:solidFill>
                    <a:prstClr val="black"/>
                  </a:solidFill>
                </a:rPr>
                <a:t>微课（视频）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66971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雅黑UI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雅黑UI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宽屏</PresentationFormat>
  <Paragraphs>18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方正姚体</vt:lpstr>
      <vt:lpstr>宋体</vt:lpstr>
      <vt:lpstr>微软雅黑</vt:lpstr>
      <vt:lpstr>Arial</vt:lpstr>
      <vt:lpstr>Calibri</vt:lpstr>
      <vt:lpstr>1_Office 主题</vt:lpstr>
      <vt:lpstr>2_Office 主题</vt:lpstr>
      <vt:lpstr>微课开发技术 </vt:lpstr>
      <vt:lpstr>PowerPoint 演示文稿</vt:lpstr>
      <vt:lpstr>解析</vt:lpstr>
      <vt:lpstr>微课程与微课视频</vt:lpstr>
    </vt:vector>
  </TitlesOfParts>
  <Company>gdou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微课开发技术 </dc:title>
  <dc:creator>pper lee</dc:creator>
  <cp:lastModifiedBy>pper lee</cp:lastModifiedBy>
  <cp:revision>1</cp:revision>
  <dcterms:created xsi:type="dcterms:W3CDTF">2016-10-20T03:02:13Z</dcterms:created>
  <dcterms:modified xsi:type="dcterms:W3CDTF">2016-10-20T03:03:09Z</dcterms:modified>
</cp:coreProperties>
</file>