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38"/>
  </p:notesMasterIdLst>
  <p:sldIdLst>
    <p:sldId id="323" r:id="rId2"/>
    <p:sldId id="358" r:id="rId3"/>
    <p:sldId id="346" r:id="rId4"/>
    <p:sldId id="443" r:id="rId5"/>
    <p:sldId id="444" r:id="rId6"/>
    <p:sldId id="367" r:id="rId7"/>
    <p:sldId id="424" r:id="rId8"/>
    <p:sldId id="425" r:id="rId9"/>
    <p:sldId id="426" r:id="rId10"/>
    <p:sldId id="368" r:id="rId11"/>
    <p:sldId id="372" r:id="rId12"/>
    <p:sldId id="423" r:id="rId13"/>
    <p:sldId id="454" r:id="rId14"/>
    <p:sldId id="455" r:id="rId15"/>
    <p:sldId id="456" r:id="rId16"/>
    <p:sldId id="457" r:id="rId17"/>
    <p:sldId id="458" r:id="rId18"/>
    <p:sldId id="445" r:id="rId19"/>
    <p:sldId id="446" r:id="rId20"/>
    <p:sldId id="447" r:id="rId21"/>
    <p:sldId id="448" r:id="rId22"/>
    <p:sldId id="459" r:id="rId23"/>
    <p:sldId id="449" r:id="rId24"/>
    <p:sldId id="450" r:id="rId25"/>
    <p:sldId id="451" r:id="rId26"/>
    <p:sldId id="460" r:id="rId27"/>
    <p:sldId id="461" r:id="rId28"/>
    <p:sldId id="463" r:id="rId29"/>
    <p:sldId id="464" r:id="rId30"/>
    <p:sldId id="462" r:id="rId31"/>
    <p:sldId id="465" r:id="rId32"/>
    <p:sldId id="438" r:id="rId33"/>
    <p:sldId id="343" r:id="rId34"/>
    <p:sldId id="466" r:id="rId35"/>
    <p:sldId id="467" r:id="rId36"/>
    <p:sldId id="468" r:id="rId3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33CC"/>
    <a:srgbClr val="CCFFCC"/>
    <a:srgbClr val="008000"/>
    <a:srgbClr val="DDDDDD"/>
    <a:srgbClr val="EAEAEA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770" autoAdjust="0"/>
  </p:normalViewPr>
  <p:slideViewPr>
    <p:cSldViewPr>
      <p:cViewPr varScale="1">
        <p:scale>
          <a:sx n="86" d="100"/>
          <a:sy n="86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12" Type="http://schemas.openxmlformats.org/officeDocument/2006/relationships/slide" Target="slides/slide33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11.xml"/><Relationship Id="rId11" Type="http://schemas.openxmlformats.org/officeDocument/2006/relationships/slide" Target="slides/slide17.xml"/><Relationship Id="rId5" Type="http://schemas.openxmlformats.org/officeDocument/2006/relationships/slide" Target="slides/slide10.xml"/><Relationship Id="rId10" Type="http://schemas.openxmlformats.org/officeDocument/2006/relationships/slide" Target="slides/slide16.xml"/><Relationship Id="rId4" Type="http://schemas.openxmlformats.org/officeDocument/2006/relationships/slide" Target="slides/slide8.xml"/><Relationship Id="rId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7A6BF0D-7A2B-41A2-918C-1F423767BF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1BBC7CB-613E-40CF-92CD-3CFA5282CB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F66B694-8551-4CCF-A034-1DA1FC5326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CB333B3-431F-446A-9703-07BFA5A8EA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B6E3B37-50DE-4F5F-8716-544F366BE9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EC72FAC-4FE4-4DB1-83CA-457571705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4F1E62-EA61-49A8-ABDF-F89D99EA80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BF7DDDA-794A-401D-ABD8-136126ACA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FCD12CE-B7B8-4F7B-9FD1-A1B71BB922FC}" type="slidenum">
              <a:rPr lang="zh-CN" altLang="en-US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AF59A13-C222-4A54-84D0-1C0E259C9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9820AA6-43FD-4DCB-B725-D9219ED8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endParaRPr lang="zh-CN" altLang="en-US" sz="1000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7050842-B0A9-4D26-9484-F6C85295E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91902F-02EE-46EF-AFE7-07F888726953}" type="slidenum">
              <a:rPr lang="zh-CN" altLang="en-US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026C27F-6BD0-461C-81B4-EE7E99D7A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C431004-87A6-4FD9-9E4D-9AA3400D0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sz="1100">
              <a:solidFill>
                <a:srgbClr val="FF99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F5B6754-5821-4676-9970-6FDCA641E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98934DC-A900-4E5F-9929-32F6B15A4E6C}" type="slidenum">
              <a:rPr lang="zh-CN" altLang="en-US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9012165-83CE-4309-A6F0-73E8829A4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36A9B03-51E3-41ED-9F65-AF272C1DE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BC5B019-2CFE-4B39-AB70-91DB53E8CF9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D55A9E60-9787-47A3-B447-66ABA59B32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3546818-84F5-496A-8C1F-18365728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42695D77-9A18-4CB6-952E-01E5F494DB99}" type="slidenum">
              <a:rPr lang="en-US" altLang="en-US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18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C8C17C4-5C6F-4304-954A-AA4540FF09C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A731069-FF25-47F5-AB11-CAF9A1E53E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489E233-E1DB-4995-988C-BF930D820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19590078-3FA2-45C4-B565-89FB1D0C0DCB}" type="slidenum">
              <a:rPr lang="en-US" altLang="en-US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19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924572E-27E7-49F4-B3EE-7527F9C30C6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46870878-546C-4027-867F-406A814B67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675C4C7E-C00C-4EA8-8DE9-F66DD60C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DD72A70-9E8C-4C1A-A1A0-81D91D7A539A}" type="slidenum">
              <a:rPr lang="en-US" altLang="en-US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20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85B829A-8B7C-491D-8FB9-176EF2303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E70DD52F-E8EF-4DBF-B936-E7A09C4D1B11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21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43A3C86-7129-4D36-991F-7324AC5409B5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3B1CB2B-E1BB-4329-A9C1-43C9C3A5F5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latin typeface="Times" panose="02020603050405020304" pitchFamily="18" charset="0"/>
              </a:rPr>
              <a:t>排序排列集合中的项，以便对项中的一个（或多个）字段进行排序。排序关键字排序所依据的字段（或字段）排序算法根据排序键对集合中的项进行排序的算法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45BC6E4-0C8E-44EC-BFF8-2A34B6556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ED586BC5-4BF7-4C92-B67A-2C4FED243640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4CA7742-CC51-4454-8C79-FF0B732E3623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0CB882D-F431-49DE-98BA-D63BFDB496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5D2BA5B-82C4-41D6-BD1E-3847F64D25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8DB0D27-47D8-40EC-A181-5783BD6F8A04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23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DAD7182-51BB-4D4B-9EFB-EBBFF9910810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3795BDB-6D58-4470-A106-D0D1672BDC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19B52C8-C99E-4A06-9CEA-1FE1032A0E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89E886D-0262-47DC-B25D-067DB9E8CB14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24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531A435-1177-4A42-836A-FC7DC6994DB1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DD26BAE-0064-406E-8316-0031054F9F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D7718CA-8176-4B0A-8527-575554DFF6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190E652-E7A5-4776-80EC-696DB3EB504E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FCB2E78-201D-4987-82BE-A718478B9105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0409A1F-5556-438E-92AF-964D3364B8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26B597D-8E1E-428D-B6B5-2BABBE0C059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610D778-5F94-487D-A7A2-460F826A0B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D3B2785-337D-4E21-B555-F4F8897E0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D1D7948-CA47-4E2B-9EC2-CA3F5EF32B8B}" type="slidenum">
              <a:rPr lang="en-US" altLang="en-US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4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E5A9D62-01BB-40A0-8569-018CC7801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0D81590D-F606-4905-B5E3-FB4502AB7612}" type="slidenum">
              <a:rPr lang="en-US" altLang="zh-CN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26</a:t>
            </a:fld>
            <a:endParaRPr lang="en-US" altLang="zh-CN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9444074-C8F2-4689-96E9-CE77D668C1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20EE810-8D06-4A16-93A8-C87FAC8C4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6264B9-0F0B-426D-83EE-A7079349A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45F80450-5C77-4CCE-AEB6-D3EB2062D3ED}" type="slidenum">
              <a:rPr lang="en-US" altLang="zh-CN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27</a:t>
            </a:fld>
            <a:endParaRPr lang="en-US" altLang="zh-CN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39787ED-E08B-45E9-8935-A0E317D1F0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42D3CAB-4FA4-4B8E-865D-47F44584C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9FEEB98-77ED-45F1-AF51-6AE914C8F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61BD61F1-7964-4DE3-AE44-E04FDCE21DF3}" type="slidenum">
              <a:rPr lang="en-US" altLang="zh-CN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/>
              <a:t>28</a:t>
            </a:fld>
            <a:endParaRPr lang="en-US" altLang="zh-CN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A7A59A4-28A9-4A70-91BA-FBAA82EC9A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6DCC11F-5429-424D-9DFE-5FA5C6B44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09221BE-0BA2-49E0-95A8-275A59603E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52F923C-B4DF-4B7D-9DE7-9A1A86D3FF66}" type="slidenum">
              <a:rPr lang="en-US" altLang="zh-CN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29</a:t>
            </a:fld>
            <a:endParaRPr lang="en-US" altLang="zh-CN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95EFC71-DF11-40B6-A359-9F4C0119C7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B755A03-38E2-40A6-A0FD-F00C1F775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2DBCD06-D438-40B8-9727-7979619909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8F1C56C-5F6D-4C0B-BAC7-01371158E13F}" type="slidenum">
              <a:rPr lang="en-US" altLang="zh-CN" sz="12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30</a:t>
            </a:fld>
            <a:endParaRPr lang="en-US" altLang="zh-CN" sz="120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684B315-2E7E-49B6-9A30-33BBD21B91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BD2ACD-C5AA-4585-8042-BF19B9334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5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92663E9A-9892-4F10-AF74-7C7F6B9B3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7C184ED8-8875-471B-AF90-2FE25BD3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FD8C881-245B-43DA-BCA4-3D893A8FB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8F7CFE7A-06EE-4DAA-9EC0-8CA000985BED}" type="slidenum">
              <a:rPr lang="en-US" altLang="zh-CN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31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3C88375-43B5-4551-9640-90B868142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13860DC-B3D4-4F3A-A7E4-5FD800504C34}" type="slidenum">
              <a:rPr lang="zh-CN" altLang="en-US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A3FA88B-A558-4D40-BE58-47B30AD68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29DCA59-C827-4986-800D-97979F5EA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D5B2C17-6D64-4979-9065-8A973B5B3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E6F0397E-D603-4541-9BCB-C0EF84D42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E5772AF0-C9A2-4282-93D0-03A1C6142350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9D18580-2375-4D1F-9EF5-8C94A908BA1B}" type="slidenum">
              <a:rPr lang="en-US" altLang="zh-CN" sz="1200">
                <a:latin typeface="Times" panose="02020603050405020304" pitchFamily="18" charset="0"/>
                <a:ea typeface="MS PGothic" panose="020B0600070205080204" pitchFamily="34" charset="-128"/>
              </a:rPr>
              <a:pPr algn="r" eaLnBrk="1" hangingPunct="1"/>
              <a:t>34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B8C8E0D-D606-4804-B026-A5C187304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D9C70F7B-034F-4686-ADF8-5DB3B1D1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C8E39FA-C4C1-422A-8021-00F853541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BD5080D-4D51-4DC8-954F-76DF9557D200}" type="slidenum">
              <a:rPr lang="en-US" altLang="zh-CN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35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37F598BE-AC77-46A2-9C59-D3E163004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973FFF3C-F603-4257-B666-07AEDDCA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40638DC-F49A-434D-83CE-9F88766B4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61B053E9-1DF5-4BFD-8DC5-61F402093300}" type="slidenum">
              <a:rPr lang="en-US" altLang="zh-CN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36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141B648-F859-4C4B-B0B0-F8D339690E4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43F5AE1-9750-4ABB-951B-9CB1FB1EC1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C666F06-D1B8-490F-9C16-AAEC304A8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F7AF8B69-FCEE-4095-9E8F-7D46A36547C8}" type="slidenum">
              <a:rPr lang="en-US" altLang="en-US" sz="120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5</a:t>
            </a:fld>
            <a:endParaRPr lang="en-US" alt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D77B4A8-E46D-4D0A-8932-8517EA6DE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7A2D2F1-570A-4AC2-8936-76BA081C9052}" type="slidenum">
              <a:rPr lang="zh-CN" altLang="en-US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5BB5353-4120-4911-841F-239BF51A2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3326A94-F480-4C42-B0C4-5BF8A06F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6DA3530-DA0F-4925-B028-834B4CDD9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345C004-0022-47DE-A073-30F2F6A9EE1C}" type="slidenum">
              <a:rPr lang="zh-CN" altLang="en-US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EC929E1-1D8E-40CE-B1B2-B1472B403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8C64EA0-AF69-42F2-9BC2-3199FCCC9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noProof="1">
                <a:cs typeface="+mn-ea"/>
              </a:rPr>
              <a:t>Revise</a:t>
            </a:r>
            <a:r>
              <a:rPr lang="zh-CN" altLang="en-US" noProof="1">
                <a:cs typeface="+mn-ea"/>
              </a:rPr>
              <a:t>修改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1930265-68B7-4F61-8B7A-02D12A769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A20BD7B-BA2C-4CA7-B4DD-86883EA91436}" type="slidenum">
              <a:rPr lang="zh-CN" altLang="en-US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2BB3A84-6642-408D-8FC1-4F9B843DE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8428A69-C614-4C66-9E82-B6F7775D3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062268B-F3BA-4981-8DCD-7F5E50909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6C4601A-C0F3-4A24-996A-4FEB207FFFD2}" type="slidenum">
              <a:rPr lang="zh-CN" altLang="en-US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F56E78D-6CF9-4FC4-9F9B-F003E0CD8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7988380-CD05-4BB3-9543-6633DFC1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64C1018-F1E7-48E3-A5F7-1AF943BE3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9085B9C-5A7B-4B28-838C-F9BB4A589049}" type="slidenum">
              <a:rPr lang="zh-CN" altLang="en-US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5BD3D49-71C9-4FFB-8BE1-40B9C812F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11B0706-5DC0-4B12-ADC8-65D39B750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CN" altLang="en-US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E0E1BF9-1AB6-4F65-BC73-64F90FAFA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F566961-A268-43B8-AEC8-3C27E007069E}" type="slidenum">
              <a:rPr lang="zh-CN" altLang="en-US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099E9C4-2BCE-4EB1-8A30-49510BAEE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6FF2F21-F571-476D-8B3A-8126BF523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862D3-61E9-4708-BE8F-213F7955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CF550-2471-4EC4-B236-988D3065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F7F680-F381-49C8-B472-93236AE2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45A4C-8A59-404D-ACB4-88DAA2EBE1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68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412776"/>
            <a:ext cx="7886700" cy="43513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F0FA0-F991-4B57-B1B0-5C8991DC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7A39D-7985-4CA6-8175-CBD90568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91D891-A605-49D0-BAE0-BC30D39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AA47C-8D93-493A-A135-29ED87BDF312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20654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1341A-D0A2-47F7-9CB9-C4A36757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15BB9B-507A-47C1-B249-2D3D8882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A185AD-19E5-43F5-B547-0B41F451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B9C75A-D731-431D-BCA2-98807D06BF74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6638852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49535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85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321" y="62068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AD25E-5822-490B-AF05-BA0065DD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650FDB-4B2A-464A-85EA-ED7B3A1B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3E5FA-CCE0-458B-BBC7-5AB9212A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45CE86-2FA5-484C-8B0F-844DCCCC9E73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8378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301496C-B88C-4A08-ADD8-12F72977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069013"/>
            <a:ext cx="2057400" cy="384175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95F6A76-C894-4B7F-925E-52FD2377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69013"/>
            <a:ext cx="3086100" cy="384175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2AD6E96-CD0D-4584-9540-D99F2344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69013"/>
            <a:ext cx="2057400" cy="384175"/>
          </a:xfrm>
        </p:spPr>
        <p:txBody>
          <a:bodyPr/>
          <a:lstStyle>
            <a:lvl1pPr>
              <a:defRPr sz="1050" smtClean="0"/>
            </a:lvl1pPr>
          </a:lstStyle>
          <a:p>
            <a:pPr>
              <a:defRPr/>
            </a:pPr>
            <a:fld id="{EF91A3FA-96F9-4558-ABF9-79B54CA757EE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40860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036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40768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64680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40768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164680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F9D2DE3-3A7C-4E9F-8899-54DD4675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01662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EAAC589-8BC8-4B0B-BC0A-18800CFC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16625"/>
            <a:ext cx="30861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8C65577-1C0A-4B09-9965-E33ABE13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16625"/>
            <a:ext cx="2057400" cy="36512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B58B30A8-E985-4E49-AC4E-1C202A7FC15C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0083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89B123EF-23F0-4520-962C-5F5A4847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D0545B6-96F2-4958-8380-924BDFED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A1BC351F-C9A3-4D4E-B9F4-D288CBA7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4735C-2B28-44E2-A90F-07BF794BBB9A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7266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F07F629-F20E-42B5-A591-8DD8FEF5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6EDEF03-4680-4820-A7E4-A96CFF7F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E6DCA56-36C2-42B1-A7CE-2B51B936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556343-F7DF-4B63-B7A9-3364DDB73990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7104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9551"/>
            <a:ext cx="2949178" cy="9872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1484784"/>
            <a:ext cx="4629150" cy="43762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068" y="1340767"/>
            <a:ext cx="2949178" cy="45202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59F00DA-925F-4E95-8C00-43E896EE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48410D3-97C8-4BEA-8971-A24BE711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A1420F6-4E2C-4BE1-8981-30B2F1E1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C4ABE8-F600-4539-9710-BF2189C87018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97528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5F4C023-23FD-4EEE-AE6B-96C64A3D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D004383-EFAC-4E5A-8B56-5878DB7B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770D78-774B-425F-A60F-A0AC8C98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E00C4-DF5D-4378-BF4E-11CCDB99374C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8834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EC0F4960-79AA-4557-8A07-427555A278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B58BF271-0E9B-4181-A906-34D9D9042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1F953-D296-4382-B9F6-2A7CFD5B8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4934AE-5E60-4DEE-B009-AC8D59B0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C0D59-0138-4AC4-A65D-0F7D454BE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B3F125-B6FF-49C1-9428-45A21E0AE262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56A10F-5B91-4B9A-B58C-31D6E86E62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宋体" panose="02010600030101010101" pitchFamily="2" charset="-122"/>
              </a:rPr>
              <a:t>Introduction to</a:t>
            </a:r>
            <a:br>
              <a:rPr lang="en-US" altLang="en-US">
                <a:ea typeface="宋体" panose="02010600030101010101" pitchFamily="2" charset="-122"/>
              </a:rPr>
            </a:br>
            <a:r>
              <a:rPr lang="en-US" altLang="en-US" i="1">
                <a:ea typeface="宋体" panose="02010600030101010101" pitchFamily="2" charset="-122"/>
              </a:rPr>
              <a:t>Computer Science Illuminated</a:t>
            </a:r>
            <a:endParaRPr lang="zh-CN" altLang="en-US" i="1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D69A9B6-83AA-4996-8BA2-270796EA97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81450"/>
            <a:ext cx="6551612" cy="1752600"/>
          </a:xfrm>
        </p:spPr>
        <p:txBody>
          <a:bodyPr/>
          <a:lstStyle/>
          <a:p>
            <a:r>
              <a:rPr lang="en-US" altLang="zh-CN">
                <a:solidFill>
                  <a:schemeClr val="tx2"/>
                </a:solidFill>
                <a:ea typeface="华文行楷" panose="02010800040101010101" pitchFamily="2" charset="-122"/>
              </a:rPr>
              <a:t>shenys@m.scnu.edu.cn</a:t>
            </a:r>
            <a:endParaRPr lang="zh-CN" altLang="en-US">
              <a:solidFill>
                <a:schemeClr val="tx2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6641C47-C23B-4C09-AF5E-0207D202B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6.2 Algorithms 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3F7DC71B-F4EB-4E65-9009-2F6E1A7BF0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100" y="1706563"/>
            <a:ext cx="8951913" cy="4648200"/>
          </a:xfrm>
        </p:spPr>
        <p:txBody>
          <a:bodyPr/>
          <a:lstStyle/>
          <a:p>
            <a:r>
              <a:rPr lang="en-US" altLang="zh-CN"/>
              <a:t>Algorithm </a:t>
            </a:r>
            <a:r>
              <a:rPr lang="zh-CN" altLang="zh-CN"/>
              <a:t>算法</a:t>
            </a:r>
          </a:p>
          <a:p>
            <a:pPr lvl="1"/>
            <a:r>
              <a:rPr lang="en-US" altLang="zh-CN"/>
              <a:t>A set of unambiguous instructions for solving a problem or subproblem in a finite amount of time using a finite amount of data.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49" charset="-122"/>
              </a:rPr>
              <a:t> 算法即是</a:t>
            </a:r>
            <a:r>
              <a:rPr lang="zh-CN" altLang="en-US">
                <a:solidFill>
                  <a:schemeClr val="hlink"/>
                </a:solidFill>
                <a:latin typeface="楷体_GB2312" pitchFamily="49" charset="-122"/>
              </a:rPr>
              <a:t>在有限时间内</a:t>
            </a:r>
            <a:r>
              <a:rPr lang="zh-CN" altLang="en-US">
                <a:latin typeface="楷体_GB2312" pitchFamily="49" charset="-122"/>
              </a:rPr>
              <a:t>用</a:t>
            </a:r>
            <a:r>
              <a:rPr lang="zh-CN" altLang="en-US">
                <a:solidFill>
                  <a:schemeClr val="hlink"/>
                </a:solidFill>
                <a:latin typeface="楷体_GB2312" pitchFamily="49" charset="-122"/>
              </a:rPr>
              <a:t>有限的数据</a:t>
            </a:r>
            <a:r>
              <a:rPr lang="zh-CN" altLang="en-US">
                <a:latin typeface="楷体_GB2312" pitchFamily="49" charset="-122"/>
              </a:rPr>
              <a:t>解决某一问题所使用的一</a:t>
            </a:r>
            <a:r>
              <a:rPr lang="zh-CN" altLang="en-US">
                <a:solidFill>
                  <a:schemeClr val="hlink"/>
                </a:solidFill>
                <a:latin typeface="楷体_GB2312" pitchFamily="49" charset="-122"/>
              </a:rPr>
              <a:t>组定义明确的指令</a:t>
            </a:r>
            <a:r>
              <a:rPr lang="zh-CN" altLang="en-US">
                <a:latin typeface="楷体_GB2312" pitchFamily="49" charset="-122"/>
              </a:rPr>
              <a:t>。</a:t>
            </a:r>
          </a:p>
          <a:p>
            <a:pPr lvl="2"/>
            <a:r>
              <a:rPr lang="en-US" altLang="zh-CN" sz="3000">
                <a:solidFill>
                  <a:schemeClr val="hlink"/>
                </a:solidFill>
              </a:rPr>
              <a:t>unambiguous </a:t>
            </a:r>
            <a:r>
              <a:rPr lang="zh-CN" altLang="en-US" sz="3000"/>
              <a:t>没有二义性的、定义明确的</a:t>
            </a:r>
          </a:p>
          <a:p>
            <a:pPr lvl="2"/>
            <a:r>
              <a:rPr lang="en-US" altLang="zh-CN" sz="3000">
                <a:solidFill>
                  <a:schemeClr val="hlink"/>
                </a:solidFill>
              </a:rPr>
              <a:t>a finite amount of time </a:t>
            </a:r>
            <a:r>
              <a:rPr lang="zh-CN" altLang="en-US" sz="3000"/>
              <a:t>有限时间内</a:t>
            </a:r>
          </a:p>
          <a:p>
            <a:pPr lvl="2"/>
            <a:r>
              <a:rPr lang="en-US" altLang="zh-CN" sz="3000">
                <a:solidFill>
                  <a:schemeClr val="hlink"/>
                </a:solidFill>
              </a:rPr>
              <a:t>a finite amount of data </a:t>
            </a:r>
            <a:r>
              <a:rPr lang="zh-CN" altLang="en-US" sz="3000"/>
              <a:t>有限数据</a:t>
            </a:r>
            <a:endParaRPr lang="en-US" altLang="zh-CN" sz="3000"/>
          </a:p>
          <a:p>
            <a:pPr>
              <a:spcBef>
                <a:spcPct val="50000"/>
              </a:spcBef>
            </a:pPr>
            <a:r>
              <a:rPr lang="en-US" altLang="zh-CN"/>
              <a:t>An algorithms is a plan of the solution.</a:t>
            </a:r>
            <a:endParaRPr lang="en-US" altLang="zh-CN" sz="2800"/>
          </a:p>
        </p:txBody>
      </p:sp>
      <p:sp>
        <p:nvSpPr>
          <p:cNvPr id="33796" name="灯片编号占位符 5">
            <a:extLst>
              <a:ext uri="{FF2B5EF4-FFF2-40B4-BE49-F238E27FC236}">
                <a16:creationId xmlns:a16="http://schemas.microsoft.com/office/drawing/2014/main" id="{419D5205-3F53-450C-BA77-5969A0451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78836C10-1954-44A6-B421-862FAB3E9435}" type="slidenum">
              <a:rPr lang="zh-CN" altLang="en-US" sz="1400">
                <a:solidFill>
                  <a:srgbClr val="C0C0C0"/>
                </a:solidFill>
              </a:rPr>
              <a:pPr/>
              <a:t>10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F2796E36-59D3-48CD-A0D1-7DA288F7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p203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16CCBE1-22A4-41F3-B372-C9E3898F7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 sz="3200"/>
              <a:t>Developing an Algorithm </a:t>
            </a:r>
            <a:r>
              <a:rPr lang="zh-CN" altLang="en-US" sz="3200"/>
              <a:t>开发算法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00C95C8-EF2F-4F84-B94A-97EE161E1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706563"/>
            <a:ext cx="8280400" cy="4648200"/>
          </a:xfrm>
        </p:spPr>
        <p:txBody>
          <a:bodyPr/>
          <a:lstStyle/>
          <a:p>
            <a:r>
              <a:rPr lang="en-US" altLang="zh-CN"/>
              <a:t>The plan must be suitable (to solve the problem) in a suitable form (so as to be translated into a program).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</a:rPr>
              <a:t>Two methodologies</a:t>
            </a:r>
            <a:r>
              <a:rPr lang="en-US" altLang="zh-CN"/>
              <a:t> currently used:</a:t>
            </a:r>
          </a:p>
          <a:p>
            <a:pPr lvl="1"/>
            <a:r>
              <a:rPr lang="en-US" altLang="zh-CN">
                <a:solidFill>
                  <a:schemeClr val="hlink"/>
                </a:solidFill>
              </a:rPr>
              <a:t>Top-down design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3600"/>
              <a:t> </a:t>
            </a:r>
            <a:r>
              <a:rPr lang="zh-CN" altLang="en-US">
                <a:latin typeface="楷体_GB2312" pitchFamily="49" charset="-122"/>
              </a:rPr>
              <a:t>自顶向下设计</a:t>
            </a:r>
            <a:r>
              <a:rPr lang="en-US" altLang="zh-CN" sz="2600">
                <a:latin typeface="楷体_GB2312" pitchFamily="49" charset="-122"/>
              </a:rPr>
              <a:t>/</a:t>
            </a:r>
            <a:r>
              <a:rPr lang="zh-CN" altLang="en-US" sz="2600">
                <a:latin typeface="楷体_GB2312" pitchFamily="49" charset="-122"/>
              </a:rPr>
              <a:t>结构化设计</a:t>
            </a:r>
            <a:r>
              <a:rPr lang="en-US" altLang="zh-CN" sz="2600">
                <a:latin typeface="楷体_GB2312" pitchFamily="49" charset="-122"/>
              </a:rPr>
              <a:t>/</a:t>
            </a:r>
            <a:r>
              <a:rPr lang="zh-CN" altLang="en-US" sz="2600">
                <a:latin typeface="楷体_GB2312" pitchFamily="49" charset="-122"/>
              </a:rPr>
              <a:t>功能设计</a:t>
            </a:r>
            <a:r>
              <a:rPr lang="en-US" altLang="zh-CN" sz="2600">
                <a:latin typeface="楷体_GB2312" pitchFamily="49" charset="-122"/>
              </a:rPr>
              <a:t>/</a:t>
            </a:r>
            <a:r>
              <a:rPr lang="zh-CN" altLang="en-US" sz="2600">
                <a:latin typeface="楷体_GB2312" pitchFamily="49" charset="-122"/>
              </a:rPr>
              <a:t>过程式设计</a:t>
            </a:r>
            <a:endParaRPr lang="en-US" altLang="zh-CN" sz="2600">
              <a:latin typeface="楷体_GB2312" pitchFamily="49" charset="-122"/>
            </a:endParaRPr>
          </a:p>
          <a:p>
            <a:pPr lvl="1"/>
            <a:r>
              <a:rPr lang="en-US" altLang="zh-CN">
                <a:solidFill>
                  <a:schemeClr val="hlink"/>
                </a:solidFill>
              </a:rPr>
              <a:t>Object-oriented design (OOD)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/>
              <a:t>  面向对象设计</a:t>
            </a:r>
          </a:p>
        </p:txBody>
      </p:sp>
      <p:sp>
        <p:nvSpPr>
          <p:cNvPr id="39940" name="灯片编号占位符 5">
            <a:extLst>
              <a:ext uri="{FF2B5EF4-FFF2-40B4-BE49-F238E27FC236}">
                <a16:creationId xmlns:a16="http://schemas.microsoft.com/office/drawing/2014/main" id="{AF291FFB-9EA3-41EF-B672-57911C3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9F37B84-8A9D-4CB8-B2DC-F7A3F4870566}" type="slidenum">
              <a:rPr lang="zh-CN" altLang="en-US" sz="1400">
                <a:solidFill>
                  <a:srgbClr val="C0C0C0"/>
                </a:solidFill>
              </a:rPr>
              <a:pPr/>
              <a:t>11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668121A-20F3-4717-9179-7183F283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09600" indent="-609600"/>
            <a:r>
              <a:rPr lang="en-US" altLang="zh-CN" sz="3200"/>
              <a:t>An algorithms is a plan of the solution.</a:t>
            </a:r>
            <a:endParaRPr lang="zh-CN" altLang="en-US" sz="32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269494B-A612-4865-85EA-24DB6C6B8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343900" cy="4959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/>
              <a:t>算法就是计算机解题的过程</a:t>
            </a:r>
            <a:r>
              <a:rPr lang="en-US" altLang="zh-CN"/>
              <a:t>:</a:t>
            </a: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hlink"/>
                </a:solidFill>
              </a:rPr>
              <a:t>开发算法，形成思路。</a:t>
            </a:r>
          </a:p>
          <a:p>
            <a:pPr lvl="2">
              <a:lnSpc>
                <a:spcPct val="100000"/>
              </a:lnSpc>
            </a:pPr>
            <a:r>
              <a:rPr lang="zh-CN" altLang="en-US" sz="3000"/>
              <a:t>当前常用的两种方法：</a:t>
            </a:r>
          </a:p>
          <a:p>
            <a:pPr lvl="3">
              <a:lnSpc>
                <a:spcPct val="100000"/>
              </a:lnSpc>
              <a:spcBef>
                <a:spcPct val="10000"/>
              </a:spcBef>
            </a:pPr>
            <a:r>
              <a:rPr lang="zh-CN" altLang="en-US" sz="3000"/>
              <a:t>自顶向下设计</a:t>
            </a:r>
          </a:p>
          <a:p>
            <a:pPr lvl="3">
              <a:lnSpc>
                <a:spcPct val="10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zh-CN" altLang="en-US" sz="3000"/>
              <a:t>  </a:t>
            </a:r>
            <a:r>
              <a:rPr lang="en-US" altLang="zh-CN" sz="3000"/>
              <a:t>/</a:t>
            </a:r>
            <a:r>
              <a:rPr lang="zh-CN" altLang="en-US" sz="3000"/>
              <a:t>结构化设计</a:t>
            </a:r>
            <a:r>
              <a:rPr lang="en-US" altLang="zh-CN" sz="3000"/>
              <a:t>/</a:t>
            </a:r>
            <a:r>
              <a:rPr lang="zh-CN" altLang="en-US" sz="3000"/>
              <a:t>功能设计</a:t>
            </a:r>
            <a:r>
              <a:rPr lang="en-US" altLang="zh-CN" sz="3000"/>
              <a:t>/</a:t>
            </a:r>
            <a:r>
              <a:rPr lang="zh-CN" altLang="en-US" sz="3000"/>
              <a:t>过程式设计</a:t>
            </a:r>
            <a:endParaRPr lang="en-US" altLang="zh-CN" sz="3000"/>
          </a:p>
          <a:p>
            <a:pPr lvl="3">
              <a:lnSpc>
                <a:spcPct val="100000"/>
              </a:lnSpc>
              <a:spcBef>
                <a:spcPct val="10000"/>
              </a:spcBef>
            </a:pPr>
            <a:r>
              <a:rPr lang="zh-CN" altLang="en-US" sz="3000"/>
              <a:t>面向对象设计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</a:rPr>
              <a:t>编写程序，实现算法。</a:t>
            </a:r>
            <a:endParaRPr lang="en-US" altLang="zh-CN">
              <a:solidFill>
                <a:schemeClr val="hlink"/>
              </a:solidFill>
            </a:endParaRPr>
          </a:p>
          <a:p>
            <a:pPr lvl="2">
              <a:lnSpc>
                <a:spcPct val="100000"/>
              </a:lnSpc>
            </a:pPr>
            <a:r>
              <a:rPr lang="zh-CN" altLang="en-US" sz="3000"/>
              <a:t>程序设计语言</a:t>
            </a:r>
          </a:p>
          <a:p>
            <a:pPr lvl="3">
              <a:lnSpc>
                <a:spcPct val="100000"/>
              </a:lnSpc>
            </a:pPr>
            <a:r>
              <a:rPr lang="zh-CN" altLang="en-US" sz="3000"/>
              <a:t>机器</a:t>
            </a:r>
            <a:r>
              <a:rPr lang="en-US" altLang="zh-CN" sz="3000"/>
              <a:t>/</a:t>
            </a:r>
            <a:r>
              <a:rPr lang="zh-CN" altLang="en-US" sz="3000"/>
              <a:t>汇编</a:t>
            </a:r>
            <a:r>
              <a:rPr lang="en-US" altLang="zh-CN" sz="3000"/>
              <a:t>/</a:t>
            </a:r>
            <a:r>
              <a:rPr lang="zh-CN" altLang="en-US" sz="3000"/>
              <a:t>高级语言</a:t>
            </a:r>
            <a:endParaRPr lang="en-US" altLang="zh-CN" sz="2400"/>
          </a:p>
        </p:txBody>
      </p:sp>
      <p:sp>
        <p:nvSpPr>
          <p:cNvPr id="35844" name="灯片编号占位符 5">
            <a:extLst>
              <a:ext uri="{FF2B5EF4-FFF2-40B4-BE49-F238E27FC236}">
                <a16:creationId xmlns:a16="http://schemas.microsoft.com/office/drawing/2014/main" id="{DEF34068-249F-48A6-B768-897B02D1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B183A7FD-5298-49C2-8B09-F35F50F2A3DB}" type="slidenum">
              <a:rPr lang="zh-CN" altLang="en-US" sz="1400">
                <a:solidFill>
                  <a:srgbClr val="C0C0C0"/>
                </a:solidFill>
              </a:rPr>
              <a:pPr/>
              <a:t>12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297991" name="Rectangle 7">
            <a:extLst>
              <a:ext uri="{FF2B5EF4-FFF2-40B4-BE49-F238E27FC236}">
                <a16:creationId xmlns:a16="http://schemas.microsoft.com/office/drawing/2014/main" id="{B417AE61-ADF5-4867-9851-3D799E412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554538"/>
            <a:ext cx="2951162" cy="815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60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[</a:t>
            </a:r>
            <a:r>
              <a:rPr lang="zh-CN" altLang="en-US" sz="26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程序</a:t>
            </a:r>
            <a:r>
              <a:rPr lang="en-US" altLang="zh-CN" sz="260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]</a:t>
            </a:r>
            <a:r>
              <a:rPr lang="zh-CN" altLang="en-US" sz="26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代码</a:t>
            </a:r>
          </a:p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60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code</a:t>
            </a:r>
          </a:p>
        </p:txBody>
      </p:sp>
      <p:sp>
        <p:nvSpPr>
          <p:cNvPr id="297994" name="Rectangle 10">
            <a:extLst>
              <a:ext uri="{FF2B5EF4-FFF2-40B4-BE49-F238E27FC236}">
                <a16:creationId xmlns:a16="http://schemas.microsoft.com/office/drawing/2014/main" id="{00EB73F2-C363-4630-8394-E3B22411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033588"/>
            <a:ext cx="2951163" cy="78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600" b="1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伪代码</a:t>
            </a:r>
          </a:p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Pseudocode</a:t>
            </a:r>
            <a:endParaRPr lang="en-US" altLang="zh-CN" sz="24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1" grpId="0" animBg="1"/>
      <p:bldP spid="2979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>
            <a:extLst>
              <a:ext uri="{FF2B5EF4-FFF2-40B4-BE49-F238E27FC236}">
                <a16:creationId xmlns:a16="http://schemas.microsoft.com/office/drawing/2014/main" id="{6748308F-A998-405B-8DDB-6CB707D3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BD0DA509-F9F3-4130-82A1-2E2B7CFB6CF1}" type="slidenum">
              <a:rPr lang="zh-CN" altLang="en-US" sz="1400">
                <a:solidFill>
                  <a:srgbClr val="C0C0C0"/>
                </a:solidFill>
              </a:rPr>
              <a:pPr/>
              <a:t>13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pic>
        <p:nvPicPr>
          <p:cNvPr id="41987" name="Picture 2" descr="c06f05">
            <a:hlinkClick r:id="rId3" action="ppaction://hlinksldjump"/>
            <a:extLst>
              <a:ext uri="{FF2B5EF4-FFF2-40B4-BE49-F238E27FC236}">
                <a16:creationId xmlns:a16="http://schemas.microsoft.com/office/drawing/2014/main" id="{D8D47EBC-1960-476E-90AD-39A6B31BC2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529013"/>
            <a:ext cx="49768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>
            <a:extLst>
              <a:ext uri="{FF2B5EF4-FFF2-40B4-BE49-F238E27FC236}">
                <a16:creationId xmlns:a16="http://schemas.microsoft.com/office/drawing/2014/main" id="{5BDA8A6F-53B8-46B6-BE56-A364D4730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312738"/>
            <a:ext cx="7793037" cy="963612"/>
          </a:xfrm>
        </p:spPr>
        <p:txBody>
          <a:bodyPr/>
          <a:lstStyle/>
          <a:p>
            <a:r>
              <a:rPr lang="en-US" altLang="zh-CN" sz="3200"/>
              <a:t>7.3 Top-down Design Methodology</a:t>
            </a:r>
            <a:endParaRPr lang="zh-CN" altLang="zh-CN" sz="320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5DA79D25-3612-4D95-9158-0D57EFE8C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484313"/>
            <a:ext cx="8343900" cy="203517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hlink"/>
                </a:solidFill>
              </a:rPr>
              <a:t>Ideas: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CN" dirty="0"/>
              <a:t>Breaking the problem into a set of </a:t>
            </a:r>
            <a:r>
              <a:rPr lang="en-US" altLang="zh-CN" dirty="0" err="1"/>
              <a:t>subproblems</a:t>
            </a:r>
            <a:r>
              <a:rPr lang="en-US" altLang="zh-CN" dirty="0"/>
              <a:t> called </a:t>
            </a:r>
            <a:r>
              <a:rPr lang="en-US" altLang="zh-CN" dirty="0">
                <a:solidFill>
                  <a:schemeClr val="hlink"/>
                </a:solidFill>
              </a:rPr>
              <a:t>modules </a:t>
            </a:r>
            <a:r>
              <a:rPr lang="zh-CN" altLang="zh-CN" dirty="0">
                <a:solidFill>
                  <a:schemeClr val="hlink"/>
                </a:solidFill>
              </a:rPr>
              <a:t>模块</a:t>
            </a:r>
            <a:r>
              <a:rPr lang="en-US" altLang="zh-CN" dirty="0"/>
              <a:t>.</a:t>
            </a:r>
            <a:endParaRPr lang="zh-CN" altLang="zh-CN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CN" dirty="0"/>
              <a:t>Creating a </a:t>
            </a:r>
            <a:r>
              <a:rPr lang="en-US" altLang="zh-CN" dirty="0">
                <a:solidFill>
                  <a:schemeClr val="hlink"/>
                </a:solidFill>
              </a:rPr>
              <a:t>hierarchical </a:t>
            </a:r>
            <a:r>
              <a:rPr lang="zh-CN" altLang="zh-CN" dirty="0">
                <a:solidFill>
                  <a:schemeClr val="hlink"/>
                </a:solidFill>
              </a:rPr>
              <a:t>分支层次 </a:t>
            </a:r>
            <a:r>
              <a:rPr lang="en-US" altLang="zh-CN" dirty="0">
                <a:solidFill>
                  <a:schemeClr val="hlink"/>
                </a:solidFill>
              </a:rPr>
              <a:t>structure</a:t>
            </a:r>
            <a:r>
              <a:rPr lang="en-US" altLang="zh-CN" dirty="0"/>
              <a:t> of problems and </a:t>
            </a:r>
            <a:r>
              <a:rPr lang="en-US" altLang="zh-CN" dirty="0" err="1"/>
              <a:t>subproblems</a:t>
            </a:r>
            <a:r>
              <a:rPr lang="en-US" altLang="zh-CN" dirty="0"/>
              <a:t> (modules).</a:t>
            </a:r>
            <a:r>
              <a:rPr lang="en-US" altLang="zh-CN" dirty="0">
                <a:solidFill>
                  <a:srgbClr val="FF99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>
            <a:extLst>
              <a:ext uri="{FF2B5EF4-FFF2-40B4-BE49-F238E27FC236}">
                <a16:creationId xmlns:a16="http://schemas.microsoft.com/office/drawing/2014/main" id="{1791AD59-E366-4C4A-9B93-13B98C469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9730B6D8-D1F1-4431-9F81-BF66D179D4C9}" type="slidenum">
              <a:rPr lang="zh-CN" altLang="en-US" sz="1400">
                <a:solidFill>
                  <a:srgbClr val="C0C0C0"/>
                </a:solidFill>
              </a:rPr>
              <a:pPr/>
              <a:t>14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C1B6247-A113-426A-AF27-520F73214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1280" y="2146465"/>
            <a:ext cx="2671014" cy="2655006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思想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hlink"/>
                </a:solidFill>
              </a:rPr>
              <a:t>将问题分解成子问题（模块）的集合；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/>
              <a:t>形成一个</a:t>
            </a:r>
            <a:r>
              <a:rPr lang="zh-CN" altLang="en-US" sz="2400" dirty="0">
                <a:solidFill>
                  <a:schemeClr val="hlink"/>
                </a:solidFill>
              </a:rPr>
              <a:t>分支层次</a:t>
            </a:r>
            <a:r>
              <a:rPr lang="zh-CN" altLang="en-US" sz="2400" dirty="0"/>
              <a:t>的任务（模块）</a:t>
            </a:r>
            <a:r>
              <a:rPr lang="zh-CN" altLang="en-US" sz="2400" dirty="0">
                <a:solidFill>
                  <a:schemeClr val="hlink"/>
                </a:solidFill>
              </a:rPr>
              <a:t>结构</a:t>
            </a:r>
          </a:p>
        </p:txBody>
      </p:sp>
      <p:pic>
        <p:nvPicPr>
          <p:cNvPr id="44036" name="Picture 4" descr="c06f05">
            <a:hlinkClick r:id="rId3" action="ppaction://hlinksldjump"/>
            <a:extLst>
              <a:ext uri="{FF2B5EF4-FFF2-40B4-BE49-F238E27FC236}">
                <a16:creationId xmlns:a16="http://schemas.microsoft.com/office/drawing/2014/main" id="{5593136B-F5BC-4624-B988-75E91D7DCF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5" y="1599330"/>
            <a:ext cx="54800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A1F5B8DA-7087-4165-9DA4-2BFFDC93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370" y="1599330"/>
            <a:ext cx="9509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抽象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D8F38849-8EA5-45E1-AFB7-EF25D9A9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720" y="4550493"/>
            <a:ext cx="9509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具体 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AA0C9F8D-CC52-47B8-BFBE-C8FE391B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5" y="1670768"/>
            <a:ext cx="490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顶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31B8CD82-AB9B-4D9C-8BC5-5B2A8257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5" y="4563193"/>
            <a:ext cx="490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底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A59BE5A9-852F-4DEA-BBD6-FACDB327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533" y="1256430"/>
            <a:ext cx="20701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8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  主程序</a:t>
            </a:r>
            <a:br>
              <a:rPr kumimoji="1"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</a:br>
            <a:r>
              <a:rPr kumimoji="1"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(</a:t>
            </a:r>
            <a:r>
              <a:rPr kumimoji="1"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主</a:t>
            </a:r>
            <a:r>
              <a:rPr kumimoji="1" lang="zh-CN" altLang="zh-CN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模块</a:t>
            </a:r>
            <a:r>
              <a:rPr kumimoji="1"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)</a:t>
            </a:r>
            <a:r>
              <a:rPr kumimoji="1"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</a:p>
        </p:txBody>
      </p:sp>
      <p:sp>
        <p:nvSpPr>
          <p:cNvPr id="44042" name="Rectangle 11">
            <a:extLst>
              <a:ext uri="{FF2B5EF4-FFF2-40B4-BE49-F238E27FC236}">
                <a16:creationId xmlns:a16="http://schemas.microsoft.com/office/drawing/2014/main" id="{0561D103-12E2-492A-BFF9-2F1CC6B37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11188"/>
            <a:ext cx="7731125" cy="666750"/>
          </a:xfrm>
        </p:spPr>
        <p:txBody>
          <a:bodyPr/>
          <a:lstStyle/>
          <a:p>
            <a:pPr marL="685800" indent="-685800"/>
            <a:r>
              <a:rPr lang="en-US" altLang="zh-CN"/>
              <a:t>Top-down Design Methodology(cn)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F0ADFD1-9CE6-440E-BB10-CA2F2A16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35" y="5007693"/>
            <a:ext cx="889726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100" b="1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This process continues</a:t>
            </a:r>
            <a:r>
              <a:rPr lang="en-US" altLang="zh-CN" sz="2100" b="1" dirty="0">
                <a:latin typeface="Comic Sans MS" panose="030F0702030302020204" pitchFamily="66" charset="0"/>
                <a:ea typeface="楷体_GB2312" pitchFamily="49" charset="-122"/>
              </a:rPr>
              <a:t> for as many levels as it takes </a:t>
            </a:r>
            <a:r>
              <a:rPr lang="en-US" altLang="zh-CN" sz="2100" b="1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to expand every task to the smallest details</a:t>
            </a:r>
            <a:r>
              <a:rPr lang="en-US" altLang="zh-CN" sz="2100" b="1" dirty="0">
                <a:latin typeface="Comic Sans MS" panose="030F0702030302020204" pitchFamily="66" charset="0"/>
                <a:ea typeface="楷体_GB2312" pitchFamily="49" charset="-122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C9D5B26-BDEC-4C92-9489-A9E55E28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34" y="5766945"/>
            <a:ext cx="88972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100" b="1" dirty="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rPr>
              <a:t>Testing</a:t>
            </a:r>
            <a:r>
              <a:rPr lang="en-US" altLang="zh-CN" sz="2100" b="1" dirty="0">
                <a:latin typeface="Comic Sans MS" panose="030F0702030302020204" pitchFamily="66" charset="0"/>
                <a:ea typeface="楷体_GB2312" pitchFamily="49" charset="-122"/>
              </a:rPr>
              <a:t> must be applied at each stage of the process</a:t>
            </a:r>
            <a:endParaRPr lang="en-US" altLang="zh-CN" sz="2100" b="1" dirty="0">
              <a:solidFill>
                <a:srgbClr val="FF99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7" grpId="0" animBg="1"/>
      <p:bldP spid="44038" grpId="0" animBg="1"/>
      <p:bldP spid="44039" grpId="0" animBg="1"/>
      <p:bldP spid="44040" grpId="0" animBg="1"/>
      <p:bldP spid="44041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5">
            <a:extLst>
              <a:ext uri="{FF2B5EF4-FFF2-40B4-BE49-F238E27FC236}">
                <a16:creationId xmlns:a16="http://schemas.microsoft.com/office/drawing/2014/main" id="{9D7A4386-BC13-49FE-958D-48013872A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CD4A6B4F-3E1A-431F-A359-247C3E19935F}" type="slidenum">
              <a:rPr lang="zh-CN" altLang="en-US" sz="1400">
                <a:solidFill>
                  <a:srgbClr val="C0C0C0"/>
                </a:solidFill>
              </a:rPr>
              <a:pPr/>
              <a:t>15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6E44869-B185-4227-B0BD-BC2935E8D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306" y="467976"/>
            <a:ext cx="9945663" cy="666750"/>
          </a:xfrm>
        </p:spPr>
        <p:txBody>
          <a:bodyPr/>
          <a:lstStyle/>
          <a:p>
            <a:r>
              <a:rPr lang="en-US" altLang="zh-CN" sz="3200" dirty="0"/>
              <a:t>An Example of Top-down design</a:t>
            </a:r>
            <a:r>
              <a:rPr lang="zh-CN" altLang="en-US" sz="3200" dirty="0"/>
              <a:t>自顶向下设计（例）</a:t>
            </a:r>
            <a:endParaRPr lang="en-US" altLang="zh-CN" sz="3200" dirty="0"/>
          </a:p>
        </p:txBody>
      </p:sp>
      <p:pic>
        <p:nvPicPr>
          <p:cNvPr id="46084" name="Picture 3" descr="c06f05">
            <a:extLst>
              <a:ext uri="{FF2B5EF4-FFF2-40B4-BE49-F238E27FC236}">
                <a16:creationId xmlns:a16="http://schemas.microsoft.com/office/drawing/2014/main" id="{48BE06B2-5461-4752-A085-095C4C16F4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r="212"/>
          <a:stretch>
            <a:fillRect/>
          </a:stretch>
        </p:blipFill>
        <p:spPr bwMode="auto">
          <a:xfrm>
            <a:off x="387350" y="2060575"/>
            <a:ext cx="8369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>
            <a:extLst>
              <a:ext uri="{FF2B5EF4-FFF2-40B4-BE49-F238E27FC236}">
                <a16:creationId xmlns:a16="http://schemas.microsoft.com/office/drawing/2014/main" id="{E40A4788-EAF8-4C9B-B0F6-36D843101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227263"/>
            <a:ext cx="2087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Times New Roman" panose="02020603050405020304" pitchFamily="18" charset="0"/>
              </a:rPr>
              <a:t>           </a:t>
            </a:r>
            <a:r>
              <a:rPr lang="zh-CN" altLang="en-US" sz="1200" b="1">
                <a:latin typeface="Times New Roman" panose="02020603050405020304" pitchFamily="18" charset="0"/>
              </a:rPr>
              <a:t>学籍管理系统</a:t>
            </a:r>
          </a:p>
        </p:txBody>
      </p:sp>
      <p:sp>
        <p:nvSpPr>
          <p:cNvPr id="312325" name="Rectangle 5">
            <a:extLst>
              <a:ext uri="{FF2B5EF4-FFF2-40B4-BE49-F238E27FC236}">
                <a16:creationId xmlns:a16="http://schemas.microsoft.com/office/drawing/2014/main" id="{CD22F2EC-9553-4F3A-A23E-8E075369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3249613"/>
            <a:ext cx="1150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Times New Roman" panose="02020603050405020304" pitchFamily="18" charset="0"/>
              </a:rPr>
              <a:t>成绩</a:t>
            </a:r>
          </a:p>
        </p:txBody>
      </p:sp>
      <p:sp>
        <p:nvSpPr>
          <p:cNvPr id="312326" name="Rectangle 6">
            <a:extLst>
              <a:ext uri="{FF2B5EF4-FFF2-40B4-BE49-F238E27FC236}">
                <a16:creationId xmlns:a16="http://schemas.microsoft.com/office/drawing/2014/main" id="{88A3D162-112B-40B8-9885-4F9164538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230563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宋体" panose="02010600030101010101" pitchFamily="2" charset="-122"/>
              </a:rPr>
              <a:t>选课</a:t>
            </a:r>
          </a:p>
        </p:txBody>
      </p:sp>
      <p:sp>
        <p:nvSpPr>
          <p:cNvPr id="46088" name="Rectangle 7">
            <a:extLst>
              <a:ext uri="{FF2B5EF4-FFF2-40B4-BE49-F238E27FC236}">
                <a16:creationId xmlns:a16="http://schemas.microsoft.com/office/drawing/2014/main" id="{0D5E3944-3034-4761-8B4E-088BB746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30563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12328" name="Rectangle 8">
            <a:extLst>
              <a:ext uri="{FF2B5EF4-FFF2-40B4-BE49-F238E27FC236}">
                <a16:creationId xmlns:a16="http://schemas.microsoft.com/office/drawing/2014/main" id="{7FDB39C1-6153-473A-8798-A6C96CA82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265613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Times New Roman" panose="02020603050405020304" pitchFamily="18" charset="0"/>
              </a:rPr>
              <a:t>查询</a:t>
            </a:r>
          </a:p>
        </p:txBody>
      </p:sp>
      <p:sp>
        <p:nvSpPr>
          <p:cNvPr id="312329" name="Rectangle 9">
            <a:extLst>
              <a:ext uri="{FF2B5EF4-FFF2-40B4-BE49-F238E27FC236}">
                <a16:creationId xmlns:a16="http://schemas.microsoft.com/office/drawing/2014/main" id="{D01EFEF4-70DD-445B-8682-F202CA9F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4295775"/>
            <a:ext cx="1150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Times New Roman" panose="02020603050405020304" pitchFamily="18" charset="0"/>
              </a:rPr>
              <a:t>管理</a:t>
            </a:r>
          </a:p>
        </p:txBody>
      </p:sp>
      <p:sp>
        <p:nvSpPr>
          <p:cNvPr id="312330" name="Rectangle 10">
            <a:extLst>
              <a:ext uri="{FF2B5EF4-FFF2-40B4-BE49-F238E27FC236}">
                <a16:creationId xmlns:a16="http://schemas.microsoft.com/office/drawing/2014/main" id="{62FDD0E1-6065-4868-9DF0-52214227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4221163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46092" name="Rectangle 11">
            <a:extLst>
              <a:ext uri="{FF2B5EF4-FFF2-40B4-BE49-F238E27FC236}">
                <a16:creationId xmlns:a16="http://schemas.microsoft.com/office/drawing/2014/main" id="{7C52B537-89F7-42A8-AEAD-3F21104E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1790700"/>
            <a:ext cx="695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b="1">
                <a:solidFill>
                  <a:schemeClr val="hlink"/>
                </a:solidFill>
                <a:latin typeface="宋体" panose="02010600030101010101" pitchFamily="2" charset="-122"/>
              </a:rPr>
              <a:t>抽象</a:t>
            </a:r>
          </a:p>
        </p:txBody>
      </p:sp>
      <p:sp>
        <p:nvSpPr>
          <p:cNvPr id="46093" name="Rectangle 12">
            <a:extLst>
              <a:ext uri="{FF2B5EF4-FFF2-40B4-BE49-F238E27FC236}">
                <a16:creationId xmlns:a16="http://schemas.microsoft.com/office/drawing/2014/main" id="{7A0CCCFB-D48E-4DB8-827B-D0831E3C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5994400"/>
            <a:ext cx="89852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800" b="1">
                <a:solidFill>
                  <a:schemeClr val="hlink"/>
                </a:solidFill>
                <a:latin typeface="宋体" panose="02010600030101010101" pitchFamily="2" charset="-122"/>
              </a:rPr>
              <a:t>具体</a:t>
            </a:r>
          </a:p>
        </p:txBody>
      </p:sp>
      <p:sp>
        <p:nvSpPr>
          <p:cNvPr id="46094" name="Rectangle 13">
            <a:extLst>
              <a:ext uri="{FF2B5EF4-FFF2-40B4-BE49-F238E27FC236}">
                <a16:creationId xmlns:a16="http://schemas.microsoft.com/office/drawing/2014/main" id="{096FF99D-2172-4BD7-B4FE-750A799F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752600"/>
            <a:ext cx="5857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顶</a:t>
            </a:r>
          </a:p>
        </p:txBody>
      </p:sp>
      <p:sp>
        <p:nvSpPr>
          <p:cNvPr id="46095" name="Rectangle 14">
            <a:extLst>
              <a:ext uri="{FF2B5EF4-FFF2-40B4-BE49-F238E27FC236}">
                <a16:creationId xmlns:a16="http://schemas.microsoft.com/office/drawing/2014/main" id="{9D81DC7D-A67A-49E2-8037-970E8578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6005513"/>
            <a:ext cx="13700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底</a:t>
            </a:r>
          </a:p>
        </p:txBody>
      </p:sp>
      <p:sp>
        <p:nvSpPr>
          <p:cNvPr id="46096" name="Rectangle 15">
            <a:extLst>
              <a:ext uri="{FF2B5EF4-FFF2-40B4-BE49-F238E27FC236}">
                <a16:creationId xmlns:a16="http://schemas.microsoft.com/office/drawing/2014/main" id="{31893C26-D8D8-4521-B7CF-63ADB3903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54150"/>
            <a:ext cx="20701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8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  主程序</a:t>
            </a:r>
            <a:b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</a:br>
            <a:r>
              <a:rPr kumimoji="1" lang="en-US" altLang="zh-CN" sz="2400" b="1">
                <a:solidFill>
                  <a:schemeClr val="hlink"/>
                </a:solidFill>
                <a:latin typeface="宋体" panose="02010600030101010101" pitchFamily="2" charset="-122"/>
              </a:rPr>
              <a:t>(</a:t>
            </a: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主</a:t>
            </a:r>
            <a:r>
              <a:rPr kumimoji="1" lang="zh-CN" altLang="zh-CN" sz="2400" b="1">
                <a:solidFill>
                  <a:schemeClr val="hlink"/>
                </a:solidFill>
                <a:latin typeface="宋体" panose="02010600030101010101" pitchFamily="2" charset="-122"/>
              </a:rPr>
              <a:t>模块</a:t>
            </a:r>
            <a:r>
              <a:rPr kumimoji="1" lang="en-US" altLang="zh-CN" sz="2400" b="1">
                <a:solidFill>
                  <a:schemeClr val="hlink"/>
                </a:solidFill>
                <a:latin typeface="宋体" panose="02010600030101010101" pitchFamily="2" charset="-122"/>
              </a:rPr>
              <a:t>)</a:t>
            </a: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</a:p>
        </p:txBody>
      </p:sp>
      <p:sp>
        <p:nvSpPr>
          <p:cNvPr id="312336" name="Rectangle 16">
            <a:extLst>
              <a:ext uri="{FF2B5EF4-FFF2-40B4-BE49-F238E27FC236}">
                <a16:creationId xmlns:a16="http://schemas.microsoft.com/office/drawing/2014/main" id="{3498AEEC-FD30-42B4-B852-B2AD8023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4294188"/>
            <a:ext cx="1150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宋体" panose="02010600030101010101" pitchFamily="2" charset="-122"/>
              </a:rPr>
              <a:t>打印</a:t>
            </a:r>
          </a:p>
        </p:txBody>
      </p:sp>
      <p:sp>
        <p:nvSpPr>
          <p:cNvPr id="312337" name="Rectangle 17">
            <a:extLst>
              <a:ext uri="{FF2B5EF4-FFF2-40B4-BE49-F238E27FC236}">
                <a16:creationId xmlns:a16="http://schemas.microsoft.com/office/drawing/2014/main" id="{617EB2C9-6719-42B6-8CCD-DA4366A3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229225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312338" name="Rectangle 18">
            <a:extLst>
              <a:ext uri="{FF2B5EF4-FFF2-40B4-BE49-F238E27FC236}">
                <a16:creationId xmlns:a16="http://schemas.microsoft.com/office/drawing/2014/main" id="{FD9C3AC7-4591-47D8-AB01-0734FAF8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3232150"/>
            <a:ext cx="115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宋体" panose="02010600030101010101" pitchFamily="2" charset="-122"/>
              </a:rPr>
              <a:t>报表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/>
      <p:bldP spid="312326" grpId="0"/>
      <p:bldP spid="312328" grpId="0"/>
      <p:bldP spid="312329" grpId="0"/>
      <p:bldP spid="312330" grpId="0"/>
      <p:bldP spid="312336" grpId="0"/>
      <p:bldP spid="312337" grpId="0"/>
      <p:bldP spid="312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5">
            <a:extLst>
              <a:ext uri="{FF2B5EF4-FFF2-40B4-BE49-F238E27FC236}">
                <a16:creationId xmlns:a16="http://schemas.microsoft.com/office/drawing/2014/main" id="{423AB2B8-9C32-4303-A188-7E0D40690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14D2C99-854A-43C6-97E5-3DD987560767}" type="slidenum">
              <a:rPr lang="zh-CN" altLang="en-US" sz="1400">
                <a:solidFill>
                  <a:srgbClr val="C0C0C0"/>
                </a:solidFill>
              </a:rPr>
              <a:pPr/>
              <a:t>16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872B05A-6B31-4889-BBBF-7BEF828C1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14338"/>
            <a:ext cx="7793038" cy="674687"/>
          </a:xfrm>
        </p:spPr>
        <p:txBody>
          <a:bodyPr/>
          <a:lstStyle/>
          <a:p>
            <a:r>
              <a:rPr lang="zh-CN" altLang="en-US"/>
              <a:t>自顶向下设计方法（</a:t>
            </a:r>
            <a:r>
              <a:rPr lang="en-US" altLang="zh-CN"/>
              <a:t>1/2</a:t>
            </a:r>
            <a:r>
              <a:rPr lang="zh-CN" altLang="en-US"/>
              <a:t>）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6690184-65E6-40D5-A21C-BAC6C7BC4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503363"/>
            <a:ext cx="8304213" cy="5256212"/>
          </a:xfrm>
        </p:spPr>
        <p:txBody>
          <a:bodyPr/>
          <a:lstStyle/>
          <a:p>
            <a:r>
              <a:rPr lang="zh-CN" altLang="en-US"/>
              <a:t>自顶向下设计方法的四个主要步骤：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folHlink"/>
                </a:solidFill>
              </a:rPr>
              <a:t>一、</a:t>
            </a:r>
            <a:r>
              <a:rPr lang="en-US" altLang="zh-CN">
                <a:solidFill>
                  <a:schemeClr val="folHlink"/>
                </a:solidFill>
              </a:rPr>
              <a:t>Analyze the problem </a:t>
            </a:r>
            <a:r>
              <a:rPr lang="zh-CN" altLang="en-US">
                <a:solidFill>
                  <a:schemeClr val="folHlink"/>
                </a:solidFill>
              </a:rPr>
              <a:t>分析问题</a:t>
            </a:r>
          </a:p>
          <a:p>
            <a:pPr lvl="2"/>
            <a:r>
              <a:rPr lang="zh-CN" altLang="en-US"/>
              <a:t>理解问题，列出必须处理的信息，明确采用什么样的解决方案。</a:t>
            </a:r>
          </a:p>
          <a:p>
            <a:pPr lvl="2"/>
            <a:r>
              <a:rPr lang="zh-CN" altLang="en-US"/>
              <a:t>开发一个全面的算法（通用解决方案）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folHlink"/>
                </a:solidFill>
              </a:rPr>
              <a:t>二、</a:t>
            </a:r>
            <a:r>
              <a:rPr lang="en-US" altLang="zh-CN">
                <a:solidFill>
                  <a:schemeClr val="folHlink"/>
                </a:solidFill>
              </a:rPr>
              <a:t>Write the Main Module </a:t>
            </a:r>
            <a:r>
              <a:rPr lang="zh-CN" altLang="en-US">
                <a:solidFill>
                  <a:schemeClr val="folHlink"/>
                </a:solidFill>
              </a:rPr>
              <a:t>编写主要模块</a:t>
            </a:r>
          </a:p>
          <a:p>
            <a:pPr lvl="2"/>
            <a:r>
              <a:rPr lang="zh-CN" altLang="en-US"/>
              <a:t>用自然语言</a:t>
            </a:r>
            <a:r>
              <a:rPr lang="en-US" altLang="zh-CN"/>
              <a:t>/</a:t>
            </a:r>
            <a:r>
              <a:rPr lang="zh-CN" altLang="en-US"/>
              <a:t>伪代码在主模块中重述问题，用模块名把问题区分成功能块。</a:t>
            </a:r>
          </a:p>
          <a:p>
            <a:pPr lvl="2"/>
            <a:r>
              <a:rPr lang="zh-CN" altLang="en-US"/>
              <a:t>给各层中每个解决任务的模块一个名字</a:t>
            </a:r>
            <a:r>
              <a:rPr lang="en-US" altLang="zh-CN"/>
              <a:t>(</a:t>
            </a:r>
            <a:r>
              <a:rPr lang="zh-CN" altLang="en-US"/>
              <a:t>使用含义明确的标识符</a:t>
            </a:r>
            <a:r>
              <a:rPr lang="en-US" altLang="zh-CN"/>
              <a:t>)</a:t>
            </a:r>
            <a:r>
              <a:rPr lang="zh-CN" altLang="en-US"/>
              <a:t>，忽略模块的内部细节</a:t>
            </a:r>
          </a:p>
        </p:txBody>
      </p:sp>
      <p:sp>
        <p:nvSpPr>
          <p:cNvPr id="48133" name="文本框 1">
            <a:extLst>
              <a:ext uri="{FF2B5EF4-FFF2-40B4-BE49-F238E27FC236}">
                <a16:creationId xmlns:a16="http://schemas.microsoft.com/office/drawing/2014/main" id="{9675171C-32E7-4C56-9CBA-16558E98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819150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P202</a:t>
            </a:r>
            <a:endParaRPr lang="zh-CN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5">
            <a:extLst>
              <a:ext uri="{FF2B5EF4-FFF2-40B4-BE49-F238E27FC236}">
                <a16:creationId xmlns:a16="http://schemas.microsoft.com/office/drawing/2014/main" id="{B05FB275-5012-4120-83B4-4F6B86C3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75513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CF6E605-1ACD-4DC5-9F00-E4631FFBFD8D}" type="slidenum">
              <a:rPr lang="zh-CN" altLang="en-US" sz="1400">
                <a:solidFill>
                  <a:srgbClr val="C0C0C0"/>
                </a:solidFill>
              </a:rPr>
              <a:pPr/>
              <a:t>17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EC53354-A854-460F-BA77-6C49CC1AE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458788"/>
            <a:ext cx="7793037" cy="674687"/>
          </a:xfrm>
        </p:spPr>
        <p:txBody>
          <a:bodyPr/>
          <a:lstStyle/>
          <a:p>
            <a:r>
              <a:rPr lang="zh-CN" altLang="en-US"/>
              <a:t>自顶向下设计方法（</a:t>
            </a:r>
            <a:r>
              <a:rPr lang="en-US" altLang="zh-CN"/>
              <a:t>2/2</a:t>
            </a:r>
            <a:r>
              <a:rPr lang="zh-CN" altLang="en-US"/>
              <a:t>）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53850A3-7FA5-4AC2-AF92-7CF26814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913" y="1628775"/>
            <a:ext cx="8702675" cy="49672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folHlink"/>
                </a:solidFill>
              </a:rPr>
              <a:t>    三、</a:t>
            </a:r>
            <a:r>
              <a:rPr lang="en-US" altLang="zh-CN">
                <a:solidFill>
                  <a:schemeClr val="folHlink"/>
                </a:solidFill>
              </a:rPr>
              <a:t>Write the Remaining Modules</a:t>
            </a:r>
            <a:br>
              <a:rPr lang="en-US" altLang="zh-CN">
                <a:solidFill>
                  <a:schemeClr val="folHlink"/>
                </a:solidFill>
              </a:rPr>
            </a:br>
            <a:r>
              <a:rPr lang="en-US" altLang="zh-CN">
                <a:solidFill>
                  <a:schemeClr val="folHlink"/>
                </a:solidFill>
              </a:rPr>
              <a:t>       </a:t>
            </a:r>
            <a:r>
              <a:rPr lang="zh-CN" altLang="en-US">
                <a:solidFill>
                  <a:schemeClr val="folHlink"/>
                </a:solidFill>
              </a:rPr>
              <a:t>编写其余模块</a:t>
            </a:r>
          </a:p>
          <a:p>
            <a:pPr lvl="2"/>
            <a:r>
              <a:rPr lang="zh-CN" altLang="en-US"/>
              <a:t>解决方案中层数不确定。但上层模块必须完整，尽管引用的是未写出具体细节的模块；</a:t>
            </a:r>
          </a:p>
          <a:p>
            <a:pPr lvl="2"/>
            <a:r>
              <a:rPr lang="zh-CN" altLang="en-US"/>
              <a:t>不断细化每个模块，直到模块中每条语句都是具体的步骤为止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folHlink"/>
                </a:solidFill>
              </a:rPr>
              <a:t>四、</a:t>
            </a:r>
            <a:r>
              <a:rPr lang="en-US" altLang="zh-CN">
                <a:solidFill>
                  <a:schemeClr val="folHlink"/>
                </a:solidFill>
              </a:rPr>
              <a:t>Re-sequence and Revise as Necessary </a:t>
            </a:r>
            <a:br>
              <a:rPr lang="en-US" altLang="zh-CN">
                <a:solidFill>
                  <a:schemeClr val="folHlink"/>
                </a:solidFill>
              </a:rPr>
            </a:br>
            <a:r>
              <a:rPr lang="en-US" altLang="zh-CN">
                <a:solidFill>
                  <a:schemeClr val="folHlink"/>
                </a:solidFill>
              </a:rPr>
              <a:t>   </a:t>
            </a:r>
            <a:r>
              <a:rPr lang="zh-CN" altLang="en-US">
                <a:solidFill>
                  <a:schemeClr val="folHlink"/>
                </a:solidFill>
              </a:rPr>
              <a:t>根据需要进行重组和改写</a:t>
            </a:r>
          </a:p>
          <a:p>
            <a:pPr lvl="2"/>
            <a:r>
              <a:rPr lang="zh-CN" altLang="en-US"/>
              <a:t>为变化做好打算，不要害怕从头来过。</a:t>
            </a:r>
          </a:p>
          <a:p>
            <a:pPr lvl="2"/>
            <a:r>
              <a:rPr lang="zh-CN" altLang="en-US"/>
              <a:t>维持透明性，简单、直接表示出自己的想法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D3378C7C-D25C-4D64-9D2E-97EC58320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Control Structures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CBA2DB91-1E2D-460D-82F9-B5040D35D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1538" y="1538288"/>
            <a:ext cx="7400925" cy="4327525"/>
          </a:xfrm>
        </p:spPr>
        <p:txBody>
          <a:bodyPr lIns="61688" tIns="30844" rIns="61688" bIns="30844" rtlCol="0"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FF6600"/>
                </a:solidFill>
              </a:rPr>
              <a:t>Control structure</a:t>
            </a:r>
            <a:r>
              <a:rPr lang="en-US" altLang="en-US" dirty="0">
                <a:solidFill>
                  <a:srgbClr val="FF660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An instruction that determines the order in which other instructions in a program are executed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2400" dirty="0"/>
              <a:t>确定程序中其他指令执行顺序的指令。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Can you name the ones we defined in the functionality of pseudocode?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B451F97-1D09-4F26-BA08-EDCB467CC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Selection Statements</a:t>
            </a:r>
            <a:r>
              <a:rPr lang="zh-CN" altLang="en-US"/>
              <a:t>（选择语句）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6EBCDF07-C4A5-42A4-BA83-3A8D93BADA31}"/>
              </a:ext>
            </a:extLst>
          </p:cNvPr>
          <p:cNvSpPr txBox="1"/>
          <p:nvPr/>
        </p:nvSpPr>
        <p:spPr>
          <a:xfrm>
            <a:off x="431800" y="1430338"/>
            <a:ext cx="38703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noProof="1">
                <a:latin typeface="Times" charset="0"/>
                <a:cs typeface="+mn-ea"/>
              </a:rPr>
              <a:t>Flow of control of if statement</a:t>
            </a:r>
            <a:endParaRPr lang="en-US" altLang="en-US" sz="2000" b="1" noProof="1">
              <a:latin typeface="Times" charset="0"/>
            </a:endParaRPr>
          </a:p>
        </p:txBody>
      </p:sp>
      <p:pic>
        <p:nvPicPr>
          <p:cNvPr id="52228" name="Picture 6" descr="17606_02_0141A">
            <a:extLst>
              <a:ext uri="{FF2B5EF4-FFF2-40B4-BE49-F238E27FC236}">
                <a16:creationId xmlns:a16="http://schemas.microsoft.com/office/drawing/2014/main" id="{056447C0-E8DB-48F3-B361-6271CADF7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990725"/>
            <a:ext cx="68643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文本框 1">
            <a:extLst>
              <a:ext uri="{FF2B5EF4-FFF2-40B4-BE49-F238E27FC236}">
                <a16:creationId xmlns:a16="http://schemas.microsoft.com/office/drawing/2014/main" id="{8B20DA8E-0786-4D57-B174-FE3B464C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819150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/>
              <a:t>P203</a:t>
            </a:r>
            <a:endParaRPr lang="zh-CN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EC6FE041-BE21-46DA-A276-5AC7CCEB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marL="685800" indent="-685800"/>
            <a:r>
              <a:rPr lang="en-US" altLang="zh-CN"/>
              <a:t>The Programming Layer</a:t>
            </a:r>
          </a:p>
        </p:txBody>
      </p:sp>
      <p:sp>
        <p:nvSpPr>
          <p:cNvPr id="18435" name="灯片编号占位符 4">
            <a:extLst>
              <a:ext uri="{FF2B5EF4-FFF2-40B4-BE49-F238E27FC236}">
                <a16:creationId xmlns:a16="http://schemas.microsoft.com/office/drawing/2014/main" id="{229272CB-DCD7-420A-BB8C-50A8E9DA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44EAD112-DE1C-449D-AF0A-7F438784389B}" type="slidenum">
              <a:rPr lang="zh-CN" altLang="en-US" sz="1400">
                <a:solidFill>
                  <a:srgbClr val="C0C0C0"/>
                </a:solidFill>
              </a:rPr>
              <a:pPr/>
              <a:t>2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2E48E695-66F4-4D63-885D-CA719014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2939" r="6169" b="8160"/>
          <a:stretch>
            <a:fillRect/>
          </a:stretch>
        </p:blipFill>
        <p:spPr bwMode="auto">
          <a:xfrm>
            <a:off x="701675" y="1673225"/>
            <a:ext cx="787558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3">
            <a:extLst>
              <a:ext uri="{FF2B5EF4-FFF2-40B4-BE49-F238E27FC236}">
                <a16:creationId xmlns:a16="http://schemas.microsoft.com/office/drawing/2014/main" id="{C00C454F-27C0-4250-9591-69E07793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438" name="Oval 5">
            <a:extLst>
              <a:ext uri="{FF2B5EF4-FFF2-40B4-BE49-F238E27FC236}">
                <a16:creationId xmlns:a16="http://schemas.microsoft.com/office/drawing/2014/main" id="{35DB1591-A7A0-4138-A594-4EC4F5BF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384550"/>
            <a:ext cx="2160588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128B173C-B511-4FE0-8AD0-7F2F2E9DB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Looping Statements</a:t>
            </a:r>
            <a:r>
              <a:rPr lang="zh-CN" altLang="en-US"/>
              <a:t>（循环语句）</a:t>
            </a:r>
            <a:r>
              <a:rPr lang="en-US" altLang="zh-CN"/>
              <a:t>Repetition</a:t>
            </a:r>
            <a:endParaRPr lang="en-US" altLang="en-US">
              <a:ea typeface="宋体" panose="02010600030101010101" pitchFamily="2" charset="-122"/>
            </a:endParaRPr>
          </a:p>
        </p:txBody>
      </p:sp>
      <p:pic>
        <p:nvPicPr>
          <p:cNvPr id="54275" name="Picture 6" descr="17606_02_0144A">
            <a:extLst>
              <a:ext uri="{FF2B5EF4-FFF2-40B4-BE49-F238E27FC236}">
                <a16:creationId xmlns:a16="http://schemas.microsoft.com/office/drawing/2014/main" id="{A5EFADD0-5608-4D9E-BCA2-1F73393C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944688"/>
            <a:ext cx="7019925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7">
            <a:extLst>
              <a:ext uri="{FF2B5EF4-FFF2-40B4-BE49-F238E27FC236}">
                <a16:creationId xmlns:a16="http://schemas.microsoft.com/office/drawing/2014/main" id="{F83360C5-E709-4B5C-86A1-330E1A06EF4B}"/>
              </a:ext>
            </a:extLst>
          </p:cNvPr>
          <p:cNvSpPr/>
          <p:nvPr/>
        </p:nvSpPr>
        <p:spPr>
          <a:xfrm>
            <a:off x="161925" y="1174750"/>
            <a:ext cx="400526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1" noProof="1">
                <a:solidFill>
                  <a:srgbClr val="327CB8"/>
                </a:solidFill>
                <a:latin typeface="Times" charset="0"/>
                <a:cs typeface="+mn-ea"/>
              </a:rPr>
              <a:t> </a:t>
            </a:r>
            <a:br>
              <a:rPr lang="en-US" altLang="en-US" sz="1800" b="1" dirty="0">
                <a:solidFill>
                  <a:srgbClr val="327CB8"/>
                </a:solidFill>
                <a:latin typeface="Times" charset="0"/>
              </a:rPr>
            </a:br>
            <a:r>
              <a:rPr lang="en-US" altLang="en-US" sz="1800" b="1" noProof="1">
                <a:latin typeface="Times" charset="0"/>
                <a:cs typeface="+mn-ea"/>
              </a:rPr>
              <a:t>Flow of control of while statement</a:t>
            </a:r>
            <a:endParaRPr lang="en-US" altLang="en-US" sz="1800" b="1" noProof="1">
              <a:latin typeface="Times" charset="0"/>
            </a:endParaRPr>
          </a:p>
        </p:txBody>
      </p:sp>
      <p:sp>
        <p:nvSpPr>
          <p:cNvPr id="54277" name="文本框 1">
            <a:extLst>
              <a:ext uri="{FF2B5EF4-FFF2-40B4-BE49-F238E27FC236}">
                <a16:creationId xmlns:a16="http://schemas.microsoft.com/office/drawing/2014/main" id="{AF57F459-8A26-421B-AA78-5CD6D041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134143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P204</a:t>
            </a:r>
            <a:endParaRPr lang="zh-CN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FFBD0ACA-40B3-455F-92C8-605801CA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 sz="3600">
                <a:ea typeface="宋体" panose="02010600030101010101" pitchFamily="2" charset="-122"/>
              </a:rPr>
              <a:t>Sorting</a:t>
            </a:r>
            <a:r>
              <a:rPr lang="zh-CN" altLang="en-US" sz="3600"/>
              <a:t>（排序）</a:t>
            </a:r>
            <a:endParaRPr lang="en-US" altLang="en-US" sz="3600">
              <a:ea typeface="宋体" panose="02010600030101010101" pitchFamily="2" charset="-122"/>
            </a:endParaRPr>
          </a:p>
        </p:txBody>
      </p:sp>
      <p:sp>
        <p:nvSpPr>
          <p:cNvPr id="93187" name="Rectangle 5">
            <a:extLst>
              <a:ext uri="{FF2B5EF4-FFF2-40B4-BE49-F238E27FC236}">
                <a16:creationId xmlns:a16="http://schemas.microsoft.com/office/drawing/2014/main" id="{D27942F5-426C-4D80-B61E-469721B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403350"/>
            <a:ext cx="7785100" cy="3862388"/>
          </a:xfrm>
        </p:spPr>
        <p:txBody>
          <a:bodyPr lIns="61688" tIns="30844" rIns="61688" bIns="30844" rtlCol="0">
            <a:noAutofit/>
          </a:bodyPr>
          <a:lstStyle/>
          <a:p>
            <a:pPr marL="406400" indent="-342900">
              <a:defRPr/>
            </a:pPr>
            <a:r>
              <a:rPr lang="en-US" altLang="en-US" sz="2400" b="1" noProof="1">
                <a:solidFill>
                  <a:srgbClr val="FF6600"/>
                </a:solidFill>
              </a:rPr>
              <a:t>Sorting</a:t>
            </a:r>
          </a:p>
          <a:p>
            <a:pPr marL="63500" indent="0">
              <a:buFont typeface="Arial" panose="020B0604020202020204" pitchFamily="34" charset="0"/>
              <a:buNone/>
              <a:defRPr/>
            </a:pPr>
            <a:r>
              <a:rPr lang="en-US" altLang="en-US" sz="2400" noProof="1"/>
              <a:t>Arranging items in a collection so that there is an ordering on one (or more) of the fields in the items</a:t>
            </a:r>
          </a:p>
          <a:p>
            <a:pPr marL="63500" indent="0">
              <a:buFont typeface="Arial" panose="020B0604020202020204" pitchFamily="34" charset="0"/>
              <a:buNone/>
              <a:defRPr/>
            </a:pPr>
            <a:endParaRPr lang="en-US" altLang="en-US" sz="2400" noProof="1"/>
          </a:p>
          <a:p>
            <a:pPr marL="406400" indent="-342900">
              <a:defRPr/>
            </a:pPr>
            <a:r>
              <a:rPr lang="en-US" altLang="en-US" sz="2400" b="1" noProof="1">
                <a:solidFill>
                  <a:srgbClr val="FF6600"/>
                </a:solidFill>
              </a:rPr>
              <a:t>Sort Key</a:t>
            </a:r>
            <a:r>
              <a:rPr lang="zh-CN" altLang="en-US" sz="2400" dirty="0">
                <a:latin typeface="Times" panose="02020603050405020304" pitchFamily="18" charset="0"/>
              </a:rPr>
              <a:t>关键字</a:t>
            </a:r>
            <a:endParaRPr lang="en-US" altLang="en-US" sz="2400" noProof="1">
              <a:solidFill>
                <a:srgbClr val="FF6600"/>
              </a:solidFill>
            </a:endParaRPr>
          </a:p>
          <a:p>
            <a:pPr marL="63500" indent="0">
              <a:buFont typeface="Arial" panose="020B0604020202020204" pitchFamily="34" charset="0"/>
              <a:buNone/>
              <a:defRPr/>
            </a:pPr>
            <a:r>
              <a:rPr lang="en-US" altLang="en-US" sz="2400" noProof="1"/>
              <a:t>The field (or fields) on which the ordering is based</a:t>
            </a:r>
          </a:p>
          <a:p>
            <a:pPr marL="63500" indent="0">
              <a:buFont typeface="Arial" panose="020B0604020202020204" pitchFamily="34" charset="0"/>
              <a:buNone/>
              <a:defRPr/>
            </a:pPr>
            <a:endParaRPr lang="en-US" altLang="en-US" sz="2400" noProof="1"/>
          </a:p>
          <a:p>
            <a:pPr marL="406400" indent="-342900">
              <a:defRPr/>
            </a:pPr>
            <a:r>
              <a:rPr lang="en-US" altLang="en-US" sz="2400" b="1" noProof="1">
                <a:solidFill>
                  <a:srgbClr val="FF6600"/>
                </a:solidFill>
              </a:rPr>
              <a:t>Sorting algorithms</a:t>
            </a:r>
            <a:endParaRPr lang="en-US" altLang="en-US" sz="2400" noProof="1">
              <a:solidFill>
                <a:srgbClr val="FF6600"/>
              </a:solidFill>
            </a:endParaRPr>
          </a:p>
          <a:p>
            <a:pPr marL="63500" indent="0">
              <a:buFont typeface="Arial" panose="020B0604020202020204" pitchFamily="34" charset="0"/>
              <a:buNone/>
              <a:defRPr/>
            </a:pPr>
            <a:r>
              <a:rPr lang="en-US" altLang="en-US" sz="2400" noProof="1"/>
              <a:t>Algorithms that order the items in the collection based on the sort key</a:t>
            </a:r>
          </a:p>
          <a:p>
            <a:pPr marL="63500" indent="0">
              <a:buFont typeface="Arial" panose="020B0604020202020204" pitchFamily="34" charset="0"/>
              <a:buNone/>
              <a:defRPr/>
            </a:pPr>
            <a:endParaRPr lang="en-US" altLang="en-US" sz="2400" noProof="1"/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4E9835B9-0B7A-46F5-9641-D9C37D45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5634038"/>
            <a:ext cx="3925888" cy="728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Why is sorting important?</a:t>
            </a:r>
          </a:p>
        </p:txBody>
      </p:sp>
      <p:sp>
        <p:nvSpPr>
          <p:cNvPr id="56325" name="文本框 1">
            <a:extLst>
              <a:ext uri="{FF2B5EF4-FFF2-40B4-BE49-F238E27FC236}">
                <a16:creationId xmlns:a16="http://schemas.microsoft.com/office/drawing/2014/main" id="{A5DFD0A2-A0AC-4FE7-AD6E-77534AE0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679450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P218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1106C165-0B31-46FC-9277-15013FDA1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Selection Sort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B91D0A5F-5805-446C-8868-2A88F811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335088"/>
            <a:ext cx="8758237" cy="3429000"/>
          </a:xfrm>
        </p:spPr>
        <p:txBody>
          <a:bodyPr lIns="61688" tIns="30844" rIns="61688" bIns="30844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noProof="1">
                <a:ea typeface="宋体" panose="02010600030101010101" pitchFamily="2" charset="-122"/>
              </a:rPr>
              <a:t>Given a list of names, put them in alphabetical order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altLang="en-US" sz="2400" noProof="1">
                <a:ea typeface="宋体" panose="02010600030101010101" pitchFamily="2" charset="-122"/>
              </a:rPr>
              <a:t>Find the name that comes first in the alphabet, </a:t>
            </a:r>
            <a:br>
              <a:rPr lang="en-US" altLang="en-US" sz="2400">
                <a:ea typeface="宋体" panose="02010600030101010101" pitchFamily="2" charset="-122"/>
              </a:rPr>
            </a:br>
            <a:r>
              <a:rPr lang="en-US" altLang="en-US" sz="2400" noProof="1">
                <a:ea typeface="宋体" panose="02010600030101010101" pitchFamily="2" charset="-122"/>
              </a:rPr>
              <a:t>and write it on a second sheet of paper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altLang="en-US" sz="2400" noProof="1">
                <a:ea typeface="宋体" panose="02010600030101010101" pitchFamily="2" charset="-122"/>
              </a:rPr>
              <a:t>Cross out the name off the original list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altLang="en-US" sz="2400" noProof="1">
                <a:ea typeface="宋体" panose="02010600030101010101" pitchFamily="2" charset="-122"/>
              </a:rPr>
              <a:t>Continue this cycle until in sorted order</a:t>
            </a:r>
          </a:p>
        </p:txBody>
      </p:sp>
      <p:pic>
        <p:nvPicPr>
          <p:cNvPr id="58372" name="Picture 1">
            <a:extLst>
              <a:ext uri="{FF2B5EF4-FFF2-40B4-BE49-F238E27FC236}">
                <a16:creationId xmlns:a16="http://schemas.microsoft.com/office/drawing/2014/main" id="{65FFD688-0F77-4ED5-9655-97C108FE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689350"/>
            <a:ext cx="727868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C38C5FB-52BE-4812-943B-5FF90A44A3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88913"/>
            <a:ext cx="7886700" cy="1325562"/>
          </a:xfrm>
          <a:noFill/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Selection Sort</a:t>
            </a:r>
            <a:r>
              <a:rPr lang="zh-CN" altLang="en-US"/>
              <a:t>选择排序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86BF2527-8C07-49BF-AC6F-1EC66FDD4C3F}"/>
              </a:ext>
            </a:extLst>
          </p:cNvPr>
          <p:cNvSpPr txBox="1"/>
          <p:nvPr/>
        </p:nvSpPr>
        <p:spPr>
          <a:xfrm>
            <a:off x="1016000" y="1673225"/>
            <a:ext cx="7696200" cy="3878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2000" u="sng" noProof="1">
                <a:solidFill>
                  <a:srgbClr val="339966"/>
                </a:solidFill>
                <a:cs typeface="+mn-ea"/>
              </a:rPr>
              <a:t>Selection Sort</a:t>
            </a:r>
            <a:endParaRPr lang="en-US" altLang="en-US" sz="2000" u="sng" noProof="1">
              <a:solidFill>
                <a:srgbClr val="339966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cs typeface="+mn-ea"/>
              </a:rPr>
              <a:t>Set firstUnsorted to 0</a:t>
            </a:r>
            <a:endParaRPr lang="en-US" altLang="en-US" sz="20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cs typeface="+mn-ea"/>
              </a:rPr>
              <a:t>WHILE (</a:t>
            </a:r>
            <a:r>
              <a:rPr lang="en-US" altLang="en-US" sz="2000" noProof="1">
                <a:solidFill>
                  <a:srgbClr val="FF0000"/>
                </a:solidFill>
                <a:cs typeface="+mn-ea"/>
              </a:rPr>
              <a:t>not sorted yet</a:t>
            </a:r>
            <a:r>
              <a:rPr lang="en-US" altLang="en-US" sz="2000" noProof="1">
                <a:cs typeface="+mn-ea"/>
              </a:rPr>
              <a:t>)</a:t>
            </a:r>
            <a:endParaRPr lang="en-US" altLang="en-US" sz="20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solidFill>
                  <a:srgbClr val="FF0000"/>
                </a:solidFill>
                <a:cs typeface="+mn-ea"/>
              </a:rPr>
              <a:t>    	Find smallest unsorted item</a:t>
            </a:r>
            <a:endParaRPr lang="en-US" altLang="en-US" sz="2000" noProof="1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solidFill>
                  <a:srgbClr val="FF0000"/>
                </a:solidFill>
                <a:cs typeface="+mn-ea"/>
              </a:rPr>
              <a:t>    	Swap firstUnsorted item with the smallest </a:t>
            </a:r>
            <a:endParaRPr lang="en-US" altLang="en-US" sz="2000" noProof="1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cs typeface="+mn-ea"/>
              </a:rPr>
              <a:t>    	Set firstUnsorted to firstUnsorted + 1</a:t>
            </a:r>
            <a:endParaRPr lang="en-US" altLang="en-US" sz="2000" noProof="1"/>
          </a:p>
          <a:p>
            <a:pPr algn="just">
              <a:lnSpc>
                <a:spcPct val="120000"/>
              </a:lnSpc>
              <a:defRPr/>
            </a:pPr>
            <a:endParaRPr lang="en-US" altLang="en-US" sz="20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u="sng" noProof="1">
                <a:solidFill>
                  <a:srgbClr val="339966"/>
                </a:solidFill>
                <a:cs typeface="+mn-ea"/>
              </a:rPr>
              <a:t>Not sorted yet</a:t>
            </a:r>
            <a:endParaRPr lang="en-US" altLang="en-US" sz="2000" u="sng" noProof="1">
              <a:solidFill>
                <a:srgbClr val="339966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000" noProof="1">
                <a:latin typeface="Bradley Hand ITC TT-Bold" charset="0"/>
                <a:cs typeface="+mn-ea"/>
              </a:rPr>
              <a:t>current &lt; length </a:t>
            </a:r>
            <a:r>
              <a:rPr lang="en-US" altLang="en-US" sz="2000" noProof="1">
                <a:latin typeface="Times" charset="0"/>
                <a:cs typeface="+mn-ea"/>
              </a:rPr>
              <a:t>–</a:t>
            </a:r>
            <a:r>
              <a:rPr lang="en-US" altLang="en-US" sz="2000" noProof="1">
                <a:latin typeface="Bradley Hand ITC TT-Bold" charset="0"/>
                <a:cs typeface="+mn-ea"/>
              </a:rPr>
              <a:t> 1</a:t>
            </a:r>
            <a:endParaRPr lang="en-US" altLang="en-US" sz="2000" noProof="1">
              <a:latin typeface="Bradley Hand ITC TT-Bold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noProof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2">
            <a:extLst>
              <a:ext uri="{FF2B5EF4-FFF2-40B4-BE49-F238E27FC236}">
                <a16:creationId xmlns:a16="http://schemas.microsoft.com/office/drawing/2014/main" id="{7C0995B2-C3FF-4AE1-B34B-B909004E9276}"/>
              </a:ext>
            </a:extLst>
          </p:cNvPr>
          <p:cNvSpPr txBox="1">
            <a:spLocks noGrp="1"/>
          </p:cNvSpPr>
          <p:nvPr/>
        </p:nvSpPr>
        <p:spPr>
          <a:xfrm>
            <a:off x="2001838" y="5383213"/>
            <a:ext cx="1182687" cy="1539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defRPr/>
            </a:pPr>
            <a:fld id="{11DFF5B8-12F7-43E6-B1DC-41AE95DBE21D}" type="slidenum">
              <a:rPr lang="en-US" altLang="en-US" sz="945" b="1" noProof="1" dirty="0">
                <a:cs typeface="+mn-ea"/>
              </a:rPr>
              <a:pPr>
                <a:defRPr/>
              </a:pPr>
              <a:t>24</a:t>
            </a:fld>
            <a:endParaRPr lang="en-US" altLang="en-US" sz="945" b="1" noProof="1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4414CB7-E4BE-4D9F-B7AF-35F7D0541E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Selection Sort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B950C415-75B6-4FDE-B598-DEA07F8EFF4E}"/>
              </a:ext>
            </a:extLst>
          </p:cNvPr>
          <p:cNvSpPr txBox="1"/>
          <p:nvPr/>
        </p:nvSpPr>
        <p:spPr>
          <a:xfrm>
            <a:off x="701675" y="1493838"/>
            <a:ext cx="7470775" cy="41925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2400" u="sng" noProof="1">
                <a:solidFill>
                  <a:srgbClr val="339966"/>
                </a:solidFill>
                <a:cs typeface="+mn-ea"/>
              </a:rPr>
              <a:t>Find smallest unsorted item</a:t>
            </a:r>
            <a:endParaRPr lang="en-US" altLang="en-US" sz="2400" u="sng" noProof="1">
              <a:solidFill>
                <a:srgbClr val="339966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Set indexOfSmallest to firstUnsorted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Set index to firstUnsorted + 1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WHILE (index &lt;= length – 1)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	IF (data[index] &lt; data[indexOfSmallest])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        		Set indexOfSmallest to index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	Set index to index + 1</a:t>
            </a:r>
            <a:endParaRPr lang="en-US" altLang="en-US" sz="24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400" noProof="1">
                <a:cs typeface="+mn-ea"/>
              </a:rPr>
              <a:t>Set index to indexOfSmallest</a:t>
            </a:r>
            <a:endParaRPr lang="en-US" altLang="en-US" sz="2400" noProof="1"/>
          </a:p>
          <a:p>
            <a:pPr>
              <a:spcBef>
                <a:spcPct val="50000"/>
              </a:spcBef>
              <a:defRPr/>
            </a:pPr>
            <a:endParaRPr lang="en-US" altLang="en-US" sz="2400" noProof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2">
            <a:extLst>
              <a:ext uri="{FF2B5EF4-FFF2-40B4-BE49-F238E27FC236}">
                <a16:creationId xmlns:a16="http://schemas.microsoft.com/office/drawing/2014/main" id="{C5001FD5-13F2-48A9-BDCD-0B2BA36392AD}"/>
              </a:ext>
            </a:extLst>
          </p:cNvPr>
          <p:cNvSpPr txBox="1">
            <a:spLocks noGrp="1"/>
          </p:cNvSpPr>
          <p:nvPr/>
        </p:nvSpPr>
        <p:spPr>
          <a:xfrm>
            <a:off x="2001838" y="5383213"/>
            <a:ext cx="1182687" cy="1539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defRPr/>
            </a:pPr>
            <a:fld id="{3D4F047B-A158-433A-A488-B4E8F73BD9D1}" type="slidenum">
              <a:rPr lang="en-US" altLang="en-US" sz="945" b="1" noProof="1" dirty="0">
                <a:cs typeface="+mn-ea"/>
              </a:rPr>
              <a:pPr>
                <a:defRPr/>
              </a:pPr>
              <a:t>25</a:t>
            </a:fld>
            <a:endParaRPr lang="en-US" altLang="en-US" sz="945" b="1" noProof="1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DEA17C-E18F-4D7B-A000-FFE92E8CE4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Selection Sort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505F38BD-E635-4B63-BAA1-253892A39172}"/>
              </a:ext>
            </a:extLst>
          </p:cNvPr>
          <p:cNvSpPr txBox="1"/>
          <p:nvPr/>
        </p:nvSpPr>
        <p:spPr>
          <a:xfrm>
            <a:off x="1016000" y="1898650"/>
            <a:ext cx="7340600" cy="3711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altLang="en-US" sz="2800" u="sng" noProof="1">
              <a:solidFill>
                <a:srgbClr val="339966"/>
              </a:solidFill>
              <a:latin typeface="Bradley Hand ITC TT-Bold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800" u="sng" noProof="1">
                <a:solidFill>
                  <a:srgbClr val="339966"/>
                </a:solidFill>
                <a:cs typeface="+mn-ea"/>
              </a:rPr>
              <a:t>Swap firstUnsorted with smallest</a:t>
            </a:r>
            <a:endParaRPr lang="en-US" altLang="en-US" sz="2800" u="sng" noProof="1">
              <a:solidFill>
                <a:srgbClr val="339966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en-US" sz="2800" noProof="1">
                <a:cs typeface="+mn-ea"/>
              </a:rPr>
              <a:t>Set tempItem to data[firstUnsorted]</a:t>
            </a:r>
            <a:endParaRPr lang="en-US" altLang="en-US" sz="2800" noProof="1"/>
          </a:p>
          <a:p>
            <a:pPr>
              <a:lnSpc>
                <a:spcPct val="120000"/>
              </a:lnSpc>
              <a:defRPr/>
            </a:pPr>
            <a:r>
              <a:rPr lang="en-US" altLang="en-US" sz="2800" noProof="1">
                <a:cs typeface="+mn-ea"/>
              </a:rPr>
              <a:t>Set data[firstUnsorted] to data[indexOfSmallest] </a:t>
            </a:r>
            <a:endParaRPr lang="en-US" altLang="en-US" sz="2800" noProof="1"/>
          </a:p>
          <a:p>
            <a:pPr algn="just">
              <a:lnSpc>
                <a:spcPct val="120000"/>
              </a:lnSpc>
              <a:defRPr/>
            </a:pPr>
            <a:r>
              <a:rPr lang="en-US" altLang="en-US" sz="2800" noProof="1">
                <a:cs typeface="+mn-ea"/>
              </a:rPr>
              <a:t>Set data[indexOfSmallest] to tempItem</a:t>
            </a:r>
            <a:endParaRPr lang="en-US" altLang="en-US" sz="2800" noProof="1"/>
          </a:p>
          <a:p>
            <a:pPr algn="just">
              <a:lnSpc>
                <a:spcPct val="120000"/>
              </a:lnSpc>
              <a:defRPr/>
            </a:pPr>
            <a:endParaRPr lang="en-US" altLang="en-US" sz="2800" noProof="1">
              <a:latin typeface="Bradley Hand ITC TT-Bold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8826DD61-3311-4002-9D1E-E03EC6DEA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r>
              <a:rPr lang="en-US" altLang="zh-CN"/>
              <a:t>Bubble Sort</a:t>
            </a:r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DA588E88-63CA-4BA3-83A3-05FF741AF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/>
              <a:t>Bubble Sort uses the same strategy:</a:t>
            </a:r>
          </a:p>
          <a:p>
            <a:pPr>
              <a:buFontTx/>
              <a:buNone/>
            </a:pPr>
            <a:r>
              <a:rPr lang="en-US" altLang="zh-CN" sz="2800"/>
              <a:t>		Find the next item</a:t>
            </a:r>
          </a:p>
          <a:p>
            <a:pPr>
              <a:buFontTx/>
              <a:buNone/>
            </a:pPr>
            <a:r>
              <a:rPr lang="en-US" altLang="zh-CN" sz="2800"/>
              <a:t>		Put it into its proper place</a:t>
            </a:r>
          </a:p>
          <a:p>
            <a:pPr>
              <a:buFontTx/>
              <a:buNone/>
            </a:pPr>
            <a:r>
              <a:rPr lang="en-US" altLang="zh-CN" sz="2800"/>
              <a:t>But uses a different scheme for finding the next item </a:t>
            </a:r>
          </a:p>
          <a:p>
            <a:pPr>
              <a:buFontTx/>
              <a:buNone/>
            </a:pPr>
            <a:r>
              <a:rPr lang="en-US" altLang="zh-CN" sz="2800"/>
              <a:t>Starting with the </a:t>
            </a:r>
            <a:r>
              <a:rPr lang="en-US" altLang="zh-CN" sz="2800">
                <a:solidFill>
                  <a:srgbClr val="0000FF"/>
                </a:solidFill>
              </a:rPr>
              <a:t>last</a:t>
            </a:r>
            <a:r>
              <a:rPr lang="en-US" altLang="zh-CN" sz="2800"/>
              <a:t> list element, compare successive pairs of elements, swapping whenever the bottom element of the pair is smaller than the one above it</a:t>
            </a:r>
          </a:p>
        </p:txBody>
      </p:sp>
      <p:sp>
        <p:nvSpPr>
          <p:cNvPr id="66564" name="文本框 1">
            <a:extLst>
              <a:ext uri="{FF2B5EF4-FFF2-40B4-BE49-F238E27FC236}">
                <a16:creationId xmlns:a16="http://schemas.microsoft.com/office/drawing/2014/main" id="{C125CB06-A620-45F9-8A54-57F94679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684213"/>
            <a:ext cx="96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P221</a:t>
            </a:r>
            <a:endParaRPr lang="zh-CN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3994CB4-28BB-484B-84A7-9904C1829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r>
              <a:rPr lang="en-US" altLang="zh-CN"/>
              <a:t>Bubble Sort</a:t>
            </a:r>
          </a:p>
        </p:txBody>
      </p:sp>
      <p:pic>
        <p:nvPicPr>
          <p:cNvPr id="68611" name="Picture 7">
            <a:extLst>
              <a:ext uri="{FF2B5EF4-FFF2-40B4-BE49-F238E27FC236}">
                <a16:creationId xmlns:a16="http://schemas.microsoft.com/office/drawing/2014/main" id="{189050EC-AC09-483D-ACC1-DF4A5FAD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1438"/>
            <a:ext cx="66294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9A3D67CC-BD22-45DD-8FFB-83DBAAE7F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r>
              <a:rPr lang="en-US" altLang="zh-CN"/>
              <a:t>Bubble Sort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7AC55D73-13B2-468D-8F8F-B67EADDDD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467600" cy="3597275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i="1" u="sng">
                <a:solidFill>
                  <a:srgbClr val="3399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Bubble Sort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Set firstUnsorted to 0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Set index to firstUnsorted + 1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Set swap to TRUE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WHILE (index &lt; length AND swap)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	Set swap to FALSE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    	</a:t>
            </a:r>
            <a:r>
              <a:rPr lang="ja-JP" altLang="en-US" sz="2400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2400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Bubble up</a:t>
            </a:r>
            <a:r>
              <a:rPr lang="ja-JP" altLang="en-US" sz="2400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n-US" altLang="ja-JP" sz="2400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the smallest item in unsorted part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    	Set firstUnsorted to firstUnsorted + 1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D15848B-B74A-4C1F-A613-6048B102AF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/>
              <a:t>Bubble Sort</a:t>
            </a:r>
          </a:p>
        </p:txBody>
      </p:sp>
      <p:sp>
        <p:nvSpPr>
          <p:cNvPr id="74755" name="Text Box 5">
            <a:extLst>
              <a:ext uri="{FF2B5EF4-FFF2-40B4-BE49-F238E27FC236}">
                <a16:creationId xmlns:a16="http://schemas.microsoft.com/office/drawing/2014/main" id="{42B1A9D6-3B6E-4027-A6A1-56025BA0B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467600" cy="3159125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i="1" u="sng">
                <a:solidFill>
                  <a:srgbClr val="3399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Bubble up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Set index to length – 1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WHILE (index &gt; firstUnsorted + 1)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  	IF (data[index] &lt; data[index – 1])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        		Swap data[index] and data[index – 1]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        		Set swap to TRUE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		Set index to index - 1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33DC5A-13FD-492C-A0FD-E52DBAF57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838200" indent="-838200"/>
            <a:r>
              <a:rPr lang="en-US" altLang="zh-CN" sz="3200"/>
              <a:t>The Programming Layer (Preface 1/2)</a:t>
            </a:r>
            <a:endParaRPr lang="zh-CN" altLang="en-US" sz="3200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0F6954D-F0D6-4E54-80C6-0AFCBC86A1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888" y="1584325"/>
            <a:ext cx="9063037" cy="3748088"/>
          </a:xfrm>
        </p:spPr>
        <p:txBody>
          <a:bodyPr>
            <a:normAutofit fontScale="77500" lnSpcReduction="20000"/>
          </a:bodyPr>
          <a:lstStyle/>
          <a:p>
            <a:pPr>
              <a:buSzPct val="90000"/>
              <a:buFont typeface="Wingdings" panose="05000000000000000000" pitchFamily="2" charset="2"/>
              <a:buChar char="«"/>
            </a:pPr>
            <a:r>
              <a:rPr lang="en-US" altLang="zh-CN">
                <a:solidFill>
                  <a:schemeClr val="folHlink"/>
                </a:solidFill>
              </a:rPr>
              <a:t>Chapter 7</a:t>
            </a:r>
            <a:r>
              <a:rPr lang="en-US" altLang="zh-CN" sz="2800">
                <a:solidFill>
                  <a:schemeClr val="folHlink"/>
                </a:solidFill>
              </a:rPr>
              <a:t>problem-solving and algorithm design</a:t>
            </a:r>
          </a:p>
          <a:p>
            <a:pPr>
              <a:buSzPct val="90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chemeClr val="folHlink"/>
                </a:solidFill>
              </a:rPr>
              <a:t>                  </a:t>
            </a:r>
            <a:r>
              <a:rPr lang="zh-CN" altLang="en-US" sz="2800">
                <a:solidFill>
                  <a:schemeClr val="folHlink"/>
                </a:solidFill>
              </a:rPr>
              <a:t>问题求解与算法</a:t>
            </a:r>
          </a:p>
          <a:p>
            <a:pPr lvl="1"/>
            <a:r>
              <a:rPr lang="en-US" altLang="zh-CN"/>
              <a:t>introduces</a:t>
            </a:r>
            <a:r>
              <a:rPr lang="en-US" altLang="zh-CN" i="1"/>
              <a:t> </a:t>
            </a:r>
            <a:r>
              <a:rPr lang="en-US" altLang="zh-CN">
                <a:solidFill>
                  <a:schemeClr val="hlink"/>
                </a:solidFill>
              </a:rPr>
              <a:t>the ways currently used for the computer problem-solving</a:t>
            </a:r>
            <a:r>
              <a:rPr lang="en-US" altLang="zh-CN"/>
              <a:t>,</a:t>
            </a:r>
          </a:p>
          <a:p>
            <a:pPr lvl="1"/>
            <a:r>
              <a:rPr lang="en-US" altLang="zh-CN"/>
              <a:t>presents </a:t>
            </a:r>
            <a:r>
              <a:rPr lang="en-US" altLang="zh-CN" i="1"/>
              <a:t>how to </a:t>
            </a:r>
            <a:r>
              <a:rPr lang="en-US" altLang="zh-CN">
                <a:solidFill>
                  <a:schemeClr val="hlink"/>
                </a:solidFill>
              </a:rPr>
              <a:t>write the solutions (algorithms) in pseudocode</a:t>
            </a:r>
            <a:r>
              <a:rPr lang="zh-CN" altLang="en-US">
                <a:solidFill>
                  <a:schemeClr val="hlink"/>
                </a:solidFill>
              </a:rPr>
              <a:t>（伪代码）</a:t>
            </a:r>
            <a:r>
              <a:rPr lang="en-US" altLang="zh-CN" i="1"/>
              <a:t>.</a:t>
            </a:r>
            <a:endParaRPr lang="en-US" altLang="zh-CN">
              <a:solidFill>
                <a:schemeClr val="folHlink"/>
              </a:solidFill>
            </a:endParaRPr>
          </a:p>
          <a:p>
            <a:pPr algn="ctr">
              <a:spcBef>
                <a:spcPct val="4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3399"/>
                </a:solidFill>
              </a:rPr>
              <a:t>Chapter 6,9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19460" name="灯片编号占位符 5">
            <a:extLst>
              <a:ext uri="{FF2B5EF4-FFF2-40B4-BE49-F238E27FC236}">
                <a16:creationId xmlns:a16="http://schemas.microsoft.com/office/drawing/2014/main" id="{9B5B1782-F524-4822-A9E1-AC65DAA09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6665718B-FE19-4B46-863B-782114FA06E2}" type="slidenum">
              <a:rPr lang="zh-CN" altLang="en-US" sz="1400">
                <a:solidFill>
                  <a:srgbClr val="C0C0C0"/>
                </a:solidFill>
              </a:rPr>
              <a:pPr/>
              <a:t>3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AE1F062-F3E3-47C7-BFFB-806609C9D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5678488"/>
            <a:ext cx="7300912" cy="5889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3399"/>
                </a:solidFill>
                <a:latin typeface="Comic Sans MS" panose="030F0702030302020204" pitchFamily="66" charset="0"/>
                <a:ea typeface="楷体_GB2312" pitchFamily="49" charset="-122"/>
              </a:rPr>
              <a:t>How to implement by a computer?</a:t>
            </a:r>
            <a:r>
              <a:rPr lang="en-US" altLang="zh-CN" b="1">
                <a:solidFill>
                  <a:srgbClr val="FF3399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7627F17E-4E97-4830-8ED0-F6E5CED8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4881563"/>
            <a:ext cx="8582025" cy="568325"/>
          </a:xfrm>
          <a:prstGeom prst="rect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000" b="1">
                <a:solidFill>
                  <a:schemeClr val="folHlink"/>
                </a:solidFill>
                <a:latin typeface="Comic Sans MS" panose="030F0702030302020204" pitchFamily="66" charset="0"/>
              </a:rPr>
              <a:t>from the problem to the plan (algorithm)</a:t>
            </a:r>
            <a:r>
              <a:rPr lang="zh-CN" altLang="en-US" sz="3000" b="1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54631" name="AutoShape 7">
            <a:extLst>
              <a:ext uri="{FF2B5EF4-FFF2-40B4-BE49-F238E27FC236}">
                <a16:creationId xmlns:a16="http://schemas.microsoft.com/office/drawing/2014/main" id="{C315A470-5C33-4ADA-BC2D-AB9B9D4FA8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02125" y="4194175"/>
            <a:ext cx="360363" cy="631825"/>
          </a:xfrm>
          <a:prstGeom prst="downArrow">
            <a:avLst>
              <a:gd name="adj1" fmla="val 50000"/>
              <a:gd name="adj2" fmla="val 43833"/>
            </a:avLst>
          </a:prstGeom>
          <a:noFill/>
          <a:ln w="1905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8C4C331-E54A-4E92-900D-1B7611D0B3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/>
              <a:t>Bubble Sort</a:t>
            </a:r>
          </a:p>
        </p:txBody>
      </p:sp>
      <p:sp>
        <p:nvSpPr>
          <p:cNvPr id="70659" name="Text Box 4">
            <a:extLst>
              <a:ext uri="{FF2B5EF4-FFF2-40B4-BE49-F238E27FC236}">
                <a16:creationId xmlns:a16="http://schemas.microsoft.com/office/drawing/2014/main" id="{33B89EE5-2156-41AD-BAAF-831F71BB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6172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MS PGothic" panose="020B0600070205080204" pitchFamily="34" charset="-128"/>
              </a:rPr>
              <a:t>Bubble sort is very slow!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MS PGothic" panose="020B0600070205080204" pitchFamily="34" charset="-128"/>
              </a:rPr>
              <a:t>Can you see a way to make it faster?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MS PGothic" panose="020B0600070205080204" pitchFamily="34" charset="-128"/>
              </a:rPr>
              <a:t>Under what circumstances is bubble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MS PGothic" panose="020B0600070205080204" pitchFamily="34" charset="-128"/>
              </a:rPr>
              <a:t>sort fast?</a:t>
            </a:r>
          </a:p>
        </p:txBody>
      </p:sp>
    </p:spTree>
    <p:extLst>
      <p:ext uri="{BB962C8B-B14F-4D97-AF65-F5344CB8AC3E}">
        <p14:creationId xmlns:p14="http://schemas.microsoft.com/office/powerpoint/2010/main" val="30387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A93B9069-E0AC-41A0-BDB9-3CFCF75D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Insertion Sort</a:t>
            </a:r>
            <a:r>
              <a:rPr lang="zh-CN" altLang="en-US"/>
              <a:t>插入排序</a:t>
            </a:r>
            <a:endParaRPr lang="en-US" altLang="zh-CN"/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1ED1449E-CD9E-4BB4-9458-FF4AE2DB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/>
              <a:t>The item being added to the sorted portion can be bubbled up as in the </a:t>
            </a:r>
            <a:r>
              <a:rPr lang="en-US" altLang="zh-CN" sz="2800">
                <a:solidFill>
                  <a:srgbClr val="3333FF"/>
                </a:solidFill>
              </a:rPr>
              <a:t>bubble sort</a:t>
            </a:r>
          </a:p>
          <a:p>
            <a:pPr>
              <a:buFontTx/>
              <a:buNone/>
            </a:pPr>
            <a:endParaRPr lang="en-US" altLang="zh-CN" sz="280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CN" sz="2800"/>
          </a:p>
        </p:txBody>
      </p:sp>
      <p:pic>
        <p:nvPicPr>
          <p:cNvPr id="76804" name="Picture 5">
            <a:extLst>
              <a:ext uri="{FF2B5EF4-FFF2-40B4-BE49-F238E27FC236}">
                <a16:creationId xmlns:a16="http://schemas.microsoft.com/office/drawing/2014/main" id="{56F0434E-E93A-487E-80D0-C351527B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67100"/>
            <a:ext cx="7239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1EC4D57-0BDF-4584-8617-FA37F7FC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7.7 Important Threads</a:t>
            </a:r>
            <a:endParaRPr lang="zh-CN" alt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1DD581B-F811-412B-A932-9A79AD471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703" y="1190201"/>
            <a:ext cx="8775585" cy="5275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folHlink"/>
                </a:solidFill>
              </a:rPr>
              <a:t>Information hiding </a:t>
            </a:r>
            <a:r>
              <a:rPr lang="zh-CN" altLang="en-US" sz="2800" dirty="0">
                <a:solidFill>
                  <a:schemeClr val="folHlink"/>
                </a:solidFill>
              </a:rPr>
              <a:t>信息隐蔽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隐藏内部实现细节的过程。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folHlink"/>
                </a:solidFill>
              </a:rPr>
              <a:t>Abstraction </a:t>
            </a:r>
            <a:r>
              <a:rPr lang="zh-CN" altLang="en-US" sz="2800" dirty="0">
                <a:solidFill>
                  <a:schemeClr val="folHlink"/>
                </a:solidFill>
              </a:rPr>
              <a:t>抽象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隐藏细节的结果。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folHlink"/>
                </a:solidFill>
              </a:rPr>
              <a:t>Naming </a:t>
            </a:r>
            <a:r>
              <a:rPr lang="zh-CN" altLang="en-US" sz="2800" dirty="0">
                <a:solidFill>
                  <a:schemeClr val="folHlink"/>
                </a:solidFill>
              </a:rPr>
              <a:t>事物命名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给数据和任务一个名字，以便讨论他们。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folHlink"/>
                </a:solidFill>
              </a:rPr>
              <a:t>Testing </a:t>
            </a:r>
            <a:r>
              <a:rPr lang="zh-CN" altLang="en-US" sz="2800" dirty="0">
                <a:solidFill>
                  <a:schemeClr val="folHlink"/>
                </a:solidFill>
              </a:rPr>
              <a:t>测试</a:t>
            </a:r>
          </a:p>
          <a:p>
            <a:pPr lvl="1">
              <a:lnSpc>
                <a:spcPct val="100000"/>
              </a:lnSpc>
            </a:pPr>
            <a:r>
              <a:rPr lang="zh-CN" altLang="en-US" dirty="0"/>
              <a:t>全面测试每个算法，以保证得到的答案是正确的。</a:t>
            </a:r>
          </a:p>
        </p:txBody>
      </p:sp>
      <p:sp>
        <p:nvSpPr>
          <p:cNvPr id="78852" name="灯片编号占位符 5">
            <a:extLst>
              <a:ext uri="{FF2B5EF4-FFF2-40B4-BE49-F238E27FC236}">
                <a16:creationId xmlns:a16="http://schemas.microsoft.com/office/drawing/2014/main" id="{7D87AFC0-722C-48A1-978E-422B6CB0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0DF464E9-4305-4633-9E3C-863749026CC5}" type="slidenum">
              <a:rPr lang="zh-CN" altLang="en-US" sz="1400">
                <a:solidFill>
                  <a:srgbClr val="C0C0C0"/>
                </a:solidFill>
              </a:rPr>
              <a:pPr/>
              <a:t>32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78853" name="Rectangle 4">
            <a:extLst>
              <a:ext uri="{FF2B5EF4-FFF2-40B4-BE49-F238E27FC236}">
                <a16:creationId xmlns:a16="http://schemas.microsoft.com/office/drawing/2014/main" id="{81ECFDD0-8A76-4F5B-AD6A-B525EEE2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142875"/>
            <a:ext cx="16160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p232</a:t>
            </a:r>
          </a:p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endParaRPr lang="en-US" altLang="zh-CN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17606_02_0094A">
            <a:extLst>
              <a:ext uri="{FF2B5EF4-FFF2-40B4-BE49-F238E27FC236}">
                <a16:creationId xmlns:a16="http://schemas.microsoft.com/office/drawing/2014/main" id="{80216634-CA68-49BC-BC6E-3015405D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15" y="1506538"/>
            <a:ext cx="2692770" cy="18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2B8E8D8-072B-41F3-AF29-6B3CCC4D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45" y="5690025"/>
            <a:ext cx="701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i="1">
                <a:latin typeface="Arial" panose="020B0604020202020204" pitchFamily="34" charset="0"/>
                <a:ea typeface="MS PGothic" panose="020B0600070205080204" pitchFamily="34" charset="-128"/>
              </a:rPr>
              <a:t>Abstraction is the most powerful tool people have for</a:t>
            </a:r>
          </a:p>
          <a:p>
            <a:pPr algn="ctr" eaLnBrk="1" hangingPunct="1"/>
            <a:r>
              <a:rPr lang="en-US" altLang="zh-CN" sz="2000" i="1">
                <a:latin typeface="Arial" panose="020B0604020202020204" pitchFamily="34" charset="0"/>
                <a:ea typeface="MS PGothic" panose="020B0600070205080204" pitchFamily="34" charset="-128"/>
              </a:rPr>
              <a:t>managing complexity!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9FC6AE36-D5A5-421C-8C59-F6EFE41E3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762000" indent="-762000"/>
            <a:r>
              <a:rPr lang="en-US" altLang="zh-CN"/>
              <a:t>Chapter 7 Summary</a:t>
            </a:r>
            <a:endParaRPr lang="zh-CN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52C1D42-B63C-4518-A7E2-5B93B8DAB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700" y="1403350"/>
            <a:ext cx="8596313" cy="54546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zh-CN" sz="2800">
                <a:solidFill>
                  <a:schemeClr val="folHlink"/>
                </a:solidFill>
              </a:rPr>
              <a:t>Four phases</a:t>
            </a:r>
            <a:r>
              <a:rPr lang="en-US" altLang="zh-CN" sz="2800"/>
              <a:t> of the compute problem-solving process.</a:t>
            </a:r>
            <a:endParaRPr lang="zh-CN" altLang="en-US" sz="2800"/>
          </a:p>
          <a:p>
            <a:pPr>
              <a:lnSpc>
                <a:spcPct val="75000"/>
              </a:lnSpc>
            </a:pPr>
            <a:endParaRPr lang="en-US" altLang="zh-CN" sz="2800">
              <a:solidFill>
                <a:schemeClr val="hlink"/>
              </a:solidFill>
            </a:endParaRPr>
          </a:p>
          <a:p>
            <a:pPr>
              <a:lnSpc>
                <a:spcPct val="75000"/>
              </a:lnSpc>
            </a:pPr>
            <a:r>
              <a:rPr lang="en-US" altLang="zh-CN" sz="2800">
                <a:solidFill>
                  <a:schemeClr val="hlink"/>
                </a:solidFill>
              </a:rPr>
              <a:t>Two methodologies</a:t>
            </a:r>
            <a:r>
              <a:rPr lang="en-US" altLang="zh-CN" sz="2800"/>
              <a:t> currently for developing an algorithm.</a:t>
            </a:r>
          </a:p>
          <a:p>
            <a:pPr>
              <a:lnSpc>
                <a:spcPct val="75000"/>
              </a:lnSpc>
            </a:pPr>
            <a:endParaRPr lang="en-US" altLang="zh-CN" sz="2800"/>
          </a:p>
          <a:p>
            <a:pPr lvl="1">
              <a:lnSpc>
                <a:spcPct val="75000"/>
              </a:lnSpc>
            </a:pPr>
            <a:r>
              <a:rPr lang="en-US" altLang="zh-CN">
                <a:solidFill>
                  <a:schemeClr val="hlink"/>
                </a:solidFill>
              </a:rPr>
              <a:t>Top-down design</a:t>
            </a:r>
          </a:p>
          <a:p>
            <a:pPr lvl="2">
              <a:lnSpc>
                <a:spcPct val="75000"/>
              </a:lnSpc>
            </a:pPr>
            <a:r>
              <a:rPr lang="en-US" altLang="zh-CN"/>
              <a:t>focuses on the </a:t>
            </a:r>
            <a:r>
              <a:rPr lang="en-US" altLang="zh-CN">
                <a:solidFill>
                  <a:schemeClr val="hlink"/>
                </a:solidFill>
              </a:rPr>
              <a:t>tasks</a:t>
            </a:r>
            <a:r>
              <a:rPr lang="en-US" altLang="zh-CN"/>
              <a:t> to be done.</a:t>
            </a:r>
          </a:p>
          <a:p>
            <a:pPr lvl="2">
              <a:lnSpc>
                <a:spcPct val="75000"/>
              </a:lnSpc>
            </a:pPr>
            <a:r>
              <a:rPr lang="en-US" altLang="zh-CN"/>
              <a:t>decomposes </a:t>
            </a:r>
            <a:r>
              <a:rPr lang="en-US" altLang="zh-CN">
                <a:solidFill>
                  <a:schemeClr val="hlink"/>
                </a:solidFill>
              </a:rPr>
              <a:t>problems into </a:t>
            </a:r>
            <a:r>
              <a:rPr lang="en-US" altLang="zh-CN" i="1">
                <a:solidFill>
                  <a:schemeClr val="hlink"/>
                </a:solidFill>
              </a:rPr>
              <a:t>a hierarchy of tasks</a:t>
            </a:r>
          </a:p>
          <a:p>
            <a:pPr lvl="1">
              <a:lnSpc>
                <a:spcPct val="75000"/>
              </a:lnSpc>
            </a:pPr>
            <a:r>
              <a:rPr lang="en-US" altLang="zh-CN">
                <a:solidFill>
                  <a:schemeClr val="hlink"/>
                </a:solidFill>
              </a:rPr>
              <a:t>Object-oriented design (OOD)</a:t>
            </a:r>
          </a:p>
          <a:p>
            <a:pPr lvl="2">
              <a:lnSpc>
                <a:spcPct val="75000"/>
              </a:lnSpc>
            </a:pPr>
            <a:r>
              <a:rPr lang="en-US" altLang="zh-CN"/>
              <a:t>focuses on the </a:t>
            </a:r>
            <a:r>
              <a:rPr lang="en-US" altLang="zh-CN">
                <a:solidFill>
                  <a:schemeClr val="hlink"/>
                </a:solidFill>
              </a:rPr>
              <a:t>data object</a:t>
            </a:r>
            <a:r>
              <a:rPr lang="en-US" altLang="zh-CN"/>
              <a:t> involved in the solution.</a:t>
            </a:r>
          </a:p>
          <a:p>
            <a:pPr lvl="2">
              <a:lnSpc>
                <a:spcPct val="75000"/>
              </a:lnSpc>
            </a:pPr>
            <a:r>
              <a:rPr lang="en-US" altLang="zh-CN"/>
              <a:t>decomposes </a:t>
            </a:r>
            <a:r>
              <a:rPr lang="en-US" altLang="zh-CN">
                <a:solidFill>
                  <a:schemeClr val="hlink"/>
                </a:solidFill>
              </a:rPr>
              <a:t>problems into </a:t>
            </a:r>
            <a:r>
              <a:rPr lang="en-US" altLang="zh-CN" i="1">
                <a:solidFill>
                  <a:schemeClr val="hlink"/>
                </a:solidFill>
              </a:rPr>
              <a:t>collaborating objects</a:t>
            </a:r>
          </a:p>
          <a:p>
            <a:pPr>
              <a:lnSpc>
                <a:spcPct val="75000"/>
              </a:lnSpc>
            </a:pPr>
            <a:r>
              <a:rPr lang="en-US" altLang="zh-CN"/>
              <a:t>algorithm</a:t>
            </a:r>
            <a:endParaRPr lang="en-US" altLang="zh-CN" i="1">
              <a:solidFill>
                <a:schemeClr val="hlink"/>
              </a:solidFill>
            </a:endParaRPr>
          </a:p>
        </p:txBody>
      </p:sp>
      <p:sp>
        <p:nvSpPr>
          <p:cNvPr id="81924" name="灯片编号占位符 5">
            <a:extLst>
              <a:ext uri="{FF2B5EF4-FFF2-40B4-BE49-F238E27FC236}">
                <a16:creationId xmlns:a16="http://schemas.microsoft.com/office/drawing/2014/main" id="{5E73AB93-A1D8-4973-9164-31F798F86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E1B36FC2-CF48-4FD3-BDDE-7A2C58E060CA}" type="slidenum">
              <a:rPr lang="zh-CN" altLang="en-US" sz="1400">
                <a:solidFill>
                  <a:srgbClr val="C0C0C0"/>
                </a:solidFill>
              </a:rPr>
              <a:pPr/>
              <a:t>33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B10D3495-7062-4B3A-B4BC-623DC5B25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/>
              <a:t>Who am I?</a:t>
            </a:r>
          </a:p>
        </p:txBody>
      </p:sp>
      <p:sp>
        <p:nvSpPr>
          <p:cNvPr id="86020" name="Text Box 7">
            <a:extLst>
              <a:ext uri="{FF2B5EF4-FFF2-40B4-BE49-F238E27FC236}">
                <a16:creationId xmlns:a16="http://schemas.microsoft.com/office/drawing/2014/main" id="{F325BBDA-4D4A-44EB-AFB9-EC5672A4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6021" name="Rectangle 8">
            <a:extLst>
              <a:ext uri="{FF2B5EF4-FFF2-40B4-BE49-F238E27FC236}">
                <a16:creationId xmlns:a16="http://schemas.microsoft.com/office/drawing/2014/main" id="{C2DA1A34-B51B-4F84-8D1F-926CDAAC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76400"/>
            <a:ext cx="2438400" cy="28326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I was awarded 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Knighthood in 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1999.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What university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did I retire from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and where am </a:t>
            </a: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ea typeface="MS PGothic" panose="020B0600070205080204" pitchFamily="34" charset="-128"/>
              </a:rPr>
              <a:t>I working now?</a:t>
            </a:r>
          </a:p>
        </p:txBody>
      </p:sp>
      <p:pic>
        <p:nvPicPr>
          <p:cNvPr id="86022" name="Picture 1" descr="65739_CH09_Hoare.jpg">
            <a:extLst>
              <a:ext uri="{FF2B5EF4-FFF2-40B4-BE49-F238E27FC236}">
                <a16:creationId xmlns:a16="http://schemas.microsoft.com/office/drawing/2014/main" id="{BA41A3F1-F79D-4B5F-9AE8-640607A5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5052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E4846-B675-4FED-AA2A-56D1D4BD5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Who am I?</a:t>
            </a:r>
          </a:p>
        </p:txBody>
      </p:sp>
      <p:sp>
        <p:nvSpPr>
          <p:cNvPr id="88068" name="Rectangle 5">
            <a:extLst>
              <a:ext uri="{FF2B5EF4-FFF2-40B4-BE49-F238E27FC236}">
                <a16:creationId xmlns:a16="http://schemas.microsoft.com/office/drawing/2014/main" id="{94B10821-6AE5-4DCA-A813-52A67AB6F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2209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I am a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mathematician.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Why is my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picture in a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book about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computer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science?</a:t>
            </a:r>
          </a:p>
        </p:txBody>
      </p:sp>
      <p:pic>
        <p:nvPicPr>
          <p:cNvPr id="88069" name="Picture 1" descr="76466_CH07_FTRAIT01.jpg">
            <a:extLst>
              <a:ext uri="{FF2B5EF4-FFF2-40B4-BE49-F238E27FC236}">
                <a16:creationId xmlns:a16="http://schemas.microsoft.com/office/drawing/2014/main" id="{1D682478-8BFC-4F91-9F78-F5CA6196C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810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id="{0FA8418C-3AD5-4170-B22E-2F4DA53C9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Do you know?</a:t>
            </a:r>
          </a:p>
        </p:txBody>
      </p:sp>
      <p:pic>
        <p:nvPicPr>
          <p:cNvPr id="90116" name="Picture 4" descr="41493_DSGN_questionbs">
            <a:extLst>
              <a:ext uri="{FF2B5EF4-FFF2-40B4-BE49-F238E27FC236}">
                <a16:creationId xmlns:a16="http://schemas.microsoft.com/office/drawing/2014/main" id="{3767F1B1-BE76-4256-9308-D692671F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4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0AC62932-F109-4656-8E5E-49F2DB33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624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What writing system did the Rosetta stone 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serve as a key to translating?</a:t>
            </a:r>
          </a:p>
          <a:p>
            <a:pPr eaLnBrk="1" hangingPunct="1"/>
            <a:endParaRPr lang="en-US" altLang="zh-CN" sz="2400" i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Why should bloggers never post their</a:t>
            </a: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uncensored thoughts?</a:t>
            </a:r>
          </a:p>
          <a:p>
            <a:pPr eaLnBrk="1" hangingPunct="1"/>
            <a:endParaRPr lang="en-US" altLang="zh-CN" sz="2400" i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CN" sz="2400" i="1">
                <a:latin typeface="Arial" panose="020B0604020202020204" pitchFamily="34" charset="0"/>
                <a:ea typeface="MS PGothic" panose="020B0600070205080204" pitchFamily="34" charset="-128"/>
              </a:rPr>
              <a:t>What is piggybacking? Is it ethical? </a:t>
            </a:r>
          </a:p>
          <a:p>
            <a:pPr eaLnBrk="1" hangingPunct="1"/>
            <a:endParaRPr lang="en-US" altLang="zh-CN" sz="2400" i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B7B27AD-7E4F-4712-B2CA-7E8067180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Problem Solving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487D01-95D4-4333-91BE-15EDC0033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 lIns="61688" tIns="30844" rIns="61688" bIns="30844"/>
          <a:lstStyle/>
          <a:p>
            <a:pPr>
              <a:buFontTx/>
              <a:buNone/>
            </a:pPr>
            <a:r>
              <a:rPr lang="en-US" altLang="en-US" b="1">
                <a:solidFill>
                  <a:srgbClr val="FF6600"/>
                </a:solidFill>
                <a:ea typeface="宋体" panose="02010600030101010101" pitchFamily="2" charset="-122"/>
              </a:rPr>
              <a:t>Problem solving</a:t>
            </a:r>
            <a:r>
              <a:rPr lang="en-US" altLang="en-US">
                <a:solidFill>
                  <a:srgbClr val="FF6600"/>
                </a:solidFill>
                <a:ea typeface="宋体" panose="02010600030101010101" pitchFamily="2" charset="-122"/>
              </a:rPr>
              <a:t>  (</a:t>
            </a:r>
            <a:r>
              <a:rPr lang="zh-CN" altLang="en-US">
                <a:solidFill>
                  <a:srgbClr val="FF6600"/>
                </a:solidFill>
              </a:rPr>
              <a:t>解决问题）</a:t>
            </a:r>
            <a:endParaRPr lang="en-US" altLang="en-US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en-US">
                <a:ea typeface="宋体" panose="02010600030101010101" pitchFamily="2" charset="-122"/>
              </a:rPr>
              <a:t>The act of finding a solution to a perplexing, distressing, vexing, or unsettled question</a:t>
            </a:r>
          </a:p>
          <a:p>
            <a:pPr>
              <a:buFontTx/>
              <a:buNone/>
            </a:pPr>
            <a:endParaRPr lang="en-US" altLang="en-US"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en-US" i="1">
                <a:ea typeface="宋体" panose="02010600030101010101" pitchFamily="2" charset="-122"/>
              </a:rPr>
              <a:t>		How do </a:t>
            </a:r>
            <a:r>
              <a:rPr lang="en-US" altLang="en-US" b="1" i="1">
                <a:ea typeface="宋体" panose="02010600030101010101" pitchFamily="2" charset="-122"/>
              </a:rPr>
              <a:t>you</a:t>
            </a:r>
            <a:r>
              <a:rPr lang="en-US" altLang="en-US" i="1">
                <a:ea typeface="宋体" panose="02010600030101010101" pitchFamily="2" charset="-122"/>
              </a:rPr>
              <a:t> define problem solving?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3556" name="文本框 1">
            <a:extLst>
              <a:ext uri="{FF2B5EF4-FFF2-40B4-BE49-F238E27FC236}">
                <a16:creationId xmlns:a16="http://schemas.microsoft.com/office/drawing/2014/main" id="{86A0A268-9FDC-43C2-93CC-BAC33858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0" y="6985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/>
              <a:t>P196</a:t>
            </a:r>
            <a:endParaRPr lang="zh-CN" altLang="en-US" sz="1400"/>
          </a:p>
        </p:txBody>
      </p:sp>
      <p:sp>
        <p:nvSpPr>
          <p:cNvPr id="23557" name="矩形 2">
            <a:extLst>
              <a:ext uri="{FF2B5EF4-FFF2-40B4-BE49-F238E27FC236}">
                <a16:creationId xmlns:a16="http://schemas.microsoft.com/office/drawing/2014/main" id="{ECCA8C98-EC0E-46A0-91A9-DD0535B7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4824413"/>
            <a:ext cx="7496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C0C0"/>
                </a:solidFill>
              </a:rPr>
              <a:t>为一个令人困惑、苦恼、烦恼或未决的问题找到解决办法的行为。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A2C10A-CE02-4F9F-9F6F-5A04D3B4B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 lIns="61688" tIns="30844" rIns="61688" bIns="30844"/>
          <a:lstStyle/>
          <a:p>
            <a:r>
              <a:rPr lang="en-US" altLang="en-US">
                <a:ea typeface="宋体" panose="02010600030101010101" pitchFamily="2" charset="-122"/>
              </a:rPr>
              <a:t>Problem Solving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84B5B5-F7CE-4503-84D4-F7F7494D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54" y="1583877"/>
            <a:ext cx="4613275" cy="3429000"/>
          </a:xfrm>
        </p:spPr>
        <p:txBody>
          <a:bodyPr lIns="61688" tIns="30844" rIns="61688" bIns="30844" rtlCol="0"/>
          <a:lstStyle/>
          <a:p>
            <a:pPr defTabSz="0">
              <a:buFont typeface="Arial" panose="020B0604020202020204" pitchFamily="34" charset="0"/>
              <a:buNone/>
              <a:tabLst>
                <a:tab pos="50800" algn="l"/>
              </a:tabLst>
              <a:defRPr/>
            </a:pPr>
            <a:r>
              <a:rPr lang="en-US" altLang="en-US" sz="2430" i="1" noProof="1"/>
              <a:t>How do you solve problems?</a:t>
            </a:r>
          </a:p>
          <a:p>
            <a:pPr defTabSz="0">
              <a:buFont typeface="Arial" panose="020B0604020202020204" pitchFamily="34" charset="0"/>
              <a:buNone/>
              <a:tabLst>
                <a:tab pos="50800" algn="l"/>
              </a:tabLst>
              <a:defRPr/>
            </a:pPr>
            <a:r>
              <a:rPr lang="en-US" altLang="en-US" noProof="1"/>
              <a:t>  -Understand the problem</a:t>
            </a:r>
          </a:p>
          <a:p>
            <a:pPr defTabSz="0">
              <a:buFont typeface="Arial" panose="020B0604020202020204" pitchFamily="34" charset="0"/>
              <a:buNone/>
              <a:tabLst>
                <a:tab pos="50800" algn="l"/>
              </a:tabLst>
              <a:defRPr/>
            </a:pPr>
            <a:r>
              <a:rPr lang="en-US" altLang="en-US" noProof="1"/>
              <a:t>			-Devise a plan</a:t>
            </a:r>
          </a:p>
          <a:p>
            <a:pPr defTabSz="0">
              <a:buFont typeface="Arial" panose="020B0604020202020204" pitchFamily="34" charset="0"/>
              <a:buNone/>
              <a:tabLst>
                <a:tab pos="50800" algn="l"/>
              </a:tabLst>
              <a:defRPr/>
            </a:pPr>
            <a:r>
              <a:rPr lang="en-US" altLang="en-US" noProof="1"/>
              <a:t>				-Carry out the plan</a:t>
            </a:r>
          </a:p>
          <a:p>
            <a:pPr defTabSz="0">
              <a:buFont typeface="Arial" panose="020B0604020202020204" pitchFamily="34" charset="0"/>
              <a:buNone/>
              <a:tabLst>
                <a:tab pos="50800" algn="l"/>
              </a:tabLst>
              <a:defRPr/>
            </a:pPr>
            <a:r>
              <a:rPr lang="en-US" altLang="en-US" noProof="1"/>
              <a:t> 	-				Look 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C360FFF-B020-4A34-A38B-2BE04FCB8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r>
              <a:rPr lang="en-US" altLang="zh-CN"/>
              <a:t>6.1 Problem Solving</a:t>
            </a:r>
            <a:endParaRPr lang="zh-CN" altLang="zh-CN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1D00AE-6C8D-4D20-B60A-89FF67040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6313" y="4670425"/>
            <a:ext cx="8145462" cy="1755775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zh-CN" sz="2700" dirty="0"/>
              <a:t>	</a:t>
            </a:r>
            <a:r>
              <a:rPr lang="en-US" altLang="zh-CN" sz="2700" i="1" dirty="0">
                <a:solidFill>
                  <a:schemeClr val="hlink"/>
                </a:solidFill>
              </a:rPr>
              <a:t>a plan</a:t>
            </a:r>
            <a:r>
              <a:rPr lang="en-US" altLang="zh-CN" sz="2700" dirty="0"/>
              <a:t> for solving the problem, executed by human.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700" dirty="0"/>
              <a:t>	</a:t>
            </a:r>
            <a:r>
              <a:rPr lang="en-US" altLang="zh-CN" sz="2700" dirty="0">
                <a:solidFill>
                  <a:schemeClr val="hlink"/>
                </a:solidFill>
              </a:rPr>
              <a:t>an algorithm</a:t>
            </a:r>
            <a:r>
              <a:rPr lang="en-US" altLang="zh-CN" sz="2700" dirty="0"/>
              <a:t> in computing, </a:t>
            </a:r>
            <a:r>
              <a:rPr lang="en-US" altLang="zh-CN" sz="2700" i="1" dirty="0">
                <a:solidFill>
                  <a:schemeClr val="hlink"/>
                </a:solidFill>
              </a:rPr>
              <a:t>translated to programs, executed by a computer</a:t>
            </a:r>
            <a:r>
              <a:rPr lang="en-US" altLang="zh-CN" sz="2700" i="1" dirty="0"/>
              <a:t>.</a:t>
            </a:r>
          </a:p>
        </p:txBody>
      </p:sp>
      <p:sp>
        <p:nvSpPr>
          <p:cNvPr id="27652" name="灯片编号占位符 5">
            <a:extLst>
              <a:ext uri="{FF2B5EF4-FFF2-40B4-BE49-F238E27FC236}">
                <a16:creationId xmlns:a16="http://schemas.microsoft.com/office/drawing/2014/main" id="{73BF4BCC-714B-424E-8C04-6A537141D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FF45D34B-57F4-4D55-A943-E51F1FA7AA25}" type="slidenum">
              <a:rPr lang="zh-CN" altLang="en-US" sz="1400">
                <a:solidFill>
                  <a:srgbClr val="C0C0C0"/>
                </a:solidFill>
              </a:rPr>
              <a:pPr/>
              <a:t>6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27653" name="AutoShape 4">
            <a:extLst>
              <a:ext uri="{FF2B5EF4-FFF2-40B4-BE49-F238E27FC236}">
                <a16:creationId xmlns:a16="http://schemas.microsoft.com/office/drawing/2014/main" id="{8012A465-6AA3-4C9C-AF90-90E6D72CA0C2}"/>
              </a:ext>
            </a:extLst>
          </p:cNvPr>
          <p:cNvSpPr>
            <a:spLocks/>
          </p:cNvSpPr>
          <p:nvPr/>
        </p:nvSpPr>
        <p:spPr bwMode="auto">
          <a:xfrm>
            <a:off x="1381125" y="34036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  <p:sp>
        <p:nvSpPr>
          <p:cNvPr id="27654" name="AutoShape 5">
            <a:extLst>
              <a:ext uri="{FF2B5EF4-FFF2-40B4-BE49-F238E27FC236}">
                <a16:creationId xmlns:a16="http://schemas.microsoft.com/office/drawing/2014/main" id="{58FC1794-2307-454D-8499-36044D6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5111750"/>
            <a:ext cx="914400" cy="387350"/>
          </a:xfrm>
          <a:prstGeom prst="rightArrow">
            <a:avLst>
              <a:gd name="adj1" fmla="val 50000"/>
              <a:gd name="adj2" fmla="val 590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  <p:sp>
        <p:nvSpPr>
          <p:cNvPr id="27655" name="AutoShape 6">
            <a:extLst>
              <a:ext uri="{FF2B5EF4-FFF2-40B4-BE49-F238E27FC236}">
                <a16:creationId xmlns:a16="http://schemas.microsoft.com/office/drawing/2014/main" id="{41AC7250-6561-48FC-A705-4F3A1D52B125}"/>
              </a:ext>
            </a:extLst>
          </p:cNvPr>
          <p:cNvSpPr>
            <a:spLocks/>
          </p:cNvSpPr>
          <p:nvPr/>
        </p:nvSpPr>
        <p:spPr bwMode="auto">
          <a:xfrm>
            <a:off x="1331913" y="4643438"/>
            <a:ext cx="76200" cy="1524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E9525F81-58CE-4DE2-8227-A340A3A9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3606800"/>
            <a:ext cx="1089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u="sng">
                <a:latin typeface="Comic Sans MS" panose="030F0702030302020204" pitchFamily="66" charset="0"/>
              </a:rPr>
              <a:t>Steps</a:t>
            </a:r>
            <a:endParaRPr lang="en-US" altLang="zh-CN" sz="2600" b="1">
              <a:latin typeface="Comic Sans MS" panose="030F0702030302020204" pitchFamily="66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2290D419-2290-4ADF-88EF-9DBD77A0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654550"/>
            <a:ext cx="1484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u="sng">
                <a:solidFill>
                  <a:schemeClr val="hlink"/>
                </a:solidFill>
                <a:latin typeface="Comic Sans MS" panose="030F0702030302020204" pitchFamily="66" charset="0"/>
              </a:rPr>
              <a:t>Result</a:t>
            </a:r>
            <a:endParaRPr lang="en-US" altLang="zh-CN" sz="2800" b="1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8" name="Rectangle 9">
            <a:extLst>
              <a:ext uri="{FF2B5EF4-FFF2-40B4-BE49-F238E27FC236}">
                <a16:creationId xmlns:a16="http://schemas.microsoft.com/office/drawing/2014/main" id="{73DFC1C9-116C-4B52-A93B-B0BAA7CA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93838"/>
            <a:ext cx="8204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600" b="1">
                <a:latin typeface="Comic Sans MS" panose="030F0702030302020204" pitchFamily="66" charset="0"/>
                <a:ea typeface="楷体_GB2312" pitchFamily="49" charset="-122"/>
              </a:rPr>
              <a:t>Polya’s </a:t>
            </a:r>
            <a:r>
              <a:rPr lang="en-US" altLang="zh-CN" sz="2600" b="1" i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How to Solve It </a:t>
            </a:r>
            <a:endParaRPr lang="en-US" altLang="zh-CN" sz="2600" b="1">
              <a:solidFill>
                <a:schemeClr val="folHlink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zh-CN" sz="2700" b="1">
                <a:latin typeface="Comic Sans MS" panose="030F0702030302020204" pitchFamily="66" charset="0"/>
                <a:ea typeface="楷体_GB2312" pitchFamily="49" charset="-122"/>
              </a:rPr>
              <a:t>outlines a problem-solving strategy for mathematical problems, which can be applied to writing computer programs.</a:t>
            </a:r>
          </a:p>
        </p:txBody>
      </p:sp>
      <p:sp>
        <p:nvSpPr>
          <p:cNvPr id="27659" name="Rectangle 10">
            <a:extLst>
              <a:ext uri="{FF2B5EF4-FFF2-40B4-BE49-F238E27FC236}">
                <a16:creationId xmlns:a16="http://schemas.microsoft.com/office/drawing/2014/main" id="{71D89CD0-FD95-4BFD-B687-415FC5BD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3159125"/>
            <a:ext cx="8204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	asking questions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	looking for familiar things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	dividing and conquering</a:t>
            </a:r>
            <a:r>
              <a:rPr lang="zh-CN" altLang="en-US" sz="2700" b="1">
                <a:solidFill>
                  <a:schemeClr val="folHlink"/>
                </a:solidFill>
                <a:latin typeface="Comic Sans MS" panose="030F0702030302020204" pitchFamily="66" charset="0"/>
                <a:ea typeface="楷体_GB2312" pitchFamily="49" charset="-122"/>
              </a:rPr>
              <a:t>（分而治之）</a:t>
            </a:r>
            <a:endParaRPr lang="en-US" altLang="zh-CN" sz="2700">
              <a:solidFill>
                <a:schemeClr val="folHlink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1F46680B-3C25-4441-96B8-C5EA1F25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p196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A4618761-C52F-427D-AA8B-EA1A40677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6251575"/>
            <a:ext cx="822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C0C0C0"/>
                </a:solidFill>
                <a:latin typeface="Comic Sans MS" panose="030F0702030302020204" pitchFamily="66" charset="0"/>
              </a:rPr>
              <a:t>What’s about the computer Problem-Solving Process?</a:t>
            </a:r>
            <a:endParaRPr lang="zh-CN" altLang="en-US" sz="2400">
              <a:solidFill>
                <a:srgbClr val="C0C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D5BEF1D-FB9C-419A-A31E-7B9ED9F82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/>
            <a:r>
              <a:rPr lang="en-US" altLang="zh-CN"/>
              <a:t>Computer Problem-Solving Process</a:t>
            </a:r>
            <a:endParaRPr lang="zh-C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D5F6D44-354A-4051-93A4-EED455545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/>
              <a:t>The following </a:t>
            </a:r>
            <a:r>
              <a:rPr lang="en-US" altLang="zh-CN" sz="2800" dirty="0">
                <a:solidFill>
                  <a:schemeClr val="folHlink"/>
                </a:solidFill>
              </a:rPr>
              <a:t>four Phases</a:t>
            </a:r>
            <a:r>
              <a:rPr lang="en-US" altLang="zh-CN" sz="2800" dirty="0"/>
              <a:t> are included.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solidFill>
                  <a:schemeClr val="folHlink"/>
                </a:solidFill>
              </a:rPr>
              <a:t>Analysis and Specification Phase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Analyze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Specification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solidFill>
                  <a:schemeClr val="folHlink"/>
                </a:solidFill>
              </a:rPr>
              <a:t>Algorithm Development Phase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Develop algorithm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Test algorithm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solidFill>
                  <a:schemeClr val="folHlink"/>
                </a:solidFill>
              </a:rPr>
              <a:t>Implementation Phase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Code algorithm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Test algorithm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solidFill>
                  <a:schemeClr val="folHlink"/>
                </a:solidFill>
              </a:rPr>
              <a:t>Maintenance Phase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Use</a:t>
            </a:r>
          </a:p>
          <a:p>
            <a:pPr lvl="2">
              <a:lnSpc>
                <a:spcPct val="80000"/>
              </a:lnSpc>
            </a:pPr>
            <a:r>
              <a:rPr lang="en-US" altLang="zh-CN" sz="2800" dirty="0"/>
              <a:t>Maintain</a:t>
            </a:r>
          </a:p>
        </p:txBody>
      </p:sp>
      <p:sp>
        <p:nvSpPr>
          <p:cNvPr id="29700" name="灯片编号占位符 5">
            <a:extLst>
              <a:ext uri="{FF2B5EF4-FFF2-40B4-BE49-F238E27FC236}">
                <a16:creationId xmlns:a16="http://schemas.microsoft.com/office/drawing/2014/main" id="{B9B9502A-4385-4944-8B52-908D1A52F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1551EF30-E677-49B1-B5BF-36FB28653022}" type="slidenum">
              <a:rPr lang="zh-CN" altLang="en-US" sz="1400">
                <a:solidFill>
                  <a:srgbClr val="C0C0C0"/>
                </a:solidFill>
              </a:rPr>
              <a:pPr/>
              <a:t>7</a:t>
            </a:fld>
            <a:r>
              <a:rPr lang="en-US" altLang="zh-CN" sz="1400">
                <a:solidFill>
                  <a:srgbClr val="C0C0C0"/>
                </a:solidFill>
              </a:rPr>
              <a:t>/41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A3CB24B6-DC4D-4350-821E-83BA899E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p200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1921879-41C8-441D-AEFB-C62F4852BFEB}"/>
              </a:ext>
            </a:extLst>
          </p:cNvPr>
          <p:cNvSpPr txBox="1"/>
          <p:nvPr/>
        </p:nvSpPr>
        <p:spPr>
          <a:xfrm>
            <a:off x="5787081" y="2033907"/>
            <a:ext cx="310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Abstract Steps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185162-B472-4C4D-BAFB-77ABD738A89C}"/>
              </a:ext>
            </a:extLst>
          </p:cNvPr>
          <p:cNvSpPr txBox="1"/>
          <p:nvPr/>
        </p:nvSpPr>
        <p:spPr>
          <a:xfrm>
            <a:off x="5686396" y="3955437"/>
            <a:ext cx="310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Concrete Steps</a:t>
            </a:r>
            <a:endParaRPr lang="zh-CN" altLang="en-US" dirty="0"/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6233770D-8FFB-403E-96D7-8F308538FE54}"/>
              </a:ext>
            </a:extLst>
          </p:cNvPr>
          <p:cNvSpPr/>
          <p:nvPr/>
        </p:nvSpPr>
        <p:spPr>
          <a:xfrm>
            <a:off x="5565183" y="1763889"/>
            <a:ext cx="259339" cy="1138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23E60D70-4919-433D-9885-1E44F86A554B}"/>
              </a:ext>
            </a:extLst>
          </p:cNvPr>
          <p:cNvSpPr/>
          <p:nvPr/>
        </p:nvSpPr>
        <p:spPr>
          <a:xfrm>
            <a:off x="4887021" y="3789024"/>
            <a:ext cx="259339" cy="1138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05D28D03-AE9A-45A3-835F-C96AAE028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593725"/>
            <a:ext cx="7793037" cy="674688"/>
          </a:xfrm>
        </p:spPr>
        <p:txBody>
          <a:bodyPr/>
          <a:lstStyle/>
          <a:p>
            <a:pPr marL="685800" indent="-685800"/>
            <a:r>
              <a:rPr lang="en-US" altLang="zh-CN" sz="3200"/>
              <a:t>Computer Problem-Solving Process(cn)</a:t>
            </a:r>
            <a:endParaRPr lang="zh-CN" altLang="en-US" sz="3200"/>
          </a:p>
        </p:txBody>
      </p:sp>
      <p:sp>
        <p:nvSpPr>
          <p:cNvPr id="301066" name="Rectangle 10">
            <a:extLst>
              <a:ext uri="{FF2B5EF4-FFF2-40B4-BE49-F238E27FC236}">
                <a16:creationId xmlns:a16="http://schemas.microsoft.com/office/drawing/2014/main" id="{562DFE3B-08E4-4B1B-BC44-61BF4B0CE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5" y="1466850"/>
            <a:ext cx="8777288" cy="5518150"/>
          </a:xfrm>
        </p:spPr>
        <p:txBody>
          <a:bodyPr/>
          <a:lstStyle/>
          <a:p>
            <a:r>
              <a:rPr lang="zh-CN" altLang="en-US" sz="2500"/>
              <a:t>计算机问题解决过程包括</a:t>
            </a:r>
            <a:r>
              <a:rPr lang="zh-CN" altLang="en-US" sz="2500">
                <a:solidFill>
                  <a:schemeClr val="folHlink"/>
                </a:solidFill>
              </a:rPr>
              <a:t>四个阶段</a:t>
            </a:r>
            <a:r>
              <a:rPr lang="zh-CN" altLang="en-US" sz="2500"/>
              <a:t>：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500">
                <a:solidFill>
                  <a:schemeClr val="folHlink"/>
                </a:solidFill>
              </a:rPr>
              <a:t>一、分析和说明阶段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分析：理解（定义）问题；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说明：说明程序要解决的问题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500">
                <a:solidFill>
                  <a:schemeClr val="folHlink"/>
                </a:solidFill>
              </a:rPr>
              <a:t>二、算法开发阶段</a:t>
            </a:r>
          </a:p>
          <a:p>
            <a:pPr lvl="2">
              <a:spcBef>
                <a:spcPct val="10000"/>
              </a:spcBef>
            </a:pPr>
            <a:r>
              <a:rPr lang="zh-CN" altLang="en-US" sz="2500">
                <a:solidFill>
                  <a:schemeClr val="hlink"/>
                </a:solidFill>
              </a:rPr>
              <a:t>开发算法</a:t>
            </a:r>
            <a:r>
              <a:rPr lang="zh-CN" altLang="en-US" sz="2500"/>
              <a:t>：给出解决问题的一系列逻辑步骤；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测试算法：执行给出的步骤看是否能真正解决问题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500">
                <a:solidFill>
                  <a:schemeClr val="folHlink"/>
                </a:solidFill>
              </a:rPr>
              <a:t>三、实现阶段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编写代码：</a:t>
            </a:r>
            <a:r>
              <a:rPr lang="zh-CN" altLang="en-US" sz="2500">
                <a:solidFill>
                  <a:schemeClr val="hlink"/>
                </a:solidFill>
              </a:rPr>
              <a:t>将算法转换成</a:t>
            </a:r>
            <a:r>
              <a:rPr lang="zh-CN" altLang="en-US" sz="2500"/>
              <a:t>特定编程语言编写的</a:t>
            </a:r>
            <a:r>
              <a:rPr lang="zh-CN" altLang="en-US" sz="2500">
                <a:solidFill>
                  <a:schemeClr val="hlink"/>
                </a:solidFill>
              </a:rPr>
              <a:t>程序</a:t>
            </a:r>
            <a:r>
              <a:rPr lang="zh-CN" altLang="en-US" sz="2500"/>
              <a:t>；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测试：在计算机上执行指令，检查验证结果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500">
                <a:solidFill>
                  <a:schemeClr val="folHlink"/>
                </a:solidFill>
              </a:rPr>
              <a:t>四、维护阶段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使用：用户使用程序；</a:t>
            </a:r>
          </a:p>
          <a:p>
            <a:pPr lvl="2">
              <a:spcBef>
                <a:spcPct val="10000"/>
              </a:spcBef>
            </a:pPr>
            <a:r>
              <a:rPr lang="zh-CN" altLang="en-US" sz="2500"/>
              <a:t>维护：</a:t>
            </a:r>
            <a:r>
              <a:rPr lang="zh-CN" altLang="en-US" sz="2400"/>
              <a:t>修改程序以满足不断变化的需求，或者纠正错误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2CEA20A-B7D8-4361-9400-22180993DB77}"/>
              </a:ext>
            </a:extLst>
          </p:cNvPr>
          <p:cNvGrpSpPr>
            <a:grpSpLocks/>
          </p:cNvGrpSpPr>
          <p:nvPr/>
        </p:nvGrpSpPr>
        <p:grpSpPr bwMode="auto">
          <a:xfrm>
            <a:off x="6445250" y="4870450"/>
            <a:ext cx="2951163" cy="1484313"/>
            <a:chOff x="3648" y="1616"/>
            <a:chExt cx="1859" cy="935"/>
          </a:xfrm>
        </p:grpSpPr>
        <p:sp>
          <p:nvSpPr>
            <p:cNvPr id="30730" name="AutoShape 3">
              <a:extLst>
                <a:ext uri="{FF2B5EF4-FFF2-40B4-BE49-F238E27FC236}">
                  <a16:creationId xmlns:a16="http://schemas.microsoft.com/office/drawing/2014/main" id="{E6921989-1BCD-4509-9AEC-A1569C2F1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616"/>
              <a:ext cx="1048" cy="9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</a:pPr>
              <a:endParaRPr lang="zh-CN" altLang="en-US"/>
            </a:p>
          </p:txBody>
        </p:sp>
        <p:sp>
          <p:nvSpPr>
            <p:cNvPr id="30731" name="Rectangle 4">
              <a:extLst>
                <a:ext uri="{FF2B5EF4-FFF2-40B4-BE49-F238E27FC236}">
                  <a16:creationId xmlns:a16="http://schemas.microsoft.com/office/drawing/2014/main" id="{D18F059E-2A11-4816-9233-3619F110C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792"/>
              <a:ext cx="1859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90600" indent="-5334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6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具体</a:t>
              </a:r>
            </a:p>
            <a:p>
              <a:pPr algn="ctr" eaLnBrk="1" hangingPunct="1">
                <a:lnSpc>
                  <a:spcPct val="90000"/>
                </a:lnSpc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6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解决方案</a:t>
              </a:r>
              <a:endParaRPr lang="en-US" altLang="zh-CN" sz="260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F4BEB40F-31BD-4C60-B904-36204C3F65CD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1770063"/>
            <a:ext cx="2951162" cy="1484312"/>
            <a:chOff x="3648" y="1616"/>
            <a:chExt cx="1859" cy="935"/>
          </a:xfrm>
        </p:grpSpPr>
        <p:sp>
          <p:nvSpPr>
            <p:cNvPr id="30728" name="AutoShape 6">
              <a:extLst>
                <a:ext uri="{FF2B5EF4-FFF2-40B4-BE49-F238E27FC236}">
                  <a16:creationId xmlns:a16="http://schemas.microsoft.com/office/drawing/2014/main" id="{C4DA0349-E323-46B1-9B38-FF9F15FB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616"/>
              <a:ext cx="1048" cy="9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</a:pPr>
              <a:endParaRPr lang="zh-CN" altLang="en-US"/>
            </a:p>
          </p:txBody>
        </p:sp>
        <p:sp>
          <p:nvSpPr>
            <p:cNvPr id="30729" name="Rectangle 7">
              <a:extLst>
                <a:ext uri="{FF2B5EF4-FFF2-40B4-BE49-F238E27FC236}">
                  <a16:creationId xmlns:a16="http://schemas.microsoft.com/office/drawing/2014/main" id="{51A90BE4-7FCA-4D21-AF11-03320E13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792"/>
              <a:ext cx="1859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90600" indent="-5334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6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通用</a:t>
              </a:r>
            </a:p>
            <a:p>
              <a:pPr algn="ctr" eaLnBrk="1" hangingPunct="1">
                <a:lnSpc>
                  <a:spcPct val="90000"/>
                </a:lnSpc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zh-CN" altLang="en-US" sz="2600" b="1">
                  <a:solidFill>
                    <a:schemeClr val="hlink"/>
                  </a:solidFill>
                  <a:latin typeface="Comic Sans MS" panose="030F0702030302020204" pitchFamily="66" charset="0"/>
                  <a:ea typeface="楷体_GB2312" pitchFamily="49" charset="-122"/>
                </a:rPr>
                <a:t>解决方案</a:t>
              </a:r>
              <a:endParaRPr lang="en-US" altLang="zh-CN" sz="2600">
                <a:solidFill>
                  <a:schemeClr val="hlink"/>
                </a:solidFill>
                <a:latin typeface="Comic Sans MS" panose="030F0702030302020204" pitchFamily="66" charset="0"/>
                <a:ea typeface="楷体_GB2312" pitchFamily="49" charset="-122"/>
              </a:endParaRPr>
            </a:p>
          </p:txBody>
        </p:sp>
      </p:grpSp>
      <p:sp>
        <p:nvSpPr>
          <p:cNvPr id="30727" name="Rectangle 9">
            <a:extLst>
              <a:ext uri="{FF2B5EF4-FFF2-40B4-BE49-F238E27FC236}">
                <a16:creationId xmlns:a16="http://schemas.microsoft.com/office/drawing/2014/main" id="{93EFC180-854D-4753-A99B-BACD47EA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p200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1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10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9406AD-9D2F-47D0-8766-6230D1CBA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323850"/>
            <a:ext cx="8216900" cy="963613"/>
          </a:xfrm>
        </p:spPr>
        <p:txBody>
          <a:bodyPr/>
          <a:lstStyle/>
          <a:p>
            <a:r>
              <a:rPr lang="en-US" altLang="zh-CN" sz="3200"/>
              <a:t>The interactions among the four phases</a:t>
            </a:r>
            <a:r>
              <a:rPr lang="zh-CN" altLang="en-US" sz="3200"/>
              <a:t>四个阶段的交互关系</a:t>
            </a:r>
          </a:p>
        </p:txBody>
      </p:sp>
      <p:pic>
        <p:nvPicPr>
          <p:cNvPr id="31748" name="Picture 3" descr="17606_ch06_0603">
            <a:extLst>
              <a:ext uri="{FF2B5EF4-FFF2-40B4-BE49-F238E27FC236}">
                <a16:creationId xmlns:a16="http://schemas.microsoft.com/office/drawing/2014/main" id="{17803956-F772-4430-A8B6-E3C64F8F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584325"/>
            <a:ext cx="45053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>
            <a:extLst>
              <a:ext uri="{FF2B5EF4-FFF2-40B4-BE49-F238E27FC236}">
                <a16:creationId xmlns:a16="http://schemas.microsoft.com/office/drawing/2014/main" id="{A355D878-3129-4CD4-99E9-830DCC61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13" y="758825"/>
            <a:ext cx="1616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p201</a:t>
            </a:r>
            <a:endParaRPr lang="zh-CN" altLang="en-US" b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899D38F6-D123-47C3-A1A4-036F3731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21238"/>
            <a:ext cx="1754187" cy="163512"/>
          </a:xfrm>
          <a:prstGeom prst="rect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F967430D-D790-468D-AADF-EA6F197A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3646488"/>
            <a:ext cx="1754187" cy="163512"/>
          </a:xfrm>
          <a:prstGeom prst="rect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AAD0FC2-CEB8-4ED5-B00B-37AAB6C9A00B}"/>
              </a:ext>
            </a:extLst>
          </p:cNvPr>
          <p:cNvSpPr/>
          <p:nvPr/>
        </p:nvSpPr>
        <p:spPr>
          <a:xfrm>
            <a:off x="76200" y="2117725"/>
            <a:ext cx="1755775" cy="29051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r>
              <a:rPr lang="en-US" altLang="en-US" sz="2400" noProof="1">
                <a:cs typeface="+mn-ea"/>
              </a:rPr>
              <a:t>Should we</a:t>
            </a:r>
            <a:endParaRPr lang="en-US" altLang="en-US" sz="2400" noProof="1"/>
          </a:p>
          <a:p>
            <a:pPr>
              <a:defRPr/>
            </a:pPr>
            <a:r>
              <a:rPr lang="en-US" altLang="en-US" sz="2400" noProof="1">
                <a:cs typeface="+mn-ea"/>
              </a:rPr>
              <a:t>add another</a:t>
            </a:r>
            <a:endParaRPr lang="en-US" altLang="en-US" sz="2400" noProof="1"/>
          </a:p>
          <a:p>
            <a:pPr>
              <a:defRPr/>
            </a:pPr>
            <a:r>
              <a:rPr lang="en-US" altLang="en-US" sz="2400" noProof="1">
                <a:cs typeface="+mn-ea"/>
              </a:rPr>
              <a:t>arrow?</a:t>
            </a:r>
            <a:endParaRPr lang="en-US" altLang="en-US" sz="2400" noProof="1"/>
          </a:p>
          <a:p>
            <a:pPr>
              <a:defRPr/>
            </a:pPr>
            <a:endParaRPr lang="en-US" altLang="en-US" sz="2400" noProof="1"/>
          </a:p>
          <a:p>
            <a:pPr>
              <a:defRPr/>
            </a:pPr>
            <a:r>
              <a:rPr lang="en-US" altLang="en-US" sz="1800" noProof="1">
                <a:cs typeface="+mn-ea"/>
              </a:rPr>
              <a:t>(What happens</a:t>
            </a:r>
            <a:endParaRPr lang="en-US" altLang="en-US" sz="1800" noProof="1"/>
          </a:p>
          <a:p>
            <a:pPr>
              <a:defRPr/>
            </a:pPr>
            <a:r>
              <a:rPr lang="en-US" altLang="en-US" sz="1800" noProof="1">
                <a:cs typeface="+mn-ea"/>
              </a:rPr>
              <a:t>if the problem</a:t>
            </a:r>
            <a:endParaRPr lang="en-US" altLang="en-US" sz="1800" noProof="1"/>
          </a:p>
          <a:p>
            <a:pPr>
              <a:defRPr/>
            </a:pPr>
            <a:r>
              <a:rPr lang="en-US" altLang="en-US" sz="1800" noProof="1">
                <a:cs typeface="+mn-ea"/>
              </a:rPr>
              <a:t>is revised?)</a:t>
            </a:r>
            <a:endParaRPr lang="en-US" alt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主题1compute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computer blue" id="{0C02F5FC-0E4F-44CD-9A11-F64D4A7F6B02}" vid="{38DEF1BE-C24B-4F1B-8BB1-880D04EAE797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</TotalTime>
  <Pages>0</Pages>
  <Words>1407</Words>
  <Characters>0</Characters>
  <Application>Microsoft Office PowerPoint</Application>
  <DocSecurity>0</DocSecurity>
  <PresentationFormat>全屏显示(4:3)</PresentationFormat>
  <Lines>0</Lines>
  <Paragraphs>340</Paragraphs>
  <Slides>36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Tahoma</vt:lpstr>
      <vt:lpstr>宋体</vt:lpstr>
      <vt:lpstr>Arial</vt:lpstr>
      <vt:lpstr>Comic Sans MS</vt:lpstr>
      <vt:lpstr>楷体_GB2312</vt:lpstr>
      <vt:lpstr>Wingdings</vt:lpstr>
      <vt:lpstr>Times New Roman</vt:lpstr>
      <vt:lpstr>Calibri Light</vt:lpstr>
      <vt:lpstr>Calibri</vt:lpstr>
      <vt:lpstr>华文行楷</vt:lpstr>
      <vt:lpstr>Times</vt:lpstr>
      <vt:lpstr>MS PGothic</vt:lpstr>
      <vt:lpstr>Bradley Hand ITC TT-Bold</vt:lpstr>
      <vt:lpstr>主题1computer blue</vt:lpstr>
      <vt:lpstr>Introduction to Computer Science Illuminated</vt:lpstr>
      <vt:lpstr>The Programming Layer</vt:lpstr>
      <vt:lpstr>The Programming Layer (Preface 1/2)</vt:lpstr>
      <vt:lpstr>Problem Solving</vt:lpstr>
      <vt:lpstr>Problem Solving</vt:lpstr>
      <vt:lpstr>6.1 Problem Solving</vt:lpstr>
      <vt:lpstr>Computer Problem-Solving Process</vt:lpstr>
      <vt:lpstr>Computer Problem-Solving Process(cn)</vt:lpstr>
      <vt:lpstr>The interactions among the four phases四个阶段的交互关系</vt:lpstr>
      <vt:lpstr>6.2 Algorithms </vt:lpstr>
      <vt:lpstr>Developing an Algorithm 开发算法</vt:lpstr>
      <vt:lpstr>An algorithms is a plan of the solution.</vt:lpstr>
      <vt:lpstr>7.3 Top-down Design Methodology</vt:lpstr>
      <vt:lpstr>Top-down Design Methodology(cn)</vt:lpstr>
      <vt:lpstr>An Example of Top-down design自顶向下设计（例）</vt:lpstr>
      <vt:lpstr>自顶向下设计方法（1/2）</vt:lpstr>
      <vt:lpstr>自顶向下设计方法（2/2）</vt:lpstr>
      <vt:lpstr>Control Structures</vt:lpstr>
      <vt:lpstr>Selection Statements（选择语句）</vt:lpstr>
      <vt:lpstr>Looping Statements（循环语句）Repetition</vt:lpstr>
      <vt:lpstr>Sorting（排序）</vt:lpstr>
      <vt:lpstr>Selection Sort</vt:lpstr>
      <vt:lpstr>Selection Sort选择排序</vt:lpstr>
      <vt:lpstr>Selection Sort</vt:lpstr>
      <vt:lpstr>Selection Sort</vt:lpstr>
      <vt:lpstr>Bubble Sort</vt:lpstr>
      <vt:lpstr>Bubble Sort</vt:lpstr>
      <vt:lpstr>Bubble Sort</vt:lpstr>
      <vt:lpstr>Bubble Sort</vt:lpstr>
      <vt:lpstr>Bubble Sort</vt:lpstr>
      <vt:lpstr>Insertion Sort插入排序</vt:lpstr>
      <vt:lpstr>7.7 Important Threads</vt:lpstr>
      <vt:lpstr>Chapter 7 Summary</vt:lpstr>
      <vt:lpstr>Who am I?</vt:lpstr>
      <vt:lpstr>Who am I?</vt:lpstr>
      <vt:lpstr>Do you know?</vt:lpstr>
    </vt:vector>
  </TitlesOfParts>
  <Manager/>
  <Company>hd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The Information Layer</dc:title>
  <dc:subject>Computer Science Illuminated</dc:subject>
  <dc:creator>《计算机科学导论》课程组@华南师范大学</dc:creator>
  <cp:keywords/>
  <cp:lastModifiedBy>shen ys</cp:lastModifiedBy>
  <cp:revision>529</cp:revision>
  <cp:lastPrinted>1899-12-30T00:00:00Z</cp:lastPrinted>
  <dcterms:created xsi:type="dcterms:W3CDTF">2006-10-15T12:59:51Z</dcterms:created>
  <dcterms:modified xsi:type="dcterms:W3CDTF">2018-11-20T03:06:49Z</dcterms:modified>
  <cp:category>Lecture</cp:category>
</cp:coreProperties>
</file>